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08" r:id="rId2"/>
    <p:sldId id="408" r:id="rId3"/>
    <p:sldId id="511" r:id="rId4"/>
    <p:sldId id="503" r:id="rId5"/>
    <p:sldId id="509" r:id="rId6"/>
    <p:sldId id="510" r:id="rId7"/>
    <p:sldId id="376" r:id="rId8"/>
    <p:sldId id="377" r:id="rId9"/>
    <p:sldId id="378" r:id="rId10"/>
    <p:sldId id="379" r:id="rId11"/>
    <p:sldId id="381" r:id="rId12"/>
    <p:sldId id="380" r:id="rId13"/>
    <p:sldId id="512" r:id="rId14"/>
    <p:sldId id="420" r:id="rId15"/>
    <p:sldId id="404" r:id="rId16"/>
    <p:sldId id="419" r:id="rId17"/>
    <p:sldId id="409" r:id="rId18"/>
    <p:sldId id="410" r:id="rId19"/>
    <p:sldId id="411" r:id="rId20"/>
    <p:sldId id="412" r:id="rId21"/>
    <p:sldId id="421" r:id="rId22"/>
    <p:sldId id="413" r:id="rId23"/>
    <p:sldId id="414" r:id="rId24"/>
    <p:sldId id="416" r:id="rId25"/>
    <p:sldId id="417" r:id="rId26"/>
    <p:sldId id="507" r:id="rId27"/>
    <p:sldId id="502" r:id="rId28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2064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0F0"/>
    <a:srgbClr val="2FECF1"/>
    <a:srgbClr val="C39BE1"/>
    <a:srgbClr val="56F0F4"/>
    <a:srgbClr val="26269A"/>
    <a:srgbClr val="FEC000"/>
    <a:srgbClr val="5E5ED8"/>
    <a:srgbClr val="5D5DFF"/>
    <a:srgbClr val="0DC0FF"/>
    <a:srgbClr val="79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110" autoAdjust="0"/>
    <p:restoredTop sz="94699" autoAdjust="0"/>
  </p:normalViewPr>
  <p:slideViewPr>
    <p:cSldViewPr snapToGrid="0">
      <p:cViewPr varScale="1">
        <p:scale>
          <a:sx n="122" d="100"/>
          <a:sy n="122" d="100"/>
        </p:scale>
        <p:origin x="1626" y="294"/>
      </p:cViewPr>
      <p:guideLst>
        <p:guide orient="horz" pos="4224"/>
        <p:guide orient="horz" pos="720"/>
        <p:guide orient="horz" pos="20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22E1B74-0037-413D-B657-7D9CD16BF75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1144512-47DB-4D88-8C78-63F9AD2890E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4774D628-5523-46BD-89D9-38089058CC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37170E4F-325D-4A6D-85D2-D71DDEF6D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A7CBDDBD-37AC-489A-A694-B1519AC5ABF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C0970ADC-C511-4F2D-AF6D-8AD92D0BF9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FB142A0-B2A7-4A97-AE2E-82999D3749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142A0-B2A7-4A97-AE2E-82999D374978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2A3B65CB-ECD4-4FD8-A670-049FC8DB11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72717" y="5546726"/>
            <a:ext cx="5816600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Keith J Halford, </a:t>
            </a:r>
          </a:p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Carson City, NV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301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140438A1-1309-04CE-384F-154FA52497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2321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91681"/>
      </p:ext>
    </p:extLst>
  </p:cSld>
  <p:clrMapOvr>
    <a:masterClrMapping/>
  </p:clrMapOvr>
  <p:transition advTm="1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, fig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3048367"/>
      </p:ext>
    </p:extLst>
  </p:cSld>
  <p:clrMapOvr>
    <a:masterClrMapping/>
  </p:clrMapOvr>
  <p:transition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106424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417218"/>
      </p:ext>
    </p:extLst>
  </p:cSld>
  <p:clrMapOvr>
    <a:masterClrMapping/>
  </p:clrMapOvr>
  <p:transition advTm="1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9894798"/>
      </p:ext>
    </p:extLst>
  </p:cSld>
  <p:clrMapOvr>
    <a:masterClrMapping/>
  </p:clrMapOvr>
  <p:transition advTm="1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1737360"/>
            <a:ext cx="10972800" cy="3657600"/>
          </a:xfrm>
        </p:spPr>
        <p:txBody>
          <a:bodyPr/>
          <a:lstStyle>
            <a:lvl1pPr>
              <a:defRPr sz="9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140285"/>
      </p:ext>
    </p:extLst>
  </p:cSld>
  <p:clrMapOvr>
    <a:masterClrMapping/>
  </p:clrMapOvr>
  <p:transition advTm="1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945388-D45E-41C1-AD59-10B8BD5BD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8204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24AA35-ED1A-4E7F-84EF-39E0C598D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" y="1188720"/>
            <a:ext cx="6035040" cy="530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FDB035E8-E864-4576-9234-52B84F16A7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097280"/>
            <a:ext cx="121920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5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CE42A-4C82-74F9-6CAF-52DA509EACAF}"/>
              </a:ext>
            </a:extLst>
          </p:cNvPr>
          <p:cNvSpPr txBox="1"/>
          <p:nvPr userDrawn="1"/>
        </p:nvSpPr>
        <p:spPr>
          <a:xfrm>
            <a:off x="10881360" y="133141"/>
            <a:ext cx="128905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fld id="{C143AC2A-1C7E-4CDE-92DF-C4D005581900}" type="slidenum">
              <a:rPr lang="en-US" sz="4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CA19C73-3C21-3331-3B78-A6E7D151F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1384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5" r:id="rId4"/>
    <p:sldLayoutId id="2147483673" r:id="rId5"/>
  </p:sldLayoutIdLst>
  <p:transition advTm="15000"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hyperlink" Target="https://doi.org/10.3133/wri99422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2.JP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qtesolv.com/pumping-tests/step-drawdown-tests.ht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doi.org/10.3133/sir201651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56.png"/><Relationship Id="rId5" Type="http://schemas.openxmlformats.org/officeDocument/2006/relationships/image" Target="../media/image55.wmf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hyperlink" Target="http://www.aqtesolv.com/pumping-tests/step-drawdown-tests.htm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amazon.com/Well-Testing-SPE-textbook-John/dp/089520317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qtesolv.com/pumping-tests/step-drawdown-tests.htm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3133/ofr02197" TargetMode="External"/><Relationship Id="rId5" Type="http://schemas.openxmlformats.org/officeDocument/2006/relationships/hyperlink" Target="https://www.amazon.com/Well-Testing-SPE-textbook-John/dp/0895203170" TargetMode="External"/><Relationship Id="rId4" Type="http://schemas.openxmlformats.org/officeDocument/2006/relationships/hyperlink" Target="https://halfordhydrology.com/step-drawdow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/doi/10.1111/j.1745-6584.2005.00151.x/abstract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3A66E16-E877-454C-8F3E-B11A85B16E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35811" y="699392"/>
            <a:ext cx="10320377" cy="3690938"/>
          </a:xfrm>
        </p:spPr>
        <p:txBody>
          <a:bodyPr/>
          <a:lstStyle/>
          <a:p>
            <a:pPr eaLnBrk="1" hangingPunct="1"/>
            <a:r>
              <a:rPr lang="en-US" altLang="en-US" sz="8800" dirty="0"/>
              <a:t>Step Tests &amp; Complications</a:t>
            </a:r>
          </a:p>
        </p:txBody>
      </p:sp>
    </p:spTree>
  </p:cSld>
  <p:clrMapOvr>
    <a:masterClrMapping/>
  </p:clrMapOvr>
  <p:transition advTm="20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C41EFB1-D0AB-49C6-9469-299F595280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Confined Aquifers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F95D7F92-06C5-4DBD-941C-D390A45762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" y="1158492"/>
            <a:ext cx="5943600" cy="5303520"/>
          </a:xfrm>
        </p:spPr>
        <p:txBody>
          <a:bodyPr/>
          <a:lstStyle/>
          <a:p>
            <a:pPr eaLnBrk="1" hangingPunct="1"/>
            <a:r>
              <a:rPr lang="en-US" altLang="en-US" dirty="0"/>
              <a:t>Transmissivity estimated from aquifer tests, K interpreted</a:t>
            </a:r>
          </a:p>
          <a:p>
            <a:pPr eaLnBrk="1" hangingPunct="1"/>
            <a:r>
              <a:rPr lang="en-US" altLang="en-US" dirty="0"/>
              <a:t>Reduce transmissivity to K with </a:t>
            </a:r>
            <a:br>
              <a:rPr lang="en-US" altLang="en-US" dirty="0"/>
            </a:br>
            <a:r>
              <a:rPr lang="en-US" altLang="en-US" dirty="0"/>
              <a:t>aquifer thickness, T &gt; 500 ft</a:t>
            </a:r>
            <a:r>
              <a:rPr lang="en-US" altLang="en-US" baseline="30000" dirty="0"/>
              <a:t>2</a:t>
            </a:r>
            <a:r>
              <a:rPr lang="en-US" altLang="en-US" dirty="0"/>
              <a:t>/d  </a:t>
            </a:r>
          </a:p>
          <a:p>
            <a:pPr lvl="1" eaLnBrk="1" hangingPunct="1"/>
            <a:r>
              <a:rPr lang="en-US" altLang="en-US" dirty="0"/>
              <a:t>K = T / </a:t>
            </a:r>
            <a:r>
              <a:rPr lang="en-US" altLang="en-US" dirty="0" err="1"/>
              <a:t>b</a:t>
            </a:r>
            <a:r>
              <a:rPr lang="en-US" altLang="en-US" baseline="-25000" dirty="0" err="1"/>
              <a:t>AQUIFER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NOT screen length</a:t>
            </a:r>
          </a:p>
          <a:p>
            <a:pPr eaLnBrk="1" hangingPunct="1"/>
            <a:r>
              <a:rPr lang="en-US" altLang="en-US" dirty="0"/>
              <a:t>Reduce transmissivity to K with </a:t>
            </a:r>
            <a:br>
              <a:rPr lang="en-US" altLang="en-US" dirty="0"/>
            </a:br>
            <a:r>
              <a:rPr lang="en-US" altLang="en-US" dirty="0"/>
              <a:t>screen length, T &lt; 50 ft</a:t>
            </a:r>
            <a:r>
              <a:rPr lang="en-US" altLang="en-US" baseline="30000" dirty="0"/>
              <a:t>2</a:t>
            </a:r>
            <a:r>
              <a:rPr lang="en-US" altLang="en-US" dirty="0"/>
              <a:t>/d  </a:t>
            </a:r>
          </a:p>
          <a:p>
            <a:pPr lvl="1" eaLnBrk="1" hangingPunct="1"/>
            <a:r>
              <a:rPr lang="en-US" altLang="en-US" dirty="0"/>
              <a:t>K = T / </a:t>
            </a:r>
            <a:r>
              <a:rPr lang="en-US" altLang="en-US" dirty="0" err="1"/>
              <a:t>b</a:t>
            </a:r>
            <a:r>
              <a:rPr lang="en-US" altLang="en-US" baseline="-25000" dirty="0" err="1"/>
              <a:t>SCREEN</a:t>
            </a:r>
            <a:r>
              <a:rPr lang="en-US" altLang="en-US" baseline="-25000" dirty="0"/>
              <a:t> LENGTH</a:t>
            </a:r>
          </a:p>
          <a:p>
            <a:pPr lvl="1" eaLnBrk="1" hangingPunct="1"/>
            <a:r>
              <a:rPr lang="en-US" altLang="en-US" dirty="0"/>
              <a:t>Volume pumped limited,</a:t>
            </a:r>
            <a:br>
              <a:rPr lang="en-US" altLang="en-US" dirty="0"/>
            </a:br>
            <a:r>
              <a:rPr lang="en-US" altLang="en-US" dirty="0"/>
              <a:t>Approaching slug test volumes </a:t>
            </a:r>
          </a:p>
          <a:p>
            <a:pPr lvl="1" eaLnBrk="1" hangingPunct="1"/>
            <a:r>
              <a:rPr lang="en-US" altLang="en-US" dirty="0"/>
              <a:t>Radius of investigation limited</a:t>
            </a:r>
            <a:endParaRPr lang="en-US" altLang="en-US" baseline="-25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062925-B328-B442-2D1B-4414900C3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188720"/>
            <a:ext cx="5715000" cy="5623560"/>
          </a:xfrm>
          <a:prstGeom prst="rect">
            <a:avLst/>
          </a:prstGeom>
        </p:spPr>
      </p:pic>
    </p:spTree>
  </p:cSld>
  <p:clrMapOvr>
    <a:masterClrMapping/>
  </p:clrMapOvr>
  <p:transition advTm="15000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3FC6F60-A170-4AE8-B5A6-1B708F7FC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7" y="30228"/>
            <a:ext cx="11155680" cy="1005840"/>
          </a:xfrm>
        </p:spPr>
        <p:txBody>
          <a:bodyPr/>
          <a:lstStyle/>
          <a:p>
            <a:pPr eaLnBrk="1" hangingPunct="1"/>
            <a:r>
              <a:rPr lang="en-US" altLang="en-US" dirty="0"/>
              <a:t>Unconfined Response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1EF25F7-797F-482C-A3C2-196C31E952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092" y="1188720"/>
            <a:ext cx="6150708" cy="530352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Unconfined response </a:t>
            </a:r>
            <a:br>
              <a:rPr lang="en-US" altLang="en-US" dirty="0"/>
            </a:br>
            <a:r>
              <a:rPr lang="en-US" altLang="en-US" dirty="0"/>
              <a:t>characterized by </a:t>
            </a:r>
            <a:r>
              <a:rPr lang="en-US" altLang="en-US" b="1" i="1" dirty="0"/>
              <a:t>S</a:t>
            </a:r>
            <a:r>
              <a:rPr lang="en-US" altLang="en-US" dirty="0"/>
              <a:t>-curve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1</a:t>
            </a:r>
            <a:r>
              <a:rPr lang="en-US" altLang="en-US" baseline="30000" dirty="0"/>
              <a:t>st</a:t>
            </a:r>
            <a:r>
              <a:rPr lang="en-US" altLang="en-US" dirty="0"/>
              <a:t> slope, Confined response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2</a:t>
            </a:r>
            <a:r>
              <a:rPr lang="en-US" altLang="en-US" baseline="30000" dirty="0"/>
              <a:t>nd</a:t>
            </a:r>
            <a:r>
              <a:rPr lang="en-US" altLang="en-US" dirty="0"/>
              <a:t> slope, Unconfined drainage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Transition between 2 slopes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2</a:t>
            </a:r>
            <a:r>
              <a:rPr lang="en-US" altLang="en-US" baseline="30000" dirty="0"/>
              <a:t>nd</a:t>
            </a:r>
            <a:r>
              <a:rPr lang="en-US" altLang="en-US" dirty="0"/>
              <a:t> slope good estimator of </a:t>
            </a:r>
            <a:r>
              <a:rPr lang="en-US" altLang="en-US" b="1" i="1" dirty="0"/>
              <a:t>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Difficulties arise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1</a:t>
            </a:r>
            <a:r>
              <a:rPr lang="en-US" altLang="en-US" baseline="30000" dirty="0"/>
              <a:t>st</a:t>
            </a:r>
            <a:r>
              <a:rPr lang="en-US" altLang="en-US" dirty="0"/>
              <a:t> slope obscured by wellbore storage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2</a:t>
            </a:r>
            <a:r>
              <a:rPr lang="en-US" altLang="en-US" baseline="30000" dirty="0"/>
              <a:t>nd</a:t>
            </a:r>
            <a:r>
              <a:rPr lang="en-US" altLang="en-US" dirty="0"/>
              <a:t> slope not observed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Partially penetrating well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“Insufficient” duration or pumping rate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Ambiguity in best estimate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9E58E9-74F3-DD4E-4DC6-2B7C94B3F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6511E0-ADC3-6E2E-FE4C-5AF154E4D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grpSp>
        <p:nvGrpSpPr>
          <p:cNvPr id="17" name="WellboreStore">
            <a:extLst>
              <a:ext uri="{FF2B5EF4-FFF2-40B4-BE49-F238E27FC236}">
                <a16:creationId xmlns:a16="http://schemas.microsoft.com/office/drawing/2014/main" id="{BEAA8856-B8E3-4DC1-96D1-203A68340E7D}"/>
              </a:ext>
            </a:extLst>
          </p:cNvPr>
          <p:cNvGrpSpPr/>
          <p:nvPr/>
        </p:nvGrpSpPr>
        <p:grpSpPr>
          <a:xfrm>
            <a:off x="6963507" y="1406769"/>
            <a:ext cx="1044726" cy="5174877"/>
            <a:chOff x="6963507" y="1406769"/>
            <a:chExt cx="1044726" cy="517487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929CDC-4C90-BDDA-3357-1EFD13DA7D05}"/>
                </a:ext>
              </a:extLst>
            </p:cNvPr>
            <p:cNvSpPr/>
            <p:nvPr/>
          </p:nvSpPr>
          <p:spPr bwMode="auto">
            <a:xfrm>
              <a:off x="6963507" y="1406769"/>
              <a:ext cx="731520" cy="4791456"/>
            </a:xfrm>
            <a:prstGeom prst="rect">
              <a:avLst/>
            </a:prstGeom>
            <a:solidFill>
              <a:srgbClr val="5E5ED8">
                <a:alpha val="40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100584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Wellbore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Storage</a:t>
              </a:r>
              <a:endPara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213">
              <a:extLst>
                <a:ext uri="{FF2B5EF4-FFF2-40B4-BE49-F238E27FC236}">
                  <a16:creationId xmlns:a16="http://schemas.microsoft.com/office/drawing/2014/main" id="{AC3C9371-A4BA-873F-7AEE-9694E5A3A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7932" y="6288039"/>
              <a:ext cx="630301" cy="293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20000"/>
                </a:lnSpc>
                <a:spcBef>
                  <a:spcPct val="20000"/>
                </a:spcBef>
                <a:tabLst>
                  <a:tab pos="914400" algn="l"/>
                </a:tabLst>
              </a:pPr>
              <a:r>
                <a:rPr lang="en-US" sz="1200" dirty="0">
                  <a:latin typeface="Arial" charset="0"/>
                  <a:cs typeface="Arial" charset="0"/>
                </a:rPr>
                <a:t>5 min.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77F9621-A0D6-EC5A-E337-06885F8F8E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95027" y="1406769"/>
              <a:ext cx="0" cy="493776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207AE10-A060-E7C1-BD19-33507A673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1D6E9D-83ED-3DEE-0E8C-4A38EDFFDC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sp>
        <p:nvSpPr>
          <p:cNvPr id="6" name="S-curve">
            <a:extLst>
              <a:ext uri="{FF2B5EF4-FFF2-40B4-BE49-F238E27FC236}">
                <a16:creationId xmlns:a16="http://schemas.microsoft.com/office/drawing/2014/main" id="{5D452C81-7145-039C-C78A-50C01B342C80}"/>
              </a:ext>
            </a:extLst>
          </p:cNvPr>
          <p:cNvSpPr/>
          <p:nvPr/>
        </p:nvSpPr>
        <p:spPr bwMode="auto">
          <a:xfrm>
            <a:off x="6947877" y="2055446"/>
            <a:ext cx="4720492" cy="1977292"/>
          </a:xfrm>
          <a:custGeom>
            <a:avLst/>
            <a:gdLst>
              <a:gd name="connsiteX0" fmla="*/ 0 w 4720492"/>
              <a:gd name="connsiteY0" fmla="*/ 1977292 h 1977292"/>
              <a:gd name="connsiteX1" fmla="*/ 4720492 w 4720492"/>
              <a:gd name="connsiteY1" fmla="*/ 0 h 1977292"/>
              <a:gd name="connsiteX0" fmla="*/ 0 w 4720492"/>
              <a:gd name="connsiteY0" fmla="*/ 1977292 h 1977292"/>
              <a:gd name="connsiteX1" fmla="*/ 4720492 w 4720492"/>
              <a:gd name="connsiteY1" fmla="*/ 0 h 1977292"/>
              <a:gd name="connsiteX0" fmla="*/ 0 w 4720492"/>
              <a:gd name="connsiteY0" fmla="*/ 1977292 h 1977292"/>
              <a:gd name="connsiteX1" fmla="*/ 4720492 w 4720492"/>
              <a:gd name="connsiteY1" fmla="*/ 0 h 1977292"/>
              <a:gd name="connsiteX0" fmla="*/ 0 w 4720492"/>
              <a:gd name="connsiteY0" fmla="*/ 1977292 h 1977292"/>
              <a:gd name="connsiteX1" fmla="*/ 4720492 w 4720492"/>
              <a:gd name="connsiteY1" fmla="*/ 0 h 1977292"/>
              <a:gd name="connsiteX0" fmla="*/ 0 w 4720492"/>
              <a:gd name="connsiteY0" fmla="*/ 1977292 h 1977292"/>
              <a:gd name="connsiteX1" fmla="*/ 4720492 w 4720492"/>
              <a:gd name="connsiteY1" fmla="*/ 0 h 1977292"/>
              <a:gd name="connsiteX0" fmla="*/ 0 w 4720492"/>
              <a:gd name="connsiteY0" fmla="*/ 1977292 h 1977292"/>
              <a:gd name="connsiteX1" fmla="*/ 4720492 w 4720492"/>
              <a:gd name="connsiteY1" fmla="*/ 0 h 197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20492" h="1977292">
                <a:moveTo>
                  <a:pt x="0" y="1977292"/>
                </a:moveTo>
                <a:cubicBezTo>
                  <a:pt x="1675096" y="388164"/>
                  <a:pt x="2881272" y="1526605"/>
                  <a:pt x="4720492" y="0"/>
                </a:cubicBezTo>
              </a:path>
            </a:pathLst>
          </a:custGeom>
          <a:noFill/>
          <a:ln w="82550" cap="flat" cmpd="sng" algn="ctr">
            <a:solidFill>
              <a:srgbClr val="5D5DFF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" name="Confined slope">
            <a:extLst>
              <a:ext uri="{FF2B5EF4-FFF2-40B4-BE49-F238E27FC236}">
                <a16:creationId xmlns:a16="http://schemas.microsoft.com/office/drawing/2014/main" id="{9614603A-68A3-163B-4EAF-EC3CFAA33683}"/>
              </a:ext>
            </a:extLst>
          </p:cNvPr>
          <p:cNvGrpSpPr/>
          <p:nvPr/>
        </p:nvGrpSpPr>
        <p:grpSpPr>
          <a:xfrm>
            <a:off x="6773084" y="1797536"/>
            <a:ext cx="3055815" cy="2368062"/>
            <a:chOff x="7034488" y="1664676"/>
            <a:chExt cx="782781" cy="2368062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405E29-0E48-D9F4-4AAD-B719D7D15D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34488" y="1664676"/>
              <a:ext cx="782781" cy="2368062"/>
            </a:xfrm>
            <a:prstGeom prst="line">
              <a:avLst/>
            </a:prstGeom>
            <a:noFill/>
            <a:ln w="41275" cap="flat" cmpd="sng" algn="ctr">
              <a:solidFill>
                <a:schemeClr val="tx1">
                  <a:lumMod val="95000"/>
                  <a:lumOff val="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 Box 50">
              <a:extLst>
                <a:ext uri="{FF2B5EF4-FFF2-40B4-BE49-F238E27FC236}">
                  <a16:creationId xmlns:a16="http://schemas.microsoft.com/office/drawing/2014/main" id="{B7EA2379-7E46-505F-D077-3257BF6785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320000">
              <a:off x="7318789" y="2165354"/>
              <a:ext cx="45628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</a:rPr>
                <a:t>1</a:t>
              </a:r>
              <a:r>
                <a:rPr lang="en-US" altLang="en-US" sz="1400" baseline="30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</a:rPr>
                <a:t>st</a:t>
              </a:r>
              <a:r>
                <a:rPr lang="en-US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</a:rPr>
                <a:t> slope, Confined</a:t>
              </a:r>
            </a:p>
          </p:txBody>
        </p:sp>
      </p:grpSp>
      <p:grpSp>
        <p:nvGrpSpPr>
          <p:cNvPr id="12" name="Unconfined slope">
            <a:extLst>
              <a:ext uri="{FF2B5EF4-FFF2-40B4-BE49-F238E27FC236}">
                <a16:creationId xmlns:a16="http://schemas.microsoft.com/office/drawing/2014/main" id="{DB962991-9CC9-AE99-FC42-A8065C7C3A91}"/>
              </a:ext>
            </a:extLst>
          </p:cNvPr>
          <p:cNvGrpSpPr/>
          <p:nvPr/>
        </p:nvGrpSpPr>
        <p:grpSpPr>
          <a:xfrm>
            <a:off x="8462371" y="1797536"/>
            <a:ext cx="3492336" cy="2368062"/>
            <a:chOff x="6922669" y="1664676"/>
            <a:chExt cx="894600" cy="236806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5E29AFD-69CD-B712-6F56-848FAAD4912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34488" y="1664676"/>
              <a:ext cx="782781" cy="2368062"/>
            </a:xfrm>
            <a:prstGeom prst="line">
              <a:avLst/>
            </a:prstGeom>
            <a:noFill/>
            <a:ln w="41275" cap="flat" cmpd="sng" algn="ctr">
              <a:solidFill>
                <a:schemeClr val="tx1">
                  <a:lumMod val="95000"/>
                  <a:lumOff val="5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 Box 50">
              <a:extLst>
                <a:ext uri="{FF2B5EF4-FFF2-40B4-BE49-F238E27FC236}">
                  <a16:creationId xmlns:a16="http://schemas.microsoft.com/office/drawing/2014/main" id="{D3E01BFB-B618-8FE8-663D-FE355E3F5A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320000">
              <a:off x="6922669" y="3257269"/>
              <a:ext cx="51993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</a:rPr>
                <a:t>2</a:t>
              </a:r>
              <a:r>
                <a:rPr lang="en-US" altLang="en-US" sz="1400" baseline="30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</a:rPr>
                <a:t>nd</a:t>
              </a:r>
              <a:r>
                <a:rPr lang="en-US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</a:rPr>
                <a:t> slope, Unconfined</a:t>
              </a:r>
            </a:p>
          </p:txBody>
        </p:sp>
      </p:grp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>
            <a:extLst>
              <a:ext uri="{FF2B5EF4-FFF2-40B4-BE49-F238E27FC236}">
                <a16:creationId xmlns:a16="http://schemas.microsoft.com/office/drawing/2014/main" id="{F17B2CA8-5D2E-4623-AF47-944721EB95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CJ Estimates Unconfined</a:t>
            </a:r>
          </a:p>
        </p:txBody>
      </p:sp>
      <p:sp>
        <p:nvSpPr>
          <p:cNvPr id="19461" name="Rectangle 3">
            <a:extLst>
              <a:ext uri="{FF2B5EF4-FFF2-40B4-BE49-F238E27FC236}">
                <a16:creationId xmlns:a16="http://schemas.microsoft.com/office/drawing/2014/main" id="{5EAA082D-6B3C-4B94-A679-8767F735C8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" y="1188720"/>
            <a:ext cx="6228080" cy="530352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en-US" sz="3200" b="1" i="1" dirty="0"/>
              <a:t>T</a:t>
            </a:r>
            <a:r>
              <a:rPr lang="en-US" altLang="en-US" dirty="0"/>
              <a:t> more likely to be overestimated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Overestimation worst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2800" b="1" i="1" dirty="0"/>
              <a:t>T</a:t>
            </a:r>
            <a:r>
              <a:rPr lang="en-US" altLang="en-US" dirty="0"/>
              <a:t> of 300 – 3,000 ft</a:t>
            </a:r>
            <a:r>
              <a:rPr lang="en-US" altLang="en-US" baseline="30000" dirty="0"/>
              <a:t>2</a:t>
            </a:r>
            <a:r>
              <a:rPr lang="en-US" altLang="en-US" dirty="0"/>
              <a:t>/d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Average estimate ~3X greater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Slope mechanistically estimated from 2</a:t>
            </a:r>
            <a:r>
              <a:rPr lang="en-US" altLang="en-US" baseline="30000" dirty="0"/>
              <a:t>nd</a:t>
            </a:r>
            <a:r>
              <a:rPr lang="en-US" altLang="en-US" dirty="0"/>
              <a:t> day of drawdowns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Improve estimate with interpretation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sz="2800" b="1" i="1" dirty="0"/>
              <a:t>T</a:t>
            </a:r>
            <a:r>
              <a:rPr lang="en-US" altLang="en-US" dirty="0"/>
              <a:t> greater than 3,000 ft</a:t>
            </a:r>
            <a:r>
              <a:rPr lang="en-US" altLang="en-US" baseline="30000" dirty="0"/>
              <a:t>2</a:t>
            </a:r>
            <a:r>
              <a:rPr lang="en-US" altLang="en-US" dirty="0"/>
              <a:t>/d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2</a:t>
            </a:r>
            <a:r>
              <a:rPr lang="en-US" altLang="en-US" baseline="30000" dirty="0"/>
              <a:t>nd</a:t>
            </a:r>
            <a:r>
              <a:rPr lang="en-US" altLang="en-US" dirty="0"/>
              <a:t> slope visible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Ignore transition data points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F086A3-F801-DCF9-1E9E-1AF31A99E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188720"/>
            <a:ext cx="5715000" cy="56235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849913-1959-CD16-4E84-02409868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188720"/>
            <a:ext cx="5715000" cy="5623560"/>
          </a:xfrm>
          <a:prstGeom prst="rect">
            <a:avLst/>
          </a:prstGeom>
        </p:spPr>
      </p:pic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3FC6F60-A170-4AE8-B5A6-1B708F7FC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/>
              <a:t>Single-Well—Just </a:t>
            </a:r>
            <a:r>
              <a:rPr lang="en-US" altLang="en-US" sz="6000" i="1"/>
              <a:t>T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1EF25F7-797F-482C-A3C2-196C31E952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" y="1188720"/>
            <a:ext cx="6071772" cy="530352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altLang="en-US" dirty="0"/>
              <a:t>Unconfined response can be matched with Moench solution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Aquifer defined with </a:t>
            </a:r>
            <a:r>
              <a:rPr lang="en-US" altLang="en-US" sz="2800" b="1" i="1" dirty="0"/>
              <a:t>T</a:t>
            </a:r>
            <a:r>
              <a:rPr lang="en-US" altLang="en-US" dirty="0"/>
              <a:t> and, </a:t>
            </a:r>
          </a:p>
          <a:p>
            <a:pPr lvl="2" eaLnBrk="1" hangingPunct="1">
              <a:spcBef>
                <a:spcPts val="300"/>
              </a:spcBef>
            </a:pPr>
            <a:r>
              <a:rPr lang="en-US" altLang="en-US" dirty="0"/>
              <a:t>SS 1/ft, </a:t>
            </a:r>
          </a:p>
          <a:p>
            <a:pPr lvl="2" eaLnBrk="1" hangingPunct="1">
              <a:spcBef>
                <a:spcPts val="300"/>
              </a:spcBef>
            </a:pPr>
            <a:r>
              <a:rPr lang="en-US" altLang="en-US" dirty="0"/>
              <a:t>Vert. </a:t>
            </a:r>
            <a:r>
              <a:rPr lang="en-US" altLang="en-US" dirty="0" err="1"/>
              <a:t>aniso</a:t>
            </a:r>
            <a:r>
              <a:rPr lang="en-US" altLang="en-US" dirty="0"/>
              <a:t>, </a:t>
            </a:r>
          </a:p>
          <a:p>
            <a:pPr lvl="2" eaLnBrk="1" hangingPunct="1">
              <a:spcBef>
                <a:spcPts val="300"/>
              </a:spcBef>
            </a:pPr>
            <a:r>
              <a:rPr lang="en-US" altLang="en-US" dirty="0"/>
              <a:t>Sy </a:t>
            </a:r>
          </a:p>
          <a:p>
            <a:pPr lvl="2" eaLnBrk="1" hangingPunct="1">
              <a:spcBef>
                <a:spcPts val="300"/>
              </a:spcBef>
            </a:pPr>
            <a:r>
              <a:rPr lang="en-US" altLang="en-US" dirty="0"/>
              <a:t>Skin</a:t>
            </a:r>
          </a:p>
          <a:p>
            <a:pPr eaLnBrk="1" hangingPunct="1">
              <a:spcBef>
                <a:spcPts val="300"/>
              </a:spcBef>
            </a:pPr>
            <a:r>
              <a:rPr lang="en-US" altLang="en-US" dirty="0"/>
              <a:t>Added terms non-unique, ignore</a:t>
            </a:r>
          </a:p>
          <a:p>
            <a:pPr eaLnBrk="1" hangingPunct="1">
              <a:spcBef>
                <a:spcPts val="300"/>
              </a:spcBef>
            </a:pPr>
            <a:r>
              <a:rPr lang="en-US" altLang="en-US" dirty="0"/>
              <a:t>Transmissivity estimate</a:t>
            </a:r>
          </a:p>
          <a:p>
            <a:pPr lvl="1" defTabSz="773113" eaLnBrk="1" hangingPunct="1">
              <a:spcBef>
                <a:spcPts val="300"/>
              </a:spcBef>
            </a:pPr>
            <a:r>
              <a:rPr lang="en-US" altLang="en-US" dirty="0"/>
              <a:t>Moench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US" altLang="en-US" dirty="0"/>
              <a:t> 		4,000 to 15,000 ft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²/d</a:t>
            </a:r>
          </a:p>
          <a:p>
            <a:pPr lvl="1" defTabSz="773113" eaLnBrk="1" hangingPunct="1">
              <a:spcBef>
                <a:spcPts val="300"/>
              </a:spcBef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Cooper-Jacob —	</a:t>
            </a:r>
            <a:r>
              <a:rPr lang="en-US" altLang="en-US" dirty="0"/>
              <a:t>8,000 to 11,000 ft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²/d</a:t>
            </a:r>
            <a:endParaRPr lang="en-US" altLang="en-US" dirty="0"/>
          </a:p>
          <a:p>
            <a:pPr eaLnBrk="1" hangingPunct="1">
              <a:spcBef>
                <a:spcPts val="300"/>
              </a:spcBef>
            </a:pPr>
            <a:r>
              <a:rPr lang="en-US" altLang="en-US" dirty="0"/>
              <a:t>Transmissivity—GOOD, Report </a:t>
            </a:r>
            <a:r>
              <a:rPr lang="en-US" altLang="en-US" sz="3600" b="1" i="1" dirty="0"/>
              <a:t>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6CBE9-7B70-504E-3EE8-1B6272103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8B472F-5644-B331-ABDC-531E646E2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sp>
        <p:nvSpPr>
          <p:cNvPr id="7" name="Text Box 70">
            <a:extLst>
              <a:ext uri="{FF2B5EF4-FFF2-40B4-BE49-F238E27FC236}">
                <a16:creationId xmlns:a16="http://schemas.microsoft.com/office/drawing/2014/main" id="{F92F17EF-0549-2236-C810-15B409BE5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3746" y="6519654"/>
            <a:ext cx="2831224" cy="338554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Barlow and Moench, 1999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8" name="Moench">
            <a:extLst>
              <a:ext uri="{FF2B5EF4-FFF2-40B4-BE49-F238E27FC236}">
                <a16:creationId xmlns:a16="http://schemas.microsoft.com/office/drawing/2014/main" id="{A97FFFFC-B6B8-D74C-B4C7-AD553F385140}"/>
              </a:ext>
            </a:extLst>
          </p:cNvPr>
          <p:cNvGrpSpPr/>
          <p:nvPr/>
        </p:nvGrpSpPr>
        <p:grpSpPr>
          <a:xfrm>
            <a:off x="6944360" y="2555046"/>
            <a:ext cx="4697046" cy="2188307"/>
            <a:chOff x="6944360" y="2555046"/>
            <a:chExt cx="4697046" cy="2188307"/>
          </a:xfrm>
        </p:grpSpPr>
        <p:sp>
          <p:nvSpPr>
            <p:cNvPr id="3" name="S-curve">
              <a:extLst>
                <a:ext uri="{FF2B5EF4-FFF2-40B4-BE49-F238E27FC236}">
                  <a16:creationId xmlns:a16="http://schemas.microsoft.com/office/drawing/2014/main" id="{5F35B070-B253-7171-3148-D58328C1018B}"/>
                </a:ext>
              </a:extLst>
            </p:cNvPr>
            <p:cNvSpPr/>
            <p:nvPr/>
          </p:nvSpPr>
          <p:spPr bwMode="auto">
            <a:xfrm>
              <a:off x="6944360" y="2555046"/>
              <a:ext cx="4697046" cy="2188307"/>
            </a:xfrm>
            <a:custGeom>
              <a:avLst/>
              <a:gdLst>
                <a:gd name="connsiteX0" fmla="*/ 0 w 4720492"/>
                <a:gd name="connsiteY0" fmla="*/ 1977292 h 1977292"/>
                <a:gd name="connsiteX1" fmla="*/ 4720492 w 4720492"/>
                <a:gd name="connsiteY1" fmla="*/ 0 h 1977292"/>
                <a:gd name="connsiteX0" fmla="*/ 0 w 4720492"/>
                <a:gd name="connsiteY0" fmla="*/ 1977292 h 1977292"/>
                <a:gd name="connsiteX1" fmla="*/ 4720492 w 4720492"/>
                <a:gd name="connsiteY1" fmla="*/ 0 h 1977292"/>
                <a:gd name="connsiteX0" fmla="*/ 0 w 4720492"/>
                <a:gd name="connsiteY0" fmla="*/ 1977292 h 1977292"/>
                <a:gd name="connsiteX1" fmla="*/ 4720492 w 4720492"/>
                <a:gd name="connsiteY1" fmla="*/ 0 h 1977292"/>
                <a:gd name="connsiteX0" fmla="*/ 0 w 4720492"/>
                <a:gd name="connsiteY0" fmla="*/ 1977292 h 1977292"/>
                <a:gd name="connsiteX1" fmla="*/ 4720492 w 4720492"/>
                <a:gd name="connsiteY1" fmla="*/ 0 h 1977292"/>
                <a:gd name="connsiteX0" fmla="*/ 0 w 4720492"/>
                <a:gd name="connsiteY0" fmla="*/ 1977292 h 1977292"/>
                <a:gd name="connsiteX1" fmla="*/ 4720492 w 4720492"/>
                <a:gd name="connsiteY1" fmla="*/ 0 h 1977292"/>
                <a:gd name="connsiteX0" fmla="*/ 0 w 4720492"/>
                <a:gd name="connsiteY0" fmla="*/ 1977292 h 1977292"/>
                <a:gd name="connsiteX1" fmla="*/ 4720492 w 4720492"/>
                <a:gd name="connsiteY1" fmla="*/ 0 h 1977292"/>
                <a:gd name="connsiteX0" fmla="*/ 0 w 4697046"/>
                <a:gd name="connsiteY0" fmla="*/ 2188307 h 2188307"/>
                <a:gd name="connsiteX1" fmla="*/ 4697046 w 4697046"/>
                <a:gd name="connsiteY1" fmla="*/ 0 h 2188307"/>
                <a:gd name="connsiteX0" fmla="*/ 0 w 4697046"/>
                <a:gd name="connsiteY0" fmla="*/ 2188307 h 2188307"/>
                <a:gd name="connsiteX1" fmla="*/ 4697046 w 4697046"/>
                <a:gd name="connsiteY1" fmla="*/ 0 h 2188307"/>
                <a:gd name="connsiteX0" fmla="*/ 0 w 4697046"/>
                <a:gd name="connsiteY0" fmla="*/ 2188307 h 2188307"/>
                <a:gd name="connsiteX1" fmla="*/ 4697046 w 4697046"/>
                <a:gd name="connsiteY1" fmla="*/ 0 h 2188307"/>
                <a:gd name="connsiteX0" fmla="*/ 0 w 4697046"/>
                <a:gd name="connsiteY0" fmla="*/ 2188307 h 2188307"/>
                <a:gd name="connsiteX1" fmla="*/ 4697046 w 4697046"/>
                <a:gd name="connsiteY1" fmla="*/ 0 h 2188307"/>
                <a:gd name="connsiteX0" fmla="*/ 0 w 4697046"/>
                <a:gd name="connsiteY0" fmla="*/ 2188307 h 2188307"/>
                <a:gd name="connsiteX1" fmla="*/ 4697046 w 4697046"/>
                <a:gd name="connsiteY1" fmla="*/ 0 h 2188307"/>
                <a:gd name="connsiteX0" fmla="*/ 0 w 4697046"/>
                <a:gd name="connsiteY0" fmla="*/ 2188307 h 2188307"/>
                <a:gd name="connsiteX1" fmla="*/ 4697046 w 4697046"/>
                <a:gd name="connsiteY1" fmla="*/ 0 h 218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97046" h="2188307">
                  <a:moveTo>
                    <a:pt x="0" y="2188307"/>
                  </a:moveTo>
                  <a:cubicBezTo>
                    <a:pt x="823219" y="716411"/>
                    <a:pt x="2490503" y="1956451"/>
                    <a:pt x="4697046" y="0"/>
                  </a:cubicBezTo>
                </a:path>
              </a:pathLst>
            </a:custGeom>
            <a:noFill/>
            <a:ln w="82550" cap="flat" cmpd="sng" algn="ctr">
              <a:solidFill>
                <a:srgbClr val="5D5DFF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" name="Text Box 50">
              <a:extLst>
                <a:ext uri="{FF2B5EF4-FFF2-40B4-BE49-F238E27FC236}">
                  <a16:creationId xmlns:a16="http://schemas.microsoft.com/office/drawing/2014/main" id="{3625F78A-9D13-3EAE-92E2-D1D274C8A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10813" y="3275111"/>
              <a:ext cx="160332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400" dirty="0">
                  <a:solidFill>
                    <a:srgbClr val="5D5DFF"/>
                  </a:solidFill>
                  <a:latin typeface="Arial" panose="020B0604020202020204" pitchFamily="34" charset="0"/>
                </a:rPr>
                <a:t>Moench solution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F18B767B-F988-20F0-5023-26DC6141F4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421" y="2555046"/>
            <a:ext cx="1924050" cy="14001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F03E8C5-65C5-9750-92F6-A47DA5FF11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7471" y="2555046"/>
            <a:ext cx="3038475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81902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29CF470-ACCA-4773-82DD-625A49C637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6858000"/>
          </a:xfrm>
        </p:spPr>
        <p:txBody>
          <a:bodyPr/>
          <a:lstStyle/>
          <a:p>
            <a:pPr eaLnBrk="1" hangingPunct="1"/>
            <a:r>
              <a:rPr lang="en-US" altLang="en-US" sz="8000" dirty="0"/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2870179747"/>
      </p:ext>
    </p:extLst>
  </p:cSld>
  <p:clrMapOvr>
    <a:masterClrMapping/>
  </p:clrMapOvr>
  <p:transition advTm="15000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dirty="0"/>
              <a:t>Conventional Flow Logs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274319" y="1188720"/>
            <a:ext cx="6412595" cy="5303520"/>
          </a:xfrm>
        </p:spPr>
        <p:txBody>
          <a:bodyPr/>
          <a:lstStyle/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Measure tool &amp; fluid velocity profiles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Pump above screen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Convert from velocity to flow rates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Flow rates range from 0 to pumping rate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Interpret difference between pumped and unpumped well logs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Assume flow is horizontal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Transmissivity </a:t>
            </a:r>
            <a:r>
              <a:rPr lang="en-US" b="1" dirty="0">
                <a:sym typeface="Symbol" pitchFamily="18" charset="2"/>
              </a:rPr>
              <a:t></a:t>
            </a:r>
            <a:r>
              <a:rPr lang="en-US" dirty="0"/>
              <a:t> </a:t>
            </a:r>
            <a:r>
              <a:rPr lang="el-GR" dirty="0"/>
              <a:t>Δ</a:t>
            </a:r>
            <a:r>
              <a:rPr lang="en-US" dirty="0"/>
              <a:t>Q 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Except, Vertical flow does occur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Partial penetration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Well construction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Encrustation / Fouling</a:t>
            </a:r>
          </a:p>
        </p:txBody>
      </p:sp>
      <p:grpSp>
        <p:nvGrpSpPr>
          <p:cNvPr id="5125" name="Group 7"/>
          <p:cNvGrpSpPr>
            <a:grpSpLocks/>
          </p:cNvGrpSpPr>
          <p:nvPr/>
        </p:nvGrpSpPr>
        <p:grpSpPr bwMode="auto">
          <a:xfrm>
            <a:off x="9848230" y="2404643"/>
            <a:ext cx="1687721" cy="3468687"/>
            <a:chOff x="2184" y="1047"/>
            <a:chExt cx="1667" cy="1909"/>
          </a:xfrm>
        </p:grpSpPr>
        <p:sp>
          <p:nvSpPr>
            <p:cNvPr id="5203" name="Rectangle 8" descr="Wide upward diagonal"/>
            <p:cNvSpPr>
              <a:spLocks noChangeArrowheads="1"/>
            </p:cNvSpPr>
            <p:nvPr/>
          </p:nvSpPr>
          <p:spPr bwMode="auto">
            <a:xfrm>
              <a:off x="2188" y="1047"/>
              <a:ext cx="1663" cy="1909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4" name="Rectangle 9" descr="Sand"/>
            <p:cNvSpPr>
              <a:spLocks noChangeArrowheads="1"/>
            </p:cNvSpPr>
            <p:nvPr/>
          </p:nvSpPr>
          <p:spPr bwMode="auto">
            <a:xfrm>
              <a:off x="2184" y="1232"/>
              <a:ext cx="1662" cy="624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5" name="Rectangle 10" descr="Dashed upward diagonal"/>
            <p:cNvSpPr>
              <a:spLocks noChangeArrowheads="1"/>
            </p:cNvSpPr>
            <p:nvPr/>
          </p:nvSpPr>
          <p:spPr bwMode="auto">
            <a:xfrm>
              <a:off x="2184" y="1864"/>
              <a:ext cx="1662" cy="296"/>
            </a:xfrm>
            <a:prstGeom prst="rect">
              <a:avLst/>
            </a:prstGeom>
            <a:pattFill prst="dashUpDiag">
              <a:fgClr>
                <a:schemeClr val="bg2"/>
              </a:fgClr>
              <a:bgClr>
                <a:srgbClr val="FFFF99"/>
              </a:bgClr>
            </a:patt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6" name="Rectangle 11" descr="Horizontal brick"/>
            <p:cNvSpPr>
              <a:spLocks noChangeArrowheads="1"/>
            </p:cNvSpPr>
            <p:nvPr/>
          </p:nvSpPr>
          <p:spPr bwMode="auto">
            <a:xfrm>
              <a:off x="2184" y="2168"/>
              <a:ext cx="1662" cy="600"/>
            </a:xfrm>
            <a:prstGeom prst="rect">
              <a:avLst/>
            </a:prstGeom>
            <a:pattFill prst="horzBrick">
              <a:fgClr>
                <a:schemeClr val="tx1"/>
              </a:fgClr>
              <a:bgClr>
                <a:srgbClr val="33CCFF"/>
              </a:bgClr>
            </a:pattFill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7" name="Freeform 12" descr="Sand"/>
            <p:cNvSpPr>
              <a:spLocks/>
            </p:cNvSpPr>
            <p:nvPr/>
          </p:nvSpPr>
          <p:spPr bwMode="auto">
            <a:xfrm>
              <a:off x="2296" y="2054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8" name="Freeform 13" descr="Sand"/>
            <p:cNvSpPr>
              <a:spLocks/>
            </p:cNvSpPr>
            <p:nvPr/>
          </p:nvSpPr>
          <p:spPr bwMode="auto">
            <a:xfrm>
              <a:off x="2664" y="1966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9" name="Freeform 14" descr="Sand"/>
            <p:cNvSpPr>
              <a:spLocks/>
            </p:cNvSpPr>
            <p:nvPr/>
          </p:nvSpPr>
          <p:spPr bwMode="auto">
            <a:xfrm>
              <a:off x="3014" y="2044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0" name="Freeform 15" descr="Dashed upward diagonal"/>
            <p:cNvSpPr>
              <a:spLocks/>
            </p:cNvSpPr>
            <p:nvPr/>
          </p:nvSpPr>
          <p:spPr bwMode="auto">
            <a:xfrm flipV="1">
              <a:off x="2688" y="1552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1" name="Freeform 16" descr="Dashed upward diagonal"/>
            <p:cNvSpPr>
              <a:spLocks/>
            </p:cNvSpPr>
            <p:nvPr/>
          </p:nvSpPr>
          <p:spPr bwMode="auto">
            <a:xfrm>
              <a:off x="2194" y="1716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2" name="Freeform 17" descr="Dashed upward diagonal"/>
            <p:cNvSpPr>
              <a:spLocks/>
            </p:cNvSpPr>
            <p:nvPr/>
          </p:nvSpPr>
          <p:spPr bwMode="auto">
            <a:xfrm>
              <a:off x="3038" y="1734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3" name="Freeform 18" descr="Dashed upward diagonal"/>
            <p:cNvSpPr>
              <a:spLocks/>
            </p:cNvSpPr>
            <p:nvPr/>
          </p:nvSpPr>
          <p:spPr bwMode="auto">
            <a:xfrm>
              <a:off x="2236" y="2604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4" name="Freeform 19" descr="Dashed upward diagonal"/>
            <p:cNvSpPr>
              <a:spLocks/>
            </p:cNvSpPr>
            <p:nvPr/>
          </p:nvSpPr>
          <p:spPr bwMode="auto">
            <a:xfrm>
              <a:off x="2668" y="2554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5" name="Freeform 20" descr="Dashed upward diagonal"/>
            <p:cNvSpPr>
              <a:spLocks/>
            </p:cNvSpPr>
            <p:nvPr/>
          </p:nvSpPr>
          <p:spPr bwMode="auto">
            <a:xfrm>
              <a:off x="3066" y="2612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6" name="Freeform 21" descr="Sand"/>
            <p:cNvSpPr>
              <a:spLocks/>
            </p:cNvSpPr>
            <p:nvPr/>
          </p:nvSpPr>
          <p:spPr bwMode="auto">
            <a:xfrm>
              <a:off x="2260" y="2288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7" name="Freeform 22" descr="Sand"/>
            <p:cNvSpPr>
              <a:spLocks/>
            </p:cNvSpPr>
            <p:nvPr/>
          </p:nvSpPr>
          <p:spPr bwMode="auto">
            <a:xfrm>
              <a:off x="2702" y="2342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8" name="Freeform 23" descr="Sand"/>
            <p:cNvSpPr>
              <a:spLocks/>
            </p:cNvSpPr>
            <p:nvPr/>
          </p:nvSpPr>
          <p:spPr bwMode="auto">
            <a:xfrm>
              <a:off x="3028" y="2276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9" name="Freeform 24" descr="Dashed upward diagonal"/>
            <p:cNvSpPr>
              <a:spLocks/>
            </p:cNvSpPr>
            <p:nvPr/>
          </p:nvSpPr>
          <p:spPr bwMode="auto">
            <a:xfrm>
              <a:off x="3222" y="1460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0" name="Freeform 25" descr="Dashed upward diagonal"/>
            <p:cNvSpPr>
              <a:spLocks/>
            </p:cNvSpPr>
            <p:nvPr/>
          </p:nvSpPr>
          <p:spPr bwMode="auto">
            <a:xfrm flipH="1">
              <a:off x="2330" y="1404"/>
              <a:ext cx="488" cy="44"/>
            </a:xfrm>
            <a:custGeom>
              <a:avLst/>
              <a:gdLst>
                <a:gd name="T0" fmla="*/ 26 w 488"/>
                <a:gd name="T1" fmla="*/ 36 h 116"/>
                <a:gd name="T2" fmla="*/ 120 w 488"/>
                <a:gd name="T3" fmla="*/ 10 h 116"/>
                <a:gd name="T4" fmla="*/ 264 w 488"/>
                <a:gd name="T5" fmla="*/ 0 h 116"/>
                <a:gd name="T6" fmla="*/ 358 w 488"/>
                <a:gd name="T7" fmla="*/ 16 h 116"/>
                <a:gd name="T8" fmla="*/ 398 w 488"/>
                <a:gd name="T9" fmla="*/ 18 h 116"/>
                <a:gd name="T10" fmla="*/ 488 w 488"/>
                <a:gd name="T11" fmla="*/ 62 h 116"/>
                <a:gd name="T12" fmla="*/ 408 w 488"/>
                <a:gd name="T13" fmla="*/ 84 h 116"/>
                <a:gd name="T14" fmla="*/ 284 w 488"/>
                <a:gd name="T15" fmla="*/ 88 h 116"/>
                <a:gd name="T16" fmla="*/ 218 w 488"/>
                <a:gd name="T17" fmla="*/ 80 h 116"/>
                <a:gd name="T18" fmla="*/ 160 w 488"/>
                <a:gd name="T19" fmla="*/ 90 h 116"/>
                <a:gd name="T20" fmla="*/ 36 w 488"/>
                <a:gd name="T21" fmla="*/ 68 h 116"/>
                <a:gd name="T22" fmla="*/ 0 w 488"/>
                <a:gd name="T23" fmla="*/ 54 h 116"/>
                <a:gd name="T24" fmla="*/ 14 w 488"/>
                <a:gd name="T25" fmla="*/ 42 h 116"/>
                <a:gd name="T26" fmla="*/ 26 w 488"/>
                <a:gd name="T27" fmla="*/ 36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6" name="AutoShape 45"/>
          <p:cNvSpPr>
            <a:spLocks noChangeArrowheads="1"/>
          </p:cNvSpPr>
          <p:nvPr/>
        </p:nvSpPr>
        <p:spPr bwMode="auto">
          <a:xfrm flipH="1">
            <a:off x="8871875" y="1693443"/>
            <a:ext cx="860467" cy="498475"/>
          </a:xfrm>
          <a:prstGeom prst="curvedDownArrow">
            <a:avLst>
              <a:gd name="adj1" fmla="val 40021"/>
              <a:gd name="adj2" fmla="val 86200"/>
              <a:gd name="adj3" fmla="val 33333"/>
            </a:avLst>
          </a:prstGeom>
          <a:gradFill rotWithShape="0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46"/>
          <p:cNvSpPr txBox="1">
            <a:spLocks noChangeArrowheads="1"/>
          </p:cNvSpPr>
          <p:nvPr/>
        </p:nvSpPr>
        <p:spPr bwMode="auto">
          <a:xfrm>
            <a:off x="8388183" y="2017490"/>
            <a:ext cx="744114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r" eaLnBrk="0" hangingPunct="0"/>
            <a:r>
              <a:rPr lang="en-US" sz="2000" dirty="0">
                <a:latin typeface="Arial" charset="0"/>
              </a:rPr>
              <a:t>Q</a:t>
            </a:r>
            <a:r>
              <a:rPr lang="en-US" sz="2000" baseline="-25000" dirty="0">
                <a:latin typeface="Arial" charset="0"/>
              </a:rPr>
              <a:t>OUT</a:t>
            </a:r>
          </a:p>
        </p:txBody>
      </p:sp>
      <p:grpSp>
        <p:nvGrpSpPr>
          <p:cNvPr id="5128" name="Group 169"/>
          <p:cNvGrpSpPr>
            <a:grpSpLocks/>
          </p:cNvGrpSpPr>
          <p:nvPr/>
        </p:nvGrpSpPr>
        <p:grpSpPr bwMode="auto">
          <a:xfrm>
            <a:off x="6702832" y="2393530"/>
            <a:ext cx="2719167" cy="3857625"/>
            <a:chOff x="3029" y="1382"/>
            <a:chExt cx="1125" cy="2430"/>
          </a:xfrm>
        </p:grpSpPr>
        <p:sp>
          <p:nvSpPr>
            <p:cNvPr id="5194" name="Line 4"/>
            <p:cNvSpPr>
              <a:spLocks noChangeShapeType="1"/>
            </p:cNvSpPr>
            <p:nvPr/>
          </p:nvSpPr>
          <p:spPr bwMode="auto">
            <a:xfrm>
              <a:off x="3977" y="1389"/>
              <a:ext cx="0" cy="21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95" name="Group 53"/>
            <p:cNvGrpSpPr>
              <a:grpSpLocks/>
            </p:cNvGrpSpPr>
            <p:nvPr/>
          </p:nvGrpSpPr>
          <p:grpSpPr bwMode="auto">
            <a:xfrm>
              <a:off x="3029" y="1382"/>
              <a:ext cx="1107" cy="2201"/>
              <a:chOff x="436" y="1041"/>
              <a:chExt cx="1882" cy="1923"/>
            </a:xfrm>
          </p:grpSpPr>
          <p:sp>
            <p:nvSpPr>
              <p:cNvPr id="5198" name="Line 54"/>
              <p:cNvSpPr>
                <a:spLocks noChangeShapeType="1"/>
              </p:cNvSpPr>
              <p:nvPr/>
            </p:nvSpPr>
            <p:spPr bwMode="auto">
              <a:xfrm>
                <a:off x="436" y="2772"/>
                <a:ext cx="188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9" name="Rectangle 55"/>
              <p:cNvSpPr>
                <a:spLocks noChangeArrowheads="1"/>
              </p:cNvSpPr>
              <p:nvPr/>
            </p:nvSpPr>
            <p:spPr bwMode="auto">
              <a:xfrm>
                <a:off x="436" y="1041"/>
                <a:ext cx="1882" cy="192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0" name="Line 56"/>
              <p:cNvSpPr>
                <a:spLocks noChangeShapeType="1"/>
              </p:cNvSpPr>
              <p:nvPr/>
            </p:nvSpPr>
            <p:spPr bwMode="auto">
              <a:xfrm>
                <a:off x="436" y="2168"/>
                <a:ext cx="188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1" name="Line 57"/>
              <p:cNvSpPr>
                <a:spLocks noChangeShapeType="1"/>
              </p:cNvSpPr>
              <p:nvPr/>
            </p:nvSpPr>
            <p:spPr bwMode="auto">
              <a:xfrm>
                <a:off x="436" y="1837"/>
                <a:ext cx="188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2" name="Line 58"/>
              <p:cNvSpPr>
                <a:spLocks noChangeShapeType="1"/>
              </p:cNvSpPr>
              <p:nvPr/>
            </p:nvSpPr>
            <p:spPr bwMode="auto">
              <a:xfrm>
                <a:off x="436" y="1233"/>
                <a:ext cx="188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96" name="Text Box 70"/>
            <p:cNvSpPr txBox="1">
              <a:spLocks noChangeArrowheads="1"/>
            </p:cNvSpPr>
            <p:nvPr/>
          </p:nvSpPr>
          <p:spPr bwMode="auto">
            <a:xfrm>
              <a:off x="3122" y="3573"/>
              <a:ext cx="196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dirty="0">
                  <a:latin typeface="Arial" charset="0"/>
                </a:rPr>
                <a:t>0</a:t>
              </a:r>
            </a:p>
          </p:txBody>
        </p:sp>
        <p:sp>
          <p:nvSpPr>
            <p:cNvPr id="5197" name="Text Box 71"/>
            <p:cNvSpPr txBox="1">
              <a:spLocks noChangeArrowheads="1"/>
            </p:cNvSpPr>
            <p:nvPr/>
          </p:nvSpPr>
          <p:spPr bwMode="auto">
            <a:xfrm>
              <a:off x="3798" y="3581"/>
              <a:ext cx="356" cy="23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>
                  <a:latin typeface="Arial" charset="0"/>
                </a:rPr>
                <a:t>100</a:t>
              </a:r>
            </a:p>
          </p:txBody>
        </p:sp>
      </p:grpSp>
      <p:grpSp>
        <p:nvGrpSpPr>
          <p:cNvPr id="6" name="Horizontal Arrows"/>
          <p:cNvGrpSpPr>
            <a:grpSpLocks/>
          </p:cNvGrpSpPr>
          <p:nvPr/>
        </p:nvGrpSpPr>
        <p:grpSpPr bwMode="auto">
          <a:xfrm>
            <a:off x="11588340" y="2798342"/>
            <a:ext cx="358775" cy="2724150"/>
            <a:chOff x="3877" y="1264"/>
            <a:chExt cx="197" cy="480"/>
          </a:xfrm>
        </p:grpSpPr>
        <p:sp>
          <p:nvSpPr>
            <p:cNvPr id="5188" name="Line 61"/>
            <p:cNvSpPr>
              <a:spLocks noChangeShapeType="1"/>
            </p:cNvSpPr>
            <p:nvPr/>
          </p:nvSpPr>
          <p:spPr bwMode="auto">
            <a:xfrm>
              <a:off x="3877" y="1264"/>
              <a:ext cx="1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9" name="Line 62"/>
            <p:cNvSpPr>
              <a:spLocks noChangeShapeType="1"/>
            </p:cNvSpPr>
            <p:nvPr/>
          </p:nvSpPr>
          <p:spPr bwMode="auto">
            <a:xfrm>
              <a:off x="3877" y="1360"/>
              <a:ext cx="1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0" name="Line 63"/>
            <p:cNvSpPr>
              <a:spLocks noChangeShapeType="1"/>
            </p:cNvSpPr>
            <p:nvPr/>
          </p:nvSpPr>
          <p:spPr bwMode="auto">
            <a:xfrm>
              <a:off x="3877" y="1456"/>
              <a:ext cx="1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1" name="Line 64"/>
            <p:cNvSpPr>
              <a:spLocks noChangeShapeType="1"/>
            </p:cNvSpPr>
            <p:nvPr/>
          </p:nvSpPr>
          <p:spPr bwMode="auto">
            <a:xfrm>
              <a:off x="3877" y="1552"/>
              <a:ext cx="1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2" name="Line 65"/>
            <p:cNvSpPr>
              <a:spLocks noChangeShapeType="1"/>
            </p:cNvSpPr>
            <p:nvPr/>
          </p:nvSpPr>
          <p:spPr bwMode="auto">
            <a:xfrm>
              <a:off x="3877" y="1648"/>
              <a:ext cx="1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3" name="Line 66"/>
            <p:cNvSpPr>
              <a:spLocks noChangeShapeType="1"/>
            </p:cNvSpPr>
            <p:nvPr/>
          </p:nvSpPr>
          <p:spPr bwMode="auto">
            <a:xfrm>
              <a:off x="3877" y="1744"/>
              <a:ext cx="19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6603" name="Line 187"/>
          <p:cNvSpPr>
            <a:spLocks noChangeShapeType="1"/>
          </p:cNvSpPr>
          <p:nvPr/>
        </p:nvSpPr>
        <p:spPr bwMode="auto">
          <a:xfrm>
            <a:off x="11589927" y="286819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09" name="Line 193"/>
          <p:cNvSpPr>
            <a:spLocks noChangeShapeType="1"/>
          </p:cNvSpPr>
          <p:nvPr/>
        </p:nvSpPr>
        <p:spPr bwMode="auto">
          <a:xfrm>
            <a:off x="11602627" y="33825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0" name="Line 194"/>
          <p:cNvSpPr>
            <a:spLocks noChangeShapeType="1"/>
          </p:cNvSpPr>
          <p:nvPr/>
        </p:nvSpPr>
        <p:spPr bwMode="auto">
          <a:xfrm>
            <a:off x="11596277" y="393499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1" name="Line 195"/>
          <p:cNvSpPr>
            <a:spLocks noChangeShapeType="1"/>
          </p:cNvSpPr>
          <p:nvPr/>
        </p:nvSpPr>
        <p:spPr bwMode="auto">
          <a:xfrm>
            <a:off x="11602627" y="45382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2" name="Line 196"/>
          <p:cNvSpPr>
            <a:spLocks noChangeShapeType="1"/>
          </p:cNvSpPr>
          <p:nvPr/>
        </p:nvSpPr>
        <p:spPr bwMode="auto">
          <a:xfrm>
            <a:off x="11608977" y="50208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3" name="Line 197"/>
          <p:cNvSpPr>
            <a:spLocks noChangeShapeType="1"/>
          </p:cNvSpPr>
          <p:nvPr/>
        </p:nvSpPr>
        <p:spPr bwMode="auto">
          <a:xfrm>
            <a:off x="11589927" y="54653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5" name="Line 199"/>
          <p:cNvSpPr>
            <a:spLocks noChangeShapeType="1"/>
          </p:cNvSpPr>
          <p:nvPr/>
        </p:nvSpPr>
        <p:spPr bwMode="auto">
          <a:xfrm>
            <a:off x="11608977" y="38651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6" name="Line 200"/>
          <p:cNvSpPr>
            <a:spLocks noChangeShapeType="1"/>
          </p:cNvSpPr>
          <p:nvPr/>
        </p:nvSpPr>
        <p:spPr bwMode="auto">
          <a:xfrm>
            <a:off x="11608977" y="331269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7" name="Line 201"/>
          <p:cNvSpPr>
            <a:spLocks noChangeShapeType="1"/>
          </p:cNvSpPr>
          <p:nvPr/>
        </p:nvSpPr>
        <p:spPr bwMode="auto">
          <a:xfrm>
            <a:off x="11596277" y="27983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8" name="Line 202"/>
          <p:cNvSpPr>
            <a:spLocks noChangeShapeType="1"/>
          </p:cNvSpPr>
          <p:nvPr/>
        </p:nvSpPr>
        <p:spPr bwMode="auto">
          <a:xfrm>
            <a:off x="11602627" y="540819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19" name="Line 203"/>
          <p:cNvSpPr>
            <a:spLocks noChangeShapeType="1"/>
          </p:cNvSpPr>
          <p:nvPr/>
        </p:nvSpPr>
        <p:spPr bwMode="auto">
          <a:xfrm>
            <a:off x="11608977" y="493194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620" name="Line 204"/>
          <p:cNvSpPr>
            <a:spLocks noChangeShapeType="1"/>
          </p:cNvSpPr>
          <p:nvPr/>
        </p:nvSpPr>
        <p:spPr bwMode="auto">
          <a:xfrm>
            <a:off x="11602627" y="4481092"/>
            <a:ext cx="35877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 useBgFill="1">
        <p:nvSpPr>
          <p:cNvPr id="5142" name="blank Arrow End"/>
          <p:cNvSpPr>
            <a:spLocks noChangeArrowheads="1"/>
          </p:cNvSpPr>
          <p:nvPr/>
        </p:nvSpPr>
        <p:spPr bwMode="auto">
          <a:xfrm>
            <a:off x="9399099" y="2366542"/>
            <a:ext cx="413655" cy="3505200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9505330" y="2263355"/>
            <a:ext cx="342900" cy="3275013"/>
            <a:chOff x="907" y="984"/>
            <a:chExt cx="189" cy="1478"/>
          </a:xfrm>
        </p:grpSpPr>
        <p:sp>
          <p:nvSpPr>
            <p:cNvPr id="5170" name="Rectangle 27"/>
            <p:cNvSpPr>
              <a:spLocks noChangeArrowheads="1"/>
            </p:cNvSpPr>
            <p:nvPr/>
          </p:nvSpPr>
          <p:spPr bwMode="auto">
            <a:xfrm>
              <a:off x="907" y="984"/>
              <a:ext cx="189" cy="21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1" name="Group 28"/>
            <p:cNvGrpSpPr>
              <a:grpSpLocks/>
            </p:cNvGrpSpPr>
            <p:nvPr/>
          </p:nvGrpSpPr>
          <p:grpSpPr bwMode="auto">
            <a:xfrm>
              <a:off x="907" y="1233"/>
              <a:ext cx="189" cy="1229"/>
              <a:chOff x="732" y="1521"/>
              <a:chExt cx="189" cy="1229"/>
            </a:xfrm>
          </p:grpSpPr>
          <p:sp useBgFill="1">
            <p:nvSpPr>
              <p:cNvPr id="5172" name="Line 29"/>
              <p:cNvSpPr>
                <a:spLocks noChangeShapeType="1"/>
              </p:cNvSpPr>
              <p:nvPr/>
            </p:nvSpPr>
            <p:spPr bwMode="auto">
              <a:xfrm>
                <a:off x="732" y="2176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3" name="Line 30"/>
              <p:cNvSpPr>
                <a:spLocks noChangeShapeType="1"/>
              </p:cNvSpPr>
              <p:nvPr/>
            </p:nvSpPr>
            <p:spPr bwMode="auto">
              <a:xfrm>
                <a:off x="732" y="2258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4" name="Line 31"/>
              <p:cNvSpPr>
                <a:spLocks noChangeShapeType="1"/>
              </p:cNvSpPr>
              <p:nvPr/>
            </p:nvSpPr>
            <p:spPr bwMode="auto">
              <a:xfrm>
                <a:off x="732" y="2340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5" name="Line 32"/>
              <p:cNvSpPr>
                <a:spLocks noChangeShapeType="1"/>
              </p:cNvSpPr>
              <p:nvPr/>
            </p:nvSpPr>
            <p:spPr bwMode="auto">
              <a:xfrm>
                <a:off x="732" y="2422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6" name="Line 33"/>
              <p:cNvSpPr>
                <a:spLocks noChangeShapeType="1"/>
              </p:cNvSpPr>
              <p:nvPr/>
            </p:nvSpPr>
            <p:spPr bwMode="auto">
              <a:xfrm>
                <a:off x="732" y="2504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7" name="Line 34"/>
              <p:cNvSpPr>
                <a:spLocks noChangeShapeType="1"/>
              </p:cNvSpPr>
              <p:nvPr/>
            </p:nvSpPr>
            <p:spPr bwMode="auto">
              <a:xfrm>
                <a:off x="732" y="2586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8" name="Line 35"/>
              <p:cNvSpPr>
                <a:spLocks noChangeShapeType="1"/>
              </p:cNvSpPr>
              <p:nvPr/>
            </p:nvSpPr>
            <p:spPr bwMode="auto">
              <a:xfrm>
                <a:off x="732" y="2668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79" name="Line 36"/>
              <p:cNvSpPr>
                <a:spLocks noChangeShapeType="1"/>
              </p:cNvSpPr>
              <p:nvPr/>
            </p:nvSpPr>
            <p:spPr bwMode="auto">
              <a:xfrm>
                <a:off x="732" y="2750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0" name="Line 37"/>
              <p:cNvSpPr>
                <a:spLocks noChangeShapeType="1"/>
              </p:cNvSpPr>
              <p:nvPr/>
            </p:nvSpPr>
            <p:spPr bwMode="auto">
              <a:xfrm>
                <a:off x="732" y="1521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1" name="Line 38"/>
              <p:cNvSpPr>
                <a:spLocks noChangeShapeType="1"/>
              </p:cNvSpPr>
              <p:nvPr/>
            </p:nvSpPr>
            <p:spPr bwMode="auto">
              <a:xfrm>
                <a:off x="732" y="1602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2" name="Line 39"/>
              <p:cNvSpPr>
                <a:spLocks noChangeShapeType="1"/>
              </p:cNvSpPr>
              <p:nvPr/>
            </p:nvSpPr>
            <p:spPr bwMode="auto">
              <a:xfrm>
                <a:off x="732" y="1684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3" name="Line 40"/>
              <p:cNvSpPr>
                <a:spLocks noChangeShapeType="1"/>
              </p:cNvSpPr>
              <p:nvPr/>
            </p:nvSpPr>
            <p:spPr bwMode="auto">
              <a:xfrm>
                <a:off x="732" y="1766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4" name="Line 41"/>
              <p:cNvSpPr>
                <a:spLocks noChangeShapeType="1"/>
              </p:cNvSpPr>
              <p:nvPr/>
            </p:nvSpPr>
            <p:spPr bwMode="auto">
              <a:xfrm>
                <a:off x="732" y="1848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5" name="Line 42"/>
              <p:cNvSpPr>
                <a:spLocks noChangeShapeType="1"/>
              </p:cNvSpPr>
              <p:nvPr/>
            </p:nvSpPr>
            <p:spPr bwMode="auto">
              <a:xfrm>
                <a:off x="732" y="1930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6" name="Line 43"/>
              <p:cNvSpPr>
                <a:spLocks noChangeShapeType="1"/>
              </p:cNvSpPr>
              <p:nvPr/>
            </p:nvSpPr>
            <p:spPr bwMode="auto">
              <a:xfrm>
                <a:off x="732" y="2012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87" name="Line 44"/>
              <p:cNvSpPr>
                <a:spLocks noChangeShapeType="1"/>
              </p:cNvSpPr>
              <p:nvPr/>
            </p:nvSpPr>
            <p:spPr bwMode="auto">
              <a:xfrm>
                <a:off x="732" y="2094"/>
                <a:ext cx="18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9" name="Group 175"/>
          <p:cNvGrpSpPr>
            <a:grpSpLocks/>
          </p:cNvGrpSpPr>
          <p:nvPr/>
        </p:nvGrpSpPr>
        <p:grpSpPr bwMode="auto">
          <a:xfrm>
            <a:off x="9502156" y="2241130"/>
            <a:ext cx="358775" cy="1624013"/>
            <a:chOff x="1771" y="1410"/>
            <a:chExt cx="216" cy="934"/>
          </a:xfrm>
        </p:grpSpPr>
        <p:sp useBgFill="1">
          <p:nvSpPr>
            <p:cNvPr id="5161" name="Rectangle 176"/>
            <p:cNvSpPr>
              <a:spLocks noChangeArrowheads="1"/>
            </p:cNvSpPr>
            <p:nvPr/>
          </p:nvSpPr>
          <p:spPr bwMode="auto">
            <a:xfrm>
              <a:off x="1774" y="1410"/>
              <a:ext cx="206" cy="934"/>
            </a:xfrm>
            <a:prstGeom prst="rect">
              <a:avLst/>
            </a:prstGeom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62" name="Group 177"/>
            <p:cNvGrpSpPr>
              <a:grpSpLocks/>
            </p:cNvGrpSpPr>
            <p:nvPr/>
          </p:nvGrpSpPr>
          <p:grpSpPr bwMode="auto">
            <a:xfrm>
              <a:off x="1771" y="1413"/>
              <a:ext cx="216" cy="919"/>
              <a:chOff x="1722" y="1413"/>
              <a:chExt cx="216" cy="919"/>
            </a:xfrm>
          </p:grpSpPr>
          <p:sp>
            <p:nvSpPr>
              <p:cNvPr id="5163" name="Rectangle 178"/>
              <p:cNvSpPr>
                <a:spLocks noChangeArrowheads="1"/>
              </p:cNvSpPr>
              <p:nvPr/>
            </p:nvSpPr>
            <p:spPr bwMode="auto">
              <a:xfrm>
                <a:off x="1722" y="1413"/>
                <a:ext cx="216" cy="299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64" name="Line 179"/>
              <p:cNvSpPr>
                <a:spLocks noChangeShapeType="1"/>
              </p:cNvSpPr>
              <p:nvPr/>
            </p:nvSpPr>
            <p:spPr bwMode="auto">
              <a:xfrm>
                <a:off x="1722" y="1761"/>
                <a:ext cx="216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65" name="Line 180"/>
              <p:cNvSpPr>
                <a:spLocks noChangeShapeType="1"/>
              </p:cNvSpPr>
              <p:nvPr/>
            </p:nvSpPr>
            <p:spPr bwMode="auto">
              <a:xfrm>
                <a:off x="1722" y="1874"/>
                <a:ext cx="216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66" name="Line 181"/>
              <p:cNvSpPr>
                <a:spLocks noChangeShapeType="1"/>
              </p:cNvSpPr>
              <p:nvPr/>
            </p:nvSpPr>
            <p:spPr bwMode="auto">
              <a:xfrm>
                <a:off x="1722" y="1988"/>
                <a:ext cx="216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67" name="Line 182"/>
              <p:cNvSpPr>
                <a:spLocks noChangeShapeType="1"/>
              </p:cNvSpPr>
              <p:nvPr/>
            </p:nvSpPr>
            <p:spPr bwMode="auto">
              <a:xfrm>
                <a:off x="1722" y="2103"/>
                <a:ext cx="216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68" name="Line 183"/>
              <p:cNvSpPr>
                <a:spLocks noChangeShapeType="1"/>
              </p:cNvSpPr>
              <p:nvPr/>
            </p:nvSpPr>
            <p:spPr bwMode="auto">
              <a:xfrm>
                <a:off x="1722" y="2217"/>
                <a:ext cx="216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169" name="Line 184"/>
              <p:cNvSpPr>
                <a:spLocks noChangeShapeType="1"/>
              </p:cNvSpPr>
              <p:nvPr/>
            </p:nvSpPr>
            <p:spPr bwMode="auto">
              <a:xfrm>
                <a:off x="1722" y="2332"/>
                <a:ext cx="216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6621" name="AutoShape 205" descr="CrustySQ"/>
          <p:cNvSpPr>
            <a:spLocks noChangeArrowheads="1"/>
          </p:cNvSpPr>
          <p:nvPr/>
        </p:nvSpPr>
        <p:spPr bwMode="auto">
          <a:xfrm rot="6369374">
            <a:off x="9339437" y="2721349"/>
            <a:ext cx="657225" cy="519113"/>
          </a:xfrm>
          <a:prstGeom prst="cloudCallout">
            <a:avLst>
              <a:gd name="adj1" fmla="val -41005"/>
              <a:gd name="adj2" fmla="val 12880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25400">
            <a:solidFill>
              <a:srgbClr val="FF9900"/>
            </a:solidFill>
            <a:round/>
            <a:headEnd/>
            <a:tailEnd/>
          </a:ln>
        </p:spPr>
        <p:txBody>
          <a:bodyPr rot="10800000" vert="eaVert" anchor="ctr"/>
          <a:lstStyle/>
          <a:p>
            <a:endParaRPr lang="en-US"/>
          </a:p>
        </p:txBody>
      </p:sp>
      <p:grpSp>
        <p:nvGrpSpPr>
          <p:cNvPr id="5146" name="Arrow blank"/>
          <p:cNvGrpSpPr>
            <a:grpSpLocks/>
          </p:cNvGrpSpPr>
          <p:nvPr/>
        </p:nvGrpSpPr>
        <p:grpSpPr bwMode="auto">
          <a:xfrm>
            <a:off x="11504194" y="2344317"/>
            <a:ext cx="555624" cy="3505200"/>
            <a:chOff x="5368" y="1351"/>
            <a:chExt cx="350" cy="2208"/>
          </a:xfrm>
        </p:grpSpPr>
        <p:sp useBgFill="1">
          <p:nvSpPr>
            <p:cNvPr id="5159" name="Rectangle 198"/>
            <p:cNvSpPr>
              <a:spLocks noChangeArrowheads="1"/>
            </p:cNvSpPr>
            <p:nvPr/>
          </p:nvSpPr>
          <p:spPr bwMode="auto">
            <a:xfrm>
              <a:off x="5409" y="1351"/>
              <a:ext cx="306" cy="2208"/>
            </a:xfrm>
            <a:prstGeom prst="rect">
              <a:avLst/>
            </a:prstGeom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0" name="Text Box 5"/>
            <p:cNvSpPr txBox="1">
              <a:spLocks noChangeArrowheads="1"/>
            </p:cNvSpPr>
            <p:nvPr/>
          </p:nvSpPr>
          <p:spPr bwMode="auto">
            <a:xfrm>
              <a:off x="5368" y="2384"/>
              <a:ext cx="350" cy="19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/>
            <a:p>
              <a:pPr algn="r" eaLnBrk="0" hangingPunct="0"/>
              <a:r>
                <a:rPr lang="en-US" sz="2000">
                  <a:latin typeface="Arial" charset="0"/>
                </a:rPr>
                <a:t>Q</a:t>
              </a:r>
              <a:r>
                <a:rPr lang="en-US" sz="2000" baseline="-25000">
                  <a:latin typeface="Arial" charset="0"/>
                </a:rPr>
                <a:t>IN</a:t>
              </a:r>
            </a:p>
          </p:txBody>
        </p:sp>
      </p:grpSp>
      <p:grpSp>
        <p:nvGrpSpPr>
          <p:cNvPr id="5122" name="Partial log"/>
          <p:cNvGrpSpPr>
            <a:grpSpLocks/>
          </p:cNvGrpSpPr>
          <p:nvPr/>
        </p:nvGrpSpPr>
        <p:grpSpPr bwMode="auto">
          <a:xfrm>
            <a:off x="7141588" y="2401467"/>
            <a:ext cx="1828800" cy="1433512"/>
            <a:chOff x="3266" y="1387"/>
            <a:chExt cx="724" cy="903"/>
          </a:xfrm>
        </p:grpSpPr>
        <p:sp>
          <p:nvSpPr>
            <p:cNvPr id="5221" name="Freeform 171"/>
            <p:cNvSpPr>
              <a:spLocks/>
            </p:cNvSpPr>
            <p:nvPr/>
          </p:nvSpPr>
          <p:spPr bwMode="auto">
            <a:xfrm>
              <a:off x="3266" y="1387"/>
              <a:ext cx="724" cy="903"/>
            </a:xfrm>
            <a:custGeom>
              <a:avLst/>
              <a:gdLst>
                <a:gd name="T0" fmla="*/ 724 w 724"/>
                <a:gd name="T1" fmla="*/ 211 h 903"/>
                <a:gd name="T2" fmla="*/ 724 w 724"/>
                <a:gd name="T3" fmla="*/ 1 h 903"/>
                <a:gd name="T4" fmla="*/ 5 w 724"/>
                <a:gd name="T5" fmla="*/ 0 h 903"/>
                <a:gd name="T6" fmla="*/ 5 w 724"/>
                <a:gd name="T7" fmla="*/ 217 h 903"/>
                <a:gd name="T8" fmla="*/ 0 w 724"/>
                <a:gd name="T9" fmla="*/ 903 h 903"/>
                <a:gd name="T10" fmla="*/ 724 w 724"/>
                <a:gd name="T11" fmla="*/ 211 h 9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24"/>
                <a:gd name="T19" fmla="*/ 0 h 903"/>
                <a:gd name="T20" fmla="*/ 724 w 724"/>
                <a:gd name="T21" fmla="*/ 903 h 9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24" h="903">
                  <a:moveTo>
                    <a:pt x="724" y="211"/>
                  </a:moveTo>
                  <a:lnTo>
                    <a:pt x="724" y="1"/>
                  </a:lnTo>
                  <a:lnTo>
                    <a:pt x="5" y="0"/>
                  </a:lnTo>
                  <a:lnTo>
                    <a:pt x="5" y="217"/>
                  </a:lnTo>
                  <a:lnTo>
                    <a:pt x="0" y="903"/>
                  </a:lnTo>
                  <a:lnTo>
                    <a:pt x="724" y="211"/>
                  </a:lnTo>
                  <a:close/>
                </a:path>
              </a:pathLst>
            </a:custGeom>
            <a:solidFill>
              <a:schemeClr val="fol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2" name="Freeform 172"/>
            <p:cNvSpPr>
              <a:spLocks/>
            </p:cNvSpPr>
            <p:nvPr/>
          </p:nvSpPr>
          <p:spPr bwMode="auto">
            <a:xfrm>
              <a:off x="3266" y="1394"/>
              <a:ext cx="5" cy="896"/>
            </a:xfrm>
            <a:custGeom>
              <a:avLst/>
              <a:gdLst>
                <a:gd name="T0" fmla="*/ 0 w 5"/>
                <a:gd name="T1" fmla="*/ 896 h 896"/>
                <a:gd name="T2" fmla="*/ 5 w 5"/>
                <a:gd name="T3" fmla="*/ 209 h 896"/>
                <a:gd name="T4" fmla="*/ 3 w 5"/>
                <a:gd name="T5" fmla="*/ 0 h 896"/>
                <a:gd name="T6" fmla="*/ 0 60000 65536"/>
                <a:gd name="T7" fmla="*/ 0 60000 65536"/>
                <a:gd name="T8" fmla="*/ 0 60000 65536"/>
                <a:gd name="T9" fmla="*/ 0 w 5"/>
                <a:gd name="T10" fmla="*/ 0 h 896"/>
                <a:gd name="T11" fmla="*/ 5 w 5"/>
                <a:gd name="T12" fmla="*/ 896 h 8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896">
                  <a:moveTo>
                    <a:pt x="0" y="896"/>
                  </a:moveTo>
                  <a:lnTo>
                    <a:pt x="5" y="209"/>
                  </a:lnTo>
                  <a:lnTo>
                    <a:pt x="3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" name="Freeform 173"/>
            <p:cNvSpPr>
              <a:spLocks/>
            </p:cNvSpPr>
            <p:nvPr/>
          </p:nvSpPr>
          <p:spPr bwMode="auto">
            <a:xfrm>
              <a:off x="3273" y="1390"/>
              <a:ext cx="717" cy="887"/>
            </a:xfrm>
            <a:custGeom>
              <a:avLst/>
              <a:gdLst>
                <a:gd name="T0" fmla="*/ 0 w 717"/>
                <a:gd name="T1" fmla="*/ 887 h 887"/>
                <a:gd name="T2" fmla="*/ 717 w 717"/>
                <a:gd name="T3" fmla="*/ 213 h 887"/>
                <a:gd name="T4" fmla="*/ 717 w 717"/>
                <a:gd name="T5" fmla="*/ 0 h 887"/>
                <a:gd name="T6" fmla="*/ 0 60000 65536"/>
                <a:gd name="T7" fmla="*/ 0 60000 65536"/>
                <a:gd name="T8" fmla="*/ 0 60000 65536"/>
                <a:gd name="T9" fmla="*/ 0 w 717"/>
                <a:gd name="T10" fmla="*/ 0 h 887"/>
                <a:gd name="T11" fmla="*/ 717 w 717"/>
                <a:gd name="T12" fmla="*/ 887 h 8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17" h="887">
                  <a:moveTo>
                    <a:pt x="0" y="887"/>
                  </a:moveTo>
                  <a:lnTo>
                    <a:pt x="717" y="213"/>
                  </a:lnTo>
                  <a:lnTo>
                    <a:pt x="717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Crusty partial log"/>
          <p:cNvGrpSpPr>
            <a:grpSpLocks/>
          </p:cNvGrpSpPr>
          <p:nvPr/>
        </p:nvGrpSpPr>
        <p:grpSpPr bwMode="auto">
          <a:xfrm>
            <a:off x="7132062" y="2738018"/>
            <a:ext cx="1828800" cy="1101725"/>
            <a:chOff x="3260" y="1599"/>
            <a:chExt cx="724" cy="694"/>
          </a:xfrm>
        </p:grpSpPr>
        <p:sp>
          <p:nvSpPr>
            <p:cNvPr id="5156" name="Freeform 208"/>
            <p:cNvSpPr>
              <a:spLocks/>
            </p:cNvSpPr>
            <p:nvPr/>
          </p:nvSpPr>
          <p:spPr bwMode="auto">
            <a:xfrm>
              <a:off x="3260" y="1599"/>
              <a:ext cx="721" cy="694"/>
            </a:xfrm>
            <a:custGeom>
              <a:avLst/>
              <a:gdLst>
                <a:gd name="T0" fmla="*/ 715 w 721"/>
                <a:gd name="T1" fmla="*/ 318 h 694"/>
                <a:gd name="T2" fmla="*/ 715 w 721"/>
                <a:gd name="T3" fmla="*/ 0 h 694"/>
                <a:gd name="T4" fmla="*/ 5 w 721"/>
                <a:gd name="T5" fmla="*/ 8 h 694"/>
                <a:gd name="T6" fmla="*/ 0 w 721"/>
                <a:gd name="T7" fmla="*/ 694 h 694"/>
                <a:gd name="T8" fmla="*/ 715 w 721"/>
                <a:gd name="T9" fmla="*/ 318 h 6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1"/>
                <a:gd name="T16" fmla="*/ 0 h 694"/>
                <a:gd name="T17" fmla="*/ 721 w 721"/>
                <a:gd name="T18" fmla="*/ 694 h 6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1" h="694">
                  <a:moveTo>
                    <a:pt x="715" y="318"/>
                  </a:moveTo>
                  <a:cubicBezTo>
                    <a:pt x="715" y="213"/>
                    <a:pt x="721" y="144"/>
                    <a:pt x="715" y="0"/>
                  </a:cubicBezTo>
                  <a:cubicBezTo>
                    <a:pt x="361" y="15"/>
                    <a:pt x="454" y="9"/>
                    <a:pt x="5" y="8"/>
                  </a:cubicBezTo>
                  <a:cubicBezTo>
                    <a:pt x="1" y="465"/>
                    <a:pt x="2" y="351"/>
                    <a:pt x="0" y="694"/>
                  </a:cubicBezTo>
                  <a:cubicBezTo>
                    <a:pt x="385" y="654"/>
                    <a:pt x="247" y="363"/>
                    <a:pt x="715" y="318"/>
                  </a:cubicBezTo>
                  <a:close/>
                </a:path>
              </a:pathLst>
            </a:custGeom>
            <a:solidFill>
              <a:schemeClr val="fol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Freeform 209"/>
            <p:cNvSpPr>
              <a:spLocks/>
            </p:cNvSpPr>
            <p:nvPr/>
          </p:nvSpPr>
          <p:spPr bwMode="auto">
            <a:xfrm>
              <a:off x="3263" y="1605"/>
              <a:ext cx="5" cy="688"/>
            </a:xfrm>
            <a:custGeom>
              <a:avLst/>
              <a:gdLst>
                <a:gd name="T0" fmla="*/ 0 w 5"/>
                <a:gd name="T1" fmla="*/ 688 h 688"/>
                <a:gd name="T2" fmla="*/ 5 w 5"/>
                <a:gd name="T3" fmla="*/ 1 h 688"/>
                <a:gd name="T4" fmla="*/ 1 w 5"/>
                <a:gd name="T5" fmla="*/ 0 h 688"/>
                <a:gd name="T6" fmla="*/ 0 60000 65536"/>
                <a:gd name="T7" fmla="*/ 0 60000 65536"/>
                <a:gd name="T8" fmla="*/ 0 60000 65536"/>
                <a:gd name="T9" fmla="*/ 0 w 5"/>
                <a:gd name="T10" fmla="*/ 0 h 688"/>
                <a:gd name="T11" fmla="*/ 5 w 5"/>
                <a:gd name="T12" fmla="*/ 688 h 6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688">
                  <a:moveTo>
                    <a:pt x="0" y="688"/>
                  </a:moveTo>
                  <a:cubicBezTo>
                    <a:pt x="0" y="688"/>
                    <a:pt x="2" y="344"/>
                    <a:pt x="5" y="1"/>
                  </a:cubicBezTo>
                  <a:cubicBezTo>
                    <a:pt x="3" y="0"/>
                    <a:pt x="1" y="0"/>
                    <a:pt x="1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Freeform 210"/>
            <p:cNvSpPr>
              <a:spLocks/>
            </p:cNvSpPr>
            <p:nvPr/>
          </p:nvSpPr>
          <p:spPr bwMode="auto">
            <a:xfrm>
              <a:off x="3270" y="1605"/>
              <a:ext cx="714" cy="681"/>
            </a:xfrm>
            <a:custGeom>
              <a:avLst/>
              <a:gdLst>
                <a:gd name="T0" fmla="*/ 0 w 714"/>
                <a:gd name="T1" fmla="*/ 681 h 681"/>
                <a:gd name="T2" fmla="*/ 714 w 714"/>
                <a:gd name="T3" fmla="*/ 312 h 681"/>
                <a:gd name="T4" fmla="*/ 714 w 714"/>
                <a:gd name="T5" fmla="*/ 0 h 681"/>
                <a:gd name="T6" fmla="*/ 0 60000 65536"/>
                <a:gd name="T7" fmla="*/ 0 60000 65536"/>
                <a:gd name="T8" fmla="*/ 0 60000 65536"/>
                <a:gd name="T9" fmla="*/ 0 w 714"/>
                <a:gd name="T10" fmla="*/ 0 h 681"/>
                <a:gd name="T11" fmla="*/ 714 w 714"/>
                <a:gd name="T12" fmla="*/ 681 h 6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14" h="681">
                  <a:moveTo>
                    <a:pt x="0" y="681"/>
                  </a:moveTo>
                  <a:cubicBezTo>
                    <a:pt x="339" y="669"/>
                    <a:pt x="300" y="315"/>
                    <a:pt x="714" y="312"/>
                  </a:cubicBezTo>
                  <a:cubicBezTo>
                    <a:pt x="714" y="56"/>
                    <a:pt x="714" y="0"/>
                    <a:pt x="714" y="0"/>
                  </a:cubicBez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" name="Full Flow log"/>
          <p:cNvGrpSpPr>
            <a:grpSpLocks/>
          </p:cNvGrpSpPr>
          <p:nvPr/>
        </p:nvGrpSpPr>
        <p:grpSpPr bwMode="auto">
          <a:xfrm>
            <a:off x="6928255" y="2393529"/>
            <a:ext cx="2089901" cy="3506788"/>
            <a:chOff x="3171" y="1382"/>
            <a:chExt cx="807" cy="2209"/>
          </a:xfrm>
        </p:grpSpPr>
        <p:sp>
          <p:nvSpPr>
            <p:cNvPr id="5153" name="Freeform 153"/>
            <p:cNvSpPr>
              <a:spLocks/>
            </p:cNvSpPr>
            <p:nvPr/>
          </p:nvSpPr>
          <p:spPr bwMode="auto">
            <a:xfrm>
              <a:off x="3171" y="1382"/>
              <a:ext cx="807" cy="1984"/>
            </a:xfrm>
            <a:custGeom>
              <a:avLst/>
              <a:gdLst>
                <a:gd name="T0" fmla="*/ 84 w 807"/>
                <a:gd name="T1" fmla="*/ 1984 h 1984"/>
                <a:gd name="T2" fmla="*/ 582 w 807"/>
                <a:gd name="T3" fmla="*/ 1288 h 1984"/>
                <a:gd name="T4" fmla="*/ 579 w 807"/>
                <a:gd name="T5" fmla="*/ 910 h 1984"/>
                <a:gd name="T6" fmla="*/ 807 w 807"/>
                <a:gd name="T7" fmla="*/ 211 h 1984"/>
                <a:gd name="T8" fmla="*/ 807 w 807"/>
                <a:gd name="T9" fmla="*/ 1 h 1984"/>
                <a:gd name="T10" fmla="*/ 88 w 807"/>
                <a:gd name="T11" fmla="*/ 0 h 1984"/>
                <a:gd name="T12" fmla="*/ 88 w 807"/>
                <a:gd name="T13" fmla="*/ 217 h 1984"/>
                <a:gd name="T14" fmla="*/ 0 w 807"/>
                <a:gd name="T15" fmla="*/ 901 h 1984"/>
                <a:gd name="T16" fmla="*/ 0 w 807"/>
                <a:gd name="T17" fmla="*/ 1288 h 1984"/>
                <a:gd name="T18" fmla="*/ 84 w 807"/>
                <a:gd name="T19" fmla="*/ 1984 h 19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7"/>
                <a:gd name="T31" fmla="*/ 0 h 1984"/>
                <a:gd name="T32" fmla="*/ 807 w 807"/>
                <a:gd name="T33" fmla="*/ 1984 h 19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7" h="1984">
                  <a:moveTo>
                    <a:pt x="84" y="1984"/>
                  </a:moveTo>
                  <a:lnTo>
                    <a:pt x="582" y="1288"/>
                  </a:lnTo>
                  <a:lnTo>
                    <a:pt x="579" y="910"/>
                  </a:lnTo>
                  <a:lnTo>
                    <a:pt x="807" y="211"/>
                  </a:lnTo>
                  <a:lnTo>
                    <a:pt x="807" y="1"/>
                  </a:lnTo>
                  <a:lnTo>
                    <a:pt x="88" y="0"/>
                  </a:lnTo>
                  <a:lnTo>
                    <a:pt x="88" y="217"/>
                  </a:lnTo>
                  <a:lnTo>
                    <a:pt x="0" y="901"/>
                  </a:lnTo>
                  <a:lnTo>
                    <a:pt x="0" y="1288"/>
                  </a:lnTo>
                  <a:lnTo>
                    <a:pt x="84" y="1984"/>
                  </a:lnTo>
                  <a:close/>
                </a:path>
              </a:pathLst>
            </a:custGeom>
            <a:solidFill>
              <a:schemeClr val="folHlink"/>
            </a:solidFill>
            <a:ln w="12700">
              <a:noFill/>
              <a:round/>
              <a:headEnd/>
              <a:tailEnd/>
            </a:ln>
          </p:spPr>
          <p:txBody>
            <a:bodyPr wrap="none" tIns="548640" anchor="t" anchorCtr="0"/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Difference between 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unpumped &amp; 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pumped well</a:t>
              </a:r>
            </a:p>
          </p:txBody>
        </p:sp>
        <p:sp>
          <p:nvSpPr>
            <p:cNvPr id="5154" name="Freeform 51"/>
            <p:cNvSpPr>
              <a:spLocks/>
            </p:cNvSpPr>
            <p:nvPr/>
          </p:nvSpPr>
          <p:spPr bwMode="auto">
            <a:xfrm flipH="1">
              <a:off x="3171" y="1389"/>
              <a:ext cx="88" cy="2202"/>
            </a:xfrm>
            <a:custGeom>
              <a:avLst/>
              <a:gdLst>
                <a:gd name="T0" fmla="*/ 2 w 149"/>
                <a:gd name="T1" fmla="*/ 1924 h 1924"/>
                <a:gd name="T2" fmla="*/ 2 w 149"/>
                <a:gd name="T3" fmla="*/ 1728 h 1924"/>
                <a:gd name="T4" fmla="*/ 149 w 149"/>
                <a:gd name="T5" fmla="*/ 1117 h 1924"/>
                <a:gd name="T6" fmla="*/ 149 w 149"/>
                <a:gd name="T7" fmla="*/ 786 h 1924"/>
                <a:gd name="T8" fmla="*/ 0 w 149"/>
                <a:gd name="T9" fmla="*/ 183 h 1924"/>
                <a:gd name="T10" fmla="*/ 3 w 149"/>
                <a:gd name="T11" fmla="*/ 0 h 19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9"/>
                <a:gd name="T19" fmla="*/ 0 h 1924"/>
                <a:gd name="T20" fmla="*/ 149 w 149"/>
                <a:gd name="T21" fmla="*/ 1924 h 19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9" h="1924">
                  <a:moveTo>
                    <a:pt x="2" y="1924"/>
                  </a:moveTo>
                  <a:lnTo>
                    <a:pt x="2" y="1728"/>
                  </a:lnTo>
                  <a:lnTo>
                    <a:pt x="149" y="1117"/>
                  </a:lnTo>
                  <a:lnTo>
                    <a:pt x="149" y="786"/>
                  </a:lnTo>
                  <a:lnTo>
                    <a:pt x="0" y="183"/>
                  </a:lnTo>
                  <a:lnTo>
                    <a:pt x="3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tIns="548640" anchor="ctr"/>
            <a:lstStyle/>
            <a:p>
              <a:endParaRPr lang="en-US"/>
            </a:p>
          </p:txBody>
        </p:sp>
        <p:sp>
          <p:nvSpPr>
            <p:cNvPr id="5155" name="Freeform 59"/>
            <p:cNvSpPr>
              <a:spLocks/>
            </p:cNvSpPr>
            <p:nvPr/>
          </p:nvSpPr>
          <p:spPr bwMode="auto">
            <a:xfrm>
              <a:off x="3257" y="1385"/>
              <a:ext cx="721" cy="2206"/>
            </a:xfrm>
            <a:custGeom>
              <a:avLst/>
              <a:gdLst>
                <a:gd name="T0" fmla="*/ 0 w 661"/>
                <a:gd name="T1" fmla="*/ 1927 h 1927"/>
                <a:gd name="T2" fmla="*/ 0 w 661"/>
                <a:gd name="T3" fmla="*/ 1731 h 1927"/>
                <a:gd name="T4" fmla="*/ 451 w 661"/>
                <a:gd name="T5" fmla="*/ 1128 h 1927"/>
                <a:gd name="T6" fmla="*/ 451 w 661"/>
                <a:gd name="T7" fmla="*/ 789 h 1927"/>
                <a:gd name="T8" fmla="*/ 661 w 661"/>
                <a:gd name="T9" fmla="*/ 186 h 1927"/>
                <a:gd name="T10" fmla="*/ 661 w 661"/>
                <a:gd name="T11" fmla="*/ 0 h 19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1927"/>
                <a:gd name="T20" fmla="*/ 661 w 661"/>
                <a:gd name="T21" fmla="*/ 1927 h 19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1927">
                  <a:moveTo>
                    <a:pt x="0" y="1927"/>
                  </a:moveTo>
                  <a:lnTo>
                    <a:pt x="0" y="1731"/>
                  </a:lnTo>
                  <a:lnTo>
                    <a:pt x="451" y="1128"/>
                  </a:lnTo>
                  <a:lnTo>
                    <a:pt x="451" y="789"/>
                  </a:lnTo>
                  <a:lnTo>
                    <a:pt x="661" y="186"/>
                  </a:lnTo>
                  <a:lnTo>
                    <a:pt x="661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wrap="none" tIns="548640" anchor="ctr"/>
            <a:lstStyle/>
            <a:p>
              <a:endParaRPr lang="en-US"/>
            </a:p>
          </p:txBody>
        </p:sp>
      </p:grpSp>
      <p:sp>
        <p:nvSpPr>
          <p:cNvPr id="5149" name="Rectangle 213"/>
          <p:cNvSpPr>
            <a:spLocks noChangeArrowheads="1"/>
          </p:cNvSpPr>
          <p:nvPr/>
        </p:nvSpPr>
        <p:spPr bwMode="auto">
          <a:xfrm>
            <a:off x="6480758" y="6287610"/>
            <a:ext cx="5642700" cy="49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914400" algn="l"/>
              </a:tabLst>
            </a:pPr>
            <a:r>
              <a:rPr lang="en-US" sz="2400" dirty="0">
                <a:latin typeface="Arial" charset="0"/>
                <a:cs typeface="Arial" charset="0"/>
              </a:rPr>
              <a:t>Profiles differ –– Aquifer unchanged</a:t>
            </a:r>
          </a:p>
        </p:txBody>
      </p:sp>
      <p:grpSp>
        <p:nvGrpSpPr>
          <p:cNvPr id="5150" name="Group 217"/>
          <p:cNvGrpSpPr>
            <a:grpSpLocks/>
          </p:cNvGrpSpPr>
          <p:nvPr/>
        </p:nvGrpSpPr>
        <p:grpSpPr bwMode="auto">
          <a:xfrm>
            <a:off x="7632388" y="5908255"/>
            <a:ext cx="777875" cy="366712"/>
            <a:chOff x="3240" y="3640"/>
            <a:chExt cx="490" cy="231"/>
          </a:xfrm>
        </p:grpSpPr>
        <p:sp>
          <p:nvSpPr>
            <p:cNvPr id="5151" name="Text Box 215"/>
            <p:cNvSpPr txBox="1">
              <a:spLocks noChangeArrowheads="1"/>
            </p:cNvSpPr>
            <p:nvPr/>
          </p:nvSpPr>
          <p:spPr bwMode="auto">
            <a:xfrm>
              <a:off x="3240" y="3640"/>
              <a:ext cx="228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800">
                  <a:latin typeface="Arial" charset="0"/>
                </a:rPr>
                <a:t>Q</a:t>
              </a:r>
            </a:p>
          </p:txBody>
        </p:sp>
        <p:sp>
          <p:nvSpPr>
            <p:cNvPr id="5152" name="AutoShape 216"/>
            <p:cNvSpPr>
              <a:spLocks noChangeArrowheads="1"/>
            </p:cNvSpPr>
            <p:nvPr/>
          </p:nvSpPr>
          <p:spPr bwMode="auto">
            <a:xfrm flipH="1">
              <a:off x="3446" y="3693"/>
              <a:ext cx="284" cy="130"/>
            </a:xfrm>
            <a:prstGeom prst="leftArrow">
              <a:avLst>
                <a:gd name="adj1" fmla="val 50000"/>
                <a:gd name="adj2" fmla="val 54615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3333FF"/>
                </a:gs>
              </a:gsLst>
              <a:lin ang="0" scaled="1"/>
            </a:gradFill>
            <a:ln w="12700">
              <a:solidFill>
                <a:srgbClr val="0000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A7BF9C3-4A5C-B3FF-9128-43396866F9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" t="5123" r="13678"/>
          <a:stretch/>
        </p:blipFill>
        <p:spPr>
          <a:xfrm>
            <a:off x="9955511" y="1156602"/>
            <a:ext cx="1489806" cy="1365019"/>
          </a:xfrm>
          <a:prstGeom prst="rect">
            <a:avLst/>
          </a:prstGeom>
        </p:spPr>
      </p:pic>
      <p:grpSp>
        <p:nvGrpSpPr>
          <p:cNvPr id="15" name="Flow %">
            <a:extLst>
              <a:ext uri="{FF2B5EF4-FFF2-40B4-BE49-F238E27FC236}">
                <a16:creationId xmlns:a16="http://schemas.microsoft.com/office/drawing/2014/main" id="{A6B8F3B1-08B4-8772-0519-2EAA1BE42598}"/>
              </a:ext>
            </a:extLst>
          </p:cNvPr>
          <p:cNvGrpSpPr/>
          <p:nvPr/>
        </p:nvGrpSpPr>
        <p:grpSpPr>
          <a:xfrm>
            <a:off x="9030943" y="2788809"/>
            <a:ext cx="321288" cy="2709455"/>
            <a:chOff x="9030943" y="2788809"/>
            <a:chExt cx="321288" cy="2709455"/>
          </a:xfrm>
        </p:grpSpPr>
        <p:sp useBgFill="1">
          <p:nvSpPr>
            <p:cNvPr id="4" name="Line 33">
              <a:extLst>
                <a:ext uri="{FF2B5EF4-FFF2-40B4-BE49-F238E27FC236}">
                  <a16:creationId xmlns:a16="http://schemas.microsoft.com/office/drawing/2014/main" id="{606E875D-D3E3-07E6-5F9F-7F354EBC7DA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681110" y="4995344"/>
              <a:ext cx="1005840" cy="0"/>
            </a:xfrm>
            <a:prstGeom prst="line">
              <a:avLst/>
            </a:prstGeom>
            <a:ln w="158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5" name="Text Box 70">
              <a:extLst>
                <a:ext uri="{FF2B5EF4-FFF2-40B4-BE49-F238E27FC236}">
                  <a16:creationId xmlns:a16="http://schemas.microsoft.com/office/drawing/2014/main" id="{2987A433-B911-664D-EF6C-A696069035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30943" y="4856845"/>
              <a:ext cx="306174" cy="276999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200" dirty="0">
                  <a:latin typeface="Arial" panose="020B0604020202020204" pitchFamily="34" charset="0"/>
                </a:rPr>
                <a:t>70%</a:t>
              </a:r>
            </a:p>
          </p:txBody>
        </p:sp>
        <p:sp useBgFill="1">
          <p:nvSpPr>
            <p:cNvPr id="8" name="Line 33">
              <a:extLst>
                <a:ext uri="{FF2B5EF4-FFF2-40B4-BE49-F238E27FC236}">
                  <a16:creationId xmlns:a16="http://schemas.microsoft.com/office/drawing/2014/main" id="{A9717E08-75EB-DF34-F48C-7668731E40C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681110" y="3291729"/>
              <a:ext cx="1005840" cy="0"/>
            </a:xfrm>
            <a:prstGeom prst="line">
              <a:avLst/>
            </a:prstGeom>
            <a:ln w="158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10" name="Text Box 70">
              <a:extLst>
                <a:ext uri="{FF2B5EF4-FFF2-40B4-BE49-F238E27FC236}">
                  <a16:creationId xmlns:a16="http://schemas.microsoft.com/office/drawing/2014/main" id="{4C12A975-8F82-DF46-C6E5-724657D8CD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6057" y="3153230"/>
              <a:ext cx="306174" cy="276999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200" dirty="0">
                  <a:latin typeface="Arial" panose="020B0604020202020204" pitchFamily="34" charset="0"/>
                </a:rPr>
                <a:t>30%</a:t>
              </a:r>
            </a:p>
          </p:txBody>
        </p:sp>
        <p:sp useBgFill="1">
          <p:nvSpPr>
            <p:cNvPr id="11" name="Line 33">
              <a:extLst>
                <a:ext uri="{FF2B5EF4-FFF2-40B4-BE49-F238E27FC236}">
                  <a16:creationId xmlns:a16="http://schemas.microsoft.com/office/drawing/2014/main" id="{08E600AE-3EF4-6CC7-B21B-84C40CC5DFA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909710" y="4151736"/>
              <a:ext cx="548640" cy="0"/>
            </a:xfrm>
            <a:prstGeom prst="line">
              <a:avLst/>
            </a:prstGeom>
            <a:ln w="158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 useBgFill="1">
          <p:nvSpPr>
            <p:cNvPr id="14" name="Text Box 70">
              <a:extLst>
                <a:ext uri="{FF2B5EF4-FFF2-40B4-BE49-F238E27FC236}">
                  <a16:creationId xmlns:a16="http://schemas.microsoft.com/office/drawing/2014/main" id="{4E397B78-E84E-177B-2297-6CB2E167A8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76285" y="4013237"/>
              <a:ext cx="221214" cy="276999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rIns="0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200" dirty="0">
                  <a:latin typeface="Arial" panose="020B0604020202020204" pitchFamily="34" charset="0"/>
                </a:rPr>
                <a:t>0%</a:t>
              </a:r>
            </a:p>
          </p:txBody>
        </p:sp>
      </p:grpSp>
    </p:spTree>
    <p:custDataLst>
      <p:tags r:id="rId1"/>
    </p:custDataLst>
  </p:cSld>
  <p:clrMapOvr>
    <a:masterClrMapping/>
  </p:clrMapOvr>
  <p:transition advTm="5664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17213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0.00093 L -0.16744 -0.0011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16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72" y="-2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0.00093 L -0.17305 -0.0467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16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59" y="-229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0.00092 L -0.175 -0.0951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16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-472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0.00093 L -0.17123 -0.1618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16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8" y="-80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0.00093 L -0.17487 -0.212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6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-1057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0.00093 L -0.1733 -0.2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66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72" y="-1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6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6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"/>
                            </p:stCondLst>
                            <p:childTnLst>
                              <p:par>
                                <p:cTn id="55" presetID="35" presetClass="path" presetSubtype="0" repeatCount="indefinite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093 L -0.17539 -0.07385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16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76" y="-365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092 L -0.17852 0.0018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16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32" y="13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-0.00092 L -0.175 0.0726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16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368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0.00093 L -0.1737 -0.242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16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5" y="-1208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092 L -0.17487 -0.199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16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-993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75E-6 -0.00092 L -0.17435 -0.1474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16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733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603" grpId="0" animBg="1"/>
      <p:bldP spid="316603" grpId="1" animBg="1"/>
      <p:bldP spid="316609" grpId="0" animBg="1"/>
      <p:bldP spid="316609" grpId="1" animBg="1"/>
      <p:bldP spid="316610" grpId="0" animBg="1"/>
      <p:bldP spid="316610" grpId="1" animBg="1"/>
      <p:bldP spid="316611" grpId="0" animBg="1"/>
      <p:bldP spid="316611" grpId="1" animBg="1"/>
      <p:bldP spid="316612" grpId="0" animBg="1"/>
      <p:bldP spid="316612" grpId="1" animBg="1"/>
      <p:bldP spid="316613" grpId="0" animBg="1"/>
      <p:bldP spid="316613" grpId="1" animBg="1"/>
      <p:bldP spid="316615" grpId="0" animBg="1"/>
      <p:bldP spid="316616" grpId="0" animBg="1"/>
      <p:bldP spid="316617" grpId="0" animBg="1"/>
      <p:bldP spid="316618" grpId="0" animBg="1"/>
      <p:bldP spid="316619" grpId="0" animBg="1"/>
      <p:bldP spid="316620" grpId="0" animBg="1"/>
      <p:bldP spid="316621" grpId="0" animBg="1"/>
      <p:bldP spid="51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188720"/>
            <a:ext cx="5394960" cy="5577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Base fig">
            <a:extLst>
              <a:ext uri="{FF2B5EF4-FFF2-40B4-BE49-F238E27FC236}">
                <a16:creationId xmlns:a16="http://schemas.microsoft.com/office/drawing/2014/main" id="{D71583EB-37DD-F81A-6376-B5F32F3D581E}"/>
              </a:ext>
            </a:extLst>
          </p:cNvPr>
          <p:cNvGrpSpPr/>
          <p:nvPr/>
        </p:nvGrpSpPr>
        <p:grpSpPr>
          <a:xfrm>
            <a:off x="6400775" y="1197089"/>
            <a:ext cx="5394960" cy="5577840"/>
            <a:chOff x="6400775" y="1197089"/>
            <a:chExt cx="5262992" cy="5570314"/>
          </a:xfrm>
        </p:grpSpPr>
        <p:pic>
          <p:nvPicPr>
            <p:cNvPr id="2" name="Picture 15">
              <a:extLst>
                <a:ext uri="{FF2B5EF4-FFF2-40B4-BE49-F238E27FC236}">
                  <a16:creationId xmlns:a16="http://schemas.microsoft.com/office/drawing/2014/main" id="{F9A37399-9454-6076-97C1-F311E342F23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02" t="3630" b="4394"/>
            <a:stretch/>
          </p:blipFill>
          <p:spPr bwMode="auto">
            <a:xfrm>
              <a:off x="9777224" y="1197089"/>
              <a:ext cx="1886543" cy="5570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8297" name="Picture 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515"/>
            <a:stretch/>
          </p:blipFill>
          <p:spPr bwMode="auto">
            <a:xfrm>
              <a:off x="6400775" y="1197089"/>
              <a:ext cx="3376453" cy="5570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8301" name="Line 13"/>
            <p:cNvSpPr>
              <a:spLocks noChangeShapeType="1"/>
            </p:cNvSpPr>
            <p:nvPr/>
          </p:nvSpPr>
          <p:spPr bwMode="auto">
            <a:xfrm>
              <a:off x="7626056" y="2865538"/>
              <a:ext cx="1966363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8302" name="AutoShape 14"/>
            <p:cNvSpPr>
              <a:spLocks noChangeArrowheads="1"/>
            </p:cNvSpPr>
            <p:nvPr/>
          </p:nvSpPr>
          <p:spPr bwMode="auto">
            <a:xfrm flipV="1">
              <a:off x="8890147" y="2608563"/>
              <a:ext cx="312211" cy="273981"/>
            </a:xfrm>
            <a:prstGeom prst="triangle">
              <a:avLst>
                <a:gd name="adj" fmla="val 50000"/>
              </a:avLst>
            </a:prstGeom>
            <a:solidFill>
              <a:srgbClr val="5E5ED8"/>
            </a:solidFill>
            <a:ln w="28575">
              <a:solidFill>
                <a:srgbClr val="00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8304" name="Text Box 16"/>
            <p:cNvSpPr txBox="1">
              <a:spLocks noChangeArrowheads="1"/>
            </p:cNvSpPr>
            <p:nvPr/>
          </p:nvSpPr>
          <p:spPr bwMode="auto">
            <a:xfrm rot="4546410">
              <a:off x="9712213" y="5045376"/>
              <a:ext cx="1715687" cy="27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charset="0"/>
                </a:rPr>
                <a:t>Geothermal Gradient</a:t>
              </a:r>
            </a:p>
          </p:txBody>
        </p:sp>
        <p:sp>
          <p:nvSpPr>
            <p:cNvPr id="268305" name="Text Box 17"/>
            <p:cNvSpPr txBox="1">
              <a:spLocks noChangeArrowheads="1"/>
            </p:cNvSpPr>
            <p:nvPr/>
          </p:nvSpPr>
          <p:spPr bwMode="auto">
            <a:xfrm>
              <a:off x="10226313" y="6448074"/>
              <a:ext cx="820550" cy="3079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Celsius</a:t>
              </a:r>
            </a:p>
          </p:txBody>
        </p:sp>
        <p:sp>
          <p:nvSpPr>
            <p:cNvPr id="4" name="Line 13">
              <a:extLst>
                <a:ext uri="{FF2B5EF4-FFF2-40B4-BE49-F238E27FC236}">
                  <a16:creationId xmlns:a16="http://schemas.microsoft.com/office/drawing/2014/main" id="{CB3249E0-2CFC-A868-5E60-C2AAF3031E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35960" y="2865538"/>
              <a:ext cx="1188319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Expansion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274320" y="1180905"/>
            <a:ext cx="6126430" cy="530352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dirty="0"/>
              <a:t>Heated water column expands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Coefficient ~ 0.0003 to 0.0005 C</a:t>
            </a:r>
            <a:r>
              <a:rPr lang="en-US" dirty="0">
                <a:latin typeface="Helvetica" pitchFamily="34" charset="0"/>
              </a:rPr>
              <a:t>°</a:t>
            </a:r>
            <a:r>
              <a:rPr lang="en-US" baseline="30000" dirty="0"/>
              <a:t>-1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Expansion lengthens water column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Apparent water-level rise with transducer near water surface</a:t>
            </a:r>
          </a:p>
          <a:p>
            <a:pPr>
              <a:spcBef>
                <a:spcPts val="200"/>
              </a:spcBef>
            </a:pPr>
            <a:r>
              <a:rPr lang="en-US" dirty="0"/>
              <a:t>Column is transducer to flow zones</a:t>
            </a:r>
          </a:p>
          <a:p>
            <a:pPr>
              <a:spcBef>
                <a:spcPts val="200"/>
              </a:spcBef>
            </a:pPr>
            <a:r>
              <a:rPr lang="en-US" dirty="0"/>
              <a:t>Temperature change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Average between pumping &amp; geothermal gradient</a:t>
            </a:r>
          </a:p>
          <a:p>
            <a:pPr>
              <a:spcBef>
                <a:spcPts val="200"/>
              </a:spcBef>
            </a:pPr>
            <a:r>
              <a:rPr lang="en-US" dirty="0"/>
              <a:t>Water level rises 1 ft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1,000-ft column</a:t>
            </a:r>
          </a:p>
          <a:p>
            <a:pPr lvl="1">
              <a:spcBef>
                <a:spcPts val="200"/>
              </a:spcBef>
            </a:pPr>
            <a:r>
              <a:rPr lang="en-US" dirty="0"/>
              <a:t>Average 3 C</a:t>
            </a:r>
            <a:r>
              <a:rPr lang="en-US" dirty="0">
                <a:latin typeface="Helvetica" pitchFamily="34" charset="0"/>
              </a:rPr>
              <a:t>° increase</a:t>
            </a:r>
          </a:p>
          <a:p>
            <a:pPr lvl="1">
              <a:spcBef>
                <a:spcPts val="200"/>
              </a:spcBef>
            </a:pPr>
            <a:r>
              <a:rPr lang="en-US" dirty="0">
                <a:latin typeface="Helvetica" pitchFamily="34" charset="0"/>
              </a:rPr>
              <a:t>Apparent potential decrease</a:t>
            </a:r>
          </a:p>
        </p:txBody>
      </p:sp>
      <p:cxnSp>
        <p:nvCxnSpPr>
          <p:cNvPr id="3" name="Uniform Flow temp"/>
          <p:cNvCxnSpPr/>
          <p:nvPr/>
        </p:nvCxnSpPr>
        <p:spPr bwMode="auto">
          <a:xfrm flipH="1" flipV="1">
            <a:off x="10738307" y="2866845"/>
            <a:ext cx="365760" cy="3108960"/>
          </a:xfrm>
          <a:prstGeom prst="line">
            <a:avLst/>
          </a:prstGeom>
          <a:noFill/>
          <a:ln w="44450" cap="flat" cmpd="sng" algn="ctr">
            <a:solidFill>
              <a:srgbClr val="FE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Bent Temp"/>
          <p:cNvSpPr/>
          <p:nvPr/>
        </p:nvSpPr>
        <p:spPr bwMode="auto">
          <a:xfrm>
            <a:off x="10707390" y="2843400"/>
            <a:ext cx="365760" cy="3108960"/>
          </a:xfrm>
          <a:custGeom>
            <a:avLst/>
            <a:gdLst>
              <a:gd name="connsiteX0" fmla="*/ 0 w 228600"/>
              <a:gd name="connsiteY0" fmla="*/ 0 h 2695575"/>
              <a:gd name="connsiteX1" fmla="*/ 19050 w 228600"/>
              <a:gd name="connsiteY1" fmla="*/ 1438275 h 2695575"/>
              <a:gd name="connsiteX2" fmla="*/ 228600 w 228600"/>
              <a:gd name="connsiteY2" fmla="*/ 2695575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2695575">
                <a:moveTo>
                  <a:pt x="0" y="0"/>
                </a:moveTo>
                <a:lnTo>
                  <a:pt x="19050" y="1438275"/>
                </a:lnTo>
                <a:lnTo>
                  <a:pt x="228600" y="2695575"/>
                </a:lnTo>
              </a:path>
            </a:pathLst>
          </a:custGeom>
          <a:noFill/>
          <a:ln w="41275" cap="flat" cmpd="sng" algn="ctr">
            <a:solidFill>
              <a:srgbClr val="26269A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1" name="Q arrow">
            <a:extLst>
              <a:ext uri="{FF2B5EF4-FFF2-40B4-BE49-F238E27FC236}">
                <a16:creationId xmlns:a16="http://schemas.microsoft.com/office/drawing/2014/main" id="{08CC721D-40C1-7BFA-9588-1F88D27884C2}"/>
              </a:ext>
            </a:extLst>
          </p:cNvPr>
          <p:cNvGrpSpPr/>
          <p:nvPr/>
        </p:nvGrpSpPr>
        <p:grpSpPr>
          <a:xfrm>
            <a:off x="7790534" y="6334702"/>
            <a:ext cx="1369432" cy="368457"/>
            <a:chOff x="7790534" y="6334702"/>
            <a:chExt cx="1369432" cy="368457"/>
          </a:xfrm>
        </p:grpSpPr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7790534" y="6334702"/>
              <a:ext cx="364073" cy="368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" charset="0"/>
                </a:rPr>
                <a:t>Q</a:t>
              </a: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8130582" y="6381940"/>
              <a:ext cx="1029384" cy="273981"/>
            </a:xfrm>
            <a:prstGeom prst="rightArrow">
              <a:avLst>
                <a:gd name="adj1" fmla="val 57320"/>
                <a:gd name="adj2" fmla="val 46198"/>
              </a:avLst>
            </a:prstGeom>
            <a:solidFill>
              <a:srgbClr val="5E5ED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" name="Uni Q log + label">
            <a:extLst>
              <a:ext uri="{FF2B5EF4-FFF2-40B4-BE49-F238E27FC236}">
                <a16:creationId xmlns:a16="http://schemas.microsoft.com/office/drawing/2014/main" id="{BA4751B8-72A5-176D-74C9-61420A89B985}"/>
              </a:ext>
            </a:extLst>
          </p:cNvPr>
          <p:cNvGrpSpPr/>
          <p:nvPr/>
        </p:nvGrpSpPr>
        <p:grpSpPr>
          <a:xfrm>
            <a:off x="7635632" y="2868246"/>
            <a:ext cx="1920240" cy="3110523"/>
            <a:chOff x="7620002" y="2868246"/>
            <a:chExt cx="1920898" cy="3110523"/>
          </a:xfrm>
        </p:grpSpPr>
        <p:sp>
          <p:nvSpPr>
            <p:cNvPr id="6" name="Uni Flow log">
              <a:extLst>
                <a:ext uri="{FF2B5EF4-FFF2-40B4-BE49-F238E27FC236}">
                  <a16:creationId xmlns:a16="http://schemas.microsoft.com/office/drawing/2014/main" id="{035D34A1-FDD1-CB75-EF1A-654C39E541A0}"/>
                </a:ext>
              </a:extLst>
            </p:cNvPr>
            <p:cNvSpPr/>
            <p:nvPr/>
          </p:nvSpPr>
          <p:spPr bwMode="auto">
            <a:xfrm>
              <a:off x="7620002" y="2868246"/>
              <a:ext cx="1920898" cy="3110523"/>
            </a:xfrm>
            <a:custGeom>
              <a:avLst/>
              <a:gdLst>
                <a:gd name="connsiteX0" fmla="*/ 0 w 1891323"/>
                <a:gd name="connsiteY0" fmla="*/ 3110523 h 3110523"/>
                <a:gd name="connsiteX1" fmla="*/ 1883508 w 1891323"/>
                <a:gd name="connsiteY1" fmla="*/ 867508 h 3110523"/>
                <a:gd name="connsiteX2" fmla="*/ 1891323 w 1891323"/>
                <a:gd name="connsiteY2" fmla="*/ 0 h 3110523"/>
                <a:gd name="connsiteX0" fmla="*/ 0 w 1891971"/>
                <a:gd name="connsiteY0" fmla="*/ 3110523 h 3110523"/>
                <a:gd name="connsiteX1" fmla="*/ 1891206 w 1891971"/>
                <a:gd name="connsiteY1" fmla="*/ 531447 h 3110523"/>
                <a:gd name="connsiteX2" fmla="*/ 1891323 w 1891971"/>
                <a:gd name="connsiteY2" fmla="*/ 0 h 311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1971" h="3110523">
                  <a:moveTo>
                    <a:pt x="0" y="3110523"/>
                  </a:moveTo>
                  <a:lnTo>
                    <a:pt x="1891206" y="531447"/>
                  </a:lnTo>
                  <a:cubicBezTo>
                    <a:pt x="1893811" y="242278"/>
                    <a:pt x="1888718" y="289169"/>
                    <a:pt x="1891323" y="0"/>
                  </a:cubicBezTo>
                </a:path>
              </a:pathLst>
            </a:custGeom>
            <a:noFill/>
            <a:ln w="50800" cap="flat" cmpd="sng" algn="ctr">
              <a:solidFill>
                <a:srgbClr val="FE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Text Box 16">
              <a:extLst>
                <a:ext uri="{FF2B5EF4-FFF2-40B4-BE49-F238E27FC236}">
                  <a16:creationId xmlns:a16="http://schemas.microsoft.com/office/drawing/2014/main" id="{D71194CA-3ABE-86A2-134F-AC2C043CDC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420000">
              <a:off x="7449837" y="4899883"/>
              <a:ext cx="1407695" cy="27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rial" charset="0"/>
                </a:rPr>
                <a:t>Homogeneous K</a:t>
              </a:r>
            </a:p>
          </p:txBody>
        </p:sp>
      </p:grpSp>
      <p:grpSp>
        <p:nvGrpSpPr>
          <p:cNvPr id="18" name="Frac Q log + label">
            <a:extLst>
              <a:ext uri="{FF2B5EF4-FFF2-40B4-BE49-F238E27FC236}">
                <a16:creationId xmlns:a16="http://schemas.microsoft.com/office/drawing/2014/main" id="{613F1B73-CF85-0949-F381-9C0064837DF3}"/>
              </a:ext>
            </a:extLst>
          </p:cNvPr>
          <p:cNvGrpSpPr/>
          <p:nvPr/>
        </p:nvGrpSpPr>
        <p:grpSpPr>
          <a:xfrm>
            <a:off x="7635631" y="2886323"/>
            <a:ext cx="1920240" cy="1770483"/>
            <a:chOff x="7598333" y="2886323"/>
            <a:chExt cx="1927553" cy="1770483"/>
          </a:xfrm>
        </p:grpSpPr>
        <p:sp>
          <p:nvSpPr>
            <p:cNvPr id="7" name="Frac flow log"/>
            <p:cNvSpPr>
              <a:spLocks/>
            </p:cNvSpPr>
            <p:nvPr/>
          </p:nvSpPr>
          <p:spPr bwMode="auto">
            <a:xfrm>
              <a:off x="7598333" y="2886323"/>
              <a:ext cx="1927553" cy="1770483"/>
            </a:xfrm>
            <a:custGeom>
              <a:avLst/>
              <a:gdLst>
                <a:gd name="T0" fmla="*/ 0 w 912"/>
                <a:gd name="T1" fmla="*/ 2263 h 2263"/>
                <a:gd name="T2" fmla="*/ 34 w 912"/>
                <a:gd name="T3" fmla="*/ 2099 h 2263"/>
                <a:gd name="T4" fmla="*/ 110 w 912"/>
                <a:gd name="T5" fmla="*/ 2099 h 2263"/>
                <a:gd name="T6" fmla="*/ 356 w 912"/>
                <a:gd name="T7" fmla="*/ 1920 h 2263"/>
                <a:gd name="T8" fmla="*/ 356 w 912"/>
                <a:gd name="T9" fmla="*/ 1831 h 2263"/>
                <a:gd name="T10" fmla="*/ 356 w 912"/>
                <a:gd name="T11" fmla="*/ 1536 h 2263"/>
                <a:gd name="T12" fmla="*/ 377 w 912"/>
                <a:gd name="T13" fmla="*/ 1454 h 2263"/>
                <a:gd name="T14" fmla="*/ 521 w 912"/>
                <a:gd name="T15" fmla="*/ 1070 h 2263"/>
                <a:gd name="T16" fmla="*/ 487 w 912"/>
                <a:gd name="T17" fmla="*/ 960 h 2263"/>
                <a:gd name="T18" fmla="*/ 500 w 912"/>
                <a:gd name="T19" fmla="*/ 885 h 2263"/>
                <a:gd name="T20" fmla="*/ 768 w 912"/>
                <a:gd name="T21" fmla="*/ 878 h 2263"/>
                <a:gd name="T22" fmla="*/ 864 w 912"/>
                <a:gd name="T23" fmla="*/ 734 h 2263"/>
                <a:gd name="T24" fmla="*/ 912 w 912"/>
                <a:gd name="T25" fmla="*/ 439 h 2263"/>
                <a:gd name="T26" fmla="*/ 912 w 912"/>
                <a:gd name="T27" fmla="*/ 0 h 2263"/>
                <a:gd name="connsiteX0" fmla="*/ 0 w 10081"/>
                <a:gd name="connsiteY0" fmla="*/ 14627 h 14627"/>
                <a:gd name="connsiteX1" fmla="*/ 373 w 10081"/>
                <a:gd name="connsiteY1" fmla="*/ 13902 h 14627"/>
                <a:gd name="connsiteX2" fmla="*/ 1206 w 10081"/>
                <a:gd name="connsiteY2" fmla="*/ 13902 h 14627"/>
                <a:gd name="connsiteX3" fmla="*/ 3904 w 10081"/>
                <a:gd name="connsiteY3" fmla="*/ 13111 h 14627"/>
                <a:gd name="connsiteX4" fmla="*/ 3904 w 10081"/>
                <a:gd name="connsiteY4" fmla="*/ 12718 h 14627"/>
                <a:gd name="connsiteX5" fmla="*/ 3904 w 10081"/>
                <a:gd name="connsiteY5" fmla="*/ 11414 h 14627"/>
                <a:gd name="connsiteX6" fmla="*/ 4134 w 10081"/>
                <a:gd name="connsiteY6" fmla="*/ 11052 h 14627"/>
                <a:gd name="connsiteX7" fmla="*/ 5713 w 10081"/>
                <a:gd name="connsiteY7" fmla="*/ 9355 h 14627"/>
                <a:gd name="connsiteX8" fmla="*/ 5340 w 10081"/>
                <a:gd name="connsiteY8" fmla="*/ 8869 h 14627"/>
                <a:gd name="connsiteX9" fmla="*/ 5482 w 10081"/>
                <a:gd name="connsiteY9" fmla="*/ 8538 h 14627"/>
                <a:gd name="connsiteX10" fmla="*/ 8421 w 10081"/>
                <a:gd name="connsiteY10" fmla="*/ 8507 h 14627"/>
                <a:gd name="connsiteX11" fmla="*/ 9474 w 10081"/>
                <a:gd name="connsiteY11" fmla="*/ 7870 h 14627"/>
                <a:gd name="connsiteX12" fmla="*/ 10000 w 10081"/>
                <a:gd name="connsiteY12" fmla="*/ 6567 h 14627"/>
                <a:gd name="connsiteX13" fmla="*/ 10081 w 10081"/>
                <a:gd name="connsiteY13" fmla="*/ 0 h 14627"/>
                <a:gd name="connsiteX0" fmla="*/ 0 w 10122"/>
                <a:gd name="connsiteY0" fmla="*/ 15738 h 15738"/>
                <a:gd name="connsiteX1" fmla="*/ 414 w 10122"/>
                <a:gd name="connsiteY1" fmla="*/ 13902 h 15738"/>
                <a:gd name="connsiteX2" fmla="*/ 1247 w 10122"/>
                <a:gd name="connsiteY2" fmla="*/ 13902 h 15738"/>
                <a:gd name="connsiteX3" fmla="*/ 3945 w 10122"/>
                <a:gd name="connsiteY3" fmla="*/ 13111 h 15738"/>
                <a:gd name="connsiteX4" fmla="*/ 3945 w 10122"/>
                <a:gd name="connsiteY4" fmla="*/ 12718 h 15738"/>
                <a:gd name="connsiteX5" fmla="*/ 3945 w 10122"/>
                <a:gd name="connsiteY5" fmla="*/ 11414 h 15738"/>
                <a:gd name="connsiteX6" fmla="*/ 4175 w 10122"/>
                <a:gd name="connsiteY6" fmla="*/ 11052 h 15738"/>
                <a:gd name="connsiteX7" fmla="*/ 5754 w 10122"/>
                <a:gd name="connsiteY7" fmla="*/ 9355 h 15738"/>
                <a:gd name="connsiteX8" fmla="*/ 5381 w 10122"/>
                <a:gd name="connsiteY8" fmla="*/ 8869 h 15738"/>
                <a:gd name="connsiteX9" fmla="*/ 5523 w 10122"/>
                <a:gd name="connsiteY9" fmla="*/ 8538 h 15738"/>
                <a:gd name="connsiteX10" fmla="*/ 8462 w 10122"/>
                <a:gd name="connsiteY10" fmla="*/ 8507 h 15738"/>
                <a:gd name="connsiteX11" fmla="*/ 9515 w 10122"/>
                <a:gd name="connsiteY11" fmla="*/ 7870 h 15738"/>
                <a:gd name="connsiteX12" fmla="*/ 10041 w 10122"/>
                <a:gd name="connsiteY12" fmla="*/ 6567 h 15738"/>
                <a:gd name="connsiteX13" fmla="*/ 10122 w 10122"/>
                <a:gd name="connsiteY13" fmla="*/ 0 h 1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22" h="15738">
                  <a:moveTo>
                    <a:pt x="0" y="15738"/>
                  </a:moveTo>
                  <a:lnTo>
                    <a:pt x="414" y="13902"/>
                  </a:lnTo>
                  <a:lnTo>
                    <a:pt x="1247" y="13902"/>
                  </a:lnTo>
                  <a:lnTo>
                    <a:pt x="3945" y="13111"/>
                  </a:lnTo>
                  <a:lnTo>
                    <a:pt x="3945" y="12718"/>
                  </a:lnTo>
                  <a:lnTo>
                    <a:pt x="3945" y="11414"/>
                  </a:lnTo>
                  <a:lnTo>
                    <a:pt x="4175" y="11052"/>
                  </a:lnTo>
                  <a:lnTo>
                    <a:pt x="5754" y="9355"/>
                  </a:lnTo>
                  <a:lnTo>
                    <a:pt x="5381" y="8869"/>
                  </a:lnTo>
                  <a:lnTo>
                    <a:pt x="5523" y="8538"/>
                  </a:lnTo>
                  <a:lnTo>
                    <a:pt x="8462" y="8507"/>
                  </a:lnTo>
                  <a:lnTo>
                    <a:pt x="9515" y="7870"/>
                  </a:lnTo>
                  <a:lnTo>
                    <a:pt x="10041" y="6567"/>
                  </a:lnTo>
                  <a:cubicBezTo>
                    <a:pt x="10041" y="5920"/>
                    <a:pt x="10122" y="647"/>
                    <a:pt x="10122" y="0"/>
                  </a:cubicBezTo>
                </a:path>
              </a:pathLst>
            </a:custGeom>
            <a:noFill/>
            <a:ln w="57150" cap="flat" cmpd="sng">
              <a:solidFill>
                <a:srgbClr val="26269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" name="Fractur label">
              <a:extLst>
                <a:ext uri="{FF2B5EF4-FFF2-40B4-BE49-F238E27FC236}">
                  <a16:creationId xmlns:a16="http://schemas.microsoft.com/office/drawing/2014/main" id="{32E6C620-3DE7-EF19-04BF-D26DF71F8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44090" y="3729705"/>
              <a:ext cx="79861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1200" dirty="0">
                  <a:latin typeface="Arial" charset="0"/>
                </a:rPr>
                <a:t>Fracture</a:t>
              </a:r>
            </a:p>
            <a:p>
              <a:pPr algn="l"/>
              <a:r>
                <a:rPr lang="en-US" sz="1200" dirty="0">
                  <a:latin typeface="Arial" charset="0"/>
                </a:rPr>
                <a:t>Flow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2654053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Pahute Mesa, NV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19" y="1188720"/>
            <a:ext cx="6378905" cy="5303520"/>
          </a:xfrm>
        </p:spPr>
        <p:txBody>
          <a:bodyPr/>
          <a:lstStyle/>
          <a:p>
            <a:r>
              <a:rPr lang="en-US" dirty="0"/>
              <a:t>Define tritium plume beneath </a:t>
            </a:r>
            <a:br>
              <a:rPr lang="en-US" dirty="0"/>
            </a:br>
            <a:r>
              <a:rPr lang="en-US" dirty="0"/>
              <a:t>Pahute Mesa, NNSS</a:t>
            </a:r>
          </a:p>
          <a:p>
            <a:pPr lvl="1"/>
            <a:r>
              <a:rPr lang="en-US" dirty="0"/>
              <a:t>ER-EC-11 wells, 1 of dozens  </a:t>
            </a:r>
          </a:p>
          <a:p>
            <a:r>
              <a:rPr lang="en-US" dirty="0"/>
              <a:t>Pumped 300 gpm</a:t>
            </a:r>
          </a:p>
          <a:p>
            <a:pPr lvl="1"/>
            <a:r>
              <a:rPr lang="en-US" dirty="0"/>
              <a:t>April &amp; May 2010</a:t>
            </a:r>
          </a:p>
          <a:p>
            <a:pPr lvl="1"/>
            <a:r>
              <a:rPr lang="en-US" dirty="0"/>
              <a:t>16 days</a:t>
            </a:r>
          </a:p>
          <a:p>
            <a:pPr lvl="1"/>
            <a:r>
              <a:rPr lang="en-US" dirty="0"/>
              <a:t>5.6 million gallons</a:t>
            </a:r>
          </a:p>
          <a:p>
            <a:r>
              <a:rPr lang="en-US" dirty="0"/>
              <a:t>Temperature</a:t>
            </a:r>
          </a:p>
          <a:p>
            <a:pPr lvl="1"/>
            <a:r>
              <a:rPr lang="en-US" dirty="0"/>
              <a:t>55 °C at depth</a:t>
            </a:r>
          </a:p>
          <a:p>
            <a:pPr lvl="1"/>
            <a:r>
              <a:rPr lang="en-US" dirty="0">
                <a:sym typeface="Symbol"/>
              </a:rPr>
              <a:t></a:t>
            </a:r>
            <a:r>
              <a:rPr lang="en-US" dirty="0"/>
              <a:t>T = 11°C @ water table</a:t>
            </a:r>
          </a:p>
          <a:p>
            <a:pPr lvl="1"/>
            <a:r>
              <a:rPr lang="en-US" dirty="0"/>
              <a:t>Complex pumping schedule </a:t>
            </a:r>
          </a:p>
        </p:txBody>
      </p:sp>
      <p:grpSp>
        <p:nvGrpSpPr>
          <p:cNvPr id="4" name="Well diagram"/>
          <p:cNvGrpSpPr/>
          <p:nvPr/>
        </p:nvGrpSpPr>
        <p:grpSpPr>
          <a:xfrm>
            <a:off x="7697909" y="1266825"/>
            <a:ext cx="3924811" cy="5467350"/>
            <a:chOff x="4962525" y="1266825"/>
            <a:chExt cx="3924811" cy="5467350"/>
          </a:xfrm>
        </p:grpSpPr>
        <p:pic>
          <p:nvPicPr>
            <p:cNvPr id="2396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2525" y="1266825"/>
              <a:ext cx="2342210" cy="5467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96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8561" y="1266825"/>
              <a:ext cx="1628775" cy="4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2000 ft"/>
          <p:cNvSpPr/>
          <p:nvPr/>
        </p:nvSpPr>
        <p:spPr bwMode="auto">
          <a:xfrm>
            <a:off x="8904827" y="3591499"/>
            <a:ext cx="677108" cy="2313542"/>
          </a:xfrm>
          <a:prstGeom prst="rect">
            <a:avLst/>
          </a:prstGeom>
          <a:solidFill>
            <a:schemeClr val="bg1">
              <a:alpha val="65000"/>
            </a:schemeClr>
          </a:solidFill>
          <a:ln w="2857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2,000 feet</a:t>
            </a:r>
          </a:p>
        </p:txBody>
      </p:sp>
      <p:sp>
        <p:nvSpPr>
          <p:cNvPr id="9" name="transducer interval">
            <a:extLst>
              <a:ext uri="{FF2B5EF4-FFF2-40B4-BE49-F238E27FC236}">
                <a16:creationId xmlns:a16="http://schemas.microsoft.com/office/drawing/2014/main" id="{EA6038D4-5C53-4CF5-BA27-1EDA43AA42A3}"/>
              </a:ext>
            </a:extLst>
          </p:cNvPr>
          <p:cNvSpPr/>
          <p:nvPr/>
        </p:nvSpPr>
        <p:spPr bwMode="auto">
          <a:xfrm flipH="1">
            <a:off x="8339301" y="3303151"/>
            <a:ext cx="1628775" cy="457200"/>
          </a:xfrm>
          <a:prstGeom prst="rect">
            <a:avLst/>
          </a:prstGeom>
          <a:noFill/>
          <a:ln w="412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ransducer label">
            <a:extLst>
              <a:ext uri="{FF2B5EF4-FFF2-40B4-BE49-F238E27FC236}">
                <a16:creationId xmlns:a16="http://schemas.microsoft.com/office/drawing/2014/main" id="{620A4061-30E7-085B-FE28-5F7609BF6DB3}"/>
              </a:ext>
            </a:extLst>
          </p:cNvPr>
          <p:cNvSpPr/>
          <p:nvPr/>
        </p:nvSpPr>
        <p:spPr bwMode="auto">
          <a:xfrm flipH="1">
            <a:off x="6830646" y="3303151"/>
            <a:ext cx="1482786" cy="457200"/>
          </a:xfrm>
          <a:prstGeom prst="rect">
            <a:avLst/>
          </a:prstGeom>
          <a:solidFill>
            <a:schemeClr val="bg1"/>
          </a:solidFill>
          <a:ln w="412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1400" dirty="0">
                <a:latin typeface="Arial" pitchFamily="34" charset="0"/>
                <a:cs typeface="Arial" pitchFamily="34" charset="0"/>
              </a:rPr>
              <a:t>Transducers►</a:t>
            </a:r>
          </a:p>
        </p:txBody>
      </p:sp>
      <p:sp>
        <p:nvSpPr>
          <p:cNvPr id="13" name="Pumped interval">
            <a:extLst>
              <a:ext uri="{FF2B5EF4-FFF2-40B4-BE49-F238E27FC236}">
                <a16:creationId xmlns:a16="http://schemas.microsoft.com/office/drawing/2014/main" id="{1BCD723E-167D-A11A-5881-6BA897AEE389}"/>
              </a:ext>
            </a:extLst>
          </p:cNvPr>
          <p:cNvSpPr/>
          <p:nvPr/>
        </p:nvSpPr>
        <p:spPr bwMode="auto">
          <a:xfrm flipH="1">
            <a:off x="8120375" y="5478585"/>
            <a:ext cx="784449" cy="1187938"/>
          </a:xfrm>
          <a:prstGeom prst="rect">
            <a:avLst/>
          </a:prstGeom>
          <a:solidFill>
            <a:srgbClr val="FFFF00">
              <a:alpha val="60000"/>
            </a:srgbClr>
          </a:solidFill>
          <a:ln w="412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50800"/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umping label">
            <a:extLst>
              <a:ext uri="{FF2B5EF4-FFF2-40B4-BE49-F238E27FC236}">
                <a16:creationId xmlns:a16="http://schemas.microsoft.com/office/drawing/2014/main" id="{1E9C6037-E17C-81EB-9A33-1A4E61857F20}"/>
              </a:ext>
            </a:extLst>
          </p:cNvPr>
          <p:cNvSpPr/>
          <p:nvPr/>
        </p:nvSpPr>
        <p:spPr bwMode="auto">
          <a:xfrm flipH="1">
            <a:off x="8892171" y="6093831"/>
            <a:ext cx="1869613" cy="457200"/>
          </a:xfrm>
          <a:prstGeom prst="rect">
            <a:avLst/>
          </a:prstGeom>
          <a:solidFill>
            <a:schemeClr val="bg1"/>
          </a:solidFill>
          <a:ln w="412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>
                <a:latin typeface="Arial" pitchFamily="34" charset="0"/>
                <a:cs typeface="Arial" pitchFamily="34" charset="0"/>
              </a:rPr>
              <a:t>◄Pumped interval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ED07C59-688F-ADF0-BEDA-E940466C1257}"/>
              </a:ext>
            </a:extLst>
          </p:cNvPr>
          <p:cNvGrpSpPr/>
          <p:nvPr/>
        </p:nvGrpSpPr>
        <p:grpSpPr>
          <a:xfrm>
            <a:off x="10515602" y="27432"/>
            <a:ext cx="679703" cy="1005840"/>
            <a:chOff x="10515602" y="27432"/>
            <a:chExt cx="679703" cy="1005840"/>
          </a:xfrm>
        </p:grpSpPr>
        <p:grpSp>
          <p:nvGrpSpPr>
            <p:cNvPr id="6" name="NV locator small">
              <a:extLst>
                <a:ext uri="{FF2B5EF4-FFF2-40B4-BE49-F238E27FC236}">
                  <a16:creationId xmlns:a16="http://schemas.microsoft.com/office/drawing/2014/main" id="{07F584A1-F2B5-609F-AE45-E6F510D55F1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515602" y="27432"/>
              <a:ext cx="679703" cy="1005840"/>
              <a:chOff x="7507288" y="1233488"/>
              <a:chExt cx="3619500" cy="5356225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737C059E-89FA-27AA-E7EE-B00A93329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1233488"/>
                <a:ext cx="3619500" cy="5356225"/>
              </a:xfrm>
              <a:custGeom>
                <a:avLst/>
                <a:gdLst>
                  <a:gd name="T0" fmla="*/ 18 w 2280"/>
                  <a:gd name="T1" fmla="*/ 1460 h 3374"/>
                  <a:gd name="T2" fmla="*/ 90 w 2280"/>
                  <a:gd name="T3" fmla="*/ 1527 h 3374"/>
                  <a:gd name="T4" fmla="*/ 137 w 2280"/>
                  <a:gd name="T5" fmla="*/ 1571 h 3374"/>
                  <a:gd name="T6" fmla="*/ 168 w 2280"/>
                  <a:gd name="T7" fmla="*/ 1601 h 3374"/>
                  <a:gd name="T8" fmla="*/ 265 w 2280"/>
                  <a:gd name="T9" fmla="*/ 1691 h 3374"/>
                  <a:gd name="T10" fmla="*/ 421 w 2280"/>
                  <a:gd name="T11" fmla="*/ 1836 h 3374"/>
                  <a:gd name="T12" fmla="*/ 716 w 2280"/>
                  <a:gd name="T13" fmla="*/ 2114 h 3374"/>
                  <a:gd name="T14" fmla="*/ 866 w 2280"/>
                  <a:gd name="T15" fmla="*/ 2253 h 3374"/>
                  <a:gd name="T16" fmla="*/ 1101 w 2280"/>
                  <a:gd name="T17" fmla="*/ 2474 h 3374"/>
                  <a:gd name="T18" fmla="*/ 1443 w 2280"/>
                  <a:gd name="T19" fmla="*/ 2793 h 3374"/>
                  <a:gd name="T20" fmla="*/ 1613 w 2280"/>
                  <a:gd name="T21" fmla="*/ 2952 h 3374"/>
                  <a:gd name="T22" fmla="*/ 1716 w 2280"/>
                  <a:gd name="T23" fmla="*/ 3048 h 3374"/>
                  <a:gd name="T24" fmla="*/ 1852 w 2280"/>
                  <a:gd name="T25" fmla="*/ 3176 h 3374"/>
                  <a:gd name="T26" fmla="*/ 1995 w 2280"/>
                  <a:gd name="T27" fmla="*/ 3309 h 3374"/>
                  <a:gd name="T28" fmla="*/ 2065 w 2280"/>
                  <a:gd name="T29" fmla="*/ 3355 h 3374"/>
                  <a:gd name="T30" fmla="*/ 2060 w 2280"/>
                  <a:gd name="T31" fmla="*/ 3328 h 3374"/>
                  <a:gd name="T32" fmla="*/ 2081 w 2280"/>
                  <a:gd name="T33" fmla="*/ 3315 h 3374"/>
                  <a:gd name="T34" fmla="*/ 2086 w 2280"/>
                  <a:gd name="T35" fmla="*/ 3275 h 3374"/>
                  <a:gd name="T36" fmla="*/ 2047 w 2280"/>
                  <a:gd name="T37" fmla="*/ 3159 h 3374"/>
                  <a:gd name="T38" fmla="*/ 2049 w 2280"/>
                  <a:gd name="T39" fmla="*/ 3117 h 3374"/>
                  <a:gd name="T40" fmla="*/ 2041 w 2280"/>
                  <a:gd name="T41" fmla="*/ 3096 h 3374"/>
                  <a:gd name="T42" fmla="*/ 2044 w 2280"/>
                  <a:gd name="T43" fmla="*/ 3076 h 3374"/>
                  <a:gd name="T44" fmla="*/ 2030 w 2280"/>
                  <a:gd name="T45" fmla="*/ 3038 h 3374"/>
                  <a:gd name="T46" fmla="*/ 2030 w 2280"/>
                  <a:gd name="T47" fmla="*/ 2974 h 3374"/>
                  <a:gd name="T48" fmla="*/ 2041 w 2280"/>
                  <a:gd name="T49" fmla="*/ 2954 h 3374"/>
                  <a:gd name="T50" fmla="*/ 2012 w 2280"/>
                  <a:gd name="T51" fmla="*/ 2898 h 3374"/>
                  <a:gd name="T52" fmla="*/ 2011 w 2280"/>
                  <a:gd name="T53" fmla="*/ 2877 h 3374"/>
                  <a:gd name="T54" fmla="*/ 2007 w 2280"/>
                  <a:gd name="T55" fmla="*/ 2848 h 3374"/>
                  <a:gd name="T56" fmla="*/ 2036 w 2280"/>
                  <a:gd name="T57" fmla="*/ 2840 h 3374"/>
                  <a:gd name="T58" fmla="*/ 2079 w 2280"/>
                  <a:gd name="T59" fmla="*/ 2820 h 3374"/>
                  <a:gd name="T60" fmla="*/ 2103 w 2280"/>
                  <a:gd name="T61" fmla="*/ 2824 h 3374"/>
                  <a:gd name="T62" fmla="*/ 2124 w 2280"/>
                  <a:gd name="T63" fmla="*/ 2831 h 3374"/>
                  <a:gd name="T64" fmla="*/ 2164 w 2280"/>
                  <a:gd name="T65" fmla="*/ 2834 h 3374"/>
                  <a:gd name="T66" fmla="*/ 2179 w 2280"/>
                  <a:gd name="T67" fmla="*/ 2863 h 3374"/>
                  <a:gd name="T68" fmla="*/ 2198 w 2280"/>
                  <a:gd name="T69" fmla="*/ 2878 h 3374"/>
                  <a:gd name="T70" fmla="*/ 2247 w 2280"/>
                  <a:gd name="T71" fmla="*/ 2866 h 3374"/>
                  <a:gd name="T72" fmla="*/ 2271 w 2280"/>
                  <a:gd name="T73" fmla="*/ 2802 h 3374"/>
                  <a:gd name="T74" fmla="*/ 2276 w 2280"/>
                  <a:gd name="T75" fmla="*/ 2649 h 3374"/>
                  <a:gd name="T76" fmla="*/ 2268 w 2280"/>
                  <a:gd name="T77" fmla="*/ 2481 h 3374"/>
                  <a:gd name="T78" fmla="*/ 2261 w 2280"/>
                  <a:gd name="T79" fmla="*/ 2264 h 3374"/>
                  <a:gd name="T80" fmla="*/ 2257 w 2280"/>
                  <a:gd name="T81" fmla="*/ 2150 h 3374"/>
                  <a:gd name="T82" fmla="*/ 2254 w 2280"/>
                  <a:gd name="T83" fmla="*/ 1996 h 3374"/>
                  <a:gd name="T84" fmla="*/ 2243 w 2280"/>
                  <a:gd name="T85" fmla="*/ 1661 h 3374"/>
                  <a:gd name="T86" fmla="*/ 2225 w 2280"/>
                  <a:gd name="T87" fmla="*/ 1094 h 3374"/>
                  <a:gd name="T88" fmla="*/ 2219 w 2280"/>
                  <a:gd name="T89" fmla="*/ 905 h 3374"/>
                  <a:gd name="T90" fmla="*/ 2210 w 2280"/>
                  <a:gd name="T91" fmla="*/ 604 h 3374"/>
                  <a:gd name="T92" fmla="*/ 2204 w 2280"/>
                  <a:gd name="T93" fmla="*/ 374 h 3374"/>
                  <a:gd name="T94" fmla="*/ 2183 w 2280"/>
                  <a:gd name="T95" fmla="*/ 2 h 3374"/>
                  <a:gd name="T96" fmla="*/ 1963 w 2280"/>
                  <a:gd name="T97" fmla="*/ 6 h 3374"/>
                  <a:gd name="T98" fmla="*/ 1754 w 2280"/>
                  <a:gd name="T99" fmla="*/ 11 h 3374"/>
                  <a:gd name="T100" fmla="*/ 1483 w 2280"/>
                  <a:gd name="T101" fmla="*/ 15 h 3374"/>
                  <a:gd name="T102" fmla="*/ 1351 w 2280"/>
                  <a:gd name="T103" fmla="*/ 17 h 3374"/>
                  <a:gd name="T104" fmla="*/ 1177 w 2280"/>
                  <a:gd name="T105" fmla="*/ 17 h 3374"/>
                  <a:gd name="T106" fmla="*/ 982 w 2280"/>
                  <a:gd name="T107" fmla="*/ 16 h 3374"/>
                  <a:gd name="T108" fmla="*/ 723 w 2280"/>
                  <a:gd name="T109" fmla="*/ 15 h 3374"/>
                  <a:gd name="T110" fmla="*/ 408 w 2280"/>
                  <a:gd name="T111" fmla="*/ 11 h 3374"/>
                  <a:gd name="T112" fmla="*/ 94 w 2280"/>
                  <a:gd name="T113" fmla="*/ 1 h 3374"/>
                  <a:gd name="T114" fmla="*/ 31 w 2280"/>
                  <a:gd name="T115" fmla="*/ 543 h 3374"/>
                  <a:gd name="T116" fmla="*/ 19 w 2280"/>
                  <a:gd name="T117" fmla="*/ 900 h 3374"/>
                  <a:gd name="T118" fmla="*/ 10 w 2280"/>
                  <a:gd name="T119" fmla="*/ 1118 h 3374"/>
                  <a:gd name="T120" fmla="*/ 7 w 2280"/>
                  <a:gd name="T121" fmla="*/ 1204 h 3374"/>
                  <a:gd name="T122" fmla="*/ 3 w 2280"/>
                  <a:gd name="T123" fmla="*/ 1290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0" h="3374">
                    <a:moveTo>
                      <a:pt x="2" y="1332"/>
                    </a:moveTo>
                    <a:lnTo>
                      <a:pt x="2" y="1334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7"/>
                    </a:lnTo>
                    <a:lnTo>
                      <a:pt x="1" y="1363"/>
                    </a:lnTo>
                    <a:lnTo>
                      <a:pt x="1" y="1388"/>
                    </a:lnTo>
                    <a:lnTo>
                      <a:pt x="0" y="1410"/>
                    </a:lnTo>
                    <a:lnTo>
                      <a:pt x="0" y="1443"/>
                    </a:lnTo>
                    <a:lnTo>
                      <a:pt x="12" y="1454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21" y="1463"/>
                    </a:lnTo>
                    <a:lnTo>
                      <a:pt x="22" y="1464"/>
                    </a:lnTo>
                    <a:lnTo>
                      <a:pt x="23" y="1465"/>
                    </a:lnTo>
                    <a:lnTo>
                      <a:pt x="32" y="1472"/>
                    </a:lnTo>
                    <a:lnTo>
                      <a:pt x="34" y="1475"/>
                    </a:lnTo>
                    <a:lnTo>
                      <a:pt x="34" y="1475"/>
                    </a:lnTo>
                    <a:lnTo>
                      <a:pt x="36" y="1477"/>
                    </a:lnTo>
                    <a:lnTo>
                      <a:pt x="57" y="1496"/>
                    </a:lnTo>
                    <a:lnTo>
                      <a:pt x="81" y="1518"/>
                    </a:lnTo>
                    <a:lnTo>
                      <a:pt x="90" y="1527"/>
                    </a:lnTo>
                    <a:lnTo>
                      <a:pt x="113" y="1549"/>
                    </a:lnTo>
                    <a:lnTo>
                      <a:pt x="113" y="1549"/>
                    </a:lnTo>
                    <a:lnTo>
                      <a:pt x="116" y="1552"/>
                    </a:lnTo>
                    <a:lnTo>
                      <a:pt x="116" y="1552"/>
                    </a:lnTo>
                    <a:lnTo>
                      <a:pt x="118" y="1554"/>
                    </a:lnTo>
                    <a:lnTo>
                      <a:pt x="118" y="1554"/>
                    </a:lnTo>
                    <a:lnTo>
                      <a:pt x="124" y="1559"/>
                    </a:lnTo>
                    <a:lnTo>
                      <a:pt x="126" y="1561"/>
                    </a:lnTo>
                    <a:lnTo>
                      <a:pt x="133" y="1568"/>
                    </a:lnTo>
                    <a:lnTo>
                      <a:pt x="133" y="1568"/>
                    </a:lnTo>
                    <a:lnTo>
                      <a:pt x="135" y="1569"/>
                    </a:lnTo>
                    <a:lnTo>
                      <a:pt x="137" y="1571"/>
                    </a:lnTo>
                    <a:lnTo>
                      <a:pt x="139" y="1573"/>
                    </a:lnTo>
                    <a:lnTo>
                      <a:pt x="151" y="1585"/>
                    </a:lnTo>
                    <a:lnTo>
                      <a:pt x="152" y="1585"/>
                    </a:lnTo>
                    <a:lnTo>
                      <a:pt x="152" y="1586"/>
                    </a:lnTo>
                    <a:lnTo>
                      <a:pt x="164" y="1596"/>
                    </a:lnTo>
                    <a:lnTo>
                      <a:pt x="164" y="1597"/>
                    </a:lnTo>
                    <a:lnTo>
                      <a:pt x="165" y="1598"/>
                    </a:lnTo>
                    <a:lnTo>
                      <a:pt x="165" y="1598"/>
                    </a:lnTo>
                    <a:lnTo>
                      <a:pt x="166" y="1598"/>
                    </a:lnTo>
                    <a:lnTo>
                      <a:pt x="166" y="1599"/>
                    </a:lnTo>
                    <a:lnTo>
                      <a:pt x="168" y="1600"/>
                    </a:lnTo>
                    <a:lnTo>
                      <a:pt x="168" y="1601"/>
                    </a:lnTo>
                    <a:lnTo>
                      <a:pt x="179" y="1611"/>
                    </a:lnTo>
                    <a:lnTo>
                      <a:pt x="185" y="1616"/>
                    </a:lnTo>
                    <a:lnTo>
                      <a:pt x="185" y="1616"/>
                    </a:lnTo>
                    <a:lnTo>
                      <a:pt x="201" y="1631"/>
                    </a:lnTo>
                    <a:lnTo>
                      <a:pt x="202" y="1632"/>
                    </a:lnTo>
                    <a:lnTo>
                      <a:pt x="202" y="1632"/>
                    </a:lnTo>
                    <a:lnTo>
                      <a:pt x="229" y="1658"/>
                    </a:lnTo>
                    <a:lnTo>
                      <a:pt x="231" y="1660"/>
                    </a:lnTo>
                    <a:lnTo>
                      <a:pt x="245" y="1672"/>
                    </a:lnTo>
                    <a:lnTo>
                      <a:pt x="246" y="1673"/>
                    </a:lnTo>
                    <a:lnTo>
                      <a:pt x="247" y="1674"/>
                    </a:lnTo>
                    <a:lnTo>
                      <a:pt x="265" y="1691"/>
                    </a:lnTo>
                    <a:lnTo>
                      <a:pt x="276" y="1701"/>
                    </a:lnTo>
                    <a:lnTo>
                      <a:pt x="281" y="1707"/>
                    </a:lnTo>
                    <a:lnTo>
                      <a:pt x="310" y="1734"/>
                    </a:lnTo>
                    <a:lnTo>
                      <a:pt x="322" y="1744"/>
                    </a:lnTo>
                    <a:lnTo>
                      <a:pt x="332" y="1754"/>
                    </a:lnTo>
                    <a:lnTo>
                      <a:pt x="338" y="1759"/>
                    </a:lnTo>
                    <a:lnTo>
                      <a:pt x="357" y="1778"/>
                    </a:lnTo>
                    <a:lnTo>
                      <a:pt x="368" y="1788"/>
                    </a:lnTo>
                    <a:lnTo>
                      <a:pt x="387" y="1806"/>
                    </a:lnTo>
                    <a:lnTo>
                      <a:pt x="387" y="1806"/>
                    </a:lnTo>
                    <a:lnTo>
                      <a:pt x="397" y="1814"/>
                    </a:lnTo>
                    <a:lnTo>
                      <a:pt x="421" y="1836"/>
                    </a:lnTo>
                    <a:lnTo>
                      <a:pt x="444" y="1858"/>
                    </a:lnTo>
                    <a:lnTo>
                      <a:pt x="444" y="1858"/>
                    </a:lnTo>
                    <a:lnTo>
                      <a:pt x="453" y="1868"/>
                    </a:lnTo>
                    <a:lnTo>
                      <a:pt x="463" y="1876"/>
                    </a:lnTo>
                    <a:lnTo>
                      <a:pt x="475" y="1887"/>
                    </a:lnTo>
                    <a:lnTo>
                      <a:pt x="510" y="1921"/>
                    </a:lnTo>
                    <a:lnTo>
                      <a:pt x="528" y="1937"/>
                    </a:lnTo>
                    <a:lnTo>
                      <a:pt x="555" y="1962"/>
                    </a:lnTo>
                    <a:lnTo>
                      <a:pt x="583" y="1988"/>
                    </a:lnTo>
                    <a:lnTo>
                      <a:pt x="649" y="2050"/>
                    </a:lnTo>
                    <a:lnTo>
                      <a:pt x="706" y="2103"/>
                    </a:lnTo>
                    <a:lnTo>
                      <a:pt x="716" y="2114"/>
                    </a:lnTo>
                    <a:lnTo>
                      <a:pt x="724" y="2120"/>
                    </a:lnTo>
                    <a:lnTo>
                      <a:pt x="729" y="2125"/>
                    </a:lnTo>
                    <a:lnTo>
                      <a:pt x="729" y="2125"/>
                    </a:lnTo>
                    <a:lnTo>
                      <a:pt x="751" y="2145"/>
                    </a:lnTo>
                    <a:lnTo>
                      <a:pt x="754" y="2147"/>
                    </a:lnTo>
                    <a:lnTo>
                      <a:pt x="754" y="2148"/>
                    </a:lnTo>
                    <a:lnTo>
                      <a:pt x="781" y="2173"/>
                    </a:lnTo>
                    <a:lnTo>
                      <a:pt x="791" y="2183"/>
                    </a:lnTo>
                    <a:lnTo>
                      <a:pt x="795" y="2187"/>
                    </a:lnTo>
                    <a:lnTo>
                      <a:pt x="807" y="2198"/>
                    </a:lnTo>
                    <a:lnTo>
                      <a:pt x="854" y="2242"/>
                    </a:lnTo>
                    <a:lnTo>
                      <a:pt x="866" y="2253"/>
                    </a:lnTo>
                    <a:lnTo>
                      <a:pt x="903" y="2288"/>
                    </a:lnTo>
                    <a:lnTo>
                      <a:pt x="919" y="2303"/>
                    </a:lnTo>
                    <a:lnTo>
                      <a:pt x="934" y="2317"/>
                    </a:lnTo>
                    <a:lnTo>
                      <a:pt x="935" y="2317"/>
                    </a:lnTo>
                    <a:lnTo>
                      <a:pt x="943" y="2325"/>
                    </a:lnTo>
                    <a:lnTo>
                      <a:pt x="982" y="2362"/>
                    </a:lnTo>
                    <a:lnTo>
                      <a:pt x="1017" y="2395"/>
                    </a:lnTo>
                    <a:lnTo>
                      <a:pt x="1024" y="2402"/>
                    </a:lnTo>
                    <a:lnTo>
                      <a:pt x="1033" y="2409"/>
                    </a:lnTo>
                    <a:lnTo>
                      <a:pt x="1063" y="2437"/>
                    </a:lnTo>
                    <a:lnTo>
                      <a:pt x="1076" y="2450"/>
                    </a:lnTo>
                    <a:lnTo>
                      <a:pt x="1101" y="2474"/>
                    </a:lnTo>
                    <a:lnTo>
                      <a:pt x="1102" y="2475"/>
                    </a:lnTo>
                    <a:lnTo>
                      <a:pt x="1127" y="2497"/>
                    </a:lnTo>
                    <a:lnTo>
                      <a:pt x="1155" y="2524"/>
                    </a:lnTo>
                    <a:lnTo>
                      <a:pt x="1170" y="2537"/>
                    </a:lnTo>
                    <a:lnTo>
                      <a:pt x="1240" y="2602"/>
                    </a:lnTo>
                    <a:lnTo>
                      <a:pt x="1305" y="2664"/>
                    </a:lnTo>
                    <a:lnTo>
                      <a:pt x="1321" y="2679"/>
                    </a:lnTo>
                    <a:lnTo>
                      <a:pt x="1326" y="2683"/>
                    </a:lnTo>
                    <a:lnTo>
                      <a:pt x="1368" y="2723"/>
                    </a:lnTo>
                    <a:lnTo>
                      <a:pt x="1370" y="2724"/>
                    </a:lnTo>
                    <a:lnTo>
                      <a:pt x="1419" y="2770"/>
                    </a:lnTo>
                    <a:lnTo>
                      <a:pt x="1443" y="2793"/>
                    </a:lnTo>
                    <a:lnTo>
                      <a:pt x="1475" y="2823"/>
                    </a:lnTo>
                    <a:lnTo>
                      <a:pt x="1480" y="2827"/>
                    </a:lnTo>
                    <a:lnTo>
                      <a:pt x="1481" y="2828"/>
                    </a:lnTo>
                    <a:lnTo>
                      <a:pt x="1527" y="2870"/>
                    </a:lnTo>
                    <a:lnTo>
                      <a:pt x="1528" y="2872"/>
                    </a:lnTo>
                    <a:lnTo>
                      <a:pt x="1532" y="2877"/>
                    </a:lnTo>
                    <a:lnTo>
                      <a:pt x="1553" y="2895"/>
                    </a:lnTo>
                    <a:lnTo>
                      <a:pt x="1559" y="2902"/>
                    </a:lnTo>
                    <a:lnTo>
                      <a:pt x="1560" y="2902"/>
                    </a:lnTo>
                    <a:lnTo>
                      <a:pt x="1576" y="2916"/>
                    </a:lnTo>
                    <a:lnTo>
                      <a:pt x="1579" y="2919"/>
                    </a:lnTo>
                    <a:lnTo>
                      <a:pt x="1613" y="2952"/>
                    </a:lnTo>
                    <a:lnTo>
                      <a:pt x="1616" y="2955"/>
                    </a:lnTo>
                    <a:lnTo>
                      <a:pt x="1641" y="2978"/>
                    </a:lnTo>
                    <a:lnTo>
                      <a:pt x="1641" y="2978"/>
                    </a:lnTo>
                    <a:lnTo>
                      <a:pt x="1649" y="2985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65" y="3000"/>
                    </a:lnTo>
                    <a:lnTo>
                      <a:pt x="1666" y="3001"/>
                    </a:lnTo>
                    <a:lnTo>
                      <a:pt x="1668" y="3003"/>
                    </a:lnTo>
                    <a:lnTo>
                      <a:pt x="1697" y="3030"/>
                    </a:lnTo>
                    <a:lnTo>
                      <a:pt x="1716" y="3048"/>
                    </a:lnTo>
                    <a:lnTo>
                      <a:pt x="1750" y="3081"/>
                    </a:lnTo>
                    <a:lnTo>
                      <a:pt x="1753" y="3083"/>
                    </a:lnTo>
                    <a:lnTo>
                      <a:pt x="1754" y="3083"/>
                    </a:lnTo>
                    <a:lnTo>
                      <a:pt x="1758" y="3087"/>
                    </a:lnTo>
                    <a:lnTo>
                      <a:pt x="1759" y="3088"/>
                    </a:lnTo>
                    <a:lnTo>
                      <a:pt x="1759" y="3089"/>
                    </a:lnTo>
                    <a:lnTo>
                      <a:pt x="1770" y="3098"/>
                    </a:lnTo>
                    <a:lnTo>
                      <a:pt x="1795" y="3121"/>
                    </a:lnTo>
                    <a:lnTo>
                      <a:pt x="1807" y="3133"/>
                    </a:lnTo>
                    <a:lnTo>
                      <a:pt x="1826" y="3151"/>
                    </a:lnTo>
                    <a:lnTo>
                      <a:pt x="1852" y="3175"/>
                    </a:lnTo>
                    <a:lnTo>
                      <a:pt x="1852" y="3176"/>
                    </a:lnTo>
                    <a:lnTo>
                      <a:pt x="1857" y="3180"/>
                    </a:lnTo>
                    <a:lnTo>
                      <a:pt x="1858" y="3180"/>
                    </a:lnTo>
                    <a:lnTo>
                      <a:pt x="1866" y="3188"/>
                    </a:lnTo>
                    <a:lnTo>
                      <a:pt x="1875" y="3197"/>
                    </a:lnTo>
                    <a:lnTo>
                      <a:pt x="1877" y="3199"/>
                    </a:lnTo>
                    <a:lnTo>
                      <a:pt x="1898" y="3219"/>
                    </a:lnTo>
                    <a:lnTo>
                      <a:pt x="1940" y="3257"/>
                    </a:lnTo>
                    <a:lnTo>
                      <a:pt x="1946" y="3263"/>
                    </a:lnTo>
                    <a:lnTo>
                      <a:pt x="1946" y="3263"/>
                    </a:lnTo>
                    <a:lnTo>
                      <a:pt x="1977" y="3292"/>
                    </a:lnTo>
                    <a:lnTo>
                      <a:pt x="1977" y="3292"/>
                    </a:lnTo>
                    <a:lnTo>
                      <a:pt x="1995" y="3309"/>
                    </a:lnTo>
                    <a:lnTo>
                      <a:pt x="1995" y="3309"/>
                    </a:lnTo>
                    <a:lnTo>
                      <a:pt x="2032" y="3344"/>
                    </a:lnTo>
                    <a:lnTo>
                      <a:pt x="2047" y="3358"/>
                    </a:lnTo>
                    <a:lnTo>
                      <a:pt x="2056" y="3367"/>
                    </a:lnTo>
                    <a:lnTo>
                      <a:pt x="2056" y="3367"/>
                    </a:lnTo>
                    <a:lnTo>
                      <a:pt x="2064" y="3374"/>
                    </a:lnTo>
                    <a:lnTo>
                      <a:pt x="2062" y="3371"/>
                    </a:lnTo>
                    <a:lnTo>
                      <a:pt x="2062" y="3371"/>
                    </a:lnTo>
                    <a:lnTo>
                      <a:pt x="2062" y="3365"/>
                    </a:lnTo>
                    <a:lnTo>
                      <a:pt x="2062" y="3361"/>
                    </a:lnTo>
                    <a:lnTo>
                      <a:pt x="2064" y="3357"/>
                    </a:lnTo>
                    <a:lnTo>
                      <a:pt x="2065" y="3355"/>
                    </a:lnTo>
                    <a:lnTo>
                      <a:pt x="2066" y="3353"/>
                    </a:lnTo>
                    <a:lnTo>
                      <a:pt x="2070" y="3350"/>
                    </a:lnTo>
                    <a:lnTo>
                      <a:pt x="2070" y="3350"/>
                    </a:lnTo>
                    <a:lnTo>
                      <a:pt x="2074" y="3347"/>
                    </a:lnTo>
                    <a:lnTo>
                      <a:pt x="2075" y="3344"/>
                    </a:lnTo>
                    <a:lnTo>
                      <a:pt x="2076" y="3342"/>
                    </a:lnTo>
                    <a:lnTo>
                      <a:pt x="2075" y="3339"/>
                    </a:lnTo>
                    <a:lnTo>
                      <a:pt x="2073" y="3337"/>
                    </a:lnTo>
                    <a:lnTo>
                      <a:pt x="2071" y="3335"/>
                    </a:lnTo>
                    <a:lnTo>
                      <a:pt x="2067" y="3332"/>
                    </a:lnTo>
                    <a:lnTo>
                      <a:pt x="2062" y="3330"/>
                    </a:lnTo>
                    <a:lnTo>
                      <a:pt x="2060" y="3328"/>
                    </a:lnTo>
                    <a:lnTo>
                      <a:pt x="2060" y="3328"/>
                    </a:lnTo>
                    <a:lnTo>
                      <a:pt x="2058" y="3326"/>
                    </a:lnTo>
                    <a:lnTo>
                      <a:pt x="2059" y="3324"/>
                    </a:lnTo>
                    <a:lnTo>
                      <a:pt x="2062" y="3320"/>
                    </a:lnTo>
                    <a:lnTo>
                      <a:pt x="2064" y="3318"/>
                    </a:lnTo>
                    <a:lnTo>
                      <a:pt x="2066" y="3317"/>
                    </a:lnTo>
                    <a:lnTo>
                      <a:pt x="2068" y="3316"/>
                    </a:lnTo>
                    <a:lnTo>
                      <a:pt x="2071" y="3316"/>
                    </a:lnTo>
                    <a:lnTo>
                      <a:pt x="2075" y="3317"/>
                    </a:lnTo>
                    <a:lnTo>
                      <a:pt x="2076" y="3317"/>
                    </a:lnTo>
                    <a:lnTo>
                      <a:pt x="2077" y="3317"/>
                    </a:lnTo>
                    <a:lnTo>
                      <a:pt x="2081" y="3315"/>
                    </a:lnTo>
                    <a:lnTo>
                      <a:pt x="2084" y="3314"/>
                    </a:lnTo>
                    <a:lnTo>
                      <a:pt x="2085" y="3312"/>
                    </a:lnTo>
                    <a:lnTo>
                      <a:pt x="2086" y="3307"/>
                    </a:lnTo>
                    <a:lnTo>
                      <a:pt x="2086" y="3306"/>
                    </a:lnTo>
                    <a:lnTo>
                      <a:pt x="2086" y="3306"/>
                    </a:lnTo>
                    <a:lnTo>
                      <a:pt x="2087" y="3296"/>
                    </a:lnTo>
                    <a:lnTo>
                      <a:pt x="2087" y="3292"/>
                    </a:lnTo>
                    <a:lnTo>
                      <a:pt x="2087" y="3286"/>
                    </a:lnTo>
                    <a:lnTo>
                      <a:pt x="2086" y="3278"/>
                    </a:lnTo>
                    <a:lnTo>
                      <a:pt x="2086" y="3278"/>
                    </a:lnTo>
                    <a:lnTo>
                      <a:pt x="2086" y="3277"/>
                    </a:lnTo>
                    <a:lnTo>
                      <a:pt x="2086" y="3275"/>
                    </a:lnTo>
                    <a:lnTo>
                      <a:pt x="2083" y="3274"/>
                    </a:lnTo>
                    <a:lnTo>
                      <a:pt x="2082" y="3264"/>
                    </a:lnTo>
                    <a:lnTo>
                      <a:pt x="2082" y="3260"/>
                    </a:lnTo>
                    <a:lnTo>
                      <a:pt x="2080" y="3249"/>
                    </a:lnTo>
                    <a:lnTo>
                      <a:pt x="2075" y="3231"/>
                    </a:lnTo>
                    <a:lnTo>
                      <a:pt x="2075" y="3218"/>
                    </a:lnTo>
                    <a:lnTo>
                      <a:pt x="2072" y="3204"/>
                    </a:lnTo>
                    <a:lnTo>
                      <a:pt x="2069" y="3197"/>
                    </a:lnTo>
                    <a:lnTo>
                      <a:pt x="2062" y="3178"/>
                    </a:lnTo>
                    <a:lnTo>
                      <a:pt x="2052" y="3169"/>
                    </a:lnTo>
                    <a:lnTo>
                      <a:pt x="2048" y="3161"/>
                    </a:lnTo>
                    <a:lnTo>
                      <a:pt x="2047" y="3159"/>
                    </a:lnTo>
                    <a:lnTo>
                      <a:pt x="2046" y="3151"/>
                    </a:lnTo>
                    <a:lnTo>
                      <a:pt x="2043" y="3143"/>
                    </a:lnTo>
                    <a:lnTo>
                      <a:pt x="2041" y="3140"/>
                    </a:lnTo>
                    <a:lnTo>
                      <a:pt x="2041" y="3137"/>
                    </a:lnTo>
                    <a:lnTo>
                      <a:pt x="2040" y="3134"/>
                    </a:lnTo>
                    <a:lnTo>
                      <a:pt x="2040" y="3134"/>
                    </a:lnTo>
                    <a:lnTo>
                      <a:pt x="2041" y="3129"/>
                    </a:lnTo>
                    <a:lnTo>
                      <a:pt x="2042" y="3126"/>
                    </a:lnTo>
                    <a:lnTo>
                      <a:pt x="2046" y="3123"/>
                    </a:lnTo>
                    <a:lnTo>
                      <a:pt x="2048" y="3120"/>
                    </a:lnTo>
                    <a:lnTo>
                      <a:pt x="2049" y="3118"/>
                    </a:lnTo>
                    <a:lnTo>
                      <a:pt x="2049" y="3117"/>
                    </a:lnTo>
                    <a:lnTo>
                      <a:pt x="2047" y="3116"/>
                    </a:lnTo>
                    <a:lnTo>
                      <a:pt x="2047" y="3112"/>
                    </a:lnTo>
                    <a:lnTo>
                      <a:pt x="2046" y="3104"/>
                    </a:lnTo>
                    <a:lnTo>
                      <a:pt x="2045" y="3102"/>
                    </a:lnTo>
                    <a:lnTo>
                      <a:pt x="2045" y="3100"/>
                    </a:lnTo>
                    <a:lnTo>
                      <a:pt x="2044" y="3099"/>
                    </a:lnTo>
                    <a:lnTo>
                      <a:pt x="2043" y="3098"/>
                    </a:lnTo>
                    <a:lnTo>
                      <a:pt x="2042" y="3098"/>
                    </a:lnTo>
                    <a:lnTo>
                      <a:pt x="2041" y="3097"/>
                    </a:lnTo>
                    <a:lnTo>
                      <a:pt x="2041" y="3097"/>
                    </a:lnTo>
                    <a:lnTo>
                      <a:pt x="2041" y="3096"/>
                    </a:lnTo>
                    <a:lnTo>
                      <a:pt x="2041" y="3096"/>
                    </a:lnTo>
                    <a:lnTo>
                      <a:pt x="2043" y="3094"/>
                    </a:lnTo>
                    <a:lnTo>
                      <a:pt x="2044" y="3094"/>
                    </a:lnTo>
                    <a:lnTo>
                      <a:pt x="2045" y="3093"/>
                    </a:lnTo>
                    <a:lnTo>
                      <a:pt x="2046" y="3093"/>
                    </a:lnTo>
                    <a:lnTo>
                      <a:pt x="2047" y="3093"/>
                    </a:lnTo>
                    <a:lnTo>
                      <a:pt x="2049" y="3087"/>
                    </a:lnTo>
                    <a:lnTo>
                      <a:pt x="2049" y="3082"/>
                    </a:lnTo>
                    <a:lnTo>
                      <a:pt x="2048" y="3079"/>
                    </a:lnTo>
                    <a:lnTo>
                      <a:pt x="2047" y="3077"/>
                    </a:lnTo>
                    <a:lnTo>
                      <a:pt x="2046" y="3077"/>
                    </a:lnTo>
                    <a:lnTo>
                      <a:pt x="2045" y="3077"/>
                    </a:lnTo>
                    <a:lnTo>
                      <a:pt x="2044" y="3076"/>
                    </a:lnTo>
                    <a:lnTo>
                      <a:pt x="2044" y="3076"/>
                    </a:lnTo>
                    <a:lnTo>
                      <a:pt x="2043" y="3073"/>
                    </a:lnTo>
                    <a:lnTo>
                      <a:pt x="2041" y="3069"/>
                    </a:lnTo>
                    <a:lnTo>
                      <a:pt x="2039" y="3066"/>
                    </a:lnTo>
                    <a:lnTo>
                      <a:pt x="2035" y="3062"/>
                    </a:lnTo>
                    <a:lnTo>
                      <a:pt x="2035" y="3056"/>
                    </a:lnTo>
                    <a:lnTo>
                      <a:pt x="2037" y="3050"/>
                    </a:lnTo>
                    <a:lnTo>
                      <a:pt x="2038" y="3049"/>
                    </a:lnTo>
                    <a:lnTo>
                      <a:pt x="2038" y="3045"/>
                    </a:lnTo>
                    <a:lnTo>
                      <a:pt x="2037" y="3043"/>
                    </a:lnTo>
                    <a:lnTo>
                      <a:pt x="2033" y="3041"/>
                    </a:lnTo>
                    <a:lnTo>
                      <a:pt x="2030" y="3038"/>
                    </a:lnTo>
                    <a:lnTo>
                      <a:pt x="2028" y="3034"/>
                    </a:lnTo>
                    <a:lnTo>
                      <a:pt x="2028" y="3034"/>
                    </a:lnTo>
                    <a:lnTo>
                      <a:pt x="2031" y="3022"/>
                    </a:lnTo>
                    <a:lnTo>
                      <a:pt x="2031" y="3011"/>
                    </a:lnTo>
                    <a:lnTo>
                      <a:pt x="2029" y="3006"/>
                    </a:lnTo>
                    <a:lnTo>
                      <a:pt x="2030" y="2995"/>
                    </a:lnTo>
                    <a:lnTo>
                      <a:pt x="2024" y="2987"/>
                    </a:lnTo>
                    <a:lnTo>
                      <a:pt x="2025" y="2986"/>
                    </a:lnTo>
                    <a:lnTo>
                      <a:pt x="2027" y="2984"/>
                    </a:lnTo>
                    <a:lnTo>
                      <a:pt x="2030" y="2977"/>
                    </a:lnTo>
                    <a:lnTo>
                      <a:pt x="2031" y="2975"/>
                    </a:lnTo>
                    <a:lnTo>
                      <a:pt x="2030" y="2974"/>
                    </a:lnTo>
                    <a:lnTo>
                      <a:pt x="2028" y="2971"/>
                    </a:lnTo>
                    <a:lnTo>
                      <a:pt x="2026" y="2967"/>
                    </a:lnTo>
                    <a:lnTo>
                      <a:pt x="2027" y="2965"/>
                    </a:lnTo>
                    <a:lnTo>
                      <a:pt x="2029" y="2964"/>
                    </a:lnTo>
                    <a:lnTo>
                      <a:pt x="2031" y="2964"/>
                    </a:lnTo>
                    <a:lnTo>
                      <a:pt x="2032" y="2962"/>
                    </a:lnTo>
                    <a:lnTo>
                      <a:pt x="2036" y="2960"/>
                    </a:lnTo>
                    <a:lnTo>
                      <a:pt x="2040" y="2959"/>
                    </a:lnTo>
                    <a:lnTo>
                      <a:pt x="2043" y="2957"/>
                    </a:lnTo>
                    <a:lnTo>
                      <a:pt x="2043" y="2956"/>
                    </a:lnTo>
                    <a:lnTo>
                      <a:pt x="2042" y="2955"/>
                    </a:lnTo>
                    <a:lnTo>
                      <a:pt x="2041" y="2954"/>
                    </a:lnTo>
                    <a:lnTo>
                      <a:pt x="2039" y="2953"/>
                    </a:lnTo>
                    <a:lnTo>
                      <a:pt x="2037" y="2950"/>
                    </a:lnTo>
                    <a:lnTo>
                      <a:pt x="2028" y="2941"/>
                    </a:lnTo>
                    <a:lnTo>
                      <a:pt x="2024" y="2937"/>
                    </a:lnTo>
                    <a:lnTo>
                      <a:pt x="2025" y="2929"/>
                    </a:lnTo>
                    <a:lnTo>
                      <a:pt x="2022" y="2927"/>
                    </a:lnTo>
                    <a:lnTo>
                      <a:pt x="2019" y="2921"/>
                    </a:lnTo>
                    <a:lnTo>
                      <a:pt x="2015" y="2913"/>
                    </a:lnTo>
                    <a:lnTo>
                      <a:pt x="2015" y="2913"/>
                    </a:lnTo>
                    <a:lnTo>
                      <a:pt x="2011" y="2907"/>
                    </a:lnTo>
                    <a:lnTo>
                      <a:pt x="2010" y="2902"/>
                    </a:lnTo>
                    <a:lnTo>
                      <a:pt x="2012" y="2898"/>
                    </a:lnTo>
                    <a:lnTo>
                      <a:pt x="2010" y="2891"/>
                    </a:lnTo>
                    <a:lnTo>
                      <a:pt x="2010" y="2889"/>
                    </a:lnTo>
                    <a:lnTo>
                      <a:pt x="2011" y="2889"/>
                    </a:lnTo>
                    <a:lnTo>
                      <a:pt x="2012" y="2887"/>
                    </a:lnTo>
                    <a:lnTo>
                      <a:pt x="2015" y="2885"/>
                    </a:lnTo>
                    <a:lnTo>
                      <a:pt x="2017" y="2882"/>
                    </a:lnTo>
                    <a:lnTo>
                      <a:pt x="2017" y="2881"/>
                    </a:lnTo>
                    <a:lnTo>
                      <a:pt x="2017" y="2880"/>
                    </a:lnTo>
                    <a:lnTo>
                      <a:pt x="2015" y="2879"/>
                    </a:lnTo>
                    <a:lnTo>
                      <a:pt x="2014" y="2876"/>
                    </a:lnTo>
                    <a:lnTo>
                      <a:pt x="2013" y="2876"/>
                    </a:lnTo>
                    <a:lnTo>
                      <a:pt x="2011" y="2877"/>
                    </a:lnTo>
                    <a:lnTo>
                      <a:pt x="2010" y="2875"/>
                    </a:lnTo>
                    <a:lnTo>
                      <a:pt x="2010" y="2873"/>
                    </a:lnTo>
                    <a:lnTo>
                      <a:pt x="2011" y="2871"/>
                    </a:lnTo>
                    <a:lnTo>
                      <a:pt x="2012" y="2868"/>
                    </a:lnTo>
                    <a:lnTo>
                      <a:pt x="2012" y="2866"/>
                    </a:lnTo>
                    <a:lnTo>
                      <a:pt x="2010" y="2863"/>
                    </a:lnTo>
                    <a:lnTo>
                      <a:pt x="2009" y="2861"/>
                    </a:lnTo>
                    <a:lnTo>
                      <a:pt x="2006" y="2857"/>
                    </a:lnTo>
                    <a:lnTo>
                      <a:pt x="2004" y="2854"/>
                    </a:lnTo>
                    <a:lnTo>
                      <a:pt x="2005" y="2852"/>
                    </a:lnTo>
                    <a:lnTo>
                      <a:pt x="2006" y="2850"/>
                    </a:lnTo>
                    <a:lnTo>
                      <a:pt x="2007" y="2848"/>
                    </a:lnTo>
                    <a:lnTo>
                      <a:pt x="2012" y="2844"/>
                    </a:lnTo>
                    <a:lnTo>
                      <a:pt x="2018" y="2842"/>
                    </a:lnTo>
                    <a:lnTo>
                      <a:pt x="2021" y="2842"/>
                    </a:lnTo>
                    <a:lnTo>
                      <a:pt x="2024" y="2842"/>
                    </a:lnTo>
                    <a:lnTo>
                      <a:pt x="2027" y="2841"/>
                    </a:lnTo>
                    <a:lnTo>
                      <a:pt x="2028" y="2840"/>
                    </a:lnTo>
                    <a:lnTo>
                      <a:pt x="2029" y="2840"/>
                    </a:lnTo>
                    <a:lnTo>
                      <a:pt x="2030" y="2841"/>
                    </a:lnTo>
                    <a:lnTo>
                      <a:pt x="2032" y="2841"/>
                    </a:lnTo>
                    <a:lnTo>
                      <a:pt x="2032" y="2841"/>
                    </a:lnTo>
                    <a:lnTo>
                      <a:pt x="2034" y="2841"/>
                    </a:lnTo>
                    <a:lnTo>
                      <a:pt x="2036" y="2840"/>
                    </a:lnTo>
                    <a:lnTo>
                      <a:pt x="2037" y="2839"/>
                    </a:lnTo>
                    <a:lnTo>
                      <a:pt x="2039" y="2838"/>
                    </a:lnTo>
                    <a:lnTo>
                      <a:pt x="2040" y="2838"/>
                    </a:lnTo>
                    <a:lnTo>
                      <a:pt x="2041" y="2834"/>
                    </a:lnTo>
                    <a:lnTo>
                      <a:pt x="2052" y="2825"/>
                    </a:lnTo>
                    <a:lnTo>
                      <a:pt x="2053" y="2826"/>
                    </a:lnTo>
                    <a:lnTo>
                      <a:pt x="2056" y="2830"/>
                    </a:lnTo>
                    <a:lnTo>
                      <a:pt x="2058" y="2831"/>
                    </a:lnTo>
                    <a:lnTo>
                      <a:pt x="2061" y="2829"/>
                    </a:lnTo>
                    <a:lnTo>
                      <a:pt x="2065" y="2825"/>
                    </a:lnTo>
                    <a:lnTo>
                      <a:pt x="2075" y="2820"/>
                    </a:lnTo>
                    <a:lnTo>
                      <a:pt x="2079" y="2820"/>
                    </a:lnTo>
                    <a:lnTo>
                      <a:pt x="2082" y="2819"/>
                    </a:lnTo>
                    <a:lnTo>
                      <a:pt x="2084" y="2820"/>
                    </a:lnTo>
                    <a:lnTo>
                      <a:pt x="2086" y="2819"/>
                    </a:lnTo>
                    <a:lnTo>
                      <a:pt x="2087" y="2819"/>
                    </a:lnTo>
                    <a:lnTo>
                      <a:pt x="2090" y="2820"/>
                    </a:lnTo>
                    <a:lnTo>
                      <a:pt x="2090" y="2821"/>
                    </a:lnTo>
                    <a:lnTo>
                      <a:pt x="2092" y="2821"/>
                    </a:lnTo>
                    <a:lnTo>
                      <a:pt x="2097" y="2819"/>
                    </a:lnTo>
                    <a:lnTo>
                      <a:pt x="2100" y="2820"/>
                    </a:lnTo>
                    <a:lnTo>
                      <a:pt x="2103" y="2823"/>
                    </a:lnTo>
                    <a:lnTo>
                      <a:pt x="2103" y="2823"/>
                    </a:lnTo>
                    <a:lnTo>
                      <a:pt x="2103" y="2824"/>
                    </a:lnTo>
                    <a:lnTo>
                      <a:pt x="2102" y="2825"/>
                    </a:lnTo>
                    <a:lnTo>
                      <a:pt x="2101" y="2827"/>
                    </a:lnTo>
                    <a:lnTo>
                      <a:pt x="2100" y="2828"/>
                    </a:lnTo>
                    <a:lnTo>
                      <a:pt x="2100" y="2830"/>
                    </a:lnTo>
                    <a:lnTo>
                      <a:pt x="2102" y="2831"/>
                    </a:lnTo>
                    <a:lnTo>
                      <a:pt x="2104" y="2831"/>
                    </a:lnTo>
                    <a:lnTo>
                      <a:pt x="2110" y="2830"/>
                    </a:lnTo>
                    <a:lnTo>
                      <a:pt x="2115" y="2825"/>
                    </a:lnTo>
                    <a:lnTo>
                      <a:pt x="2117" y="2825"/>
                    </a:lnTo>
                    <a:lnTo>
                      <a:pt x="2120" y="2825"/>
                    </a:lnTo>
                    <a:lnTo>
                      <a:pt x="2122" y="2829"/>
                    </a:lnTo>
                    <a:lnTo>
                      <a:pt x="2124" y="2831"/>
                    </a:lnTo>
                    <a:lnTo>
                      <a:pt x="2125" y="2831"/>
                    </a:lnTo>
                    <a:lnTo>
                      <a:pt x="2132" y="2826"/>
                    </a:lnTo>
                    <a:lnTo>
                      <a:pt x="2136" y="2821"/>
                    </a:lnTo>
                    <a:lnTo>
                      <a:pt x="2138" y="2820"/>
                    </a:lnTo>
                    <a:lnTo>
                      <a:pt x="2143" y="2821"/>
                    </a:lnTo>
                    <a:lnTo>
                      <a:pt x="2150" y="2823"/>
                    </a:lnTo>
                    <a:lnTo>
                      <a:pt x="2152" y="2822"/>
                    </a:lnTo>
                    <a:lnTo>
                      <a:pt x="2152" y="2822"/>
                    </a:lnTo>
                    <a:lnTo>
                      <a:pt x="2153" y="2822"/>
                    </a:lnTo>
                    <a:lnTo>
                      <a:pt x="2156" y="2825"/>
                    </a:lnTo>
                    <a:lnTo>
                      <a:pt x="2159" y="2829"/>
                    </a:lnTo>
                    <a:lnTo>
                      <a:pt x="2164" y="2834"/>
                    </a:lnTo>
                    <a:lnTo>
                      <a:pt x="2167" y="2838"/>
                    </a:lnTo>
                    <a:lnTo>
                      <a:pt x="2168" y="2840"/>
                    </a:lnTo>
                    <a:lnTo>
                      <a:pt x="2171" y="2840"/>
                    </a:lnTo>
                    <a:lnTo>
                      <a:pt x="2180" y="2850"/>
                    </a:lnTo>
                    <a:lnTo>
                      <a:pt x="2181" y="2854"/>
                    </a:lnTo>
                    <a:lnTo>
                      <a:pt x="2180" y="2857"/>
                    </a:lnTo>
                    <a:lnTo>
                      <a:pt x="2178" y="2859"/>
                    </a:lnTo>
                    <a:lnTo>
                      <a:pt x="2177" y="2861"/>
                    </a:lnTo>
                    <a:lnTo>
                      <a:pt x="2177" y="2862"/>
                    </a:lnTo>
                    <a:lnTo>
                      <a:pt x="2177" y="2862"/>
                    </a:lnTo>
                    <a:lnTo>
                      <a:pt x="2178" y="2863"/>
                    </a:lnTo>
                    <a:lnTo>
                      <a:pt x="2179" y="2863"/>
                    </a:lnTo>
                    <a:lnTo>
                      <a:pt x="2183" y="2863"/>
                    </a:lnTo>
                    <a:lnTo>
                      <a:pt x="2184" y="2864"/>
                    </a:lnTo>
                    <a:lnTo>
                      <a:pt x="2185" y="2864"/>
                    </a:lnTo>
                    <a:lnTo>
                      <a:pt x="2186" y="2865"/>
                    </a:lnTo>
                    <a:lnTo>
                      <a:pt x="2190" y="2867"/>
                    </a:lnTo>
                    <a:lnTo>
                      <a:pt x="2191" y="2868"/>
                    </a:lnTo>
                    <a:lnTo>
                      <a:pt x="2193" y="2867"/>
                    </a:lnTo>
                    <a:lnTo>
                      <a:pt x="2194" y="2868"/>
                    </a:lnTo>
                    <a:lnTo>
                      <a:pt x="2195" y="2870"/>
                    </a:lnTo>
                    <a:lnTo>
                      <a:pt x="2195" y="2872"/>
                    </a:lnTo>
                    <a:lnTo>
                      <a:pt x="2197" y="2876"/>
                    </a:lnTo>
                    <a:lnTo>
                      <a:pt x="2198" y="2878"/>
                    </a:lnTo>
                    <a:lnTo>
                      <a:pt x="2202" y="2880"/>
                    </a:lnTo>
                    <a:lnTo>
                      <a:pt x="2207" y="2883"/>
                    </a:lnTo>
                    <a:lnTo>
                      <a:pt x="2209" y="2883"/>
                    </a:lnTo>
                    <a:lnTo>
                      <a:pt x="2217" y="2882"/>
                    </a:lnTo>
                    <a:lnTo>
                      <a:pt x="2224" y="2880"/>
                    </a:lnTo>
                    <a:lnTo>
                      <a:pt x="2230" y="2877"/>
                    </a:lnTo>
                    <a:lnTo>
                      <a:pt x="2235" y="2875"/>
                    </a:lnTo>
                    <a:lnTo>
                      <a:pt x="2240" y="2877"/>
                    </a:lnTo>
                    <a:lnTo>
                      <a:pt x="2242" y="2876"/>
                    </a:lnTo>
                    <a:lnTo>
                      <a:pt x="2243" y="2874"/>
                    </a:lnTo>
                    <a:lnTo>
                      <a:pt x="2246" y="2870"/>
                    </a:lnTo>
                    <a:lnTo>
                      <a:pt x="2247" y="2866"/>
                    </a:lnTo>
                    <a:lnTo>
                      <a:pt x="2247" y="2861"/>
                    </a:lnTo>
                    <a:lnTo>
                      <a:pt x="2252" y="2849"/>
                    </a:lnTo>
                    <a:lnTo>
                      <a:pt x="2255" y="2842"/>
                    </a:lnTo>
                    <a:lnTo>
                      <a:pt x="2254" y="2840"/>
                    </a:lnTo>
                    <a:lnTo>
                      <a:pt x="2252" y="2838"/>
                    </a:lnTo>
                    <a:lnTo>
                      <a:pt x="2252" y="2836"/>
                    </a:lnTo>
                    <a:lnTo>
                      <a:pt x="2253" y="2834"/>
                    </a:lnTo>
                    <a:lnTo>
                      <a:pt x="2255" y="2831"/>
                    </a:lnTo>
                    <a:lnTo>
                      <a:pt x="2258" y="2830"/>
                    </a:lnTo>
                    <a:lnTo>
                      <a:pt x="2260" y="2829"/>
                    </a:lnTo>
                    <a:lnTo>
                      <a:pt x="2266" y="2817"/>
                    </a:lnTo>
                    <a:lnTo>
                      <a:pt x="2271" y="2802"/>
                    </a:lnTo>
                    <a:lnTo>
                      <a:pt x="2275" y="2796"/>
                    </a:lnTo>
                    <a:lnTo>
                      <a:pt x="2280" y="2794"/>
                    </a:lnTo>
                    <a:lnTo>
                      <a:pt x="2279" y="2769"/>
                    </a:lnTo>
                    <a:lnTo>
                      <a:pt x="2279" y="2763"/>
                    </a:lnTo>
                    <a:lnTo>
                      <a:pt x="2279" y="2756"/>
                    </a:lnTo>
                    <a:lnTo>
                      <a:pt x="2279" y="2746"/>
                    </a:lnTo>
                    <a:lnTo>
                      <a:pt x="2279" y="2736"/>
                    </a:lnTo>
                    <a:lnTo>
                      <a:pt x="2279" y="2727"/>
                    </a:lnTo>
                    <a:lnTo>
                      <a:pt x="2279" y="2704"/>
                    </a:lnTo>
                    <a:lnTo>
                      <a:pt x="2278" y="2676"/>
                    </a:lnTo>
                    <a:lnTo>
                      <a:pt x="2277" y="2661"/>
                    </a:lnTo>
                    <a:lnTo>
                      <a:pt x="2276" y="2649"/>
                    </a:lnTo>
                    <a:lnTo>
                      <a:pt x="2273" y="2589"/>
                    </a:lnTo>
                    <a:lnTo>
                      <a:pt x="2272" y="2579"/>
                    </a:lnTo>
                    <a:lnTo>
                      <a:pt x="2271" y="2555"/>
                    </a:lnTo>
                    <a:lnTo>
                      <a:pt x="2270" y="2515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499"/>
                    </a:lnTo>
                    <a:lnTo>
                      <a:pt x="2269" y="2494"/>
                    </a:lnTo>
                    <a:lnTo>
                      <a:pt x="2269" y="2494"/>
                    </a:lnTo>
                    <a:lnTo>
                      <a:pt x="2268" y="2481"/>
                    </a:lnTo>
                    <a:lnTo>
                      <a:pt x="2268" y="2481"/>
                    </a:lnTo>
                    <a:lnTo>
                      <a:pt x="2267" y="2427"/>
                    </a:lnTo>
                    <a:lnTo>
                      <a:pt x="2266" y="2406"/>
                    </a:lnTo>
                    <a:lnTo>
                      <a:pt x="2264" y="2363"/>
                    </a:lnTo>
                    <a:lnTo>
                      <a:pt x="2264" y="2362"/>
                    </a:lnTo>
                    <a:lnTo>
                      <a:pt x="2263" y="2356"/>
                    </a:lnTo>
                    <a:lnTo>
                      <a:pt x="2263" y="2341"/>
                    </a:lnTo>
                    <a:lnTo>
                      <a:pt x="2263" y="2336"/>
                    </a:lnTo>
                    <a:lnTo>
                      <a:pt x="2263" y="2323"/>
                    </a:lnTo>
                    <a:lnTo>
                      <a:pt x="2262" y="2293"/>
                    </a:lnTo>
                    <a:lnTo>
                      <a:pt x="2261" y="2269"/>
                    </a:lnTo>
                    <a:lnTo>
                      <a:pt x="2261" y="2269"/>
                    </a:lnTo>
                    <a:lnTo>
                      <a:pt x="2261" y="2264"/>
                    </a:lnTo>
                    <a:lnTo>
                      <a:pt x="2261" y="2264"/>
                    </a:lnTo>
                    <a:lnTo>
                      <a:pt x="2260" y="2228"/>
                    </a:lnTo>
                    <a:lnTo>
                      <a:pt x="2260" y="2228"/>
                    </a:lnTo>
                    <a:lnTo>
                      <a:pt x="2259" y="2205"/>
                    </a:lnTo>
                    <a:lnTo>
                      <a:pt x="2258" y="2198"/>
                    </a:lnTo>
                    <a:lnTo>
                      <a:pt x="2258" y="2179"/>
                    </a:lnTo>
                    <a:lnTo>
                      <a:pt x="2258" y="2179"/>
                    </a:lnTo>
                    <a:lnTo>
                      <a:pt x="2257" y="2169"/>
                    </a:lnTo>
                    <a:lnTo>
                      <a:pt x="2257" y="2164"/>
                    </a:lnTo>
                    <a:lnTo>
                      <a:pt x="2257" y="2157"/>
                    </a:lnTo>
                    <a:lnTo>
                      <a:pt x="2257" y="2157"/>
                    </a:lnTo>
                    <a:lnTo>
                      <a:pt x="2257" y="2150"/>
                    </a:lnTo>
                    <a:lnTo>
                      <a:pt x="2256" y="2120"/>
                    </a:lnTo>
                    <a:lnTo>
                      <a:pt x="2256" y="2115"/>
                    </a:lnTo>
                    <a:lnTo>
                      <a:pt x="2255" y="2099"/>
                    </a:lnTo>
                    <a:lnTo>
                      <a:pt x="2255" y="205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2"/>
                    </a:lnTo>
                    <a:lnTo>
                      <a:pt x="2255" y="2037"/>
                    </a:lnTo>
                    <a:lnTo>
                      <a:pt x="2255" y="2016"/>
                    </a:lnTo>
                    <a:lnTo>
                      <a:pt x="2254" y="2009"/>
                    </a:lnTo>
                    <a:lnTo>
                      <a:pt x="2254" y="1996"/>
                    </a:lnTo>
                    <a:lnTo>
                      <a:pt x="2253" y="1981"/>
                    </a:lnTo>
                    <a:lnTo>
                      <a:pt x="2252" y="1952"/>
                    </a:lnTo>
                    <a:lnTo>
                      <a:pt x="2251" y="1925"/>
                    </a:lnTo>
                    <a:lnTo>
                      <a:pt x="2249" y="1853"/>
                    </a:lnTo>
                    <a:lnTo>
                      <a:pt x="2249" y="1853"/>
                    </a:lnTo>
                    <a:lnTo>
                      <a:pt x="2247" y="1805"/>
                    </a:lnTo>
                    <a:lnTo>
                      <a:pt x="2247" y="1797"/>
                    </a:lnTo>
                    <a:lnTo>
                      <a:pt x="2245" y="1730"/>
                    </a:lnTo>
                    <a:lnTo>
                      <a:pt x="2245" y="1730"/>
                    </a:lnTo>
                    <a:lnTo>
                      <a:pt x="2243" y="1684"/>
                    </a:lnTo>
                    <a:lnTo>
                      <a:pt x="2243" y="1662"/>
                    </a:lnTo>
                    <a:lnTo>
                      <a:pt x="2243" y="1661"/>
                    </a:lnTo>
                    <a:lnTo>
                      <a:pt x="2242" y="1649"/>
                    </a:lnTo>
                    <a:lnTo>
                      <a:pt x="2242" y="1649"/>
                    </a:lnTo>
                    <a:lnTo>
                      <a:pt x="2241" y="1598"/>
                    </a:lnTo>
                    <a:lnTo>
                      <a:pt x="2240" y="1573"/>
                    </a:lnTo>
                    <a:lnTo>
                      <a:pt x="2240" y="1564"/>
                    </a:lnTo>
                    <a:lnTo>
                      <a:pt x="2238" y="1503"/>
                    </a:lnTo>
                    <a:lnTo>
                      <a:pt x="2238" y="1502"/>
                    </a:lnTo>
                    <a:lnTo>
                      <a:pt x="2238" y="1501"/>
                    </a:lnTo>
                    <a:lnTo>
                      <a:pt x="2236" y="1441"/>
                    </a:lnTo>
                    <a:lnTo>
                      <a:pt x="2229" y="1203"/>
                    </a:lnTo>
                    <a:lnTo>
                      <a:pt x="2228" y="1181"/>
                    </a:lnTo>
                    <a:lnTo>
                      <a:pt x="2225" y="1094"/>
                    </a:lnTo>
                    <a:lnTo>
                      <a:pt x="2225" y="1077"/>
                    </a:lnTo>
                    <a:lnTo>
                      <a:pt x="2225" y="1067"/>
                    </a:lnTo>
                    <a:lnTo>
                      <a:pt x="2224" y="1061"/>
                    </a:lnTo>
                    <a:lnTo>
                      <a:pt x="2224" y="1048"/>
                    </a:lnTo>
                    <a:lnTo>
                      <a:pt x="2223" y="1007"/>
                    </a:lnTo>
                    <a:lnTo>
                      <a:pt x="2223" y="1007"/>
                    </a:lnTo>
                    <a:lnTo>
                      <a:pt x="2222" y="971"/>
                    </a:lnTo>
                    <a:lnTo>
                      <a:pt x="2221" y="963"/>
                    </a:lnTo>
                    <a:lnTo>
                      <a:pt x="2221" y="947"/>
                    </a:lnTo>
                    <a:lnTo>
                      <a:pt x="2220" y="915"/>
                    </a:lnTo>
                    <a:lnTo>
                      <a:pt x="2219" y="911"/>
                    </a:lnTo>
                    <a:lnTo>
                      <a:pt x="2219" y="905"/>
                    </a:lnTo>
                    <a:lnTo>
                      <a:pt x="2218" y="849"/>
                    </a:lnTo>
                    <a:lnTo>
                      <a:pt x="2215" y="770"/>
                    </a:lnTo>
                    <a:lnTo>
                      <a:pt x="2214" y="757"/>
                    </a:lnTo>
                    <a:lnTo>
                      <a:pt x="2215" y="754"/>
                    </a:lnTo>
                    <a:lnTo>
                      <a:pt x="2213" y="724"/>
                    </a:lnTo>
                    <a:lnTo>
                      <a:pt x="2213" y="723"/>
                    </a:lnTo>
                    <a:lnTo>
                      <a:pt x="2213" y="718"/>
                    </a:lnTo>
                    <a:lnTo>
                      <a:pt x="2211" y="629"/>
                    </a:lnTo>
                    <a:lnTo>
                      <a:pt x="2210" y="612"/>
                    </a:lnTo>
                    <a:lnTo>
                      <a:pt x="2210" y="611"/>
                    </a:lnTo>
                    <a:lnTo>
                      <a:pt x="2210" y="608"/>
                    </a:lnTo>
                    <a:lnTo>
                      <a:pt x="2210" y="604"/>
                    </a:lnTo>
                    <a:lnTo>
                      <a:pt x="2210" y="602"/>
                    </a:lnTo>
                    <a:lnTo>
                      <a:pt x="2210" y="598"/>
                    </a:lnTo>
                    <a:lnTo>
                      <a:pt x="2210" y="596"/>
                    </a:lnTo>
                    <a:lnTo>
                      <a:pt x="2210" y="596"/>
                    </a:lnTo>
                    <a:lnTo>
                      <a:pt x="2210" y="590"/>
                    </a:lnTo>
                    <a:lnTo>
                      <a:pt x="2209" y="585"/>
                    </a:lnTo>
                    <a:lnTo>
                      <a:pt x="2207" y="507"/>
                    </a:lnTo>
                    <a:lnTo>
                      <a:pt x="2207" y="480"/>
                    </a:lnTo>
                    <a:lnTo>
                      <a:pt x="2207" y="480"/>
                    </a:lnTo>
                    <a:lnTo>
                      <a:pt x="2204" y="380"/>
                    </a:lnTo>
                    <a:lnTo>
                      <a:pt x="2203" y="378"/>
                    </a:lnTo>
                    <a:lnTo>
                      <a:pt x="2204" y="374"/>
                    </a:lnTo>
                    <a:lnTo>
                      <a:pt x="2199" y="243"/>
                    </a:lnTo>
                    <a:lnTo>
                      <a:pt x="2199" y="239"/>
                    </a:lnTo>
                    <a:lnTo>
                      <a:pt x="2197" y="184"/>
                    </a:lnTo>
                    <a:lnTo>
                      <a:pt x="2197" y="183"/>
                    </a:lnTo>
                    <a:lnTo>
                      <a:pt x="2197" y="178"/>
                    </a:lnTo>
                    <a:lnTo>
                      <a:pt x="2195" y="117"/>
                    </a:lnTo>
                    <a:lnTo>
                      <a:pt x="2193" y="70"/>
                    </a:lnTo>
                    <a:lnTo>
                      <a:pt x="2193" y="70"/>
                    </a:lnTo>
                    <a:lnTo>
                      <a:pt x="2193" y="53"/>
                    </a:lnTo>
                    <a:lnTo>
                      <a:pt x="2190" y="1"/>
                    </a:lnTo>
                    <a:lnTo>
                      <a:pt x="2188" y="2"/>
                    </a:lnTo>
                    <a:lnTo>
                      <a:pt x="2183" y="2"/>
                    </a:lnTo>
                    <a:lnTo>
                      <a:pt x="2183" y="2"/>
                    </a:lnTo>
                    <a:lnTo>
                      <a:pt x="2167" y="2"/>
                    </a:lnTo>
                    <a:lnTo>
                      <a:pt x="2167" y="2"/>
                    </a:lnTo>
                    <a:lnTo>
                      <a:pt x="2104" y="3"/>
                    </a:lnTo>
                    <a:lnTo>
                      <a:pt x="2104" y="3"/>
                    </a:lnTo>
                    <a:lnTo>
                      <a:pt x="2038" y="5"/>
                    </a:lnTo>
                    <a:lnTo>
                      <a:pt x="2026" y="5"/>
                    </a:lnTo>
                    <a:lnTo>
                      <a:pt x="2026" y="5"/>
                    </a:lnTo>
                    <a:lnTo>
                      <a:pt x="1990" y="7"/>
                    </a:lnTo>
                    <a:lnTo>
                      <a:pt x="1971" y="6"/>
                    </a:lnTo>
                    <a:lnTo>
                      <a:pt x="1965" y="6"/>
                    </a:lnTo>
                    <a:lnTo>
                      <a:pt x="1963" y="6"/>
                    </a:lnTo>
                    <a:lnTo>
                      <a:pt x="1946" y="6"/>
                    </a:lnTo>
                    <a:lnTo>
                      <a:pt x="1946" y="6"/>
                    </a:lnTo>
                    <a:lnTo>
                      <a:pt x="1916" y="5"/>
                    </a:lnTo>
                    <a:lnTo>
                      <a:pt x="1907" y="5"/>
                    </a:lnTo>
                    <a:lnTo>
                      <a:pt x="1891" y="6"/>
                    </a:lnTo>
                    <a:lnTo>
                      <a:pt x="1882" y="7"/>
                    </a:lnTo>
                    <a:lnTo>
                      <a:pt x="1877" y="7"/>
                    </a:lnTo>
                    <a:lnTo>
                      <a:pt x="1856" y="8"/>
                    </a:lnTo>
                    <a:lnTo>
                      <a:pt x="1835" y="10"/>
                    </a:lnTo>
                    <a:lnTo>
                      <a:pt x="1832" y="10"/>
                    </a:lnTo>
                    <a:lnTo>
                      <a:pt x="1756" y="12"/>
                    </a:lnTo>
                    <a:lnTo>
                      <a:pt x="1754" y="11"/>
                    </a:lnTo>
                    <a:lnTo>
                      <a:pt x="1733" y="12"/>
                    </a:lnTo>
                    <a:lnTo>
                      <a:pt x="1641" y="14"/>
                    </a:lnTo>
                    <a:lnTo>
                      <a:pt x="1635" y="14"/>
                    </a:lnTo>
                    <a:lnTo>
                      <a:pt x="1621" y="14"/>
                    </a:lnTo>
                    <a:lnTo>
                      <a:pt x="1590" y="14"/>
                    </a:lnTo>
                    <a:lnTo>
                      <a:pt x="1582" y="14"/>
                    </a:lnTo>
                    <a:lnTo>
                      <a:pt x="1533" y="15"/>
                    </a:lnTo>
                    <a:lnTo>
                      <a:pt x="1530" y="15"/>
                    </a:lnTo>
                    <a:lnTo>
                      <a:pt x="1527" y="15"/>
                    </a:lnTo>
                    <a:lnTo>
                      <a:pt x="1491" y="15"/>
                    </a:lnTo>
                    <a:lnTo>
                      <a:pt x="1491" y="15"/>
                    </a:lnTo>
                    <a:lnTo>
                      <a:pt x="1483" y="15"/>
                    </a:lnTo>
                    <a:lnTo>
                      <a:pt x="1483" y="15"/>
                    </a:lnTo>
                    <a:lnTo>
                      <a:pt x="1480" y="15"/>
                    </a:lnTo>
                    <a:lnTo>
                      <a:pt x="1480" y="15"/>
                    </a:lnTo>
                    <a:lnTo>
                      <a:pt x="1476" y="16"/>
                    </a:lnTo>
                    <a:lnTo>
                      <a:pt x="1476" y="16"/>
                    </a:lnTo>
                    <a:lnTo>
                      <a:pt x="1473" y="16"/>
                    </a:lnTo>
                    <a:lnTo>
                      <a:pt x="1473" y="16"/>
                    </a:lnTo>
                    <a:lnTo>
                      <a:pt x="1429" y="16"/>
                    </a:lnTo>
                    <a:lnTo>
                      <a:pt x="1428" y="16"/>
                    </a:lnTo>
                    <a:lnTo>
                      <a:pt x="1367" y="17"/>
                    </a:lnTo>
                    <a:lnTo>
                      <a:pt x="1354" y="17"/>
                    </a:lnTo>
                    <a:lnTo>
                      <a:pt x="1351" y="17"/>
                    </a:lnTo>
                    <a:lnTo>
                      <a:pt x="1351" y="17"/>
                    </a:lnTo>
                    <a:lnTo>
                      <a:pt x="1339" y="17"/>
                    </a:lnTo>
                    <a:lnTo>
                      <a:pt x="1318" y="17"/>
                    </a:lnTo>
                    <a:lnTo>
                      <a:pt x="1313" y="17"/>
                    </a:lnTo>
                    <a:lnTo>
                      <a:pt x="1308" y="17"/>
                    </a:lnTo>
                    <a:lnTo>
                      <a:pt x="1306" y="17"/>
                    </a:lnTo>
                    <a:lnTo>
                      <a:pt x="1298" y="17"/>
                    </a:lnTo>
                    <a:lnTo>
                      <a:pt x="1277" y="17"/>
                    </a:lnTo>
                    <a:lnTo>
                      <a:pt x="1276" y="17"/>
                    </a:lnTo>
                    <a:lnTo>
                      <a:pt x="1262" y="17"/>
                    </a:lnTo>
                    <a:lnTo>
                      <a:pt x="1262" y="17"/>
                    </a:lnTo>
                    <a:lnTo>
                      <a:pt x="1177" y="17"/>
                    </a:lnTo>
                    <a:lnTo>
                      <a:pt x="1139" y="17"/>
                    </a:lnTo>
                    <a:lnTo>
                      <a:pt x="1124" y="17"/>
                    </a:lnTo>
                    <a:lnTo>
                      <a:pt x="1121" y="17"/>
                    </a:lnTo>
                    <a:lnTo>
                      <a:pt x="1121" y="17"/>
                    </a:lnTo>
                    <a:lnTo>
                      <a:pt x="1118" y="17"/>
                    </a:lnTo>
                    <a:lnTo>
                      <a:pt x="1113" y="16"/>
                    </a:lnTo>
                    <a:lnTo>
                      <a:pt x="1110" y="17"/>
                    </a:lnTo>
                    <a:lnTo>
                      <a:pt x="1107" y="16"/>
                    </a:lnTo>
                    <a:lnTo>
                      <a:pt x="1102" y="16"/>
                    </a:lnTo>
                    <a:lnTo>
                      <a:pt x="1056" y="16"/>
                    </a:lnTo>
                    <a:lnTo>
                      <a:pt x="1049" y="16"/>
                    </a:lnTo>
                    <a:lnTo>
                      <a:pt x="982" y="16"/>
                    </a:lnTo>
                    <a:lnTo>
                      <a:pt x="968" y="16"/>
                    </a:lnTo>
                    <a:lnTo>
                      <a:pt x="945" y="16"/>
                    </a:lnTo>
                    <a:lnTo>
                      <a:pt x="937" y="16"/>
                    </a:lnTo>
                    <a:lnTo>
                      <a:pt x="907" y="16"/>
                    </a:lnTo>
                    <a:lnTo>
                      <a:pt x="905" y="16"/>
                    </a:lnTo>
                    <a:lnTo>
                      <a:pt x="903" y="16"/>
                    </a:lnTo>
                    <a:lnTo>
                      <a:pt x="903" y="17"/>
                    </a:lnTo>
                    <a:lnTo>
                      <a:pt x="891" y="16"/>
                    </a:lnTo>
                    <a:lnTo>
                      <a:pt x="889" y="16"/>
                    </a:lnTo>
                    <a:lnTo>
                      <a:pt x="862" y="16"/>
                    </a:lnTo>
                    <a:lnTo>
                      <a:pt x="813" y="16"/>
                    </a:lnTo>
                    <a:lnTo>
                      <a:pt x="723" y="15"/>
                    </a:lnTo>
                    <a:lnTo>
                      <a:pt x="697" y="15"/>
                    </a:lnTo>
                    <a:lnTo>
                      <a:pt x="697" y="15"/>
                    </a:lnTo>
                    <a:lnTo>
                      <a:pt x="588" y="14"/>
                    </a:lnTo>
                    <a:lnTo>
                      <a:pt x="573" y="14"/>
                    </a:lnTo>
                    <a:lnTo>
                      <a:pt x="552" y="14"/>
                    </a:lnTo>
                    <a:lnTo>
                      <a:pt x="536" y="14"/>
                    </a:lnTo>
                    <a:lnTo>
                      <a:pt x="517" y="14"/>
                    </a:lnTo>
                    <a:lnTo>
                      <a:pt x="489" y="13"/>
                    </a:lnTo>
                    <a:lnTo>
                      <a:pt x="489" y="13"/>
                    </a:lnTo>
                    <a:lnTo>
                      <a:pt x="482" y="13"/>
                    </a:lnTo>
                    <a:lnTo>
                      <a:pt x="469" y="13"/>
                    </a:lnTo>
                    <a:lnTo>
                      <a:pt x="408" y="11"/>
                    </a:lnTo>
                    <a:lnTo>
                      <a:pt x="334" y="9"/>
                    </a:lnTo>
                    <a:lnTo>
                      <a:pt x="325" y="8"/>
                    </a:lnTo>
                    <a:lnTo>
                      <a:pt x="319" y="8"/>
                    </a:lnTo>
                    <a:lnTo>
                      <a:pt x="292" y="8"/>
                    </a:lnTo>
                    <a:lnTo>
                      <a:pt x="279" y="7"/>
                    </a:lnTo>
                    <a:lnTo>
                      <a:pt x="279" y="7"/>
                    </a:lnTo>
                    <a:lnTo>
                      <a:pt x="249" y="6"/>
                    </a:lnTo>
                    <a:lnTo>
                      <a:pt x="148" y="2"/>
                    </a:lnTo>
                    <a:lnTo>
                      <a:pt x="125" y="2"/>
                    </a:lnTo>
                    <a:lnTo>
                      <a:pt x="104" y="1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7" y="57"/>
                    </a:lnTo>
                    <a:lnTo>
                      <a:pt x="46" y="118"/>
                    </a:lnTo>
                    <a:lnTo>
                      <a:pt x="43" y="178"/>
                    </a:lnTo>
                    <a:lnTo>
                      <a:pt x="43" y="181"/>
                    </a:lnTo>
                    <a:lnTo>
                      <a:pt x="42" y="211"/>
                    </a:lnTo>
                    <a:lnTo>
                      <a:pt x="41" y="239"/>
                    </a:lnTo>
                    <a:lnTo>
                      <a:pt x="35" y="390"/>
                    </a:lnTo>
                    <a:lnTo>
                      <a:pt x="33" y="474"/>
                    </a:lnTo>
                    <a:lnTo>
                      <a:pt x="31" y="540"/>
                    </a:lnTo>
                    <a:lnTo>
                      <a:pt x="31" y="543"/>
                    </a:lnTo>
                    <a:lnTo>
                      <a:pt x="31" y="544"/>
                    </a:lnTo>
                    <a:lnTo>
                      <a:pt x="30" y="585"/>
                    </a:lnTo>
                    <a:lnTo>
                      <a:pt x="29" y="600"/>
                    </a:lnTo>
                    <a:lnTo>
                      <a:pt x="29" y="614"/>
                    </a:lnTo>
                    <a:lnTo>
                      <a:pt x="26" y="720"/>
                    </a:lnTo>
                    <a:lnTo>
                      <a:pt x="24" y="767"/>
                    </a:lnTo>
                    <a:lnTo>
                      <a:pt x="23" y="806"/>
                    </a:lnTo>
                    <a:lnTo>
                      <a:pt x="23" y="806"/>
                    </a:lnTo>
                    <a:lnTo>
                      <a:pt x="22" y="834"/>
                    </a:lnTo>
                    <a:lnTo>
                      <a:pt x="22" y="835"/>
                    </a:lnTo>
                    <a:lnTo>
                      <a:pt x="20" y="885"/>
                    </a:lnTo>
                    <a:lnTo>
                      <a:pt x="19" y="900"/>
                    </a:lnTo>
                    <a:lnTo>
                      <a:pt x="18" y="916"/>
                    </a:lnTo>
                    <a:lnTo>
                      <a:pt x="18" y="916"/>
                    </a:lnTo>
                    <a:lnTo>
                      <a:pt x="18" y="923"/>
                    </a:lnTo>
                    <a:lnTo>
                      <a:pt x="18" y="926"/>
                    </a:lnTo>
                    <a:lnTo>
                      <a:pt x="16" y="982"/>
                    </a:lnTo>
                    <a:lnTo>
                      <a:pt x="15" y="998"/>
                    </a:lnTo>
                    <a:lnTo>
                      <a:pt x="13" y="1033"/>
                    </a:lnTo>
                    <a:lnTo>
                      <a:pt x="12" y="1066"/>
                    </a:lnTo>
                    <a:lnTo>
                      <a:pt x="12" y="1067"/>
                    </a:lnTo>
                    <a:lnTo>
                      <a:pt x="11" y="1088"/>
                    </a:lnTo>
                    <a:lnTo>
                      <a:pt x="11" y="1094"/>
                    </a:lnTo>
                    <a:lnTo>
                      <a:pt x="10" y="1118"/>
                    </a:lnTo>
                    <a:lnTo>
                      <a:pt x="10" y="1118"/>
                    </a:lnTo>
                    <a:lnTo>
                      <a:pt x="10" y="1130"/>
                    </a:lnTo>
                    <a:lnTo>
                      <a:pt x="10" y="1136"/>
                    </a:lnTo>
                    <a:lnTo>
                      <a:pt x="10" y="1150"/>
                    </a:lnTo>
                    <a:lnTo>
                      <a:pt x="9" y="1179"/>
                    </a:lnTo>
                    <a:lnTo>
                      <a:pt x="8" y="1182"/>
                    </a:lnTo>
                    <a:lnTo>
                      <a:pt x="8" y="1184"/>
                    </a:lnTo>
                    <a:lnTo>
                      <a:pt x="8" y="1185"/>
                    </a:lnTo>
                    <a:lnTo>
                      <a:pt x="8" y="1199"/>
                    </a:lnTo>
                    <a:lnTo>
                      <a:pt x="8" y="1200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5"/>
                    </a:lnTo>
                    <a:lnTo>
                      <a:pt x="7" y="1207"/>
                    </a:lnTo>
                    <a:lnTo>
                      <a:pt x="7" y="1219"/>
                    </a:lnTo>
                    <a:lnTo>
                      <a:pt x="6" y="1228"/>
                    </a:lnTo>
                    <a:lnTo>
                      <a:pt x="6" y="1228"/>
                    </a:lnTo>
                    <a:lnTo>
                      <a:pt x="5" y="1250"/>
                    </a:lnTo>
                    <a:lnTo>
                      <a:pt x="5" y="1255"/>
                    </a:lnTo>
                    <a:lnTo>
                      <a:pt x="5" y="1262"/>
                    </a:lnTo>
                    <a:lnTo>
                      <a:pt x="4" y="1283"/>
                    </a:lnTo>
                    <a:lnTo>
                      <a:pt x="3" y="1290"/>
                    </a:lnTo>
                    <a:lnTo>
                      <a:pt x="3" y="1290"/>
                    </a:lnTo>
                    <a:lnTo>
                      <a:pt x="3" y="1291"/>
                    </a:lnTo>
                    <a:lnTo>
                      <a:pt x="3" y="1292"/>
                    </a:lnTo>
                    <a:lnTo>
                      <a:pt x="3" y="1302"/>
                    </a:lnTo>
                    <a:lnTo>
                      <a:pt x="3" y="1307"/>
                    </a:lnTo>
                    <a:lnTo>
                      <a:pt x="3" y="1308"/>
                    </a:lnTo>
                    <a:lnTo>
                      <a:pt x="3" y="1311"/>
                    </a:lnTo>
                    <a:lnTo>
                      <a:pt x="2" y="1324"/>
                    </a:lnTo>
                    <a:lnTo>
                      <a:pt x="2" y="1325"/>
                    </a:lnTo>
                    <a:lnTo>
                      <a:pt x="2" y="133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NNSS">
                <a:extLst>
                  <a:ext uri="{FF2B5EF4-FFF2-40B4-BE49-F238E27FC236}">
                    <a16:creationId xmlns:a16="http://schemas.microsoft.com/office/drawing/2014/main" id="{2BFEC8AF-2834-E8B4-F973-C607EFB3E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7226" y="4784726"/>
                <a:ext cx="409575" cy="615950"/>
              </a:xfrm>
              <a:custGeom>
                <a:avLst/>
                <a:gdLst>
                  <a:gd name="T0" fmla="*/ 255 w 258"/>
                  <a:gd name="T1" fmla="*/ 62 h 388"/>
                  <a:gd name="T2" fmla="*/ 255 w 258"/>
                  <a:gd name="T3" fmla="*/ 110 h 388"/>
                  <a:gd name="T4" fmla="*/ 256 w 258"/>
                  <a:gd name="T5" fmla="*/ 183 h 388"/>
                  <a:gd name="T6" fmla="*/ 237 w 258"/>
                  <a:gd name="T7" fmla="*/ 339 h 388"/>
                  <a:gd name="T8" fmla="*/ 238 w 258"/>
                  <a:gd name="T9" fmla="*/ 376 h 388"/>
                  <a:gd name="T10" fmla="*/ 237 w 258"/>
                  <a:gd name="T11" fmla="*/ 376 h 388"/>
                  <a:gd name="T12" fmla="*/ 233 w 258"/>
                  <a:gd name="T13" fmla="*/ 377 h 388"/>
                  <a:gd name="T14" fmla="*/ 231 w 258"/>
                  <a:gd name="T15" fmla="*/ 376 h 388"/>
                  <a:gd name="T16" fmla="*/ 210 w 258"/>
                  <a:gd name="T17" fmla="*/ 383 h 388"/>
                  <a:gd name="T18" fmla="*/ 210 w 258"/>
                  <a:gd name="T19" fmla="*/ 383 h 388"/>
                  <a:gd name="T20" fmla="*/ 210 w 258"/>
                  <a:gd name="T21" fmla="*/ 383 h 388"/>
                  <a:gd name="T22" fmla="*/ 209 w 258"/>
                  <a:gd name="T23" fmla="*/ 383 h 388"/>
                  <a:gd name="T24" fmla="*/ 209 w 258"/>
                  <a:gd name="T25" fmla="*/ 383 h 388"/>
                  <a:gd name="T26" fmla="*/ 208 w 258"/>
                  <a:gd name="T27" fmla="*/ 384 h 388"/>
                  <a:gd name="T28" fmla="*/ 208 w 258"/>
                  <a:gd name="T29" fmla="*/ 384 h 388"/>
                  <a:gd name="T30" fmla="*/ 207 w 258"/>
                  <a:gd name="T31" fmla="*/ 384 h 388"/>
                  <a:gd name="T32" fmla="*/ 207 w 258"/>
                  <a:gd name="T33" fmla="*/ 385 h 388"/>
                  <a:gd name="T34" fmla="*/ 206 w 258"/>
                  <a:gd name="T35" fmla="*/ 385 h 388"/>
                  <a:gd name="T36" fmla="*/ 206 w 258"/>
                  <a:gd name="T37" fmla="*/ 385 h 388"/>
                  <a:gd name="T38" fmla="*/ 205 w 258"/>
                  <a:gd name="T39" fmla="*/ 386 h 388"/>
                  <a:gd name="T40" fmla="*/ 203 w 258"/>
                  <a:gd name="T41" fmla="*/ 388 h 388"/>
                  <a:gd name="T42" fmla="*/ 203 w 258"/>
                  <a:gd name="T43" fmla="*/ 366 h 388"/>
                  <a:gd name="T44" fmla="*/ 142 w 258"/>
                  <a:gd name="T45" fmla="*/ 343 h 388"/>
                  <a:gd name="T46" fmla="*/ 74 w 258"/>
                  <a:gd name="T47" fmla="*/ 345 h 388"/>
                  <a:gd name="T48" fmla="*/ 56 w 258"/>
                  <a:gd name="T49" fmla="*/ 295 h 388"/>
                  <a:gd name="T50" fmla="*/ 56 w 258"/>
                  <a:gd name="T51" fmla="*/ 157 h 388"/>
                  <a:gd name="T52" fmla="*/ 49 w 258"/>
                  <a:gd name="T53" fmla="*/ 107 h 388"/>
                  <a:gd name="T54" fmla="*/ 41 w 258"/>
                  <a:gd name="T55" fmla="*/ 100 h 388"/>
                  <a:gd name="T56" fmla="*/ 40 w 258"/>
                  <a:gd name="T57" fmla="*/ 85 h 388"/>
                  <a:gd name="T58" fmla="*/ 29 w 258"/>
                  <a:gd name="T59" fmla="*/ 78 h 388"/>
                  <a:gd name="T60" fmla="*/ 25 w 258"/>
                  <a:gd name="T61" fmla="*/ 63 h 388"/>
                  <a:gd name="T62" fmla="*/ 18 w 258"/>
                  <a:gd name="T63" fmla="*/ 57 h 388"/>
                  <a:gd name="T64" fmla="*/ 15 w 258"/>
                  <a:gd name="T65" fmla="*/ 42 h 388"/>
                  <a:gd name="T66" fmla="*/ 8 w 258"/>
                  <a:gd name="T67" fmla="*/ 36 h 388"/>
                  <a:gd name="T68" fmla="*/ 0 w 258"/>
                  <a:gd name="T69" fmla="*/ 22 h 388"/>
                  <a:gd name="T70" fmla="*/ 0 w 258"/>
                  <a:gd name="T71" fmla="*/ 4 h 388"/>
                  <a:gd name="T72" fmla="*/ 17 w 258"/>
                  <a:gd name="T73" fmla="*/ 4 h 388"/>
                  <a:gd name="T74" fmla="*/ 21 w 258"/>
                  <a:gd name="T75" fmla="*/ 15 h 388"/>
                  <a:gd name="T76" fmla="*/ 42 w 258"/>
                  <a:gd name="T77" fmla="*/ 15 h 388"/>
                  <a:gd name="T78" fmla="*/ 62 w 258"/>
                  <a:gd name="T79" fmla="*/ 15 h 388"/>
                  <a:gd name="T80" fmla="*/ 64 w 258"/>
                  <a:gd name="T81" fmla="*/ 8 h 388"/>
                  <a:gd name="T82" fmla="*/ 77 w 258"/>
                  <a:gd name="T83" fmla="*/ 0 h 388"/>
                  <a:gd name="T84" fmla="*/ 98 w 258"/>
                  <a:gd name="T85" fmla="*/ 0 h 388"/>
                  <a:gd name="T86" fmla="*/ 119 w 258"/>
                  <a:gd name="T87" fmla="*/ 0 h 388"/>
                  <a:gd name="T88" fmla="*/ 133 w 258"/>
                  <a:gd name="T89" fmla="*/ 7 h 388"/>
                  <a:gd name="T90" fmla="*/ 139 w 258"/>
                  <a:gd name="T91" fmla="*/ 21 h 388"/>
                  <a:gd name="T92" fmla="*/ 154 w 258"/>
                  <a:gd name="T93" fmla="*/ 28 h 388"/>
                  <a:gd name="T94" fmla="*/ 154 w 258"/>
                  <a:gd name="T95" fmla="*/ 49 h 388"/>
                  <a:gd name="T96" fmla="*/ 155 w 258"/>
                  <a:gd name="T97" fmla="*/ 6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8" h="388">
                    <a:moveTo>
                      <a:pt x="155" y="62"/>
                    </a:moveTo>
                    <a:lnTo>
                      <a:pt x="182" y="62"/>
                    </a:lnTo>
                    <a:lnTo>
                      <a:pt x="255" y="62"/>
                    </a:lnTo>
                    <a:lnTo>
                      <a:pt x="255" y="85"/>
                    </a:lnTo>
                    <a:lnTo>
                      <a:pt x="255" y="89"/>
                    </a:lnTo>
                    <a:lnTo>
                      <a:pt x="255" y="110"/>
                    </a:lnTo>
                    <a:lnTo>
                      <a:pt x="255" y="130"/>
                    </a:lnTo>
                    <a:lnTo>
                      <a:pt x="256" y="150"/>
                    </a:lnTo>
                    <a:lnTo>
                      <a:pt x="256" y="183"/>
                    </a:lnTo>
                    <a:lnTo>
                      <a:pt x="257" y="243"/>
                    </a:lnTo>
                    <a:lnTo>
                      <a:pt x="258" y="339"/>
                    </a:lnTo>
                    <a:lnTo>
                      <a:pt x="237" y="339"/>
                    </a:lnTo>
                    <a:lnTo>
                      <a:pt x="238" y="357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3" y="377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0" y="378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5"/>
                    </a:lnTo>
                    <a:lnTo>
                      <a:pt x="207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6"/>
                    </a:lnTo>
                    <a:lnTo>
                      <a:pt x="205" y="386"/>
                    </a:lnTo>
                    <a:lnTo>
                      <a:pt x="205" y="386"/>
                    </a:lnTo>
                    <a:lnTo>
                      <a:pt x="203" y="388"/>
                    </a:lnTo>
                    <a:lnTo>
                      <a:pt x="203" y="388"/>
                    </a:lnTo>
                    <a:lnTo>
                      <a:pt x="203" y="386"/>
                    </a:lnTo>
                    <a:lnTo>
                      <a:pt x="203" y="378"/>
                    </a:lnTo>
                    <a:lnTo>
                      <a:pt x="203" y="366"/>
                    </a:lnTo>
                    <a:lnTo>
                      <a:pt x="176" y="342"/>
                    </a:lnTo>
                    <a:lnTo>
                      <a:pt x="169" y="342"/>
                    </a:lnTo>
                    <a:lnTo>
                      <a:pt x="142" y="343"/>
                    </a:lnTo>
                    <a:lnTo>
                      <a:pt x="115" y="343"/>
                    </a:lnTo>
                    <a:lnTo>
                      <a:pt x="115" y="344"/>
                    </a:lnTo>
                    <a:lnTo>
                      <a:pt x="74" y="345"/>
                    </a:lnTo>
                    <a:lnTo>
                      <a:pt x="56" y="345"/>
                    </a:lnTo>
                    <a:lnTo>
                      <a:pt x="56" y="337"/>
                    </a:lnTo>
                    <a:lnTo>
                      <a:pt x="56" y="295"/>
                    </a:lnTo>
                    <a:lnTo>
                      <a:pt x="56" y="225"/>
                    </a:lnTo>
                    <a:lnTo>
                      <a:pt x="56" y="193"/>
                    </a:lnTo>
                    <a:lnTo>
                      <a:pt x="56" y="157"/>
                    </a:lnTo>
                    <a:lnTo>
                      <a:pt x="56" y="113"/>
                    </a:lnTo>
                    <a:lnTo>
                      <a:pt x="49" y="113"/>
                    </a:lnTo>
                    <a:lnTo>
                      <a:pt x="49" y="107"/>
                    </a:lnTo>
                    <a:lnTo>
                      <a:pt x="49" y="104"/>
                    </a:lnTo>
                    <a:lnTo>
                      <a:pt x="48" y="100"/>
                    </a:lnTo>
                    <a:lnTo>
                      <a:pt x="41" y="100"/>
                    </a:lnTo>
                    <a:lnTo>
                      <a:pt x="41" y="92"/>
                    </a:lnTo>
                    <a:lnTo>
                      <a:pt x="40" y="92"/>
                    </a:lnTo>
                    <a:lnTo>
                      <a:pt x="40" y="85"/>
                    </a:lnTo>
                    <a:lnTo>
                      <a:pt x="36" y="85"/>
                    </a:lnTo>
                    <a:lnTo>
                      <a:pt x="36" y="78"/>
                    </a:lnTo>
                    <a:lnTo>
                      <a:pt x="29" y="78"/>
                    </a:lnTo>
                    <a:lnTo>
                      <a:pt x="29" y="71"/>
                    </a:lnTo>
                    <a:lnTo>
                      <a:pt x="25" y="71"/>
                    </a:lnTo>
                    <a:lnTo>
                      <a:pt x="25" y="63"/>
                    </a:lnTo>
                    <a:lnTo>
                      <a:pt x="21" y="63"/>
                    </a:lnTo>
                    <a:lnTo>
                      <a:pt x="21" y="57"/>
                    </a:lnTo>
                    <a:lnTo>
                      <a:pt x="18" y="57"/>
                    </a:lnTo>
                    <a:lnTo>
                      <a:pt x="18" y="50"/>
                    </a:lnTo>
                    <a:lnTo>
                      <a:pt x="15" y="50"/>
                    </a:lnTo>
                    <a:lnTo>
                      <a:pt x="15" y="42"/>
                    </a:lnTo>
                    <a:lnTo>
                      <a:pt x="12" y="43"/>
                    </a:lnTo>
                    <a:lnTo>
                      <a:pt x="12" y="36"/>
                    </a:lnTo>
                    <a:lnTo>
                      <a:pt x="8" y="36"/>
                    </a:lnTo>
                    <a:lnTo>
                      <a:pt x="8" y="29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8"/>
                    </a:lnTo>
                    <a:lnTo>
                      <a:pt x="17" y="15"/>
                    </a:lnTo>
                    <a:lnTo>
                      <a:pt x="21" y="15"/>
                    </a:lnTo>
                    <a:lnTo>
                      <a:pt x="28" y="15"/>
                    </a:lnTo>
                    <a:lnTo>
                      <a:pt x="36" y="15"/>
                    </a:lnTo>
                    <a:lnTo>
                      <a:pt x="42" y="15"/>
                    </a:lnTo>
                    <a:lnTo>
                      <a:pt x="49" y="15"/>
                    </a:lnTo>
                    <a:lnTo>
                      <a:pt x="56" y="15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1"/>
                    </a:lnTo>
                    <a:lnTo>
                      <a:pt x="64" y="8"/>
                    </a:lnTo>
                    <a:lnTo>
                      <a:pt x="70" y="8"/>
                    </a:lnTo>
                    <a:lnTo>
                      <a:pt x="77" y="8"/>
                    </a:lnTo>
                    <a:lnTo>
                      <a:pt x="77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8" y="0"/>
                    </a:lnTo>
                    <a:lnTo>
                      <a:pt x="105" y="0"/>
                    </a:lnTo>
                    <a:lnTo>
                      <a:pt x="112" y="0"/>
                    </a:lnTo>
                    <a:lnTo>
                      <a:pt x="119" y="0"/>
                    </a:lnTo>
                    <a:lnTo>
                      <a:pt x="119" y="7"/>
                    </a:lnTo>
                    <a:lnTo>
                      <a:pt x="126" y="7"/>
                    </a:lnTo>
                    <a:lnTo>
                      <a:pt x="133" y="7"/>
                    </a:lnTo>
                    <a:lnTo>
                      <a:pt x="133" y="14"/>
                    </a:lnTo>
                    <a:lnTo>
                      <a:pt x="139" y="14"/>
                    </a:lnTo>
                    <a:lnTo>
                      <a:pt x="139" y="21"/>
                    </a:lnTo>
                    <a:lnTo>
                      <a:pt x="147" y="21"/>
                    </a:lnTo>
                    <a:lnTo>
                      <a:pt x="154" y="21"/>
                    </a:lnTo>
                    <a:lnTo>
                      <a:pt x="154" y="28"/>
                    </a:lnTo>
                    <a:lnTo>
                      <a:pt x="154" y="35"/>
                    </a:lnTo>
                    <a:lnTo>
                      <a:pt x="154" y="42"/>
                    </a:lnTo>
                    <a:lnTo>
                      <a:pt x="154" y="49"/>
                    </a:lnTo>
                    <a:lnTo>
                      <a:pt x="154" y="56"/>
                    </a:lnTo>
                    <a:lnTo>
                      <a:pt x="154" y="62"/>
                    </a:lnTo>
                    <a:lnTo>
                      <a:pt x="155" y="62"/>
                    </a:lnTo>
                  </a:path>
                </a:pathLst>
              </a:custGeom>
              <a:solidFill>
                <a:srgbClr val="00B050"/>
              </a:solidFill>
              <a:ln w="12700" cap="rnd">
                <a:solidFill>
                  <a:srgbClr val="47D45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YuccaFlat">
                <a:extLst>
                  <a:ext uri="{FF2B5EF4-FFF2-40B4-BE49-F238E27FC236}">
                    <a16:creationId xmlns:a16="http://schemas.microsoft.com/office/drawing/2014/main" id="{BD4D4115-35B8-78EA-2DBC-10E8F66FA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6776" y="4876801"/>
                <a:ext cx="201613" cy="268288"/>
              </a:xfrm>
              <a:custGeom>
                <a:avLst/>
                <a:gdLst>
                  <a:gd name="T0" fmla="*/ 14 w 127"/>
                  <a:gd name="T1" fmla="*/ 38 h 169"/>
                  <a:gd name="T2" fmla="*/ 17 w 127"/>
                  <a:gd name="T3" fmla="*/ 52 h 169"/>
                  <a:gd name="T4" fmla="*/ 13 w 127"/>
                  <a:gd name="T5" fmla="*/ 67 h 169"/>
                  <a:gd name="T6" fmla="*/ 12 w 127"/>
                  <a:gd name="T7" fmla="*/ 80 h 169"/>
                  <a:gd name="T8" fmla="*/ 1 w 127"/>
                  <a:gd name="T9" fmla="*/ 82 h 169"/>
                  <a:gd name="T10" fmla="*/ 2 w 127"/>
                  <a:gd name="T11" fmla="*/ 96 h 169"/>
                  <a:gd name="T12" fmla="*/ 10 w 127"/>
                  <a:gd name="T13" fmla="*/ 100 h 169"/>
                  <a:gd name="T14" fmla="*/ 10 w 127"/>
                  <a:gd name="T15" fmla="*/ 113 h 169"/>
                  <a:gd name="T16" fmla="*/ 15 w 127"/>
                  <a:gd name="T17" fmla="*/ 119 h 169"/>
                  <a:gd name="T18" fmla="*/ 23 w 127"/>
                  <a:gd name="T19" fmla="*/ 123 h 169"/>
                  <a:gd name="T20" fmla="*/ 30 w 127"/>
                  <a:gd name="T21" fmla="*/ 125 h 169"/>
                  <a:gd name="T22" fmla="*/ 37 w 127"/>
                  <a:gd name="T23" fmla="*/ 129 h 169"/>
                  <a:gd name="T24" fmla="*/ 40 w 127"/>
                  <a:gd name="T25" fmla="*/ 140 h 169"/>
                  <a:gd name="T26" fmla="*/ 45 w 127"/>
                  <a:gd name="T27" fmla="*/ 144 h 169"/>
                  <a:gd name="T28" fmla="*/ 50 w 127"/>
                  <a:gd name="T29" fmla="*/ 150 h 169"/>
                  <a:gd name="T30" fmla="*/ 55 w 127"/>
                  <a:gd name="T31" fmla="*/ 154 h 169"/>
                  <a:gd name="T32" fmla="*/ 60 w 127"/>
                  <a:gd name="T33" fmla="*/ 161 h 169"/>
                  <a:gd name="T34" fmla="*/ 72 w 127"/>
                  <a:gd name="T35" fmla="*/ 159 h 169"/>
                  <a:gd name="T36" fmla="*/ 80 w 127"/>
                  <a:gd name="T37" fmla="*/ 161 h 169"/>
                  <a:gd name="T38" fmla="*/ 91 w 127"/>
                  <a:gd name="T39" fmla="*/ 168 h 169"/>
                  <a:gd name="T40" fmla="*/ 102 w 127"/>
                  <a:gd name="T41" fmla="*/ 167 h 169"/>
                  <a:gd name="T42" fmla="*/ 112 w 127"/>
                  <a:gd name="T43" fmla="*/ 166 h 169"/>
                  <a:gd name="T44" fmla="*/ 119 w 127"/>
                  <a:gd name="T45" fmla="*/ 165 h 169"/>
                  <a:gd name="T46" fmla="*/ 125 w 127"/>
                  <a:gd name="T47" fmla="*/ 158 h 169"/>
                  <a:gd name="T48" fmla="*/ 122 w 127"/>
                  <a:gd name="T49" fmla="*/ 147 h 169"/>
                  <a:gd name="T50" fmla="*/ 122 w 127"/>
                  <a:gd name="T51" fmla="*/ 138 h 169"/>
                  <a:gd name="T52" fmla="*/ 118 w 127"/>
                  <a:gd name="T53" fmla="*/ 129 h 169"/>
                  <a:gd name="T54" fmla="*/ 119 w 127"/>
                  <a:gd name="T55" fmla="*/ 122 h 169"/>
                  <a:gd name="T56" fmla="*/ 116 w 127"/>
                  <a:gd name="T57" fmla="*/ 114 h 169"/>
                  <a:gd name="T58" fmla="*/ 112 w 127"/>
                  <a:gd name="T59" fmla="*/ 105 h 169"/>
                  <a:gd name="T60" fmla="*/ 117 w 127"/>
                  <a:gd name="T61" fmla="*/ 99 h 169"/>
                  <a:gd name="T62" fmla="*/ 120 w 127"/>
                  <a:gd name="T63" fmla="*/ 91 h 169"/>
                  <a:gd name="T64" fmla="*/ 122 w 127"/>
                  <a:gd name="T65" fmla="*/ 83 h 169"/>
                  <a:gd name="T66" fmla="*/ 121 w 127"/>
                  <a:gd name="T67" fmla="*/ 74 h 169"/>
                  <a:gd name="T68" fmla="*/ 126 w 127"/>
                  <a:gd name="T69" fmla="*/ 67 h 169"/>
                  <a:gd name="T70" fmla="*/ 125 w 127"/>
                  <a:gd name="T71" fmla="*/ 57 h 169"/>
                  <a:gd name="T72" fmla="*/ 120 w 127"/>
                  <a:gd name="T73" fmla="*/ 52 h 169"/>
                  <a:gd name="T74" fmla="*/ 112 w 127"/>
                  <a:gd name="T75" fmla="*/ 54 h 169"/>
                  <a:gd name="T76" fmla="*/ 110 w 127"/>
                  <a:gd name="T77" fmla="*/ 46 h 169"/>
                  <a:gd name="T78" fmla="*/ 105 w 127"/>
                  <a:gd name="T79" fmla="*/ 36 h 169"/>
                  <a:gd name="T80" fmla="*/ 96 w 127"/>
                  <a:gd name="T81" fmla="*/ 29 h 169"/>
                  <a:gd name="T82" fmla="*/ 90 w 127"/>
                  <a:gd name="T83" fmla="*/ 21 h 169"/>
                  <a:gd name="T84" fmla="*/ 86 w 127"/>
                  <a:gd name="T85" fmla="*/ 13 h 169"/>
                  <a:gd name="T86" fmla="*/ 83 w 127"/>
                  <a:gd name="T87" fmla="*/ 5 h 169"/>
                  <a:gd name="T88" fmla="*/ 78 w 127"/>
                  <a:gd name="T89" fmla="*/ 5 h 169"/>
                  <a:gd name="T90" fmla="*/ 68 w 127"/>
                  <a:gd name="T91" fmla="*/ 5 h 169"/>
                  <a:gd name="T92" fmla="*/ 60 w 127"/>
                  <a:gd name="T93" fmla="*/ 0 h 169"/>
                  <a:gd name="T94" fmla="*/ 54 w 127"/>
                  <a:gd name="T95" fmla="*/ 3 h 169"/>
                  <a:gd name="T96" fmla="*/ 49 w 127"/>
                  <a:gd name="T97" fmla="*/ 6 h 169"/>
                  <a:gd name="T98" fmla="*/ 42 w 127"/>
                  <a:gd name="T99" fmla="*/ 5 h 169"/>
                  <a:gd name="T100" fmla="*/ 35 w 127"/>
                  <a:gd name="T101" fmla="*/ 2 h 169"/>
                  <a:gd name="T102" fmla="*/ 27 w 127"/>
                  <a:gd name="T103" fmla="*/ 5 h 169"/>
                  <a:gd name="T104" fmla="*/ 21 w 127"/>
                  <a:gd name="T105" fmla="*/ 9 h 169"/>
                  <a:gd name="T106" fmla="*/ 23 w 127"/>
                  <a:gd name="T107" fmla="*/ 17 h 169"/>
                  <a:gd name="T108" fmla="*/ 17 w 127"/>
                  <a:gd name="T109" fmla="*/ 23 h 169"/>
                  <a:gd name="T110" fmla="*/ 6 w 127"/>
                  <a:gd name="T111" fmla="*/ 27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7" h="169">
                    <a:moveTo>
                      <a:pt x="8" y="30"/>
                    </a:moveTo>
                    <a:lnTo>
                      <a:pt x="9" y="33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6" y="49"/>
                    </a:lnTo>
                    <a:lnTo>
                      <a:pt x="17" y="52"/>
                    </a:lnTo>
                    <a:lnTo>
                      <a:pt x="16" y="55"/>
                    </a:lnTo>
                    <a:lnTo>
                      <a:pt x="14" y="59"/>
                    </a:lnTo>
                    <a:lnTo>
                      <a:pt x="15" y="63"/>
                    </a:lnTo>
                    <a:lnTo>
                      <a:pt x="13" y="67"/>
                    </a:lnTo>
                    <a:lnTo>
                      <a:pt x="12" y="70"/>
                    </a:lnTo>
                    <a:lnTo>
                      <a:pt x="13" y="73"/>
                    </a:lnTo>
                    <a:lnTo>
                      <a:pt x="14" y="77"/>
                    </a:lnTo>
                    <a:lnTo>
                      <a:pt x="12" y="80"/>
                    </a:lnTo>
                    <a:lnTo>
                      <a:pt x="8" y="82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1" y="82"/>
                    </a:lnTo>
                    <a:lnTo>
                      <a:pt x="0" y="85"/>
                    </a:lnTo>
                    <a:lnTo>
                      <a:pt x="1" y="88"/>
                    </a:lnTo>
                    <a:lnTo>
                      <a:pt x="3" y="93"/>
                    </a:lnTo>
                    <a:lnTo>
                      <a:pt x="2" y="96"/>
                    </a:lnTo>
                    <a:lnTo>
                      <a:pt x="4" y="98"/>
                    </a:lnTo>
                    <a:lnTo>
                      <a:pt x="8" y="97"/>
                    </a:lnTo>
                    <a:lnTo>
                      <a:pt x="10" y="98"/>
                    </a:lnTo>
                    <a:lnTo>
                      <a:pt x="10" y="100"/>
                    </a:lnTo>
                    <a:lnTo>
                      <a:pt x="9" y="102"/>
                    </a:lnTo>
                    <a:lnTo>
                      <a:pt x="8" y="105"/>
                    </a:lnTo>
                    <a:lnTo>
                      <a:pt x="7" y="107"/>
                    </a:lnTo>
                    <a:lnTo>
                      <a:pt x="10" y="113"/>
                    </a:lnTo>
                    <a:lnTo>
                      <a:pt x="11" y="116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5" y="119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1" y="123"/>
                    </a:lnTo>
                    <a:lnTo>
                      <a:pt x="23" y="123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9" y="124"/>
                    </a:lnTo>
                    <a:lnTo>
                      <a:pt x="30" y="125"/>
                    </a:lnTo>
                    <a:lnTo>
                      <a:pt x="31" y="128"/>
                    </a:lnTo>
                    <a:lnTo>
                      <a:pt x="33" y="129"/>
                    </a:lnTo>
                    <a:lnTo>
                      <a:pt x="35" y="129"/>
                    </a:lnTo>
                    <a:lnTo>
                      <a:pt x="37" y="129"/>
                    </a:lnTo>
                    <a:lnTo>
                      <a:pt x="39" y="131"/>
                    </a:lnTo>
                    <a:lnTo>
                      <a:pt x="38" y="134"/>
                    </a:lnTo>
                    <a:lnTo>
                      <a:pt x="40" y="137"/>
                    </a:lnTo>
                    <a:lnTo>
                      <a:pt x="40" y="140"/>
                    </a:lnTo>
                    <a:lnTo>
                      <a:pt x="40" y="142"/>
                    </a:lnTo>
                    <a:lnTo>
                      <a:pt x="41" y="143"/>
                    </a:lnTo>
                    <a:lnTo>
                      <a:pt x="43" y="143"/>
                    </a:lnTo>
                    <a:lnTo>
                      <a:pt x="45" y="144"/>
                    </a:lnTo>
                    <a:lnTo>
                      <a:pt x="46" y="145"/>
                    </a:lnTo>
                    <a:lnTo>
                      <a:pt x="47" y="147"/>
                    </a:lnTo>
                    <a:lnTo>
                      <a:pt x="49" y="149"/>
                    </a:lnTo>
                    <a:lnTo>
                      <a:pt x="50" y="150"/>
                    </a:lnTo>
                    <a:lnTo>
                      <a:pt x="52" y="151"/>
                    </a:lnTo>
                    <a:lnTo>
                      <a:pt x="54" y="151"/>
                    </a:lnTo>
                    <a:lnTo>
                      <a:pt x="55" y="153"/>
                    </a:lnTo>
                    <a:lnTo>
                      <a:pt x="55" y="154"/>
                    </a:lnTo>
                    <a:lnTo>
                      <a:pt x="55" y="156"/>
                    </a:lnTo>
                    <a:lnTo>
                      <a:pt x="57" y="158"/>
                    </a:lnTo>
                    <a:lnTo>
                      <a:pt x="59" y="161"/>
                    </a:lnTo>
                    <a:lnTo>
                      <a:pt x="60" y="161"/>
                    </a:lnTo>
                    <a:lnTo>
                      <a:pt x="61" y="159"/>
                    </a:lnTo>
                    <a:lnTo>
                      <a:pt x="64" y="158"/>
                    </a:lnTo>
                    <a:lnTo>
                      <a:pt x="68" y="160"/>
                    </a:lnTo>
                    <a:lnTo>
                      <a:pt x="72" y="159"/>
                    </a:lnTo>
                    <a:lnTo>
                      <a:pt x="73" y="158"/>
                    </a:lnTo>
                    <a:lnTo>
                      <a:pt x="76" y="158"/>
                    </a:lnTo>
                    <a:lnTo>
                      <a:pt x="78" y="160"/>
                    </a:lnTo>
                    <a:lnTo>
                      <a:pt x="80" y="161"/>
                    </a:lnTo>
                    <a:lnTo>
                      <a:pt x="83" y="162"/>
                    </a:lnTo>
                    <a:lnTo>
                      <a:pt x="87" y="165"/>
                    </a:lnTo>
                    <a:lnTo>
                      <a:pt x="89" y="167"/>
                    </a:lnTo>
                    <a:lnTo>
                      <a:pt x="91" y="168"/>
                    </a:lnTo>
                    <a:lnTo>
                      <a:pt x="96" y="169"/>
                    </a:lnTo>
                    <a:lnTo>
                      <a:pt x="98" y="168"/>
                    </a:lnTo>
                    <a:lnTo>
                      <a:pt x="100" y="167"/>
                    </a:lnTo>
                    <a:lnTo>
                      <a:pt x="102" y="167"/>
                    </a:lnTo>
                    <a:lnTo>
                      <a:pt x="105" y="167"/>
                    </a:lnTo>
                    <a:lnTo>
                      <a:pt x="107" y="166"/>
                    </a:lnTo>
                    <a:lnTo>
                      <a:pt x="108" y="165"/>
                    </a:lnTo>
                    <a:lnTo>
                      <a:pt x="112" y="166"/>
                    </a:lnTo>
                    <a:lnTo>
                      <a:pt x="113" y="167"/>
                    </a:lnTo>
                    <a:lnTo>
                      <a:pt x="116" y="166"/>
                    </a:lnTo>
                    <a:lnTo>
                      <a:pt x="118" y="167"/>
                    </a:lnTo>
                    <a:lnTo>
                      <a:pt x="119" y="165"/>
                    </a:lnTo>
                    <a:lnTo>
                      <a:pt x="121" y="164"/>
                    </a:lnTo>
                    <a:lnTo>
                      <a:pt x="123" y="162"/>
                    </a:lnTo>
                    <a:lnTo>
                      <a:pt x="124" y="160"/>
                    </a:lnTo>
                    <a:lnTo>
                      <a:pt x="125" y="158"/>
                    </a:lnTo>
                    <a:lnTo>
                      <a:pt x="125" y="156"/>
                    </a:lnTo>
                    <a:lnTo>
                      <a:pt x="124" y="153"/>
                    </a:lnTo>
                    <a:lnTo>
                      <a:pt x="122" y="149"/>
                    </a:lnTo>
                    <a:lnTo>
                      <a:pt x="122" y="147"/>
                    </a:lnTo>
                    <a:lnTo>
                      <a:pt x="122" y="142"/>
                    </a:lnTo>
                    <a:lnTo>
                      <a:pt x="122" y="143"/>
                    </a:lnTo>
                    <a:lnTo>
                      <a:pt x="123" y="141"/>
                    </a:lnTo>
                    <a:lnTo>
                      <a:pt x="122" y="138"/>
                    </a:lnTo>
                    <a:lnTo>
                      <a:pt x="122" y="135"/>
                    </a:lnTo>
                    <a:lnTo>
                      <a:pt x="122" y="134"/>
                    </a:lnTo>
                    <a:lnTo>
                      <a:pt x="120" y="131"/>
                    </a:lnTo>
                    <a:lnTo>
                      <a:pt x="118" y="129"/>
                    </a:lnTo>
                    <a:lnTo>
                      <a:pt x="119" y="126"/>
                    </a:lnTo>
                    <a:lnTo>
                      <a:pt x="121" y="125"/>
                    </a:lnTo>
                    <a:lnTo>
                      <a:pt x="121" y="123"/>
                    </a:lnTo>
                    <a:lnTo>
                      <a:pt x="119" y="122"/>
                    </a:lnTo>
                    <a:lnTo>
                      <a:pt x="117" y="121"/>
                    </a:lnTo>
                    <a:lnTo>
                      <a:pt x="116" y="118"/>
                    </a:lnTo>
                    <a:lnTo>
                      <a:pt x="116" y="116"/>
                    </a:lnTo>
                    <a:lnTo>
                      <a:pt x="116" y="114"/>
                    </a:lnTo>
                    <a:lnTo>
                      <a:pt x="116" y="112"/>
                    </a:lnTo>
                    <a:lnTo>
                      <a:pt x="115" y="110"/>
                    </a:lnTo>
                    <a:lnTo>
                      <a:pt x="114" y="107"/>
                    </a:lnTo>
                    <a:lnTo>
                      <a:pt x="112" y="105"/>
                    </a:lnTo>
                    <a:lnTo>
                      <a:pt x="114" y="103"/>
                    </a:lnTo>
                    <a:lnTo>
                      <a:pt x="114" y="101"/>
                    </a:lnTo>
                    <a:lnTo>
                      <a:pt x="115" y="100"/>
                    </a:lnTo>
                    <a:lnTo>
                      <a:pt x="117" y="99"/>
                    </a:lnTo>
                    <a:lnTo>
                      <a:pt x="118" y="98"/>
                    </a:lnTo>
                    <a:lnTo>
                      <a:pt x="119" y="96"/>
                    </a:lnTo>
                    <a:lnTo>
                      <a:pt x="119" y="94"/>
                    </a:lnTo>
                    <a:lnTo>
                      <a:pt x="120" y="91"/>
                    </a:lnTo>
                    <a:lnTo>
                      <a:pt x="122" y="89"/>
                    </a:lnTo>
                    <a:lnTo>
                      <a:pt x="122" y="89"/>
                    </a:lnTo>
                    <a:lnTo>
                      <a:pt x="124" y="87"/>
                    </a:lnTo>
                    <a:lnTo>
                      <a:pt x="122" y="83"/>
                    </a:lnTo>
                    <a:lnTo>
                      <a:pt x="121" y="80"/>
                    </a:lnTo>
                    <a:lnTo>
                      <a:pt x="120" y="78"/>
                    </a:lnTo>
                    <a:lnTo>
                      <a:pt x="121" y="77"/>
                    </a:lnTo>
                    <a:lnTo>
                      <a:pt x="121" y="74"/>
                    </a:lnTo>
                    <a:lnTo>
                      <a:pt x="122" y="71"/>
                    </a:lnTo>
                    <a:lnTo>
                      <a:pt x="122" y="70"/>
                    </a:lnTo>
                    <a:lnTo>
                      <a:pt x="122" y="69"/>
                    </a:lnTo>
                    <a:lnTo>
                      <a:pt x="126" y="67"/>
                    </a:lnTo>
                    <a:lnTo>
                      <a:pt x="127" y="65"/>
                    </a:lnTo>
                    <a:lnTo>
                      <a:pt x="127" y="63"/>
                    </a:lnTo>
                    <a:lnTo>
                      <a:pt x="126" y="60"/>
                    </a:lnTo>
                    <a:lnTo>
                      <a:pt x="125" y="57"/>
                    </a:lnTo>
                    <a:lnTo>
                      <a:pt x="124" y="55"/>
                    </a:lnTo>
                    <a:lnTo>
                      <a:pt x="123" y="54"/>
                    </a:lnTo>
                    <a:lnTo>
                      <a:pt x="121" y="53"/>
                    </a:lnTo>
                    <a:lnTo>
                      <a:pt x="120" y="52"/>
                    </a:lnTo>
                    <a:lnTo>
                      <a:pt x="116" y="53"/>
                    </a:lnTo>
                    <a:lnTo>
                      <a:pt x="116" y="53"/>
                    </a:lnTo>
                    <a:lnTo>
                      <a:pt x="114" y="55"/>
                    </a:lnTo>
                    <a:lnTo>
                      <a:pt x="112" y="54"/>
                    </a:lnTo>
                    <a:lnTo>
                      <a:pt x="111" y="53"/>
                    </a:lnTo>
                    <a:lnTo>
                      <a:pt x="112" y="52"/>
                    </a:lnTo>
                    <a:lnTo>
                      <a:pt x="111" y="49"/>
                    </a:lnTo>
                    <a:lnTo>
                      <a:pt x="110" y="46"/>
                    </a:lnTo>
                    <a:lnTo>
                      <a:pt x="109" y="43"/>
                    </a:lnTo>
                    <a:lnTo>
                      <a:pt x="108" y="40"/>
                    </a:lnTo>
                    <a:lnTo>
                      <a:pt x="107" y="38"/>
                    </a:lnTo>
                    <a:lnTo>
                      <a:pt x="105" y="36"/>
                    </a:lnTo>
                    <a:lnTo>
                      <a:pt x="103" y="34"/>
                    </a:lnTo>
                    <a:lnTo>
                      <a:pt x="101" y="32"/>
                    </a:lnTo>
                    <a:lnTo>
                      <a:pt x="98" y="29"/>
                    </a:lnTo>
                    <a:lnTo>
                      <a:pt x="96" y="29"/>
                    </a:lnTo>
                    <a:lnTo>
                      <a:pt x="93" y="27"/>
                    </a:lnTo>
                    <a:lnTo>
                      <a:pt x="91" y="25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19"/>
                    </a:lnTo>
                    <a:lnTo>
                      <a:pt x="88" y="15"/>
                    </a:lnTo>
                    <a:lnTo>
                      <a:pt x="87" y="13"/>
                    </a:lnTo>
                    <a:lnTo>
                      <a:pt x="86" y="13"/>
                    </a:lnTo>
                    <a:lnTo>
                      <a:pt x="86" y="10"/>
                    </a:lnTo>
                    <a:lnTo>
                      <a:pt x="85" y="9"/>
                    </a:lnTo>
                    <a:lnTo>
                      <a:pt x="85" y="6"/>
                    </a:lnTo>
                    <a:lnTo>
                      <a:pt x="83" y="5"/>
                    </a:lnTo>
                    <a:lnTo>
                      <a:pt x="82" y="5"/>
                    </a:lnTo>
                    <a:lnTo>
                      <a:pt x="80" y="5"/>
                    </a:lnTo>
                    <a:lnTo>
                      <a:pt x="78" y="5"/>
                    </a:lnTo>
                    <a:lnTo>
                      <a:pt x="78" y="5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0" y="5"/>
                    </a:lnTo>
                    <a:lnTo>
                      <a:pt x="68" y="5"/>
                    </a:lnTo>
                    <a:lnTo>
                      <a:pt x="66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9" y="1"/>
                    </a:lnTo>
                    <a:lnTo>
                      <a:pt x="57" y="3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0" y="3"/>
                    </a:lnTo>
                    <a:lnTo>
                      <a:pt x="49" y="5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6" y="6"/>
                    </a:lnTo>
                    <a:lnTo>
                      <a:pt x="44" y="5"/>
                    </a:lnTo>
                    <a:lnTo>
                      <a:pt x="42" y="5"/>
                    </a:lnTo>
                    <a:lnTo>
                      <a:pt x="39" y="5"/>
                    </a:lnTo>
                    <a:lnTo>
                      <a:pt x="38" y="5"/>
                    </a:lnTo>
                    <a:lnTo>
                      <a:pt x="36" y="3"/>
                    </a:lnTo>
                    <a:lnTo>
                      <a:pt x="35" y="2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5" y="6"/>
                    </a:lnTo>
                    <a:lnTo>
                      <a:pt x="24" y="7"/>
                    </a:lnTo>
                    <a:lnTo>
                      <a:pt x="22" y="8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4" y="13"/>
                    </a:lnTo>
                    <a:lnTo>
                      <a:pt x="23" y="17"/>
                    </a:lnTo>
                    <a:lnTo>
                      <a:pt x="22" y="19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7" y="23"/>
                    </a:lnTo>
                    <a:lnTo>
                      <a:pt x="13" y="25"/>
                    </a:lnTo>
                    <a:lnTo>
                      <a:pt x="9" y="26"/>
                    </a:lnTo>
                    <a:lnTo>
                      <a:pt x="7" y="27"/>
                    </a:lnTo>
                    <a:lnTo>
                      <a:pt x="6" y="27"/>
                    </a:lnTo>
                    <a:lnTo>
                      <a:pt x="8" y="3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GW basin">
                <a:extLst>
                  <a:ext uri="{FF2B5EF4-FFF2-40B4-BE49-F238E27FC236}">
                    <a16:creationId xmlns:a16="http://schemas.microsoft.com/office/drawing/2014/main" id="{037FB3F2-477E-6FB2-8F15-BF0722C594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66238" y="4532313"/>
                <a:ext cx="1200150" cy="1312863"/>
              </a:xfrm>
              <a:custGeom>
                <a:avLst/>
                <a:gdLst>
                  <a:gd name="T0" fmla="*/ 325 w 756"/>
                  <a:gd name="T1" fmla="*/ 310 h 827"/>
                  <a:gd name="T2" fmla="*/ 326 w 756"/>
                  <a:gd name="T3" fmla="*/ 395 h 827"/>
                  <a:gd name="T4" fmla="*/ 346 w 756"/>
                  <a:gd name="T5" fmla="*/ 480 h 827"/>
                  <a:gd name="T6" fmla="*/ 269 w 756"/>
                  <a:gd name="T7" fmla="*/ 533 h 827"/>
                  <a:gd name="T8" fmla="*/ 279 w 756"/>
                  <a:gd name="T9" fmla="*/ 596 h 827"/>
                  <a:gd name="T10" fmla="*/ 299 w 756"/>
                  <a:gd name="T11" fmla="*/ 639 h 827"/>
                  <a:gd name="T12" fmla="*/ 307 w 756"/>
                  <a:gd name="T13" fmla="*/ 702 h 827"/>
                  <a:gd name="T14" fmla="*/ 270 w 756"/>
                  <a:gd name="T15" fmla="*/ 734 h 827"/>
                  <a:gd name="T16" fmla="*/ 207 w 756"/>
                  <a:gd name="T17" fmla="*/ 795 h 827"/>
                  <a:gd name="T18" fmla="*/ 123 w 756"/>
                  <a:gd name="T19" fmla="*/ 826 h 827"/>
                  <a:gd name="T20" fmla="*/ 92 w 756"/>
                  <a:gd name="T21" fmla="*/ 751 h 827"/>
                  <a:gd name="T22" fmla="*/ 71 w 756"/>
                  <a:gd name="T23" fmla="*/ 663 h 827"/>
                  <a:gd name="T24" fmla="*/ 48 w 756"/>
                  <a:gd name="T25" fmla="*/ 576 h 827"/>
                  <a:gd name="T26" fmla="*/ 61 w 756"/>
                  <a:gd name="T27" fmla="*/ 501 h 827"/>
                  <a:gd name="T28" fmla="*/ 18 w 756"/>
                  <a:gd name="T29" fmla="*/ 436 h 827"/>
                  <a:gd name="T30" fmla="*/ 32 w 756"/>
                  <a:gd name="T31" fmla="*/ 368 h 827"/>
                  <a:gd name="T32" fmla="*/ 100 w 756"/>
                  <a:gd name="T33" fmla="*/ 391 h 827"/>
                  <a:gd name="T34" fmla="*/ 152 w 756"/>
                  <a:gd name="T35" fmla="*/ 393 h 827"/>
                  <a:gd name="T36" fmla="*/ 189 w 756"/>
                  <a:gd name="T37" fmla="*/ 352 h 827"/>
                  <a:gd name="T38" fmla="*/ 237 w 756"/>
                  <a:gd name="T39" fmla="*/ 314 h 827"/>
                  <a:gd name="T40" fmla="*/ 281 w 756"/>
                  <a:gd name="T41" fmla="*/ 275 h 827"/>
                  <a:gd name="T42" fmla="*/ 323 w 756"/>
                  <a:gd name="T43" fmla="*/ 233 h 827"/>
                  <a:gd name="T44" fmla="*/ 300 w 756"/>
                  <a:gd name="T45" fmla="*/ 263 h 827"/>
                  <a:gd name="T46" fmla="*/ 255 w 756"/>
                  <a:gd name="T47" fmla="*/ 304 h 827"/>
                  <a:gd name="T48" fmla="*/ 206 w 756"/>
                  <a:gd name="T49" fmla="*/ 339 h 827"/>
                  <a:gd name="T50" fmla="*/ 157 w 756"/>
                  <a:gd name="T51" fmla="*/ 373 h 827"/>
                  <a:gd name="T52" fmla="*/ 127 w 756"/>
                  <a:gd name="T53" fmla="*/ 402 h 827"/>
                  <a:gd name="T54" fmla="*/ 115 w 756"/>
                  <a:gd name="T55" fmla="*/ 359 h 827"/>
                  <a:gd name="T56" fmla="*/ 92 w 756"/>
                  <a:gd name="T57" fmla="*/ 311 h 827"/>
                  <a:gd name="T58" fmla="*/ 118 w 756"/>
                  <a:gd name="T59" fmla="*/ 263 h 827"/>
                  <a:gd name="T60" fmla="*/ 111 w 756"/>
                  <a:gd name="T61" fmla="*/ 208 h 827"/>
                  <a:gd name="T62" fmla="*/ 106 w 756"/>
                  <a:gd name="T63" fmla="*/ 154 h 827"/>
                  <a:gd name="T64" fmla="*/ 117 w 756"/>
                  <a:gd name="T65" fmla="*/ 98 h 827"/>
                  <a:gd name="T66" fmla="*/ 137 w 756"/>
                  <a:gd name="T67" fmla="*/ 73 h 827"/>
                  <a:gd name="T68" fmla="*/ 189 w 756"/>
                  <a:gd name="T69" fmla="*/ 58 h 827"/>
                  <a:gd name="T70" fmla="*/ 234 w 756"/>
                  <a:gd name="T71" fmla="*/ 22 h 827"/>
                  <a:gd name="T72" fmla="*/ 286 w 756"/>
                  <a:gd name="T73" fmla="*/ 0 h 827"/>
                  <a:gd name="T74" fmla="*/ 346 w 756"/>
                  <a:gd name="T75" fmla="*/ 11 h 827"/>
                  <a:gd name="T76" fmla="*/ 368 w 756"/>
                  <a:gd name="T77" fmla="*/ 58 h 827"/>
                  <a:gd name="T78" fmla="*/ 373 w 756"/>
                  <a:gd name="T79" fmla="*/ 113 h 827"/>
                  <a:gd name="T80" fmla="*/ 343 w 756"/>
                  <a:gd name="T81" fmla="*/ 164 h 827"/>
                  <a:gd name="T82" fmla="*/ 325 w 756"/>
                  <a:gd name="T83" fmla="*/ 220 h 827"/>
                  <a:gd name="T84" fmla="*/ 326 w 756"/>
                  <a:gd name="T85" fmla="*/ 297 h 827"/>
                  <a:gd name="T86" fmla="*/ 318 w 756"/>
                  <a:gd name="T87" fmla="*/ 384 h 827"/>
                  <a:gd name="T88" fmla="*/ 351 w 756"/>
                  <a:gd name="T89" fmla="*/ 468 h 827"/>
                  <a:gd name="T90" fmla="*/ 285 w 756"/>
                  <a:gd name="T91" fmla="*/ 526 h 827"/>
                  <a:gd name="T92" fmla="*/ 278 w 756"/>
                  <a:gd name="T93" fmla="*/ 593 h 827"/>
                  <a:gd name="T94" fmla="*/ 289 w 756"/>
                  <a:gd name="T95" fmla="*/ 631 h 827"/>
                  <a:gd name="T96" fmla="*/ 361 w 756"/>
                  <a:gd name="T97" fmla="*/ 638 h 827"/>
                  <a:gd name="T98" fmla="*/ 430 w 756"/>
                  <a:gd name="T99" fmla="*/ 609 h 827"/>
                  <a:gd name="T100" fmla="*/ 506 w 756"/>
                  <a:gd name="T101" fmla="*/ 654 h 827"/>
                  <a:gd name="T102" fmla="*/ 576 w 756"/>
                  <a:gd name="T103" fmla="*/ 666 h 827"/>
                  <a:gd name="T104" fmla="*/ 727 w 756"/>
                  <a:gd name="T105" fmla="*/ 516 h 827"/>
                  <a:gd name="T106" fmla="*/ 668 w 756"/>
                  <a:gd name="T107" fmla="*/ 206 h 827"/>
                  <a:gd name="T108" fmla="*/ 633 w 756"/>
                  <a:gd name="T109" fmla="*/ 125 h 827"/>
                  <a:gd name="T110" fmla="*/ 631 w 756"/>
                  <a:gd name="T111" fmla="*/ 36 h 827"/>
                  <a:gd name="T112" fmla="*/ 562 w 756"/>
                  <a:gd name="T113" fmla="*/ 41 h 827"/>
                  <a:gd name="T114" fmla="*/ 491 w 756"/>
                  <a:gd name="T115" fmla="*/ 93 h 827"/>
                  <a:gd name="T116" fmla="*/ 401 w 756"/>
                  <a:gd name="T117" fmla="*/ 95 h 827"/>
                  <a:gd name="T118" fmla="*/ 370 w 756"/>
                  <a:gd name="T119" fmla="*/ 130 h 827"/>
                  <a:gd name="T120" fmla="*/ 334 w 756"/>
                  <a:gd name="T121" fmla="*/ 179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56" h="827"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17" y="687"/>
                    </a:lnTo>
                    <a:lnTo>
                      <a:pt x="312" y="691"/>
                    </a:lnTo>
                    <a:lnTo>
                      <a:pt x="309" y="696"/>
                    </a:lnTo>
                    <a:lnTo>
                      <a:pt x="308" y="699"/>
                    </a:lnTo>
                    <a:lnTo>
                      <a:pt x="307" y="702"/>
                    </a:lnTo>
                    <a:lnTo>
                      <a:pt x="312" y="712"/>
                    </a:lnTo>
                    <a:lnTo>
                      <a:pt x="315" y="716"/>
                    </a:lnTo>
                    <a:lnTo>
                      <a:pt x="319" y="721"/>
                    </a:lnTo>
                    <a:lnTo>
                      <a:pt x="322" y="726"/>
                    </a:lnTo>
                    <a:lnTo>
                      <a:pt x="323" y="732"/>
                    </a:lnTo>
                    <a:lnTo>
                      <a:pt x="320" y="737"/>
                    </a:lnTo>
                    <a:lnTo>
                      <a:pt x="313" y="738"/>
                    </a:lnTo>
                    <a:lnTo>
                      <a:pt x="307" y="736"/>
                    </a:lnTo>
                    <a:lnTo>
                      <a:pt x="302" y="733"/>
                    </a:lnTo>
                    <a:lnTo>
                      <a:pt x="296" y="729"/>
                    </a:lnTo>
                    <a:lnTo>
                      <a:pt x="289" y="729"/>
                    </a:lnTo>
                    <a:lnTo>
                      <a:pt x="282" y="730"/>
                    </a:lnTo>
                    <a:lnTo>
                      <a:pt x="277" y="732"/>
                    </a:lnTo>
                    <a:lnTo>
                      <a:pt x="270" y="734"/>
                    </a:lnTo>
                    <a:lnTo>
                      <a:pt x="264" y="736"/>
                    </a:lnTo>
                    <a:lnTo>
                      <a:pt x="258" y="738"/>
                    </a:lnTo>
                    <a:lnTo>
                      <a:pt x="253" y="741"/>
                    </a:lnTo>
                    <a:lnTo>
                      <a:pt x="248" y="746"/>
                    </a:lnTo>
                    <a:lnTo>
                      <a:pt x="245" y="751"/>
                    </a:lnTo>
                    <a:lnTo>
                      <a:pt x="241" y="757"/>
                    </a:lnTo>
                    <a:lnTo>
                      <a:pt x="236" y="761"/>
                    </a:lnTo>
                    <a:lnTo>
                      <a:pt x="232" y="766"/>
                    </a:lnTo>
                    <a:lnTo>
                      <a:pt x="230" y="772"/>
                    </a:lnTo>
                    <a:lnTo>
                      <a:pt x="227" y="777"/>
                    </a:lnTo>
                    <a:lnTo>
                      <a:pt x="222" y="783"/>
                    </a:lnTo>
                    <a:lnTo>
                      <a:pt x="217" y="787"/>
                    </a:lnTo>
                    <a:lnTo>
                      <a:pt x="212" y="790"/>
                    </a:lnTo>
                    <a:lnTo>
                      <a:pt x="207" y="795"/>
                    </a:lnTo>
                    <a:lnTo>
                      <a:pt x="202" y="799"/>
                    </a:lnTo>
                    <a:lnTo>
                      <a:pt x="197" y="802"/>
                    </a:lnTo>
                    <a:lnTo>
                      <a:pt x="191" y="806"/>
                    </a:lnTo>
                    <a:lnTo>
                      <a:pt x="185" y="809"/>
                    </a:lnTo>
                    <a:lnTo>
                      <a:pt x="180" y="811"/>
                    </a:lnTo>
                    <a:lnTo>
                      <a:pt x="174" y="814"/>
                    </a:lnTo>
                    <a:lnTo>
                      <a:pt x="167" y="816"/>
                    </a:lnTo>
                    <a:lnTo>
                      <a:pt x="161" y="818"/>
                    </a:lnTo>
                    <a:lnTo>
                      <a:pt x="156" y="821"/>
                    </a:lnTo>
                    <a:lnTo>
                      <a:pt x="149" y="823"/>
                    </a:lnTo>
                    <a:lnTo>
                      <a:pt x="142" y="824"/>
                    </a:lnTo>
                    <a:lnTo>
                      <a:pt x="136" y="825"/>
                    </a:lnTo>
                    <a:lnTo>
                      <a:pt x="130" y="825"/>
                    </a:lnTo>
                    <a:lnTo>
                      <a:pt x="123" y="826"/>
                    </a:lnTo>
                    <a:lnTo>
                      <a:pt x="115" y="827"/>
                    </a:lnTo>
                    <a:lnTo>
                      <a:pt x="114" y="825"/>
                    </a:lnTo>
                    <a:lnTo>
                      <a:pt x="111" y="819"/>
                    </a:lnTo>
                    <a:lnTo>
                      <a:pt x="109" y="813"/>
                    </a:lnTo>
                    <a:lnTo>
                      <a:pt x="107" y="808"/>
                    </a:lnTo>
                    <a:lnTo>
                      <a:pt x="104" y="802"/>
                    </a:lnTo>
                    <a:lnTo>
                      <a:pt x="102" y="795"/>
                    </a:lnTo>
                    <a:lnTo>
                      <a:pt x="101" y="789"/>
                    </a:lnTo>
                    <a:lnTo>
                      <a:pt x="99" y="783"/>
                    </a:lnTo>
                    <a:lnTo>
                      <a:pt x="97" y="777"/>
                    </a:lnTo>
                    <a:lnTo>
                      <a:pt x="96" y="770"/>
                    </a:lnTo>
                    <a:lnTo>
                      <a:pt x="95" y="763"/>
                    </a:lnTo>
                    <a:lnTo>
                      <a:pt x="93" y="758"/>
                    </a:lnTo>
                    <a:lnTo>
                      <a:pt x="92" y="751"/>
                    </a:lnTo>
                    <a:lnTo>
                      <a:pt x="91" y="744"/>
                    </a:lnTo>
                    <a:lnTo>
                      <a:pt x="90" y="739"/>
                    </a:lnTo>
                    <a:lnTo>
                      <a:pt x="89" y="732"/>
                    </a:lnTo>
                    <a:lnTo>
                      <a:pt x="88" y="725"/>
                    </a:lnTo>
                    <a:lnTo>
                      <a:pt x="87" y="719"/>
                    </a:lnTo>
                    <a:lnTo>
                      <a:pt x="85" y="713"/>
                    </a:lnTo>
                    <a:lnTo>
                      <a:pt x="85" y="706"/>
                    </a:lnTo>
                    <a:lnTo>
                      <a:pt x="82" y="700"/>
                    </a:lnTo>
                    <a:lnTo>
                      <a:pt x="80" y="694"/>
                    </a:lnTo>
                    <a:lnTo>
                      <a:pt x="78" y="688"/>
                    </a:lnTo>
                    <a:lnTo>
                      <a:pt x="76" y="682"/>
                    </a:lnTo>
                    <a:lnTo>
                      <a:pt x="74" y="675"/>
                    </a:lnTo>
                    <a:lnTo>
                      <a:pt x="73" y="669"/>
                    </a:lnTo>
                    <a:lnTo>
                      <a:pt x="71" y="663"/>
                    </a:lnTo>
                    <a:lnTo>
                      <a:pt x="68" y="657"/>
                    </a:lnTo>
                    <a:lnTo>
                      <a:pt x="64" y="651"/>
                    </a:lnTo>
                    <a:lnTo>
                      <a:pt x="61" y="645"/>
                    </a:lnTo>
                    <a:lnTo>
                      <a:pt x="61" y="640"/>
                    </a:lnTo>
                    <a:lnTo>
                      <a:pt x="60" y="633"/>
                    </a:lnTo>
                    <a:lnTo>
                      <a:pt x="58" y="626"/>
                    </a:lnTo>
                    <a:lnTo>
                      <a:pt x="57" y="620"/>
                    </a:lnTo>
                    <a:lnTo>
                      <a:pt x="57" y="614"/>
                    </a:lnTo>
                    <a:lnTo>
                      <a:pt x="57" y="607"/>
                    </a:lnTo>
                    <a:lnTo>
                      <a:pt x="56" y="600"/>
                    </a:lnTo>
                    <a:lnTo>
                      <a:pt x="55" y="595"/>
                    </a:lnTo>
                    <a:lnTo>
                      <a:pt x="53" y="588"/>
                    </a:lnTo>
                    <a:lnTo>
                      <a:pt x="51" y="582"/>
                    </a:lnTo>
                    <a:lnTo>
                      <a:pt x="48" y="576"/>
                    </a:lnTo>
                    <a:lnTo>
                      <a:pt x="44" y="571"/>
                    </a:lnTo>
                    <a:lnTo>
                      <a:pt x="41" y="565"/>
                    </a:lnTo>
                    <a:lnTo>
                      <a:pt x="38" y="559"/>
                    </a:lnTo>
                    <a:lnTo>
                      <a:pt x="37" y="553"/>
                    </a:lnTo>
                    <a:lnTo>
                      <a:pt x="35" y="547"/>
                    </a:lnTo>
                    <a:lnTo>
                      <a:pt x="31" y="542"/>
                    </a:lnTo>
                    <a:lnTo>
                      <a:pt x="33" y="536"/>
                    </a:lnTo>
                    <a:lnTo>
                      <a:pt x="37" y="531"/>
                    </a:lnTo>
                    <a:lnTo>
                      <a:pt x="40" y="525"/>
                    </a:lnTo>
                    <a:lnTo>
                      <a:pt x="44" y="521"/>
                    </a:lnTo>
                    <a:lnTo>
                      <a:pt x="49" y="516"/>
                    </a:lnTo>
                    <a:lnTo>
                      <a:pt x="53" y="511"/>
                    </a:lnTo>
                    <a:lnTo>
                      <a:pt x="58" y="506"/>
                    </a:lnTo>
                    <a:lnTo>
                      <a:pt x="61" y="501"/>
                    </a:lnTo>
                    <a:lnTo>
                      <a:pt x="66" y="497"/>
                    </a:lnTo>
                    <a:lnTo>
                      <a:pt x="65" y="491"/>
                    </a:lnTo>
                    <a:lnTo>
                      <a:pt x="62" y="484"/>
                    </a:lnTo>
                    <a:lnTo>
                      <a:pt x="61" y="478"/>
                    </a:lnTo>
                    <a:lnTo>
                      <a:pt x="59" y="473"/>
                    </a:lnTo>
                    <a:lnTo>
                      <a:pt x="56" y="466"/>
                    </a:lnTo>
                    <a:lnTo>
                      <a:pt x="53" y="461"/>
                    </a:lnTo>
                    <a:lnTo>
                      <a:pt x="46" y="461"/>
                    </a:lnTo>
                    <a:lnTo>
                      <a:pt x="41" y="456"/>
                    </a:lnTo>
                    <a:lnTo>
                      <a:pt x="38" y="451"/>
                    </a:lnTo>
                    <a:lnTo>
                      <a:pt x="33" y="450"/>
                    </a:lnTo>
                    <a:lnTo>
                      <a:pt x="27" y="446"/>
                    </a:lnTo>
                    <a:lnTo>
                      <a:pt x="22" y="441"/>
                    </a:lnTo>
                    <a:lnTo>
                      <a:pt x="18" y="436"/>
                    </a:lnTo>
                    <a:lnTo>
                      <a:pt x="15" y="430"/>
                    </a:lnTo>
                    <a:lnTo>
                      <a:pt x="13" y="425"/>
                    </a:lnTo>
                    <a:lnTo>
                      <a:pt x="10" y="419"/>
                    </a:lnTo>
                    <a:lnTo>
                      <a:pt x="8" y="412"/>
                    </a:lnTo>
                    <a:lnTo>
                      <a:pt x="6" y="406"/>
                    </a:lnTo>
                    <a:lnTo>
                      <a:pt x="3" y="401"/>
                    </a:lnTo>
                    <a:lnTo>
                      <a:pt x="0" y="395"/>
                    </a:lnTo>
                    <a:lnTo>
                      <a:pt x="2" y="388"/>
                    </a:lnTo>
                    <a:lnTo>
                      <a:pt x="6" y="383"/>
                    </a:lnTo>
                    <a:lnTo>
                      <a:pt x="9" y="378"/>
                    </a:lnTo>
                    <a:lnTo>
                      <a:pt x="13" y="373"/>
                    </a:lnTo>
                    <a:lnTo>
                      <a:pt x="19" y="370"/>
                    </a:lnTo>
                    <a:lnTo>
                      <a:pt x="25" y="368"/>
                    </a:lnTo>
                    <a:lnTo>
                      <a:pt x="32" y="368"/>
                    </a:lnTo>
                    <a:lnTo>
                      <a:pt x="37" y="372"/>
                    </a:lnTo>
                    <a:lnTo>
                      <a:pt x="41" y="377"/>
                    </a:lnTo>
                    <a:lnTo>
                      <a:pt x="46" y="379"/>
                    </a:lnTo>
                    <a:lnTo>
                      <a:pt x="53" y="378"/>
                    </a:lnTo>
                    <a:lnTo>
                      <a:pt x="59" y="376"/>
                    </a:lnTo>
                    <a:lnTo>
                      <a:pt x="63" y="373"/>
                    </a:lnTo>
                    <a:lnTo>
                      <a:pt x="69" y="376"/>
                    </a:lnTo>
                    <a:lnTo>
                      <a:pt x="76" y="375"/>
                    </a:lnTo>
                    <a:lnTo>
                      <a:pt x="78" y="376"/>
                    </a:lnTo>
                    <a:lnTo>
                      <a:pt x="81" y="377"/>
                    </a:lnTo>
                    <a:lnTo>
                      <a:pt x="85" y="380"/>
                    </a:lnTo>
                    <a:lnTo>
                      <a:pt x="92" y="381"/>
                    </a:lnTo>
                    <a:lnTo>
                      <a:pt x="97" y="385"/>
                    </a:lnTo>
                    <a:lnTo>
                      <a:pt x="100" y="391"/>
                    </a:lnTo>
                    <a:lnTo>
                      <a:pt x="106" y="395"/>
                    </a:lnTo>
                    <a:lnTo>
                      <a:pt x="114" y="402"/>
                    </a:lnTo>
                    <a:lnTo>
                      <a:pt x="118" y="402"/>
                    </a:lnTo>
                    <a:lnTo>
                      <a:pt x="123" y="402"/>
                    </a:lnTo>
                    <a:lnTo>
                      <a:pt x="127" y="402"/>
                    </a:lnTo>
                    <a:lnTo>
                      <a:pt x="131" y="405"/>
                    </a:lnTo>
                    <a:lnTo>
                      <a:pt x="133" y="408"/>
                    </a:lnTo>
                    <a:lnTo>
                      <a:pt x="137" y="410"/>
                    </a:lnTo>
                    <a:lnTo>
                      <a:pt x="141" y="410"/>
                    </a:lnTo>
                    <a:lnTo>
                      <a:pt x="145" y="408"/>
                    </a:lnTo>
                    <a:lnTo>
                      <a:pt x="148" y="405"/>
                    </a:lnTo>
                    <a:lnTo>
                      <a:pt x="150" y="402"/>
                    </a:lnTo>
                    <a:lnTo>
                      <a:pt x="150" y="398"/>
                    </a:lnTo>
                    <a:lnTo>
                      <a:pt x="152" y="393"/>
                    </a:lnTo>
                    <a:lnTo>
                      <a:pt x="152" y="389"/>
                    </a:lnTo>
                    <a:lnTo>
                      <a:pt x="153" y="384"/>
                    </a:lnTo>
                    <a:lnTo>
                      <a:pt x="154" y="380"/>
                    </a:lnTo>
                    <a:lnTo>
                      <a:pt x="156" y="377"/>
                    </a:lnTo>
                    <a:lnTo>
                      <a:pt x="157" y="373"/>
                    </a:lnTo>
                    <a:lnTo>
                      <a:pt x="160" y="369"/>
                    </a:lnTo>
                    <a:lnTo>
                      <a:pt x="163" y="366"/>
                    </a:lnTo>
                    <a:lnTo>
                      <a:pt x="166" y="362"/>
                    </a:lnTo>
                    <a:lnTo>
                      <a:pt x="169" y="359"/>
                    </a:lnTo>
                    <a:lnTo>
                      <a:pt x="173" y="358"/>
                    </a:lnTo>
                    <a:lnTo>
                      <a:pt x="177" y="356"/>
                    </a:lnTo>
                    <a:lnTo>
                      <a:pt x="182" y="355"/>
                    </a:lnTo>
                    <a:lnTo>
                      <a:pt x="185" y="354"/>
                    </a:lnTo>
                    <a:lnTo>
                      <a:pt x="189" y="352"/>
                    </a:lnTo>
                    <a:lnTo>
                      <a:pt x="192" y="349"/>
                    </a:lnTo>
                    <a:lnTo>
                      <a:pt x="196" y="347"/>
                    </a:lnTo>
                    <a:lnTo>
                      <a:pt x="200" y="344"/>
                    </a:lnTo>
                    <a:lnTo>
                      <a:pt x="203" y="341"/>
                    </a:lnTo>
                    <a:lnTo>
                      <a:pt x="206" y="339"/>
                    </a:lnTo>
                    <a:lnTo>
                      <a:pt x="210" y="336"/>
                    </a:lnTo>
                    <a:lnTo>
                      <a:pt x="213" y="333"/>
                    </a:lnTo>
                    <a:lnTo>
                      <a:pt x="216" y="330"/>
                    </a:lnTo>
                    <a:lnTo>
                      <a:pt x="220" y="328"/>
                    </a:lnTo>
                    <a:lnTo>
                      <a:pt x="223" y="325"/>
                    </a:lnTo>
                    <a:lnTo>
                      <a:pt x="227" y="322"/>
                    </a:lnTo>
                    <a:lnTo>
                      <a:pt x="230" y="319"/>
                    </a:lnTo>
                    <a:lnTo>
                      <a:pt x="232" y="316"/>
                    </a:lnTo>
                    <a:lnTo>
                      <a:pt x="237" y="314"/>
                    </a:lnTo>
                    <a:lnTo>
                      <a:pt x="241" y="312"/>
                    </a:lnTo>
                    <a:lnTo>
                      <a:pt x="245" y="310"/>
                    </a:lnTo>
                    <a:lnTo>
                      <a:pt x="249" y="308"/>
                    </a:lnTo>
                    <a:lnTo>
                      <a:pt x="253" y="306"/>
                    </a:lnTo>
                    <a:lnTo>
                      <a:pt x="255" y="304"/>
                    </a:lnTo>
                    <a:lnTo>
                      <a:pt x="258" y="301"/>
                    </a:lnTo>
                    <a:lnTo>
                      <a:pt x="261" y="297"/>
                    </a:lnTo>
                    <a:lnTo>
                      <a:pt x="264" y="294"/>
                    </a:lnTo>
                    <a:lnTo>
                      <a:pt x="267" y="290"/>
                    </a:lnTo>
                    <a:lnTo>
                      <a:pt x="270" y="287"/>
                    </a:lnTo>
                    <a:lnTo>
                      <a:pt x="273" y="284"/>
                    </a:lnTo>
                    <a:lnTo>
                      <a:pt x="276" y="281"/>
                    </a:lnTo>
                    <a:lnTo>
                      <a:pt x="278" y="278"/>
                    </a:lnTo>
                    <a:lnTo>
                      <a:pt x="281" y="275"/>
                    </a:lnTo>
                    <a:lnTo>
                      <a:pt x="285" y="272"/>
                    </a:lnTo>
                    <a:lnTo>
                      <a:pt x="288" y="269"/>
                    </a:lnTo>
                    <a:lnTo>
                      <a:pt x="292" y="267"/>
                    </a:lnTo>
                    <a:lnTo>
                      <a:pt x="296" y="265"/>
                    </a:lnTo>
                    <a:lnTo>
                      <a:pt x="300" y="263"/>
                    </a:lnTo>
                    <a:lnTo>
                      <a:pt x="303" y="260"/>
                    </a:lnTo>
                    <a:lnTo>
                      <a:pt x="306" y="258"/>
                    </a:lnTo>
                    <a:lnTo>
                      <a:pt x="309" y="255"/>
                    </a:lnTo>
                    <a:lnTo>
                      <a:pt x="312" y="251"/>
                    </a:lnTo>
                    <a:lnTo>
                      <a:pt x="314" y="247"/>
                    </a:lnTo>
                    <a:lnTo>
                      <a:pt x="317" y="244"/>
                    </a:lnTo>
                    <a:lnTo>
                      <a:pt x="319" y="240"/>
                    </a:lnTo>
                    <a:lnTo>
                      <a:pt x="321" y="236"/>
                    </a:lnTo>
                    <a:lnTo>
                      <a:pt x="323" y="233"/>
                    </a:lnTo>
                    <a:lnTo>
                      <a:pt x="325" y="229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5" y="229"/>
                    </a:lnTo>
                    <a:lnTo>
                      <a:pt x="323" y="233"/>
                    </a:lnTo>
                    <a:lnTo>
                      <a:pt x="321" y="236"/>
                    </a:lnTo>
                    <a:lnTo>
                      <a:pt x="319" y="240"/>
                    </a:lnTo>
                    <a:lnTo>
                      <a:pt x="317" y="244"/>
                    </a:lnTo>
                    <a:lnTo>
                      <a:pt x="314" y="247"/>
                    </a:lnTo>
                    <a:lnTo>
                      <a:pt x="312" y="251"/>
                    </a:lnTo>
                    <a:lnTo>
                      <a:pt x="309" y="255"/>
                    </a:lnTo>
                    <a:lnTo>
                      <a:pt x="306" y="258"/>
                    </a:lnTo>
                    <a:lnTo>
                      <a:pt x="303" y="260"/>
                    </a:lnTo>
                    <a:lnTo>
                      <a:pt x="300" y="263"/>
                    </a:lnTo>
                    <a:lnTo>
                      <a:pt x="296" y="265"/>
                    </a:lnTo>
                    <a:lnTo>
                      <a:pt x="292" y="267"/>
                    </a:lnTo>
                    <a:lnTo>
                      <a:pt x="288" y="269"/>
                    </a:lnTo>
                    <a:lnTo>
                      <a:pt x="285" y="272"/>
                    </a:lnTo>
                    <a:lnTo>
                      <a:pt x="281" y="275"/>
                    </a:lnTo>
                    <a:lnTo>
                      <a:pt x="278" y="278"/>
                    </a:lnTo>
                    <a:lnTo>
                      <a:pt x="276" y="281"/>
                    </a:lnTo>
                    <a:lnTo>
                      <a:pt x="273" y="284"/>
                    </a:lnTo>
                    <a:lnTo>
                      <a:pt x="270" y="287"/>
                    </a:lnTo>
                    <a:lnTo>
                      <a:pt x="267" y="290"/>
                    </a:lnTo>
                    <a:lnTo>
                      <a:pt x="264" y="294"/>
                    </a:lnTo>
                    <a:lnTo>
                      <a:pt x="261" y="297"/>
                    </a:lnTo>
                    <a:lnTo>
                      <a:pt x="258" y="301"/>
                    </a:lnTo>
                    <a:lnTo>
                      <a:pt x="255" y="304"/>
                    </a:lnTo>
                    <a:lnTo>
                      <a:pt x="253" y="306"/>
                    </a:lnTo>
                    <a:lnTo>
                      <a:pt x="249" y="308"/>
                    </a:lnTo>
                    <a:lnTo>
                      <a:pt x="245" y="310"/>
                    </a:lnTo>
                    <a:lnTo>
                      <a:pt x="241" y="312"/>
                    </a:lnTo>
                    <a:lnTo>
                      <a:pt x="237" y="314"/>
                    </a:lnTo>
                    <a:lnTo>
                      <a:pt x="232" y="316"/>
                    </a:lnTo>
                    <a:lnTo>
                      <a:pt x="230" y="319"/>
                    </a:lnTo>
                    <a:lnTo>
                      <a:pt x="227" y="322"/>
                    </a:lnTo>
                    <a:lnTo>
                      <a:pt x="223" y="325"/>
                    </a:lnTo>
                    <a:lnTo>
                      <a:pt x="220" y="328"/>
                    </a:lnTo>
                    <a:lnTo>
                      <a:pt x="216" y="330"/>
                    </a:lnTo>
                    <a:lnTo>
                      <a:pt x="213" y="333"/>
                    </a:lnTo>
                    <a:lnTo>
                      <a:pt x="210" y="336"/>
                    </a:lnTo>
                    <a:lnTo>
                      <a:pt x="206" y="339"/>
                    </a:lnTo>
                    <a:lnTo>
                      <a:pt x="203" y="341"/>
                    </a:lnTo>
                    <a:lnTo>
                      <a:pt x="200" y="344"/>
                    </a:lnTo>
                    <a:lnTo>
                      <a:pt x="196" y="347"/>
                    </a:lnTo>
                    <a:lnTo>
                      <a:pt x="192" y="349"/>
                    </a:lnTo>
                    <a:lnTo>
                      <a:pt x="189" y="352"/>
                    </a:lnTo>
                    <a:lnTo>
                      <a:pt x="185" y="354"/>
                    </a:lnTo>
                    <a:lnTo>
                      <a:pt x="182" y="355"/>
                    </a:lnTo>
                    <a:lnTo>
                      <a:pt x="177" y="356"/>
                    </a:lnTo>
                    <a:lnTo>
                      <a:pt x="173" y="358"/>
                    </a:lnTo>
                    <a:lnTo>
                      <a:pt x="169" y="359"/>
                    </a:lnTo>
                    <a:lnTo>
                      <a:pt x="166" y="362"/>
                    </a:lnTo>
                    <a:lnTo>
                      <a:pt x="163" y="366"/>
                    </a:lnTo>
                    <a:lnTo>
                      <a:pt x="160" y="369"/>
                    </a:lnTo>
                    <a:lnTo>
                      <a:pt x="157" y="373"/>
                    </a:lnTo>
                    <a:lnTo>
                      <a:pt x="156" y="377"/>
                    </a:lnTo>
                    <a:lnTo>
                      <a:pt x="154" y="380"/>
                    </a:lnTo>
                    <a:lnTo>
                      <a:pt x="153" y="384"/>
                    </a:lnTo>
                    <a:lnTo>
                      <a:pt x="152" y="389"/>
                    </a:lnTo>
                    <a:lnTo>
                      <a:pt x="152" y="393"/>
                    </a:lnTo>
                    <a:lnTo>
                      <a:pt x="150" y="398"/>
                    </a:lnTo>
                    <a:lnTo>
                      <a:pt x="150" y="402"/>
                    </a:lnTo>
                    <a:lnTo>
                      <a:pt x="148" y="405"/>
                    </a:lnTo>
                    <a:lnTo>
                      <a:pt x="145" y="408"/>
                    </a:lnTo>
                    <a:lnTo>
                      <a:pt x="141" y="410"/>
                    </a:lnTo>
                    <a:lnTo>
                      <a:pt x="137" y="410"/>
                    </a:lnTo>
                    <a:lnTo>
                      <a:pt x="133" y="408"/>
                    </a:lnTo>
                    <a:lnTo>
                      <a:pt x="131" y="405"/>
                    </a:lnTo>
                    <a:lnTo>
                      <a:pt x="127" y="402"/>
                    </a:lnTo>
                    <a:lnTo>
                      <a:pt x="123" y="402"/>
                    </a:lnTo>
                    <a:lnTo>
                      <a:pt x="118" y="402"/>
                    </a:lnTo>
                    <a:lnTo>
                      <a:pt x="114" y="402"/>
                    </a:lnTo>
                    <a:lnTo>
                      <a:pt x="111" y="400"/>
                    </a:lnTo>
                    <a:lnTo>
                      <a:pt x="109" y="396"/>
                    </a:lnTo>
                    <a:lnTo>
                      <a:pt x="108" y="392"/>
                    </a:lnTo>
                    <a:lnTo>
                      <a:pt x="107" y="388"/>
                    </a:lnTo>
                    <a:lnTo>
                      <a:pt x="107" y="383"/>
                    </a:lnTo>
                    <a:lnTo>
                      <a:pt x="108" y="379"/>
                    </a:lnTo>
                    <a:lnTo>
                      <a:pt x="109" y="376"/>
                    </a:lnTo>
                    <a:lnTo>
                      <a:pt x="111" y="372"/>
                    </a:lnTo>
                    <a:lnTo>
                      <a:pt x="112" y="367"/>
                    </a:lnTo>
                    <a:lnTo>
                      <a:pt x="113" y="363"/>
                    </a:lnTo>
                    <a:lnTo>
                      <a:pt x="115" y="359"/>
                    </a:lnTo>
                    <a:lnTo>
                      <a:pt x="116" y="355"/>
                    </a:lnTo>
                    <a:lnTo>
                      <a:pt x="115" y="351"/>
                    </a:lnTo>
                    <a:lnTo>
                      <a:pt x="114" y="347"/>
                    </a:lnTo>
                    <a:lnTo>
                      <a:pt x="112" y="343"/>
                    </a:lnTo>
                    <a:lnTo>
                      <a:pt x="110" y="339"/>
                    </a:lnTo>
                    <a:lnTo>
                      <a:pt x="108" y="335"/>
                    </a:lnTo>
                    <a:lnTo>
                      <a:pt x="105" y="332"/>
                    </a:lnTo>
                    <a:lnTo>
                      <a:pt x="102" y="329"/>
                    </a:lnTo>
                    <a:lnTo>
                      <a:pt x="100" y="326"/>
                    </a:lnTo>
                    <a:lnTo>
                      <a:pt x="97" y="324"/>
                    </a:lnTo>
                    <a:lnTo>
                      <a:pt x="96" y="323"/>
                    </a:lnTo>
                    <a:lnTo>
                      <a:pt x="93" y="320"/>
                    </a:lnTo>
                    <a:lnTo>
                      <a:pt x="92" y="315"/>
                    </a:lnTo>
                    <a:lnTo>
                      <a:pt x="92" y="311"/>
                    </a:lnTo>
                    <a:lnTo>
                      <a:pt x="92" y="306"/>
                    </a:lnTo>
                    <a:lnTo>
                      <a:pt x="91" y="303"/>
                    </a:lnTo>
                    <a:lnTo>
                      <a:pt x="91" y="298"/>
                    </a:lnTo>
                    <a:lnTo>
                      <a:pt x="90" y="294"/>
                    </a:lnTo>
                    <a:lnTo>
                      <a:pt x="91" y="289"/>
                    </a:lnTo>
                    <a:lnTo>
                      <a:pt x="93" y="285"/>
                    </a:lnTo>
                    <a:lnTo>
                      <a:pt x="95" y="282"/>
                    </a:lnTo>
                    <a:lnTo>
                      <a:pt x="98" y="279"/>
                    </a:lnTo>
                    <a:lnTo>
                      <a:pt x="101" y="276"/>
                    </a:lnTo>
                    <a:lnTo>
                      <a:pt x="105" y="274"/>
                    </a:lnTo>
                    <a:lnTo>
                      <a:pt x="109" y="271"/>
                    </a:lnTo>
                    <a:lnTo>
                      <a:pt x="112" y="269"/>
                    </a:lnTo>
                    <a:lnTo>
                      <a:pt x="115" y="266"/>
                    </a:lnTo>
                    <a:lnTo>
                      <a:pt x="118" y="263"/>
                    </a:lnTo>
                    <a:lnTo>
                      <a:pt x="121" y="259"/>
                    </a:lnTo>
                    <a:lnTo>
                      <a:pt x="122" y="256"/>
                    </a:lnTo>
                    <a:lnTo>
                      <a:pt x="122" y="252"/>
                    </a:lnTo>
                    <a:lnTo>
                      <a:pt x="121" y="247"/>
                    </a:lnTo>
                    <a:lnTo>
                      <a:pt x="120" y="243"/>
                    </a:lnTo>
                    <a:lnTo>
                      <a:pt x="121" y="238"/>
                    </a:lnTo>
                    <a:lnTo>
                      <a:pt x="122" y="234"/>
                    </a:lnTo>
                    <a:lnTo>
                      <a:pt x="121" y="230"/>
                    </a:lnTo>
                    <a:lnTo>
                      <a:pt x="121" y="226"/>
                    </a:lnTo>
                    <a:lnTo>
                      <a:pt x="120" y="221"/>
                    </a:lnTo>
                    <a:lnTo>
                      <a:pt x="119" y="217"/>
                    </a:lnTo>
                    <a:lnTo>
                      <a:pt x="117" y="213"/>
                    </a:lnTo>
                    <a:lnTo>
                      <a:pt x="114" y="210"/>
                    </a:lnTo>
                    <a:lnTo>
                      <a:pt x="111" y="208"/>
                    </a:lnTo>
                    <a:lnTo>
                      <a:pt x="108" y="205"/>
                    </a:lnTo>
                    <a:lnTo>
                      <a:pt x="106" y="201"/>
                    </a:lnTo>
                    <a:lnTo>
                      <a:pt x="103" y="198"/>
                    </a:lnTo>
                    <a:lnTo>
                      <a:pt x="102" y="194"/>
                    </a:lnTo>
                    <a:lnTo>
                      <a:pt x="103" y="189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09" y="179"/>
                    </a:lnTo>
                    <a:lnTo>
                      <a:pt x="110" y="175"/>
                    </a:lnTo>
                    <a:lnTo>
                      <a:pt x="110" y="170"/>
                    </a:lnTo>
                    <a:lnTo>
                      <a:pt x="109" y="166"/>
                    </a:lnTo>
                    <a:lnTo>
                      <a:pt x="108" y="162"/>
                    </a:lnTo>
                    <a:lnTo>
                      <a:pt x="107" y="158"/>
                    </a:lnTo>
                    <a:lnTo>
                      <a:pt x="106" y="154"/>
                    </a:lnTo>
                    <a:lnTo>
                      <a:pt x="106" y="149"/>
                    </a:lnTo>
                    <a:lnTo>
                      <a:pt x="106" y="145"/>
                    </a:lnTo>
                    <a:lnTo>
                      <a:pt x="106" y="140"/>
                    </a:lnTo>
                    <a:lnTo>
                      <a:pt x="105" y="137"/>
                    </a:lnTo>
                    <a:lnTo>
                      <a:pt x="104" y="132"/>
                    </a:lnTo>
                    <a:lnTo>
                      <a:pt x="104" y="128"/>
                    </a:lnTo>
                    <a:lnTo>
                      <a:pt x="105" y="123"/>
                    </a:lnTo>
                    <a:lnTo>
                      <a:pt x="108" y="120"/>
                    </a:lnTo>
                    <a:lnTo>
                      <a:pt x="110" y="117"/>
                    </a:lnTo>
                    <a:lnTo>
                      <a:pt x="113" y="114"/>
                    </a:lnTo>
                    <a:lnTo>
                      <a:pt x="115" y="111"/>
                    </a:lnTo>
                    <a:lnTo>
                      <a:pt x="117" y="106"/>
                    </a:lnTo>
                    <a:lnTo>
                      <a:pt x="118" y="102"/>
                    </a:lnTo>
                    <a:lnTo>
                      <a:pt x="117" y="98"/>
                    </a:lnTo>
                    <a:lnTo>
                      <a:pt x="116" y="93"/>
                    </a:lnTo>
                    <a:lnTo>
                      <a:pt x="116" y="90"/>
                    </a:lnTo>
                    <a:lnTo>
                      <a:pt x="116" y="85"/>
                    </a:lnTo>
                    <a:lnTo>
                      <a:pt x="117" y="81"/>
                    </a:lnTo>
                    <a:lnTo>
                      <a:pt x="120" y="78"/>
                    </a:lnTo>
                    <a:lnTo>
                      <a:pt x="119" y="73"/>
                    </a:lnTo>
                    <a:lnTo>
                      <a:pt x="119" y="69"/>
                    </a:lnTo>
                    <a:lnTo>
                      <a:pt x="121" y="66"/>
                    </a:lnTo>
                    <a:lnTo>
                      <a:pt x="122" y="61"/>
                    </a:lnTo>
                    <a:lnTo>
                      <a:pt x="125" y="62"/>
                    </a:lnTo>
                    <a:lnTo>
                      <a:pt x="127" y="66"/>
                    </a:lnTo>
                    <a:lnTo>
                      <a:pt x="130" y="68"/>
                    </a:lnTo>
                    <a:lnTo>
                      <a:pt x="133" y="70"/>
                    </a:lnTo>
                    <a:lnTo>
                      <a:pt x="137" y="73"/>
                    </a:lnTo>
                    <a:lnTo>
                      <a:pt x="142" y="73"/>
                    </a:lnTo>
                    <a:lnTo>
                      <a:pt x="146" y="73"/>
                    </a:lnTo>
                    <a:lnTo>
                      <a:pt x="151" y="74"/>
                    </a:lnTo>
                    <a:lnTo>
                      <a:pt x="155" y="74"/>
                    </a:lnTo>
                    <a:lnTo>
                      <a:pt x="158" y="76"/>
                    </a:lnTo>
                    <a:lnTo>
                      <a:pt x="162" y="77"/>
                    </a:lnTo>
                    <a:lnTo>
                      <a:pt x="167" y="78"/>
                    </a:lnTo>
                    <a:lnTo>
                      <a:pt x="171" y="76"/>
                    </a:lnTo>
                    <a:lnTo>
                      <a:pt x="175" y="74"/>
                    </a:lnTo>
                    <a:lnTo>
                      <a:pt x="179" y="71"/>
                    </a:lnTo>
                    <a:lnTo>
                      <a:pt x="182" y="69"/>
                    </a:lnTo>
                    <a:lnTo>
                      <a:pt x="184" y="66"/>
                    </a:lnTo>
                    <a:lnTo>
                      <a:pt x="187" y="62"/>
                    </a:lnTo>
                    <a:lnTo>
                      <a:pt x="189" y="58"/>
                    </a:lnTo>
                    <a:lnTo>
                      <a:pt x="191" y="54"/>
                    </a:lnTo>
                    <a:lnTo>
                      <a:pt x="194" y="51"/>
                    </a:lnTo>
                    <a:lnTo>
                      <a:pt x="195" y="47"/>
                    </a:lnTo>
                    <a:lnTo>
                      <a:pt x="198" y="43"/>
                    </a:lnTo>
                    <a:lnTo>
                      <a:pt x="201" y="41"/>
                    </a:lnTo>
                    <a:lnTo>
                      <a:pt x="204" y="38"/>
                    </a:lnTo>
                    <a:lnTo>
                      <a:pt x="208" y="37"/>
                    </a:lnTo>
                    <a:lnTo>
                      <a:pt x="212" y="35"/>
                    </a:lnTo>
                    <a:lnTo>
                      <a:pt x="216" y="33"/>
                    </a:lnTo>
                    <a:lnTo>
                      <a:pt x="220" y="31"/>
                    </a:lnTo>
                    <a:lnTo>
                      <a:pt x="224" y="29"/>
                    </a:lnTo>
                    <a:lnTo>
                      <a:pt x="228" y="26"/>
                    </a:lnTo>
                    <a:lnTo>
                      <a:pt x="231" y="24"/>
                    </a:lnTo>
                    <a:lnTo>
                      <a:pt x="234" y="22"/>
                    </a:lnTo>
                    <a:lnTo>
                      <a:pt x="238" y="19"/>
                    </a:lnTo>
                    <a:lnTo>
                      <a:pt x="242" y="17"/>
                    </a:lnTo>
                    <a:lnTo>
                      <a:pt x="246" y="16"/>
                    </a:lnTo>
                    <a:lnTo>
                      <a:pt x="250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60" y="5"/>
                    </a:lnTo>
                    <a:lnTo>
                      <a:pt x="264" y="3"/>
                    </a:lnTo>
                    <a:lnTo>
                      <a:pt x="268" y="2"/>
                    </a:lnTo>
                    <a:lnTo>
                      <a:pt x="272" y="1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6" y="0"/>
                    </a:lnTo>
                    <a:lnTo>
                      <a:pt x="290" y="1"/>
                    </a:lnTo>
                    <a:lnTo>
                      <a:pt x="295" y="1"/>
                    </a:lnTo>
                    <a:lnTo>
                      <a:pt x="299" y="2"/>
                    </a:lnTo>
                    <a:lnTo>
                      <a:pt x="303" y="2"/>
                    </a:lnTo>
                    <a:lnTo>
                      <a:pt x="307" y="3"/>
                    </a:lnTo>
                    <a:lnTo>
                      <a:pt x="312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5" y="5"/>
                    </a:lnTo>
                    <a:lnTo>
                      <a:pt x="328" y="6"/>
                    </a:lnTo>
                    <a:lnTo>
                      <a:pt x="333" y="8"/>
                    </a:lnTo>
                    <a:lnTo>
                      <a:pt x="337" y="9"/>
                    </a:lnTo>
                    <a:lnTo>
                      <a:pt x="341" y="10"/>
                    </a:lnTo>
                    <a:lnTo>
                      <a:pt x="346" y="11"/>
                    </a:lnTo>
                    <a:lnTo>
                      <a:pt x="350" y="13"/>
                    </a:lnTo>
                    <a:lnTo>
                      <a:pt x="353" y="14"/>
                    </a:lnTo>
                    <a:lnTo>
                      <a:pt x="357" y="16"/>
                    </a:lnTo>
                    <a:lnTo>
                      <a:pt x="361" y="17"/>
                    </a:lnTo>
                    <a:lnTo>
                      <a:pt x="364" y="20"/>
                    </a:lnTo>
                    <a:lnTo>
                      <a:pt x="364" y="24"/>
                    </a:lnTo>
                    <a:lnTo>
                      <a:pt x="363" y="29"/>
                    </a:lnTo>
                    <a:lnTo>
                      <a:pt x="363" y="33"/>
                    </a:lnTo>
                    <a:lnTo>
                      <a:pt x="362" y="38"/>
                    </a:lnTo>
                    <a:lnTo>
                      <a:pt x="362" y="41"/>
                    </a:lnTo>
                    <a:lnTo>
                      <a:pt x="362" y="46"/>
                    </a:lnTo>
                    <a:lnTo>
                      <a:pt x="364" y="50"/>
                    </a:lnTo>
                    <a:lnTo>
                      <a:pt x="366" y="54"/>
                    </a:lnTo>
                    <a:lnTo>
                      <a:pt x="368" y="58"/>
                    </a:lnTo>
                    <a:lnTo>
                      <a:pt x="370" y="62"/>
                    </a:lnTo>
                    <a:lnTo>
                      <a:pt x="371" y="66"/>
                    </a:lnTo>
                    <a:lnTo>
                      <a:pt x="373" y="69"/>
                    </a:lnTo>
                    <a:lnTo>
                      <a:pt x="374" y="74"/>
                    </a:lnTo>
                    <a:lnTo>
                      <a:pt x="374" y="78"/>
                    </a:lnTo>
                    <a:lnTo>
                      <a:pt x="374" y="83"/>
                    </a:lnTo>
                    <a:lnTo>
                      <a:pt x="374" y="87"/>
                    </a:lnTo>
                    <a:lnTo>
                      <a:pt x="374" y="91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31" y="667"/>
                    </a:lnTo>
                    <a:lnTo>
                      <a:pt x="350" y="644"/>
                    </a:lnTo>
                    <a:lnTo>
                      <a:pt x="361" y="638"/>
                    </a:lnTo>
                    <a:lnTo>
                      <a:pt x="369" y="629"/>
                    </a:lnTo>
                    <a:lnTo>
                      <a:pt x="369" y="623"/>
                    </a:lnTo>
                    <a:lnTo>
                      <a:pt x="371" y="617"/>
                    </a:lnTo>
                    <a:lnTo>
                      <a:pt x="375" y="612"/>
                    </a:lnTo>
                    <a:lnTo>
                      <a:pt x="378" y="606"/>
                    </a:lnTo>
                    <a:lnTo>
                      <a:pt x="383" y="602"/>
                    </a:lnTo>
                    <a:lnTo>
                      <a:pt x="389" y="599"/>
                    </a:lnTo>
                    <a:lnTo>
                      <a:pt x="396" y="598"/>
                    </a:lnTo>
                    <a:lnTo>
                      <a:pt x="401" y="595"/>
                    </a:lnTo>
                    <a:lnTo>
                      <a:pt x="408" y="595"/>
                    </a:lnTo>
                    <a:lnTo>
                      <a:pt x="414" y="597"/>
                    </a:lnTo>
                    <a:lnTo>
                      <a:pt x="420" y="601"/>
                    </a:lnTo>
                    <a:lnTo>
                      <a:pt x="424" y="604"/>
                    </a:lnTo>
                    <a:lnTo>
                      <a:pt x="430" y="609"/>
                    </a:lnTo>
                    <a:lnTo>
                      <a:pt x="434" y="613"/>
                    </a:lnTo>
                    <a:lnTo>
                      <a:pt x="439" y="619"/>
                    </a:lnTo>
                    <a:lnTo>
                      <a:pt x="444" y="622"/>
                    </a:lnTo>
                    <a:lnTo>
                      <a:pt x="448" y="627"/>
                    </a:lnTo>
                    <a:lnTo>
                      <a:pt x="453" y="631"/>
                    </a:lnTo>
                    <a:lnTo>
                      <a:pt x="459" y="633"/>
                    </a:lnTo>
                    <a:lnTo>
                      <a:pt x="465" y="635"/>
                    </a:lnTo>
                    <a:lnTo>
                      <a:pt x="471" y="637"/>
                    </a:lnTo>
                    <a:lnTo>
                      <a:pt x="477" y="639"/>
                    </a:lnTo>
                    <a:lnTo>
                      <a:pt x="483" y="643"/>
                    </a:lnTo>
                    <a:lnTo>
                      <a:pt x="489" y="645"/>
                    </a:lnTo>
                    <a:lnTo>
                      <a:pt x="494" y="648"/>
                    </a:lnTo>
                    <a:lnTo>
                      <a:pt x="500" y="651"/>
                    </a:lnTo>
                    <a:lnTo>
                      <a:pt x="506" y="654"/>
                    </a:lnTo>
                    <a:lnTo>
                      <a:pt x="512" y="656"/>
                    </a:lnTo>
                    <a:lnTo>
                      <a:pt x="518" y="659"/>
                    </a:lnTo>
                    <a:lnTo>
                      <a:pt x="524" y="661"/>
                    </a:lnTo>
                    <a:lnTo>
                      <a:pt x="529" y="662"/>
                    </a:lnTo>
                    <a:lnTo>
                      <a:pt x="528" y="668"/>
                    </a:lnTo>
                    <a:lnTo>
                      <a:pt x="526" y="674"/>
                    </a:lnTo>
                    <a:lnTo>
                      <a:pt x="526" y="681"/>
                    </a:lnTo>
                    <a:lnTo>
                      <a:pt x="530" y="685"/>
                    </a:lnTo>
                    <a:lnTo>
                      <a:pt x="534" y="686"/>
                    </a:lnTo>
                    <a:lnTo>
                      <a:pt x="545" y="680"/>
                    </a:lnTo>
                    <a:lnTo>
                      <a:pt x="555" y="680"/>
                    </a:lnTo>
                    <a:lnTo>
                      <a:pt x="566" y="675"/>
                    </a:lnTo>
                    <a:lnTo>
                      <a:pt x="570" y="673"/>
                    </a:lnTo>
                    <a:lnTo>
                      <a:pt x="576" y="666"/>
                    </a:lnTo>
                    <a:lnTo>
                      <a:pt x="581" y="653"/>
                    </a:lnTo>
                    <a:lnTo>
                      <a:pt x="592" y="641"/>
                    </a:lnTo>
                    <a:lnTo>
                      <a:pt x="598" y="625"/>
                    </a:lnTo>
                    <a:lnTo>
                      <a:pt x="604" y="621"/>
                    </a:lnTo>
                    <a:lnTo>
                      <a:pt x="606" y="620"/>
                    </a:lnTo>
                    <a:lnTo>
                      <a:pt x="614" y="617"/>
                    </a:lnTo>
                    <a:lnTo>
                      <a:pt x="618" y="618"/>
                    </a:lnTo>
                    <a:lnTo>
                      <a:pt x="625" y="616"/>
                    </a:lnTo>
                    <a:lnTo>
                      <a:pt x="631" y="614"/>
                    </a:lnTo>
                    <a:lnTo>
                      <a:pt x="637" y="611"/>
                    </a:lnTo>
                    <a:lnTo>
                      <a:pt x="688" y="600"/>
                    </a:lnTo>
                    <a:lnTo>
                      <a:pt x="698" y="586"/>
                    </a:lnTo>
                    <a:lnTo>
                      <a:pt x="704" y="571"/>
                    </a:lnTo>
                    <a:lnTo>
                      <a:pt x="727" y="516"/>
                    </a:lnTo>
                    <a:lnTo>
                      <a:pt x="732" y="499"/>
                    </a:lnTo>
                    <a:lnTo>
                      <a:pt x="752" y="449"/>
                    </a:lnTo>
                    <a:lnTo>
                      <a:pt x="755" y="422"/>
                    </a:lnTo>
                    <a:lnTo>
                      <a:pt x="756" y="406"/>
                    </a:lnTo>
                    <a:lnTo>
                      <a:pt x="753" y="387"/>
                    </a:lnTo>
                    <a:lnTo>
                      <a:pt x="746" y="348"/>
                    </a:lnTo>
                    <a:lnTo>
                      <a:pt x="732" y="298"/>
                    </a:lnTo>
                    <a:lnTo>
                      <a:pt x="712" y="265"/>
                    </a:lnTo>
                    <a:lnTo>
                      <a:pt x="702" y="246"/>
                    </a:lnTo>
                    <a:lnTo>
                      <a:pt x="691" y="235"/>
                    </a:lnTo>
                    <a:lnTo>
                      <a:pt x="678" y="223"/>
                    </a:lnTo>
                    <a:lnTo>
                      <a:pt x="675" y="217"/>
                    </a:lnTo>
                    <a:lnTo>
                      <a:pt x="671" y="211"/>
                    </a:lnTo>
                    <a:lnTo>
                      <a:pt x="668" y="206"/>
                    </a:lnTo>
                    <a:lnTo>
                      <a:pt x="665" y="200"/>
                    </a:lnTo>
                    <a:lnTo>
                      <a:pt x="663" y="194"/>
                    </a:lnTo>
                    <a:lnTo>
                      <a:pt x="661" y="187"/>
                    </a:lnTo>
                    <a:lnTo>
                      <a:pt x="659" y="182"/>
                    </a:lnTo>
                    <a:lnTo>
                      <a:pt x="657" y="175"/>
                    </a:lnTo>
                    <a:lnTo>
                      <a:pt x="657" y="169"/>
                    </a:lnTo>
                    <a:lnTo>
                      <a:pt x="657" y="162"/>
                    </a:lnTo>
                    <a:lnTo>
                      <a:pt x="655" y="156"/>
                    </a:lnTo>
                    <a:lnTo>
                      <a:pt x="653" y="150"/>
                    </a:lnTo>
                    <a:lnTo>
                      <a:pt x="651" y="144"/>
                    </a:lnTo>
                    <a:lnTo>
                      <a:pt x="646" y="139"/>
                    </a:lnTo>
                    <a:lnTo>
                      <a:pt x="641" y="136"/>
                    </a:lnTo>
                    <a:lnTo>
                      <a:pt x="637" y="131"/>
                    </a:lnTo>
                    <a:lnTo>
                      <a:pt x="633" y="125"/>
                    </a:lnTo>
                    <a:lnTo>
                      <a:pt x="630" y="119"/>
                    </a:lnTo>
                    <a:lnTo>
                      <a:pt x="628" y="114"/>
                    </a:lnTo>
                    <a:lnTo>
                      <a:pt x="627" y="107"/>
                    </a:lnTo>
                    <a:lnTo>
                      <a:pt x="626" y="100"/>
                    </a:lnTo>
                    <a:lnTo>
                      <a:pt x="626" y="94"/>
                    </a:lnTo>
                    <a:lnTo>
                      <a:pt x="626" y="88"/>
                    </a:lnTo>
                    <a:lnTo>
                      <a:pt x="627" y="81"/>
                    </a:lnTo>
                    <a:lnTo>
                      <a:pt x="628" y="75"/>
                    </a:lnTo>
                    <a:lnTo>
                      <a:pt x="629" y="68"/>
                    </a:lnTo>
                    <a:lnTo>
                      <a:pt x="629" y="62"/>
                    </a:lnTo>
                    <a:lnTo>
                      <a:pt x="630" y="55"/>
                    </a:lnTo>
                    <a:lnTo>
                      <a:pt x="630" y="48"/>
                    </a:lnTo>
                    <a:lnTo>
                      <a:pt x="631" y="42"/>
                    </a:lnTo>
                    <a:lnTo>
                      <a:pt x="631" y="36"/>
                    </a:lnTo>
                    <a:lnTo>
                      <a:pt x="629" y="30"/>
                    </a:lnTo>
                    <a:lnTo>
                      <a:pt x="625" y="24"/>
                    </a:lnTo>
                    <a:lnTo>
                      <a:pt x="621" y="19"/>
                    </a:lnTo>
                    <a:lnTo>
                      <a:pt x="616" y="16"/>
                    </a:lnTo>
                    <a:lnTo>
                      <a:pt x="610" y="15"/>
                    </a:lnTo>
                    <a:lnTo>
                      <a:pt x="603" y="16"/>
                    </a:lnTo>
                    <a:lnTo>
                      <a:pt x="597" y="17"/>
                    </a:lnTo>
                    <a:lnTo>
                      <a:pt x="592" y="19"/>
                    </a:lnTo>
                    <a:lnTo>
                      <a:pt x="590" y="25"/>
                    </a:lnTo>
                    <a:lnTo>
                      <a:pt x="585" y="30"/>
                    </a:lnTo>
                    <a:lnTo>
                      <a:pt x="580" y="34"/>
                    </a:lnTo>
                    <a:lnTo>
                      <a:pt x="574" y="37"/>
                    </a:lnTo>
                    <a:lnTo>
                      <a:pt x="568" y="39"/>
                    </a:lnTo>
                    <a:lnTo>
                      <a:pt x="562" y="41"/>
                    </a:lnTo>
                    <a:lnTo>
                      <a:pt x="556" y="43"/>
                    </a:lnTo>
                    <a:lnTo>
                      <a:pt x="550" y="46"/>
                    </a:lnTo>
                    <a:lnTo>
                      <a:pt x="544" y="50"/>
                    </a:lnTo>
                    <a:lnTo>
                      <a:pt x="541" y="55"/>
                    </a:lnTo>
                    <a:lnTo>
                      <a:pt x="536" y="61"/>
                    </a:lnTo>
                    <a:lnTo>
                      <a:pt x="532" y="65"/>
                    </a:lnTo>
                    <a:lnTo>
                      <a:pt x="526" y="67"/>
                    </a:lnTo>
                    <a:lnTo>
                      <a:pt x="519" y="69"/>
                    </a:lnTo>
                    <a:lnTo>
                      <a:pt x="514" y="71"/>
                    </a:lnTo>
                    <a:lnTo>
                      <a:pt x="508" y="75"/>
                    </a:lnTo>
                    <a:lnTo>
                      <a:pt x="504" y="80"/>
                    </a:lnTo>
                    <a:lnTo>
                      <a:pt x="500" y="85"/>
                    </a:lnTo>
                    <a:lnTo>
                      <a:pt x="496" y="90"/>
                    </a:lnTo>
                    <a:lnTo>
                      <a:pt x="491" y="93"/>
                    </a:lnTo>
                    <a:lnTo>
                      <a:pt x="484" y="92"/>
                    </a:lnTo>
                    <a:lnTo>
                      <a:pt x="478" y="92"/>
                    </a:lnTo>
                    <a:lnTo>
                      <a:pt x="471" y="91"/>
                    </a:lnTo>
                    <a:lnTo>
                      <a:pt x="465" y="91"/>
                    </a:lnTo>
                    <a:lnTo>
                      <a:pt x="458" y="92"/>
                    </a:lnTo>
                    <a:lnTo>
                      <a:pt x="452" y="92"/>
                    </a:lnTo>
                    <a:lnTo>
                      <a:pt x="447" y="90"/>
                    </a:lnTo>
                    <a:lnTo>
                      <a:pt x="440" y="90"/>
                    </a:lnTo>
                    <a:lnTo>
                      <a:pt x="434" y="92"/>
                    </a:lnTo>
                    <a:lnTo>
                      <a:pt x="427" y="93"/>
                    </a:lnTo>
                    <a:lnTo>
                      <a:pt x="421" y="94"/>
                    </a:lnTo>
                    <a:lnTo>
                      <a:pt x="415" y="95"/>
                    </a:lnTo>
                    <a:lnTo>
                      <a:pt x="408" y="96"/>
                    </a:lnTo>
                    <a:lnTo>
                      <a:pt x="401" y="95"/>
                    </a:lnTo>
                    <a:lnTo>
                      <a:pt x="395" y="95"/>
                    </a:lnTo>
                    <a:lnTo>
                      <a:pt x="389" y="95"/>
                    </a:lnTo>
                    <a:lnTo>
                      <a:pt x="383" y="93"/>
                    </a:lnTo>
                    <a:lnTo>
                      <a:pt x="377" y="92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</a:path>
                </a:pathLst>
              </a:custGeom>
              <a:noFill/>
              <a:ln w="19050" cap="rnd">
                <a:solidFill>
                  <a:srgbClr val="DAA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Oval 472">
              <a:extLst>
                <a:ext uri="{FF2B5EF4-FFF2-40B4-BE49-F238E27FC236}">
                  <a16:creationId xmlns:a16="http://schemas.microsoft.com/office/drawing/2014/main" id="{DC78A19B-66E3-2D17-92EA-1AC948E57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3641" y="656100"/>
              <a:ext cx="112549" cy="11101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34" name="PM X-sec">
            <a:extLst>
              <a:ext uri="{FF2B5EF4-FFF2-40B4-BE49-F238E27FC236}">
                <a16:creationId xmlns:a16="http://schemas.microsoft.com/office/drawing/2014/main" id="{6BC7F4BE-66E1-5F84-87DB-5F27948D9ED3}"/>
              </a:ext>
            </a:extLst>
          </p:cNvPr>
          <p:cNvGrpSpPr/>
          <p:nvPr/>
        </p:nvGrpSpPr>
        <p:grpSpPr>
          <a:xfrm>
            <a:off x="6735180" y="1257301"/>
            <a:ext cx="5378666" cy="5577840"/>
            <a:chOff x="6735180" y="1257301"/>
            <a:chExt cx="5378666" cy="5577840"/>
          </a:xfrm>
        </p:grpSpPr>
        <p:pic>
          <p:nvPicPr>
            <p:cNvPr id="239620" name="X-sec P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5180" y="1257301"/>
              <a:ext cx="5378666" cy="5577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81A3F850-2D96-0091-EA4B-2949B9814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0874" y="3524081"/>
              <a:ext cx="4206240" cy="0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rgbClr val="2FECF1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8" name="AutoShape 14">
              <a:extLst>
                <a:ext uri="{FF2B5EF4-FFF2-40B4-BE49-F238E27FC236}">
                  <a16:creationId xmlns:a16="http://schemas.microsoft.com/office/drawing/2014/main" id="{B59B0C67-5E76-FACE-3C07-EA82BF46E9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0404719" y="3266759"/>
              <a:ext cx="320040" cy="274351"/>
            </a:xfrm>
            <a:prstGeom prst="triangle">
              <a:avLst>
                <a:gd name="adj" fmla="val 50000"/>
              </a:avLst>
            </a:prstGeom>
            <a:solidFill>
              <a:srgbClr val="2FECF1"/>
            </a:solidFill>
            <a:ln w="25400">
              <a:solidFill>
                <a:srgbClr val="26269A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B77A2D-AA84-81E5-101E-BF49B7DA710D}"/>
                </a:ext>
              </a:extLst>
            </p:cNvPr>
            <p:cNvSpPr/>
            <p:nvPr/>
          </p:nvSpPr>
          <p:spPr bwMode="auto">
            <a:xfrm>
              <a:off x="10898680" y="3524081"/>
              <a:ext cx="130390" cy="146994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89C651B-127B-7236-8D88-8D9E42391C0D}"/>
                </a:ext>
              </a:extLst>
            </p:cNvPr>
            <p:cNvGrpSpPr/>
            <p:nvPr/>
          </p:nvGrpSpPr>
          <p:grpSpPr>
            <a:xfrm>
              <a:off x="10906479" y="1357141"/>
              <a:ext cx="182880" cy="5440680"/>
              <a:chOff x="7725634" y="1297354"/>
              <a:chExt cx="182880" cy="5440680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26B71868-3C2D-634F-AC01-12D469E05C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1297354"/>
                <a:ext cx="0" cy="544068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3075D770-08C4-579F-CB44-2E4BB5341A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1297354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6D4EEAB-5CF9-191D-6607-98BA5698FF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2074594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E2051DA-478D-61AB-4EAA-9056520FEE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2851833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9CA9469-CA16-1A45-3EC1-CF3EC75CB2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3629073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50843E40-A8E3-51C2-04E9-CE0FD160E9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4406312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FA4F6E19-FA95-269B-9DD0-8AD5B5214D9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5183552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8E02F3B-E40B-6675-D0DF-EC083A0FEFF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5960791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840844D5-3537-FACB-9532-698D59AA7C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725634" y="6738034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623944726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7" presetClass="emph" presetSubtype="2" repeatCount="3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9" grpId="1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Noise – Pumped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65275"/>
            <a:ext cx="5943600" cy="530352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ER-EC-11main, pumping well</a:t>
            </a:r>
          </a:p>
          <a:p>
            <a:pPr lvl="1">
              <a:spcBef>
                <a:spcPts val="0"/>
              </a:spcBef>
              <a:tabLst>
                <a:tab pos="5259388" algn="r"/>
              </a:tabLst>
            </a:pPr>
            <a:r>
              <a:rPr lang="en-US" dirty="0"/>
              <a:t>Well losses	120 ft</a:t>
            </a:r>
          </a:p>
          <a:p>
            <a:pPr lvl="1">
              <a:spcBef>
                <a:spcPts val="0"/>
              </a:spcBef>
              <a:tabLst>
                <a:tab pos="5259388" algn="r"/>
              </a:tabLst>
            </a:pPr>
            <a:r>
              <a:rPr lang="en-US" dirty="0"/>
              <a:t>Thermal expansion 	 10 ft</a:t>
            </a:r>
          </a:p>
          <a:p>
            <a:pPr lvl="1">
              <a:spcBef>
                <a:spcPts val="0"/>
              </a:spcBef>
              <a:tabLst>
                <a:tab pos="5259388" algn="r"/>
              </a:tabLst>
            </a:pPr>
            <a:r>
              <a:rPr lang="en-US" dirty="0"/>
              <a:t>Drawdown from pumping 	 5 ft</a:t>
            </a:r>
          </a:p>
          <a:p>
            <a:pPr lvl="1">
              <a:spcBef>
                <a:spcPts val="0"/>
              </a:spcBef>
              <a:tabLst>
                <a:tab pos="5259388" algn="r"/>
              </a:tabLst>
            </a:pPr>
            <a:r>
              <a:rPr lang="en-US" dirty="0"/>
              <a:t>Natural fluctuation	&lt; 1 ft</a:t>
            </a:r>
          </a:p>
          <a:p>
            <a:pPr lvl="1">
              <a:spcBef>
                <a:spcPts val="0"/>
              </a:spcBef>
              <a:tabLst>
                <a:tab pos="5259388" algn="r"/>
              </a:tabLst>
            </a:pPr>
            <a:r>
              <a:rPr lang="en-US" dirty="0"/>
              <a:t>Background change	&lt; 1 ft</a:t>
            </a:r>
          </a:p>
          <a:p>
            <a:pPr>
              <a:spcBef>
                <a:spcPts val="300"/>
              </a:spcBef>
            </a:pPr>
            <a:r>
              <a:rPr lang="en-US" dirty="0"/>
              <a:t>Transmissivity, big &amp; uncertain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20,000 - 100,000 ft²/d</a:t>
            </a:r>
          </a:p>
          <a:p>
            <a:pPr>
              <a:spcBef>
                <a:spcPts val="300"/>
              </a:spcBef>
            </a:pPr>
            <a:r>
              <a:rPr lang="en-US" dirty="0"/>
              <a:t>Models limited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Heat &amp; Flow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Same diffusivity equations</a:t>
            </a:r>
          </a:p>
          <a:p>
            <a:pPr>
              <a:spcBef>
                <a:spcPts val="300"/>
              </a:spcBef>
            </a:pPr>
            <a:r>
              <a:rPr lang="en-US" dirty="0"/>
              <a:t>Correction possible if </a:t>
            </a:r>
            <a:br>
              <a:rPr lang="en-US" dirty="0"/>
            </a:br>
            <a:r>
              <a:rPr lang="en-US" dirty="0"/>
              <a:t>temperature profile measured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512018-676B-C193-B6CB-61A6E4C91A82}"/>
              </a:ext>
            </a:extLst>
          </p:cNvPr>
          <p:cNvGrpSpPr/>
          <p:nvPr/>
        </p:nvGrpSpPr>
        <p:grpSpPr>
          <a:xfrm>
            <a:off x="10515602" y="27432"/>
            <a:ext cx="679703" cy="1005840"/>
            <a:chOff x="10515602" y="27432"/>
            <a:chExt cx="679703" cy="1005840"/>
          </a:xfrm>
        </p:grpSpPr>
        <p:grpSp>
          <p:nvGrpSpPr>
            <p:cNvPr id="5" name="NV locator small">
              <a:extLst>
                <a:ext uri="{FF2B5EF4-FFF2-40B4-BE49-F238E27FC236}">
                  <a16:creationId xmlns:a16="http://schemas.microsoft.com/office/drawing/2014/main" id="{9B54B7CB-8F3A-922E-2DA0-756B1BF4B7D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515602" y="27432"/>
              <a:ext cx="679703" cy="1005840"/>
              <a:chOff x="7507288" y="1233488"/>
              <a:chExt cx="3619500" cy="5356225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B5406891-4B7D-760F-E0B3-364F3D79A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1233488"/>
                <a:ext cx="3619500" cy="5356225"/>
              </a:xfrm>
              <a:custGeom>
                <a:avLst/>
                <a:gdLst>
                  <a:gd name="T0" fmla="*/ 18 w 2280"/>
                  <a:gd name="T1" fmla="*/ 1460 h 3374"/>
                  <a:gd name="T2" fmla="*/ 90 w 2280"/>
                  <a:gd name="T3" fmla="*/ 1527 h 3374"/>
                  <a:gd name="T4" fmla="*/ 137 w 2280"/>
                  <a:gd name="T5" fmla="*/ 1571 h 3374"/>
                  <a:gd name="T6" fmla="*/ 168 w 2280"/>
                  <a:gd name="T7" fmla="*/ 1601 h 3374"/>
                  <a:gd name="T8" fmla="*/ 265 w 2280"/>
                  <a:gd name="T9" fmla="*/ 1691 h 3374"/>
                  <a:gd name="T10" fmla="*/ 421 w 2280"/>
                  <a:gd name="T11" fmla="*/ 1836 h 3374"/>
                  <a:gd name="T12" fmla="*/ 716 w 2280"/>
                  <a:gd name="T13" fmla="*/ 2114 h 3374"/>
                  <a:gd name="T14" fmla="*/ 866 w 2280"/>
                  <a:gd name="T15" fmla="*/ 2253 h 3374"/>
                  <a:gd name="T16" fmla="*/ 1101 w 2280"/>
                  <a:gd name="T17" fmla="*/ 2474 h 3374"/>
                  <a:gd name="T18" fmla="*/ 1443 w 2280"/>
                  <a:gd name="T19" fmla="*/ 2793 h 3374"/>
                  <a:gd name="T20" fmla="*/ 1613 w 2280"/>
                  <a:gd name="T21" fmla="*/ 2952 h 3374"/>
                  <a:gd name="T22" fmla="*/ 1716 w 2280"/>
                  <a:gd name="T23" fmla="*/ 3048 h 3374"/>
                  <a:gd name="T24" fmla="*/ 1852 w 2280"/>
                  <a:gd name="T25" fmla="*/ 3176 h 3374"/>
                  <a:gd name="T26" fmla="*/ 1995 w 2280"/>
                  <a:gd name="T27" fmla="*/ 3309 h 3374"/>
                  <a:gd name="T28" fmla="*/ 2065 w 2280"/>
                  <a:gd name="T29" fmla="*/ 3355 h 3374"/>
                  <a:gd name="T30" fmla="*/ 2060 w 2280"/>
                  <a:gd name="T31" fmla="*/ 3328 h 3374"/>
                  <a:gd name="T32" fmla="*/ 2081 w 2280"/>
                  <a:gd name="T33" fmla="*/ 3315 h 3374"/>
                  <a:gd name="T34" fmla="*/ 2086 w 2280"/>
                  <a:gd name="T35" fmla="*/ 3275 h 3374"/>
                  <a:gd name="T36" fmla="*/ 2047 w 2280"/>
                  <a:gd name="T37" fmla="*/ 3159 h 3374"/>
                  <a:gd name="T38" fmla="*/ 2049 w 2280"/>
                  <a:gd name="T39" fmla="*/ 3117 h 3374"/>
                  <a:gd name="T40" fmla="*/ 2041 w 2280"/>
                  <a:gd name="T41" fmla="*/ 3096 h 3374"/>
                  <a:gd name="T42" fmla="*/ 2044 w 2280"/>
                  <a:gd name="T43" fmla="*/ 3076 h 3374"/>
                  <a:gd name="T44" fmla="*/ 2030 w 2280"/>
                  <a:gd name="T45" fmla="*/ 3038 h 3374"/>
                  <a:gd name="T46" fmla="*/ 2030 w 2280"/>
                  <a:gd name="T47" fmla="*/ 2974 h 3374"/>
                  <a:gd name="T48" fmla="*/ 2041 w 2280"/>
                  <a:gd name="T49" fmla="*/ 2954 h 3374"/>
                  <a:gd name="T50" fmla="*/ 2012 w 2280"/>
                  <a:gd name="T51" fmla="*/ 2898 h 3374"/>
                  <a:gd name="T52" fmla="*/ 2011 w 2280"/>
                  <a:gd name="T53" fmla="*/ 2877 h 3374"/>
                  <a:gd name="T54" fmla="*/ 2007 w 2280"/>
                  <a:gd name="T55" fmla="*/ 2848 h 3374"/>
                  <a:gd name="T56" fmla="*/ 2036 w 2280"/>
                  <a:gd name="T57" fmla="*/ 2840 h 3374"/>
                  <a:gd name="T58" fmla="*/ 2079 w 2280"/>
                  <a:gd name="T59" fmla="*/ 2820 h 3374"/>
                  <a:gd name="T60" fmla="*/ 2103 w 2280"/>
                  <a:gd name="T61" fmla="*/ 2824 h 3374"/>
                  <a:gd name="T62" fmla="*/ 2124 w 2280"/>
                  <a:gd name="T63" fmla="*/ 2831 h 3374"/>
                  <a:gd name="T64" fmla="*/ 2164 w 2280"/>
                  <a:gd name="T65" fmla="*/ 2834 h 3374"/>
                  <a:gd name="T66" fmla="*/ 2179 w 2280"/>
                  <a:gd name="T67" fmla="*/ 2863 h 3374"/>
                  <a:gd name="T68" fmla="*/ 2198 w 2280"/>
                  <a:gd name="T69" fmla="*/ 2878 h 3374"/>
                  <a:gd name="T70" fmla="*/ 2247 w 2280"/>
                  <a:gd name="T71" fmla="*/ 2866 h 3374"/>
                  <a:gd name="T72" fmla="*/ 2271 w 2280"/>
                  <a:gd name="T73" fmla="*/ 2802 h 3374"/>
                  <a:gd name="T74" fmla="*/ 2276 w 2280"/>
                  <a:gd name="T75" fmla="*/ 2649 h 3374"/>
                  <a:gd name="T76" fmla="*/ 2268 w 2280"/>
                  <a:gd name="T77" fmla="*/ 2481 h 3374"/>
                  <a:gd name="T78" fmla="*/ 2261 w 2280"/>
                  <a:gd name="T79" fmla="*/ 2264 h 3374"/>
                  <a:gd name="T80" fmla="*/ 2257 w 2280"/>
                  <a:gd name="T81" fmla="*/ 2150 h 3374"/>
                  <a:gd name="T82" fmla="*/ 2254 w 2280"/>
                  <a:gd name="T83" fmla="*/ 1996 h 3374"/>
                  <a:gd name="T84" fmla="*/ 2243 w 2280"/>
                  <a:gd name="T85" fmla="*/ 1661 h 3374"/>
                  <a:gd name="T86" fmla="*/ 2225 w 2280"/>
                  <a:gd name="T87" fmla="*/ 1094 h 3374"/>
                  <a:gd name="T88" fmla="*/ 2219 w 2280"/>
                  <a:gd name="T89" fmla="*/ 905 h 3374"/>
                  <a:gd name="T90" fmla="*/ 2210 w 2280"/>
                  <a:gd name="T91" fmla="*/ 604 h 3374"/>
                  <a:gd name="T92" fmla="*/ 2204 w 2280"/>
                  <a:gd name="T93" fmla="*/ 374 h 3374"/>
                  <a:gd name="T94" fmla="*/ 2183 w 2280"/>
                  <a:gd name="T95" fmla="*/ 2 h 3374"/>
                  <a:gd name="T96" fmla="*/ 1963 w 2280"/>
                  <a:gd name="T97" fmla="*/ 6 h 3374"/>
                  <a:gd name="T98" fmla="*/ 1754 w 2280"/>
                  <a:gd name="T99" fmla="*/ 11 h 3374"/>
                  <a:gd name="T100" fmla="*/ 1483 w 2280"/>
                  <a:gd name="T101" fmla="*/ 15 h 3374"/>
                  <a:gd name="T102" fmla="*/ 1351 w 2280"/>
                  <a:gd name="T103" fmla="*/ 17 h 3374"/>
                  <a:gd name="T104" fmla="*/ 1177 w 2280"/>
                  <a:gd name="T105" fmla="*/ 17 h 3374"/>
                  <a:gd name="T106" fmla="*/ 982 w 2280"/>
                  <a:gd name="T107" fmla="*/ 16 h 3374"/>
                  <a:gd name="T108" fmla="*/ 723 w 2280"/>
                  <a:gd name="T109" fmla="*/ 15 h 3374"/>
                  <a:gd name="T110" fmla="*/ 408 w 2280"/>
                  <a:gd name="T111" fmla="*/ 11 h 3374"/>
                  <a:gd name="T112" fmla="*/ 94 w 2280"/>
                  <a:gd name="T113" fmla="*/ 1 h 3374"/>
                  <a:gd name="T114" fmla="*/ 31 w 2280"/>
                  <a:gd name="T115" fmla="*/ 543 h 3374"/>
                  <a:gd name="T116" fmla="*/ 19 w 2280"/>
                  <a:gd name="T117" fmla="*/ 900 h 3374"/>
                  <a:gd name="T118" fmla="*/ 10 w 2280"/>
                  <a:gd name="T119" fmla="*/ 1118 h 3374"/>
                  <a:gd name="T120" fmla="*/ 7 w 2280"/>
                  <a:gd name="T121" fmla="*/ 1204 h 3374"/>
                  <a:gd name="T122" fmla="*/ 3 w 2280"/>
                  <a:gd name="T123" fmla="*/ 1290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0" h="3374">
                    <a:moveTo>
                      <a:pt x="2" y="1332"/>
                    </a:moveTo>
                    <a:lnTo>
                      <a:pt x="2" y="1334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7"/>
                    </a:lnTo>
                    <a:lnTo>
                      <a:pt x="1" y="1363"/>
                    </a:lnTo>
                    <a:lnTo>
                      <a:pt x="1" y="1388"/>
                    </a:lnTo>
                    <a:lnTo>
                      <a:pt x="0" y="1410"/>
                    </a:lnTo>
                    <a:lnTo>
                      <a:pt x="0" y="1443"/>
                    </a:lnTo>
                    <a:lnTo>
                      <a:pt x="12" y="1454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21" y="1463"/>
                    </a:lnTo>
                    <a:lnTo>
                      <a:pt x="22" y="1464"/>
                    </a:lnTo>
                    <a:lnTo>
                      <a:pt x="23" y="1465"/>
                    </a:lnTo>
                    <a:lnTo>
                      <a:pt x="32" y="1472"/>
                    </a:lnTo>
                    <a:lnTo>
                      <a:pt x="34" y="1475"/>
                    </a:lnTo>
                    <a:lnTo>
                      <a:pt x="34" y="1475"/>
                    </a:lnTo>
                    <a:lnTo>
                      <a:pt x="36" y="1477"/>
                    </a:lnTo>
                    <a:lnTo>
                      <a:pt x="57" y="1496"/>
                    </a:lnTo>
                    <a:lnTo>
                      <a:pt x="81" y="1518"/>
                    </a:lnTo>
                    <a:lnTo>
                      <a:pt x="90" y="1527"/>
                    </a:lnTo>
                    <a:lnTo>
                      <a:pt x="113" y="1549"/>
                    </a:lnTo>
                    <a:lnTo>
                      <a:pt x="113" y="1549"/>
                    </a:lnTo>
                    <a:lnTo>
                      <a:pt x="116" y="1552"/>
                    </a:lnTo>
                    <a:lnTo>
                      <a:pt x="116" y="1552"/>
                    </a:lnTo>
                    <a:lnTo>
                      <a:pt x="118" y="1554"/>
                    </a:lnTo>
                    <a:lnTo>
                      <a:pt x="118" y="1554"/>
                    </a:lnTo>
                    <a:lnTo>
                      <a:pt x="124" y="1559"/>
                    </a:lnTo>
                    <a:lnTo>
                      <a:pt x="126" y="1561"/>
                    </a:lnTo>
                    <a:lnTo>
                      <a:pt x="133" y="1568"/>
                    </a:lnTo>
                    <a:lnTo>
                      <a:pt x="133" y="1568"/>
                    </a:lnTo>
                    <a:lnTo>
                      <a:pt x="135" y="1569"/>
                    </a:lnTo>
                    <a:lnTo>
                      <a:pt x="137" y="1571"/>
                    </a:lnTo>
                    <a:lnTo>
                      <a:pt x="139" y="1573"/>
                    </a:lnTo>
                    <a:lnTo>
                      <a:pt x="151" y="1585"/>
                    </a:lnTo>
                    <a:lnTo>
                      <a:pt x="152" y="1585"/>
                    </a:lnTo>
                    <a:lnTo>
                      <a:pt x="152" y="1586"/>
                    </a:lnTo>
                    <a:lnTo>
                      <a:pt x="164" y="1596"/>
                    </a:lnTo>
                    <a:lnTo>
                      <a:pt x="164" y="1597"/>
                    </a:lnTo>
                    <a:lnTo>
                      <a:pt x="165" y="1598"/>
                    </a:lnTo>
                    <a:lnTo>
                      <a:pt x="165" y="1598"/>
                    </a:lnTo>
                    <a:lnTo>
                      <a:pt x="166" y="1598"/>
                    </a:lnTo>
                    <a:lnTo>
                      <a:pt x="166" y="1599"/>
                    </a:lnTo>
                    <a:lnTo>
                      <a:pt x="168" y="1600"/>
                    </a:lnTo>
                    <a:lnTo>
                      <a:pt x="168" y="1601"/>
                    </a:lnTo>
                    <a:lnTo>
                      <a:pt x="179" y="1611"/>
                    </a:lnTo>
                    <a:lnTo>
                      <a:pt x="185" y="1616"/>
                    </a:lnTo>
                    <a:lnTo>
                      <a:pt x="185" y="1616"/>
                    </a:lnTo>
                    <a:lnTo>
                      <a:pt x="201" y="1631"/>
                    </a:lnTo>
                    <a:lnTo>
                      <a:pt x="202" y="1632"/>
                    </a:lnTo>
                    <a:lnTo>
                      <a:pt x="202" y="1632"/>
                    </a:lnTo>
                    <a:lnTo>
                      <a:pt x="229" y="1658"/>
                    </a:lnTo>
                    <a:lnTo>
                      <a:pt x="231" y="1660"/>
                    </a:lnTo>
                    <a:lnTo>
                      <a:pt x="245" y="1672"/>
                    </a:lnTo>
                    <a:lnTo>
                      <a:pt x="246" y="1673"/>
                    </a:lnTo>
                    <a:lnTo>
                      <a:pt x="247" y="1674"/>
                    </a:lnTo>
                    <a:lnTo>
                      <a:pt x="265" y="1691"/>
                    </a:lnTo>
                    <a:lnTo>
                      <a:pt x="276" y="1701"/>
                    </a:lnTo>
                    <a:lnTo>
                      <a:pt x="281" y="1707"/>
                    </a:lnTo>
                    <a:lnTo>
                      <a:pt x="310" y="1734"/>
                    </a:lnTo>
                    <a:lnTo>
                      <a:pt x="322" y="1744"/>
                    </a:lnTo>
                    <a:lnTo>
                      <a:pt x="332" y="1754"/>
                    </a:lnTo>
                    <a:lnTo>
                      <a:pt x="338" y="1759"/>
                    </a:lnTo>
                    <a:lnTo>
                      <a:pt x="357" y="1778"/>
                    </a:lnTo>
                    <a:lnTo>
                      <a:pt x="368" y="1788"/>
                    </a:lnTo>
                    <a:lnTo>
                      <a:pt x="387" y="1806"/>
                    </a:lnTo>
                    <a:lnTo>
                      <a:pt x="387" y="1806"/>
                    </a:lnTo>
                    <a:lnTo>
                      <a:pt x="397" y="1814"/>
                    </a:lnTo>
                    <a:lnTo>
                      <a:pt x="421" y="1836"/>
                    </a:lnTo>
                    <a:lnTo>
                      <a:pt x="444" y="1858"/>
                    </a:lnTo>
                    <a:lnTo>
                      <a:pt x="444" y="1858"/>
                    </a:lnTo>
                    <a:lnTo>
                      <a:pt x="453" y="1868"/>
                    </a:lnTo>
                    <a:lnTo>
                      <a:pt x="463" y="1876"/>
                    </a:lnTo>
                    <a:lnTo>
                      <a:pt x="475" y="1887"/>
                    </a:lnTo>
                    <a:lnTo>
                      <a:pt x="510" y="1921"/>
                    </a:lnTo>
                    <a:lnTo>
                      <a:pt x="528" y="1937"/>
                    </a:lnTo>
                    <a:lnTo>
                      <a:pt x="555" y="1962"/>
                    </a:lnTo>
                    <a:lnTo>
                      <a:pt x="583" y="1988"/>
                    </a:lnTo>
                    <a:lnTo>
                      <a:pt x="649" y="2050"/>
                    </a:lnTo>
                    <a:lnTo>
                      <a:pt x="706" y="2103"/>
                    </a:lnTo>
                    <a:lnTo>
                      <a:pt x="716" y="2114"/>
                    </a:lnTo>
                    <a:lnTo>
                      <a:pt x="724" y="2120"/>
                    </a:lnTo>
                    <a:lnTo>
                      <a:pt x="729" y="2125"/>
                    </a:lnTo>
                    <a:lnTo>
                      <a:pt x="729" y="2125"/>
                    </a:lnTo>
                    <a:lnTo>
                      <a:pt x="751" y="2145"/>
                    </a:lnTo>
                    <a:lnTo>
                      <a:pt x="754" y="2147"/>
                    </a:lnTo>
                    <a:lnTo>
                      <a:pt x="754" y="2148"/>
                    </a:lnTo>
                    <a:lnTo>
                      <a:pt x="781" y="2173"/>
                    </a:lnTo>
                    <a:lnTo>
                      <a:pt x="791" y="2183"/>
                    </a:lnTo>
                    <a:lnTo>
                      <a:pt x="795" y="2187"/>
                    </a:lnTo>
                    <a:lnTo>
                      <a:pt x="807" y="2198"/>
                    </a:lnTo>
                    <a:lnTo>
                      <a:pt x="854" y="2242"/>
                    </a:lnTo>
                    <a:lnTo>
                      <a:pt x="866" y="2253"/>
                    </a:lnTo>
                    <a:lnTo>
                      <a:pt x="903" y="2288"/>
                    </a:lnTo>
                    <a:lnTo>
                      <a:pt x="919" y="2303"/>
                    </a:lnTo>
                    <a:lnTo>
                      <a:pt x="934" y="2317"/>
                    </a:lnTo>
                    <a:lnTo>
                      <a:pt x="935" y="2317"/>
                    </a:lnTo>
                    <a:lnTo>
                      <a:pt x="943" y="2325"/>
                    </a:lnTo>
                    <a:lnTo>
                      <a:pt x="982" y="2362"/>
                    </a:lnTo>
                    <a:lnTo>
                      <a:pt x="1017" y="2395"/>
                    </a:lnTo>
                    <a:lnTo>
                      <a:pt x="1024" y="2402"/>
                    </a:lnTo>
                    <a:lnTo>
                      <a:pt x="1033" y="2409"/>
                    </a:lnTo>
                    <a:lnTo>
                      <a:pt x="1063" y="2437"/>
                    </a:lnTo>
                    <a:lnTo>
                      <a:pt x="1076" y="2450"/>
                    </a:lnTo>
                    <a:lnTo>
                      <a:pt x="1101" y="2474"/>
                    </a:lnTo>
                    <a:lnTo>
                      <a:pt x="1102" y="2475"/>
                    </a:lnTo>
                    <a:lnTo>
                      <a:pt x="1127" y="2497"/>
                    </a:lnTo>
                    <a:lnTo>
                      <a:pt x="1155" y="2524"/>
                    </a:lnTo>
                    <a:lnTo>
                      <a:pt x="1170" y="2537"/>
                    </a:lnTo>
                    <a:lnTo>
                      <a:pt x="1240" y="2602"/>
                    </a:lnTo>
                    <a:lnTo>
                      <a:pt x="1305" y="2664"/>
                    </a:lnTo>
                    <a:lnTo>
                      <a:pt x="1321" y="2679"/>
                    </a:lnTo>
                    <a:lnTo>
                      <a:pt x="1326" y="2683"/>
                    </a:lnTo>
                    <a:lnTo>
                      <a:pt x="1368" y="2723"/>
                    </a:lnTo>
                    <a:lnTo>
                      <a:pt x="1370" y="2724"/>
                    </a:lnTo>
                    <a:lnTo>
                      <a:pt x="1419" y="2770"/>
                    </a:lnTo>
                    <a:lnTo>
                      <a:pt x="1443" y="2793"/>
                    </a:lnTo>
                    <a:lnTo>
                      <a:pt x="1475" y="2823"/>
                    </a:lnTo>
                    <a:lnTo>
                      <a:pt x="1480" y="2827"/>
                    </a:lnTo>
                    <a:lnTo>
                      <a:pt x="1481" y="2828"/>
                    </a:lnTo>
                    <a:lnTo>
                      <a:pt x="1527" y="2870"/>
                    </a:lnTo>
                    <a:lnTo>
                      <a:pt x="1528" y="2872"/>
                    </a:lnTo>
                    <a:lnTo>
                      <a:pt x="1532" y="2877"/>
                    </a:lnTo>
                    <a:lnTo>
                      <a:pt x="1553" y="2895"/>
                    </a:lnTo>
                    <a:lnTo>
                      <a:pt x="1559" y="2902"/>
                    </a:lnTo>
                    <a:lnTo>
                      <a:pt x="1560" y="2902"/>
                    </a:lnTo>
                    <a:lnTo>
                      <a:pt x="1576" y="2916"/>
                    </a:lnTo>
                    <a:lnTo>
                      <a:pt x="1579" y="2919"/>
                    </a:lnTo>
                    <a:lnTo>
                      <a:pt x="1613" y="2952"/>
                    </a:lnTo>
                    <a:lnTo>
                      <a:pt x="1616" y="2955"/>
                    </a:lnTo>
                    <a:lnTo>
                      <a:pt x="1641" y="2978"/>
                    </a:lnTo>
                    <a:lnTo>
                      <a:pt x="1641" y="2978"/>
                    </a:lnTo>
                    <a:lnTo>
                      <a:pt x="1649" y="2985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65" y="3000"/>
                    </a:lnTo>
                    <a:lnTo>
                      <a:pt x="1666" y="3001"/>
                    </a:lnTo>
                    <a:lnTo>
                      <a:pt x="1668" y="3003"/>
                    </a:lnTo>
                    <a:lnTo>
                      <a:pt x="1697" y="3030"/>
                    </a:lnTo>
                    <a:lnTo>
                      <a:pt x="1716" y="3048"/>
                    </a:lnTo>
                    <a:lnTo>
                      <a:pt x="1750" y="3081"/>
                    </a:lnTo>
                    <a:lnTo>
                      <a:pt x="1753" y="3083"/>
                    </a:lnTo>
                    <a:lnTo>
                      <a:pt x="1754" y="3083"/>
                    </a:lnTo>
                    <a:lnTo>
                      <a:pt x="1758" y="3087"/>
                    </a:lnTo>
                    <a:lnTo>
                      <a:pt x="1759" y="3088"/>
                    </a:lnTo>
                    <a:lnTo>
                      <a:pt x="1759" y="3089"/>
                    </a:lnTo>
                    <a:lnTo>
                      <a:pt x="1770" y="3098"/>
                    </a:lnTo>
                    <a:lnTo>
                      <a:pt x="1795" y="3121"/>
                    </a:lnTo>
                    <a:lnTo>
                      <a:pt x="1807" y="3133"/>
                    </a:lnTo>
                    <a:lnTo>
                      <a:pt x="1826" y="3151"/>
                    </a:lnTo>
                    <a:lnTo>
                      <a:pt x="1852" y="3175"/>
                    </a:lnTo>
                    <a:lnTo>
                      <a:pt x="1852" y="3176"/>
                    </a:lnTo>
                    <a:lnTo>
                      <a:pt x="1857" y="3180"/>
                    </a:lnTo>
                    <a:lnTo>
                      <a:pt x="1858" y="3180"/>
                    </a:lnTo>
                    <a:lnTo>
                      <a:pt x="1866" y="3188"/>
                    </a:lnTo>
                    <a:lnTo>
                      <a:pt x="1875" y="3197"/>
                    </a:lnTo>
                    <a:lnTo>
                      <a:pt x="1877" y="3199"/>
                    </a:lnTo>
                    <a:lnTo>
                      <a:pt x="1898" y="3219"/>
                    </a:lnTo>
                    <a:lnTo>
                      <a:pt x="1940" y="3257"/>
                    </a:lnTo>
                    <a:lnTo>
                      <a:pt x="1946" y="3263"/>
                    </a:lnTo>
                    <a:lnTo>
                      <a:pt x="1946" y="3263"/>
                    </a:lnTo>
                    <a:lnTo>
                      <a:pt x="1977" y="3292"/>
                    </a:lnTo>
                    <a:lnTo>
                      <a:pt x="1977" y="3292"/>
                    </a:lnTo>
                    <a:lnTo>
                      <a:pt x="1995" y="3309"/>
                    </a:lnTo>
                    <a:lnTo>
                      <a:pt x="1995" y="3309"/>
                    </a:lnTo>
                    <a:lnTo>
                      <a:pt x="2032" y="3344"/>
                    </a:lnTo>
                    <a:lnTo>
                      <a:pt x="2047" y="3358"/>
                    </a:lnTo>
                    <a:lnTo>
                      <a:pt x="2056" y="3367"/>
                    </a:lnTo>
                    <a:lnTo>
                      <a:pt x="2056" y="3367"/>
                    </a:lnTo>
                    <a:lnTo>
                      <a:pt x="2064" y="3374"/>
                    </a:lnTo>
                    <a:lnTo>
                      <a:pt x="2062" y="3371"/>
                    </a:lnTo>
                    <a:lnTo>
                      <a:pt x="2062" y="3371"/>
                    </a:lnTo>
                    <a:lnTo>
                      <a:pt x="2062" y="3365"/>
                    </a:lnTo>
                    <a:lnTo>
                      <a:pt x="2062" y="3361"/>
                    </a:lnTo>
                    <a:lnTo>
                      <a:pt x="2064" y="3357"/>
                    </a:lnTo>
                    <a:lnTo>
                      <a:pt x="2065" y="3355"/>
                    </a:lnTo>
                    <a:lnTo>
                      <a:pt x="2066" y="3353"/>
                    </a:lnTo>
                    <a:lnTo>
                      <a:pt x="2070" y="3350"/>
                    </a:lnTo>
                    <a:lnTo>
                      <a:pt x="2070" y="3350"/>
                    </a:lnTo>
                    <a:lnTo>
                      <a:pt x="2074" y="3347"/>
                    </a:lnTo>
                    <a:lnTo>
                      <a:pt x="2075" y="3344"/>
                    </a:lnTo>
                    <a:lnTo>
                      <a:pt x="2076" y="3342"/>
                    </a:lnTo>
                    <a:lnTo>
                      <a:pt x="2075" y="3339"/>
                    </a:lnTo>
                    <a:lnTo>
                      <a:pt x="2073" y="3337"/>
                    </a:lnTo>
                    <a:lnTo>
                      <a:pt x="2071" y="3335"/>
                    </a:lnTo>
                    <a:lnTo>
                      <a:pt x="2067" y="3332"/>
                    </a:lnTo>
                    <a:lnTo>
                      <a:pt x="2062" y="3330"/>
                    </a:lnTo>
                    <a:lnTo>
                      <a:pt x="2060" y="3328"/>
                    </a:lnTo>
                    <a:lnTo>
                      <a:pt x="2060" y="3328"/>
                    </a:lnTo>
                    <a:lnTo>
                      <a:pt x="2058" y="3326"/>
                    </a:lnTo>
                    <a:lnTo>
                      <a:pt x="2059" y="3324"/>
                    </a:lnTo>
                    <a:lnTo>
                      <a:pt x="2062" y="3320"/>
                    </a:lnTo>
                    <a:lnTo>
                      <a:pt x="2064" y="3318"/>
                    </a:lnTo>
                    <a:lnTo>
                      <a:pt x="2066" y="3317"/>
                    </a:lnTo>
                    <a:lnTo>
                      <a:pt x="2068" y="3316"/>
                    </a:lnTo>
                    <a:lnTo>
                      <a:pt x="2071" y="3316"/>
                    </a:lnTo>
                    <a:lnTo>
                      <a:pt x="2075" y="3317"/>
                    </a:lnTo>
                    <a:lnTo>
                      <a:pt x="2076" y="3317"/>
                    </a:lnTo>
                    <a:lnTo>
                      <a:pt x="2077" y="3317"/>
                    </a:lnTo>
                    <a:lnTo>
                      <a:pt x="2081" y="3315"/>
                    </a:lnTo>
                    <a:lnTo>
                      <a:pt x="2084" y="3314"/>
                    </a:lnTo>
                    <a:lnTo>
                      <a:pt x="2085" y="3312"/>
                    </a:lnTo>
                    <a:lnTo>
                      <a:pt x="2086" y="3307"/>
                    </a:lnTo>
                    <a:lnTo>
                      <a:pt x="2086" y="3306"/>
                    </a:lnTo>
                    <a:lnTo>
                      <a:pt x="2086" y="3306"/>
                    </a:lnTo>
                    <a:lnTo>
                      <a:pt x="2087" y="3296"/>
                    </a:lnTo>
                    <a:lnTo>
                      <a:pt x="2087" y="3292"/>
                    </a:lnTo>
                    <a:lnTo>
                      <a:pt x="2087" y="3286"/>
                    </a:lnTo>
                    <a:lnTo>
                      <a:pt x="2086" y="3278"/>
                    </a:lnTo>
                    <a:lnTo>
                      <a:pt x="2086" y="3278"/>
                    </a:lnTo>
                    <a:lnTo>
                      <a:pt x="2086" y="3277"/>
                    </a:lnTo>
                    <a:lnTo>
                      <a:pt x="2086" y="3275"/>
                    </a:lnTo>
                    <a:lnTo>
                      <a:pt x="2083" y="3274"/>
                    </a:lnTo>
                    <a:lnTo>
                      <a:pt x="2082" y="3264"/>
                    </a:lnTo>
                    <a:lnTo>
                      <a:pt x="2082" y="3260"/>
                    </a:lnTo>
                    <a:lnTo>
                      <a:pt x="2080" y="3249"/>
                    </a:lnTo>
                    <a:lnTo>
                      <a:pt x="2075" y="3231"/>
                    </a:lnTo>
                    <a:lnTo>
                      <a:pt x="2075" y="3218"/>
                    </a:lnTo>
                    <a:lnTo>
                      <a:pt x="2072" y="3204"/>
                    </a:lnTo>
                    <a:lnTo>
                      <a:pt x="2069" y="3197"/>
                    </a:lnTo>
                    <a:lnTo>
                      <a:pt x="2062" y="3178"/>
                    </a:lnTo>
                    <a:lnTo>
                      <a:pt x="2052" y="3169"/>
                    </a:lnTo>
                    <a:lnTo>
                      <a:pt x="2048" y="3161"/>
                    </a:lnTo>
                    <a:lnTo>
                      <a:pt x="2047" y="3159"/>
                    </a:lnTo>
                    <a:lnTo>
                      <a:pt x="2046" y="3151"/>
                    </a:lnTo>
                    <a:lnTo>
                      <a:pt x="2043" y="3143"/>
                    </a:lnTo>
                    <a:lnTo>
                      <a:pt x="2041" y="3140"/>
                    </a:lnTo>
                    <a:lnTo>
                      <a:pt x="2041" y="3137"/>
                    </a:lnTo>
                    <a:lnTo>
                      <a:pt x="2040" y="3134"/>
                    </a:lnTo>
                    <a:lnTo>
                      <a:pt x="2040" y="3134"/>
                    </a:lnTo>
                    <a:lnTo>
                      <a:pt x="2041" y="3129"/>
                    </a:lnTo>
                    <a:lnTo>
                      <a:pt x="2042" y="3126"/>
                    </a:lnTo>
                    <a:lnTo>
                      <a:pt x="2046" y="3123"/>
                    </a:lnTo>
                    <a:lnTo>
                      <a:pt x="2048" y="3120"/>
                    </a:lnTo>
                    <a:lnTo>
                      <a:pt x="2049" y="3118"/>
                    </a:lnTo>
                    <a:lnTo>
                      <a:pt x="2049" y="3117"/>
                    </a:lnTo>
                    <a:lnTo>
                      <a:pt x="2047" y="3116"/>
                    </a:lnTo>
                    <a:lnTo>
                      <a:pt x="2047" y="3112"/>
                    </a:lnTo>
                    <a:lnTo>
                      <a:pt x="2046" y="3104"/>
                    </a:lnTo>
                    <a:lnTo>
                      <a:pt x="2045" y="3102"/>
                    </a:lnTo>
                    <a:lnTo>
                      <a:pt x="2045" y="3100"/>
                    </a:lnTo>
                    <a:lnTo>
                      <a:pt x="2044" y="3099"/>
                    </a:lnTo>
                    <a:lnTo>
                      <a:pt x="2043" y="3098"/>
                    </a:lnTo>
                    <a:lnTo>
                      <a:pt x="2042" y="3098"/>
                    </a:lnTo>
                    <a:lnTo>
                      <a:pt x="2041" y="3097"/>
                    </a:lnTo>
                    <a:lnTo>
                      <a:pt x="2041" y="3097"/>
                    </a:lnTo>
                    <a:lnTo>
                      <a:pt x="2041" y="3096"/>
                    </a:lnTo>
                    <a:lnTo>
                      <a:pt x="2041" y="3096"/>
                    </a:lnTo>
                    <a:lnTo>
                      <a:pt x="2043" y="3094"/>
                    </a:lnTo>
                    <a:lnTo>
                      <a:pt x="2044" y="3094"/>
                    </a:lnTo>
                    <a:lnTo>
                      <a:pt x="2045" y="3093"/>
                    </a:lnTo>
                    <a:lnTo>
                      <a:pt x="2046" y="3093"/>
                    </a:lnTo>
                    <a:lnTo>
                      <a:pt x="2047" y="3093"/>
                    </a:lnTo>
                    <a:lnTo>
                      <a:pt x="2049" y="3087"/>
                    </a:lnTo>
                    <a:lnTo>
                      <a:pt x="2049" y="3082"/>
                    </a:lnTo>
                    <a:lnTo>
                      <a:pt x="2048" y="3079"/>
                    </a:lnTo>
                    <a:lnTo>
                      <a:pt x="2047" y="3077"/>
                    </a:lnTo>
                    <a:lnTo>
                      <a:pt x="2046" y="3077"/>
                    </a:lnTo>
                    <a:lnTo>
                      <a:pt x="2045" y="3077"/>
                    </a:lnTo>
                    <a:lnTo>
                      <a:pt x="2044" y="3076"/>
                    </a:lnTo>
                    <a:lnTo>
                      <a:pt x="2044" y="3076"/>
                    </a:lnTo>
                    <a:lnTo>
                      <a:pt x="2043" y="3073"/>
                    </a:lnTo>
                    <a:lnTo>
                      <a:pt x="2041" y="3069"/>
                    </a:lnTo>
                    <a:lnTo>
                      <a:pt x="2039" y="3066"/>
                    </a:lnTo>
                    <a:lnTo>
                      <a:pt x="2035" y="3062"/>
                    </a:lnTo>
                    <a:lnTo>
                      <a:pt x="2035" y="3056"/>
                    </a:lnTo>
                    <a:lnTo>
                      <a:pt x="2037" y="3050"/>
                    </a:lnTo>
                    <a:lnTo>
                      <a:pt x="2038" y="3049"/>
                    </a:lnTo>
                    <a:lnTo>
                      <a:pt x="2038" y="3045"/>
                    </a:lnTo>
                    <a:lnTo>
                      <a:pt x="2037" y="3043"/>
                    </a:lnTo>
                    <a:lnTo>
                      <a:pt x="2033" y="3041"/>
                    </a:lnTo>
                    <a:lnTo>
                      <a:pt x="2030" y="3038"/>
                    </a:lnTo>
                    <a:lnTo>
                      <a:pt x="2028" y="3034"/>
                    </a:lnTo>
                    <a:lnTo>
                      <a:pt x="2028" y="3034"/>
                    </a:lnTo>
                    <a:lnTo>
                      <a:pt x="2031" y="3022"/>
                    </a:lnTo>
                    <a:lnTo>
                      <a:pt x="2031" y="3011"/>
                    </a:lnTo>
                    <a:lnTo>
                      <a:pt x="2029" y="3006"/>
                    </a:lnTo>
                    <a:lnTo>
                      <a:pt x="2030" y="2995"/>
                    </a:lnTo>
                    <a:lnTo>
                      <a:pt x="2024" y="2987"/>
                    </a:lnTo>
                    <a:lnTo>
                      <a:pt x="2025" y="2986"/>
                    </a:lnTo>
                    <a:lnTo>
                      <a:pt x="2027" y="2984"/>
                    </a:lnTo>
                    <a:lnTo>
                      <a:pt x="2030" y="2977"/>
                    </a:lnTo>
                    <a:lnTo>
                      <a:pt x="2031" y="2975"/>
                    </a:lnTo>
                    <a:lnTo>
                      <a:pt x="2030" y="2974"/>
                    </a:lnTo>
                    <a:lnTo>
                      <a:pt x="2028" y="2971"/>
                    </a:lnTo>
                    <a:lnTo>
                      <a:pt x="2026" y="2967"/>
                    </a:lnTo>
                    <a:lnTo>
                      <a:pt x="2027" y="2965"/>
                    </a:lnTo>
                    <a:lnTo>
                      <a:pt x="2029" y="2964"/>
                    </a:lnTo>
                    <a:lnTo>
                      <a:pt x="2031" y="2964"/>
                    </a:lnTo>
                    <a:lnTo>
                      <a:pt x="2032" y="2962"/>
                    </a:lnTo>
                    <a:lnTo>
                      <a:pt x="2036" y="2960"/>
                    </a:lnTo>
                    <a:lnTo>
                      <a:pt x="2040" y="2959"/>
                    </a:lnTo>
                    <a:lnTo>
                      <a:pt x="2043" y="2957"/>
                    </a:lnTo>
                    <a:lnTo>
                      <a:pt x="2043" y="2956"/>
                    </a:lnTo>
                    <a:lnTo>
                      <a:pt x="2042" y="2955"/>
                    </a:lnTo>
                    <a:lnTo>
                      <a:pt x="2041" y="2954"/>
                    </a:lnTo>
                    <a:lnTo>
                      <a:pt x="2039" y="2953"/>
                    </a:lnTo>
                    <a:lnTo>
                      <a:pt x="2037" y="2950"/>
                    </a:lnTo>
                    <a:lnTo>
                      <a:pt x="2028" y="2941"/>
                    </a:lnTo>
                    <a:lnTo>
                      <a:pt x="2024" y="2937"/>
                    </a:lnTo>
                    <a:lnTo>
                      <a:pt x="2025" y="2929"/>
                    </a:lnTo>
                    <a:lnTo>
                      <a:pt x="2022" y="2927"/>
                    </a:lnTo>
                    <a:lnTo>
                      <a:pt x="2019" y="2921"/>
                    </a:lnTo>
                    <a:lnTo>
                      <a:pt x="2015" y="2913"/>
                    </a:lnTo>
                    <a:lnTo>
                      <a:pt x="2015" y="2913"/>
                    </a:lnTo>
                    <a:lnTo>
                      <a:pt x="2011" y="2907"/>
                    </a:lnTo>
                    <a:lnTo>
                      <a:pt x="2010" y="2902"/>
                    </a:lnTo>
                    <a:lnTo>
                      <a:pt x="2012" y="2898"/>
                    </a:lnTo>
                    <a:lnTo>
                      <a:pt x="2010" y="2891"/>
                    </a:lnTo>
                    <a:lnTo>
                      <a:pt x="2010" y="2889"/>
                    </a:lnTo>
                    <a:lnTo>
                      <a:pt x="2011" y="2889"/>
                    </a:lnTo>
                    <a:lnTo>
                      <a:pt x="2012" y="2887"/>
                    </a:lnTo>
                    <a:lnTo>
                      <a:pt x="2015" y="2885"/>
                    </a:lnTo>
                    <a:lnTo>
                      <a:pt x="2017" y="2882"/>
                    </a:lnTo>
                    <a:lnTo>
                      <a:pt x="2017" y="2881"/>
                    </a:lnTo>
                    <a:lnTo>
                      <a:pt x="2017" y="2880"/>
                    </a:lnTo>
                    <a:lnTo>
                      <a:pt x="2015" y="2879"/>
                    </a:lnTo>
                    <a:lnTo>
                      <a:pt x="2014" y="2876"/>
                    </a:lnTo>
                    <a:lnTo>
                      <a:pt x="2013" y="2876"/>
                    </a:lnTo>
                    <a:lnTo>
                      <a:pt x="2011" y="2877"/>
                    </a:lnTo>
                    <a:lnTo>
                      <a:pt x="2010" y="2875"/>
                    </a:lnTo>
                    <a:lnTo>
                      <a:pt x="2010" y="2873"/>
                    </a:lnTo>
                    <a:lnTo>
                      <a:pt x="2011" y="2871"/>
                    </a:lnTo>
                    <a:lnTo>
                      <a:pt x="2012" y="2868"/>
                    </a:lnTo>
                    <a:lnTo>
                      <a:pt x="2012" y="2866"/>
                    </a:lnTo>
                    <a:lnTo>
                      <a:pt x="2010" y="2863"/>
                    </a:lnTo>
                    <a:lnTo>
                      <a:pt x="2009" y="2861"/>
                    </a:lnTo>
                    <a:lnTo>
                      <a:pt x="2006" y="2857"/>
                    </a:lnTo>
                    <a:lnTo>
                      <a:pt x="2004" y="2854"/>
                    </a:lnTo>
                    <a:lnTo>
                      <a:pt x="2005" y="2852"/>
                    </a:lnTo>
                    <a:lnTo>
                      <a:pt x="2006" y="2850"/>
                    </a:lnTo>
                    <a:lnTo>
                      <a:pt x="2007" y="2848"/>
                    </a:lnTo>
                    <a:lnTo>
                      <a:pt x="2012" y="2844"/>
                    </a:lnTo>
                    <a:lnTo>
                      <a:pt x="2018" y="2842"/>
                    </a:lnTo>
                    <a:lnTo>
                      <a:pt x="2021" y="2842"/>
                    </a:lnTo>
                    <a:lnTo>
                      <a:pt x="2024" y="2842"/>
                    </a:lnTo>
                    <a:lnTo>
                      <a:pt x="2027" y="2841"/>
                    </a:lnTo>
                    <a:lnTo>
                      <a:pt x="2028" y="2840"/>
                    </a:lnTo>
                    <a:lnTo>
                      <a:pt x="2029" y="2840"/>
                    </a:lnTo>
                    <a:lnTo>
                      <a:pt x="2030" y="2841"/>
                    </a:lnTo>
                    <a:lnTo>
                      <a:pt x="2032" y="2841"/>
                    </a:lnTo>
                    <a:lnTo>
                      <a:pt x="2032" y="2841"/>
                    </a:lnTo>
                    <a:lnTo>
                      <a:pt x="2034" y="2841"/>
                    </a:lnTo>
                    <a:lnTo>
                      <a:pt x="2036" y="2840"/>
                    </a:lnTo>
                    <a:lnTo>
                      <a:pt x="2037" y="2839"/>
                    </a:lnTo>
                    <a:lnTo>
                      <a:pt x="2039" y="2838"/>
                    </a:lnTo>
                    <a:lnTo>
                      <a:pt x="2040" y="2838"/>
                    </a:lnTo>
                    <a:lnTo>
                      <a:pt x="2041" y="2834"/>
                    </a:lnTo>
                    <a:lnTo>
                      <a:pt x="2052" y="2825"/>
                    </a:lnTo>
                    <a:lnTo>
                      <a:pt x="2053" y="2826"/>
                    </a:lnTo>
                    <a:lnTo>
                      <a:pt x="2056" y="2830"/>
                    </a:lnTo>
                    <a:lnTo>
                      <a:pt x="2058" y="2831"/>
                    </a:lnTo>
                    <a:lnTo>
                      <a:pt x="2061" y="2829"/>
                    </a:lnTo>
                    <a:lnTo>
                      <a:pt x="2065" y="2825"/>
                    </a:lnTo>
                    <a:lnTo>
                      <a:pt x="2075" y="2820"/>
                    </a:lnTo>
                    <a:lnTo>
                      <a:pt x="2079" y="2820"/>
                    </a:lnTo>
                    <a:lnTo>
                      <a:pt x="2082" y="2819"/>
                    </a:lnTo>
                    <a:lnTo>
                      <a:pt x="2084" y="2820"/>
                    </a:lnTo>
                    <a:lnTo>
                      <a:pt x="2086" y="2819"/>
                    </a:lnTo>
                    <a:lnTo>
                      <a:pt x="2087" y="2819"/>
                    </a:lnTo>
                    <a:lnTo>
                      <a:pt x="2090" y="2820"/>
                    </a:lnTo>
                    <a:lnTo>
                      <a:pt x="2090" y="2821"/>
                    </a:lnTo>
                    <a:lnTo>
                      <a:pt x="2092" y="2821"/>
                    </a:lnTo>
                    <a:lnTo>
                      <a:pt x="2097" y="2819"/>
                    </a:lnTo>
                    <a:lnTo>
                      <a:pt x="2100" y="2820"/>
                    </a:lnTo>
                    <a:lnTo>
                      <a:pt x="2103" y="2823"/>
                    </a:lnTo>
                    <a:lnTo>
                      <a:pt x="2103" y="2823"/>
                    </a:lnTo>
                    <a:lnTo>
                      <a:pt x="2103" y="2824"/>
                    </a:lnTo>
                    <a:lnTo>
                      <a:pt x="2102" y="2825"/>
                    </a:lnTo>
                    <a:lnTo>
                      <a:pt x="2101" y="2827"/>
                    </a:lnTo>
                    <a:lnTo>
                      <a:pt x="2100" y="2828"/>
                    </a:lnTo>
                    <a:lnTo>
                      <a:pt x="2100" y="2830"/>
                    </a:lnTo>
                    <a:lnTo>
                      <a:pt x="2102" y="2831"/>
                    </a:lnTo>
                    <a:lnTo>
                      <a:pt x="2104" y="2831"/>
                    </a:lnTo>
                    <a:lnTo>
                      <a:pt x="2110" y="2830"/>
                    </a:lnTo>
                    <a:lnTo>
                      <a:pt x="2115" y="2825"/>
                    </a:lnTo>
                    <a:lnTo>
                      <a:pt x="2117" y="2825"/>
                    </a:lnTo>
                    <a:lnTo>
                      <a:pt x="2120" y="2825"/>
                    </a:lnTo>
                    <a:lnTo>
                      <a:pt x="2122" y="2829"/>
                    </a:lnTo>
                    <a:lnTo>
                      <a:pt x="2124" y="2831"/>
                    </a:lnTo>
                    <a:lnTo>
                      <a:pt x="2125" y="2831"/>
                    </a:lnTo>
                    <a:lnTo>
                      <a:pt x="2132" y="2826"/>
                    </a:lnTo>
                    <a:lnTo>
                      <a:pt x="2136" y="2821"/>
                    </a:lnTo>
                    <a:lnTo>
                      <a:pt x="2138" y="2820"/>
                    </a:lnTo>
                    <a:lnTo>
                      <a:pt x="2143" y="2821"/>
                    </a:lnTo>
                    <a:lnTo>
                      <a:pt x="2150" y="2823"/>
                    </a:lnTo>
                    <a:lnTo>
                      <a:pt x="2152" y="2822"/>
                    </a:lnTo>
                    <a:lnTo>
                      <a:pt x="2152" y="2822"/>
                    </a:lnTo>
                    <a:lnTo>
                      <a:pt x="2153" y="2822"/>
                    </a:lnTo>
                    <a:lnTo>
                      <a:pt x="2156" y="2825"/>
                    </a:lnTo>
                    <a:lnTo>
                      <a:pt x="2159" y="2829"/>
                    </a:lnTo>
                    <a:lnTo>
                      <a:pt x="2164" y="2834"/>
                    </a:lnTo>
                    <a:lnTo>
                      <a:pt x="2167" y="2838"/>
                    </a:lnTo>
                    <a:lnTo>
                      <a:pt x="2168" y="2840"/>
                    </a:lnTo>
                    <a:lnTo>
                      <a:pt x="2171" y="2840"/>
                    </a:lnTo>
                    <a:lnTo>
                      <a:pt x="2180" y="2850"/>
                    </a:lnTo>
                    <a:lnTo>
                      <a:pt x="2181" y="2854"/>
                    </a:lnTo>
                    <a:lnTo>
                      <a:pt x="2180" y="2857"/>
                    </a:lnTo>
                    <a:lnTo>
                      <a:pt x="2178" y="2859"/>
                    </a:lnTo>
                    <a:lnTo>
                      <a:pt x="2177" y="2861"/>
                    </a:lnTo>
                    <a:lnTo>
                      <a:pt x="2177" y="2862"/>
                    </a:lnTo>
                    <a:lnTo>
                      <a:pt x="2177" y="2862"/>
                    </a:lnTo>
                    <a:lnTo>
                      <a:pt x="2178" y="2863"/>
                    </a:lnTo>
                    <a:lnTo>
                      <a:pt x="2179" y="2863"/>
                    </a:lnTo>
                    <a:lnTo>
                      <a:pt x="2183" y="2863"/>
                    </a:lnTo>
                    <a:lnTo>
                      <a:pt x="2184" y="2864"/>
                    </a:lnTo>
                    <a:lnTo>
                      <a:pt x="2185" y="2864"/>
                    </a:lnTo>
                    <a:lnTo>
                      <a:pt x="2186" y="2865"/>
                    </a:lnTo>
                    <a:lnTo>
                      <a:pt x="2190" y="2867"/>
                    </a:lnTo>
                    <a:lnTo>
                      <a:pt x="2191" y="2868"/>
                    </a:lnTo>
                    <a:lnTo>
                      <a:pt x="2193" y="2867"/>
                    </a:lnTo>
                    <a:lnTo>
                      <a:pt x="2194" y="2868"/>
                    </a:lnTo>
                    <a:lnTo>
                      <a:pt x="2195" y="2870"/>
                    </a:lnTo>
                    <a:lnTo>
                      <a:pt x="2195" y="2872"/>
                    </a:lnTo>
                    <a:lnTo>
                      <a:pt x="2197" y="2876"/>
                    </a:lnTo>
                    <a:lnTo>
                      <a:pt x="2198" y="2878"/>
                    </a:lnTo>
                    <a:lnTo>
                      <a:pt x="2202" y="2880"/>
                    </a:lnTo>
                    <a:lnTo>
                      <a:pt x="2207" y="2883"/>
                    </a:lnTo>
                    <a:lnTo>
                      <a:pt x="2209" y="2883"/>
                    </a:lnTo>
                    <a:lnTo>
                      <a:pt x="2217" y="2882"/>
                    </a:lnTo>
                    <a:lnTo>
                      <a:pt x="2224" y="2880"/>
                    </a:lnTo>
                    <a:lnTo>
                      <a:pt x="2230" y="2877"/>
                    </a:lnTo>
                    <a:lnTo>
                      <a:pt x="2235" y="2875"/>
                    </a:lnTo>
                    <a:lnTo>
                      <a:pt x="2240" y="2877"/>
                    </a:lnTo>
                    <a:lnTo>
                      <a:pt x="2242" y="2876"/>
                    </a:lnTo>
                    <a:lnTo>
                      <a:pt x="2243" y="2874"/>
                    </a:lnTo>
                    <a:lnTo>
                      <a:pt x="2246" y="2870"/>
                    </a:lnTo>
                    <a:lnTo>
                      <a:pt x="2247" y="2866"/>
                    </a:lnTo>
                    <a:lnTo>
                      <a:pt x="2247" y="2861"/>
                    </a:lnTo>
                    <a:lnTo>
                      <a:pt x="2252" y="2849"/>
                    </a:lnTo>
                    <a:lnTo>
                      <a:pt x="2255" y="2842"/>
                    </a:lnTo>
                    <a:lnTo>
                      <a:pt x="2254" y="2840"/>
                    </a:lnTo>
                    <a:lnTo>
                      <a:pt x="2252" y="2838"/>
                    </a:lnTo>
                    <a:lnTo>
                      <a:pt x="2252" y="2836"/>
                    </a:lnTo>
                    <a:lnTo>
                      <a:pt x="2253" y="2834"/>
                    </a:lnTo>
                    <a:lnTo>
                      <a:pt x="2255" y="2831"/>
                    </a:lnTo>
                    <a:lnTo>
                      <a:pt x="2258" y="2830"/>
                    </a:lnTo>
                    <a:lnTo>
                      <a:pt x="2260" y="2829"/>
                    </a:lnTo>
                    <a:lnTo>
                      <a:pt x="2266" y="2817"/>
                    </a:lnTo>
                    <a:lnTo>
                      <a:pt x="2271" y="2802"/>
                    </a:lnTo>
                    <a:lnTo>
                      <a:pt x="2275" y="2796"/>
                    </a:lnTo>
                    <a:lnTo>
                      <a:pt x="2280" y="2794"/>
                    </a:lnTo>
                    <a:lnTo>
                      <a:pt x="2279" y="2769"/>
                    </a:lnTo>
                    <a:lnTo>
                      <a:pt x="2279" y="2763"/>
                    </a:lnTo>
                    <a:lnTo>
                      <a:pt x="2279" y="2756"/>
                    </a:lnTo>
                    <a:lnTo>
                      <a:pt x="2279" y="2746"/>
                    </a:lnTo>
                    <a:lnTo>
                      <a:pt x="2279" y="2736"/>
                    </a:lnTo>
                    <a:lnTo>
                      <a:pt x="2279" y="2727"/>
                    </a:lnTo>
                    <a:lnTo>
                      <a:pt x="2279" y="2704"/>
                    </a:lnTo>
                    <a:lnTo>
                      <a:pt x="2278" y="2676"/>
                    </a:lnTo>
                    <a:lnTo>
                      <a:pt x="2277" y="2661"/>
                    </a:lnTo>
                    <a:lnTo>
                      <a:pt x="2276" y="2649"/>
                    </a:lnTo>
                    <a:lnTo>
                      <a:pt x="2273" y="2589"/>
                    </a:lnTo>
                    <a:lnTo>
                      <a:pt x="2272" y="2579"/>
                    </a:lnTo>
                    <a:lnTo>
                      <a:pt x="2271" y="2555"/>
                    </a:lnTo>
                    <a:lnTo>
                      <a:pt x="2270" y="2515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499"/>
                    </a:lnTo>
                    <a:lnTo>
                      <a:pt x="2269" y="2494"/>
                    </a:lnTo>
                    <a:lnTo>
                      <a:pt x="2269" y="2494"/>
                    </a:lnTo>
                    <a:lnTo>
                      <a:pt x="2268" y="2481"/>
                    </a:lnTo>
                    <a:lnTo>
                      <a:pt x="2268" y="2481"/>
                    </a:lnTo>
                    <a:lnTo>
                      <a:pt x="2267" y="2427"/>
                    </a:lnTo>
                    <a:lnTo>
                      <a:pt x="2266" y="2406"/>
                    </a:lnTo>
                    <a:lnTo>
                      <a:pt x="2264" y="2363"/>
                    </a:lnTo>
                    <a:lnTo>
                      <a:pt x="2264" y="2362"/>
                    </a:lnTo>
                    <a:lnTo>
                      <a:pt x="2263" y="2356"/>
                    </a:lnTo>
                    <a:lnTo>
                      <a:pt x="2263" y="2341"/>
                    </a:lnTo>
                    <a:lnTo>
                      <a:pt x="2263" y="2336"/>
                    </a:lnTo>
                    <a:lnTo>
                      <a:pt x="2263" y="2323"/>
                    </a:lnTo>
                    <a:lnTo>
                      <a:pt x="2262" y="2293"/>
                    </a:lnTo>
                    <a:lnTo>
                      <a:pt x="2261" y="2269"/>
                    </a:lnTo>
                    <a:lnTo>
                      <a:pt x="2261" y="2269"/>
                    </a:lnTo>
                    <a:lnTo>
                      <a:pt x="2261" y="2264"/>
                    </a:lnTo>
                    <a:lnTo>
                      <a:pt x="2261" y="2264"/>
                    </a:lnTo>
                    <a:lnTo>
                      <a:pt x="2260" y="2228"/>
                    </a:lnTo>
                    <a:lnTo>
                      <a:pt x="2260" y="2228"/>
                    </a:lnTo>
                    <a:lnTo>
                      <a:pt x="2259" y="2205"/>
                    </a:lnTo>
                    <a:lnTo>
                      <a:pt x="2258" y="2198"/>
                    </a:lnTo>
                    <a:lnTo>
                      <a:pt x="2258" y="2179"/>
                    </a:lnTo>
                    <a:lnTo>
                      <a:pt x="2258" y="2179"/>
                    </a:lnTo>
                    <a:lnTo>
                      <a:pt x="2257" y="2169"/>
                    </a:lnTo>
                    <a:lnTo>
                      <a:pt x="2257" y="2164"/>
                    </a:lnTo>
                    <a:lnTo>
                      <a:pt x="2257" y="2157"/>
                    </a:lnTo>
                    <a:lnTo>
                      <a:pt x="2257" y="2157"/>
                    </a:lnTo>
                    <a:lnTo>
                      <a:pt x="2257" y="2150"/>
                    </a:lnTo>
                    <a:lnTo>
                      <a:pt x="2256" y="2120"/>
                    </a:lnTo>
                    <a:lnTo>
                      <a:pt x="2256" y="2115"/>
                    </a:lnTo>
                    <a:lnTo>
                      <a:pt x="2255" y="2099"/>
                    </a:lnTo>
                    <a:lnTo>
                      <a:pt x="2255" y="205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2"/>
                    </a:lnTo>
                    <a:lnTo>
                      <a:pt x="2255" y="2037"/>
                    </a:lnTo>
                    <a:lnTo>
                      <a:pt x="2255" y="2016"/>
                    </a:lnTo>
                    <a:lnTo>
                      <a:pt x="2254" y="2009"/>
                    </a:lnTo>
                    <a:lnTo>
                      <a:pt x="2254" y="1996"/>
                    </a:lnTo>
                    <a:lnTo>
                      <a:pt x="2253" y="1981"/>
                    </a:lnTo>
                    <a:lnTo>
                      <a:pt x="2252" y="1952"/>
                    </a:lnTo>
                    <a:lnTo>
                      <a:pt x="2251" y="1925"/>
                    </a:lnTo>
                    <a:lnTo>
                      <a:pt x="2249" y="1853"/>
                    </a:lnTo>
                    <a:lnTo>
                      <a:pt x="2249" y="1853"/>
                    </a:lnTo>
                    <a:lnTo>
                      <a:pt x="2247" y="1805"/>
                    </a:lnTo>
                    <a:lnTo>
                      <a:pt x="2247" y="1797"/>
                    </a:lnTo>
                    <a:lnTo>
                      <a:pt x="2245" y="1730"/>
                    </a:lnTo>
                    <a:lnTo>
                      <a:pt x="2245" y="1730"/>
                    </a:lnTo>
                    <a:lnTo>
                      <a:pt x="2243" y="1684"/>
                    </a:lnTo>
                    <a:lnTo>
                      <a:pt x="2243" y="1662"/>
                    </a:lnTo>
                    <a:lnTo>
                      <a:pt x="2243" y="1661"/>
                    </a:lnTo>
                    <a:lnTo>
                      <a:pt x="2242" y="1649"/>
                    </a:lnTo>
                    <a:lnTo>
                      <a:pt x="2242" y="1649"/>
                    </a:lnTo>
                    <a:lnTo>
                      <a:pt x="2241" y="1598"/>
                    </a:lnTo>
                    <a:lnTo>
                      <a:pt x="2240" y="1573"/>
                    </a:lnTo>
                    <a:lnTo>
                      <a:pt x="2240" y="1564"/>
                    </a:lnTo>
                    <a:lnTo>
                      <a:pt x="2238" y="1503"/>
                    </a:lnTo>
                    <a:lnTo>
                      <a:pt x="2238" y="1502"/>
                    </a:lnTo>
                    <a:lnTo>
                      <a:pt x="2238" y="1501"/>
                    </a:lnTo>
                    <a:lnTo>
                      <a:pt x="2236" y="1441"/>
                    </a:lnTo>
                    <a:lnTo>
                      <a:pt x="2229" y="1203"/>
                    </a:lnTo>
                    <a:lnTo>
                      <a:pt x="2228" y="1181"/>
                    </a:lnTo>
                    <a:lnTo>
                      <a:pt x="2225" y="1094"/>
                    </a:lnTo>
                    <a:lnTo>
                      <a:pt x="2225" y="1077"/>
                    </a:lnTo>
                    <a:lnTo>
                      <a:pt x="2225" y="1067"/>
                    </a:lnTo>
                    <a:lnTo>
                      <a:pt x="2224" y="1061"/>
                    </a:lnTo>
                    <a:lnTo>
                      <a:pt x="2224" y="1048"/>
                    </a:lnTo>
                    <a:lnTo>
                      <a:pt x="2223" y="1007"/>
                    </a:lnTo>
                    <a:lnTo>
                      <a:pt x="2223" y="1007"/>
                    </a:lnTo>
                    <a:lnTo>
                      <a:pt x="2222" y="971"/>
                    </a:lnTo>
                    <a:lnTo>
                      <a:pt x="2221" y="963"/>
                    </a:lnTo>
                    <a:lnTo>
                      <a:pt x="2221" y="947"/>
                    </a:lnTo>
                    <a:lnTo>
                      <a:pt x="2220" y="915"/>
                    </a:lnTo>
                    <a:lnTo>
                      <a:pt x="2219" y="911"/>
                    </a:lnTo>
                    <a:lnTo>
                      <a:pt x="2219" y="905"/>
                    </a:lnTo>
                    <a:lnTo>
                      <a:pt x="2218" y="849"/>
                    </a:lnTo>
                    <a:lnTo>
                      <a:pt x="2215" y="770"/>
                    </a:lnTo>
                    <a:lnTo>
                      <a:pt x="2214" y="757"/>
                    </a:lnTo>
                    <a:lnTo>
                      <a:pt x="2215" y="754"/>
                    </a:lnTo>
                    <a:lnTo>
                      <a:pt x="2213" y="724"/>
                    </a:lnTo>
                    <a:lnTo>
                      <a:pt x="2213" y="723"/>
                    </a:lnTo>
                    <a:lnTo>
                      <a:pt x="2213" y="718"/>
                    </a:lnTo>
                    <a:lnTo>
                      <a:pt x="2211" y="629"/>
                    </a:lnTo>
                    <a:lnTo>
                      <a:pt x="2210" y="612"/>
                    </a:lnTo>
                    <a:lnTo>
                      <a:pt x="2210" y="611"/>
                    </a:lnTo>
                    <a:lnTo>
                      <a:pt x="2210" y="608"/>
                    </a:lnTo>
                    <a:lnTo>
                      <a:pt x="2210" y="604"/>
                    </a:lnTo>
                    <a:lnTo>
                      <a:pt x="2210" y="602"/>
                    </a:lnTo>
                    <a:lnTo>
                      <a:pt x="2210" y="598"/>
                    </a:lnTo>
                    <a:lnTo>
                      <a:pt x="2210" y="596"/>
                    </a:lnTo>
                    <a:lnTo>
                      <a:pt x="2210" y="596"/>
                    </a:lnTo>
                    <a:lnTo>
                      <a:pt x="2210" y="590"/>
                    </a:lnTo>
                    <a:lnTo>
                      <a:pt x="2209" y="585"/>
                    </a:lnTo>
                    <a:lnTo>
                      <a:pt x="2207" y="507"/>
                    </a:lnTo>
                    <a:lnTo>
                      <a:pt x="2207" y="480"/>
                    </a:lnTo>
                    <a:lnTo>
                      <a:pt x="2207" y="480"/>
                    </a:lnTo>
                    <a:lnTo>
                      <a:pt x="2204" y="380"/>
                    </a:lnTo>
                    <a:lnTo>
                      <a:pt x="2203" y="378"/>
                    </a:lnTo>
                    <a:lnTo>
                      <a:pt x="2204" y="374"/>
                    </a:lnTo>
                    <a:lnTo>
                      <a:pt x="2199" y="243"/>
                    </a:lnTo>
                    <a:lnTo>
                      <a:pt x="2199" y="239"/>
                    </a:lnTo>
                    <a:lnTo>
                      <a:pt x="2197" y="184"/>
                    </a:lnTo>
                    <a:lnTo>
                      <a:pt x="2197" y="183"/>
                    </a:lnTo>
                    <a:lnTo>
                      <a:pt x="2197" y="178"/>
                    </a:lnTo>
                    <a:lnTo>
                      <a:pt x="2195" y="117"/>
                    </a:lnTo>
                    <a:lnTo>
                      <a:pt x="2193" y="70"/>
                    </a:lnTo>
                    <a:lnTo>
                      <a:pt x="2193" y="70"/>
                    </a:lnTo>
                    <a:lnTo>
                      <a:pt x="2193" y="53"/>
                    </a:lnTo>
                    <a:lnTo>
                      <a:pt x="2190" y="1"/>
                    </a:lnTo>
                    <a:lnTo>
                      <a:pt x="2188" y="2"/>
                    </a:lnTo>
                    <a:lnTo>
                      <a:pt x="2183" y="2"/>
                    </a:lnTo>
                    <a:lnTo>
                      <a:pt x="2183" y="2"/>
                    </a:lnTo>
                    <a:lnTo>
                      <a:pt x="2167" y="2"/>
                    </a:lnTo>
                    <a:lnTo>
                      <a:pt x="2167" y="2"/>
                    </a:lnTo>
                    <a:lnTo>
                      <a:pt x="2104" y="3"/>
                    </a:lnTo>
                    <a:lnTo>
                      <a:pt x="2104" y="3"/>
                    </a:lnTo>
                    <a:lnTo>
                      <a:pt x="2038" y="5"/>
                    </a:lnTo>
                    <a:lnTo>
                      <a:pt x="2026" y="5"/>
                    </a:lnTo>
                    <a:lnTo>
                      <a:pt x="2026" y="5"/>
                    </a:lnTo>
                    <a:lnTo>
                      <a:pt x="1990" y="7"/>
                    </a:lnTo>
                    <a:lnTo>
                      <a:pt x="1971" y="6"/>
                    </a:lnTo>
                    <a:lnTo>
                      <a:pt x="1965" y="6"/>
                    </a:lnTo>
                    <a:lnTo>
                      <a:pt x="1963" y="6"/>
                    </a:lnTo>
                    <a:lnTo>
                      <a:pt x="1946" y="6"/>
                    </a:lnTo>
                    <a:lnTo>
                      <a:pt x="1946" y="6"/>
                    </a:lnTo>
                    <a:lnTo>
                      <a:pt x="1916" y="5"/>
                    </a:lnTo>
                    <a:lnTo>
                      <a:pt x="1907" y="5"/>
                    </a:lnTo>
                    <a:lnTo>
                      <a:pt x="1891" y="6"/>
                    </a:lnTo>
                    <a:lnTo>
                      <a:pt x="1882" y="7"/>
                    </a:lnTo>
                    <a:lnTo>
                      <a:pt x="1877" y="7"/>
                    </a:lnTo>
                    <a:lnTo>
                      <a:pt x="1856" y="8"/>
                    </a:lnTo>
                    <a:lnTo>
                      <a:pt x="1835" y="10"/>
                    </a:lnTo>
                    <a:lnTo>
                      <a:pt x="1832" y="10"/>
                    </a:lnTo>
                    <a:lnTo>
                      <a:pt x="1756" y="12"/>
                    </a:lnTo>
                    <a:lnTo>
                      <a:pt x="1754" y="11"/>
                    </a:lnTo>
                    <a:lnTo>
                      <a:pt x="1733" y="12"/>
                    </a:lnTo>
                    <a:lnTo>
                      <a:pt x="1641" y="14"/>
                    </a:lnTo>
                    <a:lnTo>
                      <a:pt x="1635" y="14"/>
                    </a:lnTo>
                    <a:lnTo>
                      <a:pt x="1621" y="14"/>
                    </a:lnTo>
                    <a:lnTo>
                      <a:pt x="1590" y="14"/>
                    </a:lnTo>
                    <a:lnTo>
                      <a:pt x="1582" y="14"/>
                    </a:lnTo>
                    <a:lnTo>
                      <a:pt x="1533" y="15"/>
                    </a:lnTo>
                    <a:lnTo>
                      <a:pt x="1530" y="15"/>
                    </a:lnTo>
                    <a:lnTo>
                      <a:pt x="1527" y="15"/>
                    </a:lnTo>
                    <a:lnTo>
                      <a:pt x="1491" y="15"/>
                    </a:lnTo>
                    <a:lnTo>
                      <a:pt x="1491" y="15"/>
                    </a:lnTo>
                    <a:lnTo>
                      <a:pt x="1483" y="15"/>
                    </a:lnTo>
                    <a:lnTo>
                      <a:pt x="1483" y="15"/>
                    </a:lnTo>
                    <a:lnTo>
                      <a:pt x="1480" y="15"/>
                    </a:lnTo>
                    <a:lnTo>
                      <a:pt x="1480" y="15"/>
                    </a:lnTo>
                    <a:lnTo>
                      <a:pt x="1476" y="16"/>
                    </a:lnTo>
                    <a:lnTo>
                      <a:pt x="1476" y="16"/>
                    </a:lnTo>
                    <a:lnTo>
                      <a:pt x="1473" y="16"/>
                    </a:lnTo>
                    <a:lnTo>
                      <a:pt x="1473" y="16"/>
                    </a:lnTo>
                    <a:lnTo>
                      <a:pt x="1429" y="16"/>
                    </a:lnTo>
                    <a:lnTo>
                      <a:pt x="1428" y="16"/>
                    </a:lnTo>
                    <a:lnTo>
                      <a:pt x="1367" y="17"/>
                    </a:lnTo>
                    <a:lnTo>
                      <a:pt x="1354" y="17"/>
                    </a:lnTo>
                    <a:lnTo>
                      <a:pt x="1351" y="17"/>
                    </a:lnTo>
                    <a:lnTo>
                      <a:pt x="1351" y="17"/>
                    </a:lnTo>
                    <a:lnTo>
                      <a:pt x="1339" y="17"/>
                    </a:lnTo>
                    <a:lnTo>
                      <a:pt x="1318" y="17"/>
                    </a:lnTo>
                    <a:lnTo>
                      <a:pt x="1313" y="17"/>
                    </a:lnTo>
                    <a:lnTo>
                      <a:pt x="1308" y="17"/>
                    </a:lnTo>
                    <a:lnTo>
                      <a:pt x="1306" y="17"/>
                    </a:lnTo>
                    <a:lnTo>
                      <a:pt x="1298" y="17"/>
                    </a:lnTo>
                    <a:lnTo>
                      <a:pt x="1277" y="17"/>
                    </a:lnTo>
                    <a:lnTo>
                      <a:pt x="1276" y="17"/>
                    </a:lnTo>
                    <a:lnTo>
                      <a:pt x="1262" y="17"/>
                    </a:lnTo>
                    <a:lnTo>
                      <a:pt x="1262" y="17"/>
                    </a:lnTo>
                    <a:lnTo>
                      <a:pt x="1177" y="17"/>
                    </a:lnTo>
                    <a:lnTo>
                      <a:pt x="1139" y="17"/>
                    </a:lnTo>
                    <a:lnTo>
                      <a:pt x="1124" y="17"/>
                    </a:lnTo>
                    <a:lnTo>
                      <a:pt x="1121" y="17"/>
                    </a:lnTo>
                    <a:lnTo>
                      <a:pt x="1121" y="17"/>
                    </a:lnTo>
                    <a:lnTo>
                      <a:pt x="1118" y="17"/>
                    </a:lnTo>
                    <a:lnTo>
                      <a:pt x="1113" y="16"/>
                    </a:lnTo>
                    <a:lnTo>
                      <a:pt x="1110" y="17"/>
                    </a:lnTo>
                    <a:lnTo>
                      <a:pt x="1107" y="16"/>
                    </a:lnTo>
                    <a:lnTo>
                      <a:pt x="1102" y="16"/>
                    </a:lnTo>
                    <a:lnTo>
                      <a:pt x="1056" y="16"/>
                    </a:lnTo>
                    <a:lnTo>
                      <a:pt x="1049" y="16"/>
                    </a:lnTo>
                    <a:lnTo>
                      <a:pt x="982" y="16"/>
                    </a:lnTo>
                    <a:lnTo>
                      <a:pt x="968" y="16"/>
                    </a:lnTo>
                    <a:lnTo>
                      <a:pt x="945" y="16"/>
                    </a:lnTo>
                    <a:lnTo>
                      <a:pt x="937" y="16"/>
                    </a:lnTo>
                    <a:lnTo>
                      <a:pt x="907" y="16"/>
                    </a:lnTo>
                    <a:lnTo>
                      <a:pt x="905" y="16"/>
                    </a:lnTo>
                    <a:lnTo>
                      <a:pt x="903" y="16"/>
                    </a:lnTo>
                    <a:lnTo>
                      <a:pt x="903" y="17"/>
                    </a:lnTo>
                    <a:lnTo>
                      <a:pt x="891" y="16"/>
                    </a:lnTo>
                    <a:lnTo>
                      <a:pt x="889" y="16"/>
                    </a:lnTo>
                    <a:lnTo>
                      <a:pt x="862" y="16"/>
                    </a:lnTo>
                    <a:lnTo>
                      <a:pt x="813" y="16"/>
                    </a:lnTo>
                    <a:lnTo>
                      <a:pt x="723" y="15"/>
                    </a:lnTo>
                    <a:lnTo>
                      <a:pt x="697" y="15"/>
                    </a:lnTo>
                    <a:lnTo>
                      <a:pt x="697" y="15"/>
                    </a:lnTo>
                    <a:lnTo>
                      <a:pt x="588" y="14"/>
                    </a:lnTo>
                    <a:lnTo>
                      <a:pt x="573" y="14"/>
                    </a:lnTo>
                    <a:lnTo>
                      <a:pt x="552" y="14"/>
                    </a:lnTo>
                    <a:lnTo>
                      <a:pt x="536" y="14"/>
                    </a:lnTo>
                    <a:lnTo>
                      <a:pt x="517" y="14"/>
                    </a:lnTo>
                    <a:lnTo>
                      <a:pt x="489" y="13"/>
                    </a:lnTo>
                    <a:lnTo>
                      <a:pt x="489" y="13"/>
                    </a:lnTo>
                    <a:lnTo>
                      <a:pt x="482" y="13"/>
                    </a:lnTo>
                    <a:lnTo>
                      <a:pt x="469" y="13"/>
                    </a:lnTo>
                    <a:lnTo>
                      <a:pt x="408" y="11"/>
                    </a:lnTo>
                    <a:lnTo>
                      <a:pt x="334" y="9"/>
                    </a:lnTo>
                    <a:lnTo>
                      <a:pt x="325" y="8"/>
                    </a:lnTo>
                    <a:lnTo>
                      <a:pt x="319" y="8"/>
                    </a:lnTo>
                    <a:lnTo>
                      <a:pt x="292" y="8"/>
                    </a:lnTo>
                    <a:lnTo>
                      <a:pt x="279" y="7"/>
                    </a:lnTo>
                    <a:lnTo>
                      <a:pt x="279" y="7"/>
                    </a:lnTo>
                    <a:lnTo>
                      <a:pt x="249" y="6"/>
                    </a:lnTo>
                    <a:lnTo>
                      <a:pt x="148" y="2"/>
                    </a:lnTo>
                    <a:lnTo>
                      <a:pt x="125" y="2"/>
                    </a:lnTo>
                    <a:lnTo>
                      <a:pt x="104" y="1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7" y="57"/>
                    </a:lnTo>
                    <a:lnTo>
                      <a:pt x="46" y="118"/>
                    </a:lnTo>
                    <a:lnTo>
                      <a:pt x="43" y="178"/>
                    </a:lnTo>
                    <a:lnTo>
                      <a:pt x="43" y="181"/>
                    </a:lnTo>
                    <a:lnTo>
                      <a:pt x="42" y="211"/>
                    </a:lnTo>
                    <a:lnTo>
                      <a:pt x="41" y="239"/>
                    </a:lnTo>
                    <a:lnTo>
                      <a:pt x="35" y="390"/>
                    </a:lnTo>
                    <a:lnTo>
                      <a:pt x="33" y="474"/>
                    </a:lnTo>
                    <a:lnTo>
                      <a:pt x="31" y="540"/>
                    </a:lnTo>
                    <a:lnTo>
                      <a:pt x="31" y="543"/>
                    </a:lnTo>
                    <a:lnTo>
                      <a:pt x="31" y="544"/>
                    </a:lnTo>
                    <a:lnTo>
                      <a:pt x="30" y="585"/>
                    </a:lnTo>
                    <a:lnTo>
                      <a:pt x="29" y="600"/>
                    </a:lnTo>
                    <a:lnTo>
                      <a:pt x="29" y="614"/>
                    </a:lnTo>
                    <a:lnTo>
                      <a:pt x="26" y="720"/>
                    </a:lnTo>
                    <a:lnTo>
                      <a:pt x="24" y="767"/>
                    </a:lnTo>
                    <a:lnTo>
                      <a:pt x="23" y="806"/>
                    </a:lnTo>
                    <a:lnTo>
                      <a:pt x="23" y="806"/>
                    </a:lnTo>
                    <a:lnTo>
                      <a:pt x="22" y="834"/>
                    </a:lnTo>
                    <a:lnTo>
                      <a:pt x="22" y="835"/>
                    </a:lnTo>
                    <a:lnTo>
                      <a:pt x="20" y="885"/>
                    </a:lnTo>
                    <a:lnTo>
                      <a:pt x="19" y="900"/>
                    </a:lnTo>
                    <a:lnTo>
                      <a:pt x="18" y="916"/>
                    </a:lnTo>
                    <a:lnTo>
                      <a:pt x="18" y="916"/>
                    </a:lnTo>
                    <a:lnTo>
                      <a:pt x="18" y="923"/>
                    </a:lnTo>
                    <a:lnTo>
                      <a:pt x="18" y="926"/>
                    </a:lnTo>
                    <a:lnTo>
                      <a:pt x="16" y="982"/>
                    </a:lnTo>
                    <a:lnTo>
                      <a:pt x="15" y="998"/>
                    </a:lnTo>
                    <a:lnTo>
                      <a:pt x="13" y="1033"/>
                    </a:lnTo>
                    <a:lnTo>
                      <a:pt x="12" y="1066"/>
                    </a:lnTo>
                    <a:lnTo>
                      <a:pt x="12" y="1067"/>
                    </a:lnTo>
                    <a:lnTo>
                      <a:pt x="11" y="1088"/>
                    </a:lnTo>
                    <a:lnTo>
                      <a:pt x="11" y="1094"/>
                    </a:lnTo>
                    <a:lnTo>
                      <a:pt x="10" y="1118"/>
                    </a:lnTo>
                    <a:lnTo>
                      <a:pt x="10" y="1118"/>
                    </a:lnTo>
                    <a:lnTo>
                      <a:pt x="10" y="1130"/>
                    </a:lnTo>
                    <a:lnTo>
                      <a:pt x="10" y="1136"/>
                    </a:lnTo>
                    <a:lnTo>
                      <a:pt x="10" y="1150"/>
                    </a:lnTo>
                    <a:lnTo>
                      <a:pt x="9" y="1179"/>
                    </a:lnTo>
                    <a:lnTo>
                      <a:pt x="8" y="1182"/>
                    </a:lnTo>
                    <a:lnTo>
                      <a:pt x="8" y="1184"/>
                    </a:lnTo>
                    <a:lnTo>
                      <a:pt x="8" y="1185"/>
                    </a:lnTo>
                    <a:lnTo>
                      <a:pt x="8" y="1199"/>
                    </a:lnTo>
                    <a:lnTo>
                      <a:pt x="8" y="1200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5"/>
                    </a:lnTo>
                    <a:lnTo>
                      <a:pt x="7" y="1207"/>
                    </a:lnTo>
                    <a:lnTo>
                      <a:pt x="7" y="1219"/>
                    </a:lnTo>
                    <a:lnTo>
                      <a:pt x="6" y="1228"/>
                    </a:lnTo>
                    <a:lnTo>
                      <a:pt x="6" y="1228"/>
                    </a:lnTo>
                    <a:lnTo>
                      <a:pt x="5" y="1250"/>
                    </a:lnTo>
                    <a:lnTo>
                      <a:pt x="5" y="1255"/>
                    </a:lnTo>
                    <a:lnTo>
                      <a:pt x="5" y="1262"/>
                    </a:lnTo>
                    <a:lnTo>
                      <a:pt x="4" y="1283"/>
                    </a:lnTo>
                    <a:lnTo>
                      <a:pt x="3" y="1290"/>
                    </a:lnTo>
                    <a:lnTo>
                      <a:pt x="3" y="1290"/>
                    </a:lnTo>
                    <a:lnTo>
                      <a:pt x="3" y="1291"/>
                    </a:lnTo>
                    <a:lnTo>
                      <a:pt x="3" y="1292"/>
                    </a:lnTo>
                    <a:lnTo>
                      <a:pt x="3" y="1302"/>
                    </a:lnTo>
                    <a:lnTo>
                      <a:pt x="3" y="1307"/>
                    </a:lnTo>
                    <a:lnTo>
                      <a:pt x="3" y="1308"/>
                    </a:lnTo>
                    <a:lnTo>
                      <a:pt x="3" y="1311"/>
                    </a:lnTo>
                    <a:lnTo>
                      <a:pt x="2" y="1324"/>
                    </a:lnTo>
                    <a:lnTo>
                      <a:pt x="2" y="1325"/>
                    </a:lnTo>
                    <a:lnTo>
                      <a:pt x="2" y="133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NNSS">
                <a:extLst>
                  <a:ext uri="{FF2B5EF4-FFF2-40B4-BE49-F238E27FC236}">
                    <a16:creationId xmlns:a16="http://schemas.microsoft.com/office/drawing/2014/main" id="{7D3B22D5-57E7-53D2-C1C9-96EE1C455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7226" y="4784726"/>
                <a:ext cx="409575" cy="615950"/>
              </a:xfrm>
              <a:custGeom>
                <a:avLst/>
                <a:gdLst>
                  <a:gd name="T0" fmla="*/ 255 w 258"/>
                  <a:gd name="T1" fmla="*/ 62 h 388"/>
                  <a:gd name="T2" fmla="*/ 255 w 258"/>
                  <a:gd name="T3" fmla="*/ 110 h 388"/>
                  <a:gd name="T4" fmla="*/ 256 w 258"/>
                  <a:gd name="T5" fmla="*/ 183 h 388"/>
                  <a:gd name="T6" fmla="*/ 237 w 258"/>
                  <a:gd name="T7" fmla="*/ 339 h 388"/>
                  <a:gd name="T8" fmla="*/ 238 w 258"/>
                  <a:gd name="T9" fmla="*/ 376 h 388"/>
                  <a:gd name="T10" fmla="*/ 237 w 258"/>
                  <a:gd name="T11" fmla="*/ 376 h 388"/>
                  <a:gd name="T12" fmla="*/ 233 w 258"/>
                  <a:gd name="T13" fmla="*/ 377 h 388"/>
                  <a:gd name="T14" fmla="*/ 231 w 258"/>
                  <a:gd name="T15" fmla="*/ 376 h 388"/>
                  <a:gd name="T16" fmla="*/ 210 w 258"/>
                  <a:gd name="T17" fmla="*/ 383 h 388"/>
                  <a:gd name="T18" fmla="*/ 210 w 258"/>
                  <a:gd name="T19" fmla="*/ 383 h 388"/>
                  <a:gd name="T20" fmla="*/ 210 w 258"/>
                  <a:gd name="T21" fmla="*/ 383 h 388"/>
                  <a:gd name="T22" fmla="*/ 209 w 258"/>
                  <a:gd name="T23" fmla="*/ 383 h 388"/>
                  <a:gd name="T24" fmla="*/ 209 w 258"/>
                  <a:gd name="T25" fmla="*/ 383 h 388"/>
                  <a:gd name="T26" fmla="*/ 208 w 258"/>
                  <a:gd name="T27" fmla="*/ 384 h 388"/>
                  <a:gd name="T28" fmla="*/ 208 w 258"/>
                  <a:gd name="T29" fmla="*/ 384 h 388"/>
                  <a:gd name="T30" fmla="*/ 207 w 258"/>
                  <a:gd name="T31" fmla="*/ 384 h 388"/>
                  <a:gd name="T32" fmla="*/ 207 w 258"/>
                  <a:gd name="T33" fmla="*/ 385 h 388"/>
                  <a:gd name="T34" fmla="*/ 206 w 258"/>
                  <a:gd name="T35" fmla="*/ 385 h 388"/>
                  <a:gd name="T36" fmla="*/ 206 w 258"/>
                  <a:gd name="T37" fmla="*/ 385 h 388"/>
                  <a:gd name="T38" fmla="*/ 205 w 258"/>
                  <a:gd name="T39" fmla="*/ 386 h 388"/>
                  <a:gd name="T40" fmla="*/ 203 w 258"/>
                  <a:gd name="T41" fmla="*/ 388 h 388"/>
                  <a:gd name="T42" fmla="*/ 203 w 258"/>
                  <a:gd name="T43" fmla="*/ 366 h 388"/>
                  <a:gd name="T44" fmla="*/ 142 w 258"/>
                  <a:gd name="T45" fmla="*/ 343 h 388"/>
                  <a:gd name="T46" fmla="*/ 74 w 258"/>
                  <a:gd name="T47" fmla="*/ 345 h 388"/>
                  <a:gd name="T48" fmla="*/ 56 w 258"/>
                  <a:gd name="T49" fmla="*/ 295 h 388"/>
                  <a:gd name="T50" fmla="*/ 56 w 258"/>
                  <a:gd name="T51" fmla="*/ 157 h 388"/>
                  <a:gd name="T52" fmla="*/ 49 w 258"/>
                  <a:gd name="T53" fmla="*/ 107 h 388"/>
                  <a:gd name="T54" fmla="*/ 41 w 258"/>
                  <a:gd name="T55" fmla="*/ 100 h 388"/>
                  <a:gd name="T56" fmla="*/ 40 w 258"/>
                  <a:gd name="T57" fmla="*/ 85 h 388"/>
                  <a:gd name="T58" fmla="*/ 29 w 258"/>
                  <a:gd name="T59" fmla="*/ 78 h 388"/>
                  <a:gd name="T60" fmla="*/ 25 w 258"/>
                  <a:gd name="T61" fmla="*/ 63 h 388"/>
                  <a:gd name="T62" fmla="*/ 18 w 258"/>
                  <a:gd name="T63" fmla="*/ 57 h 388"/>
                  <a:gd name="T64" fmla="*/ 15 w 258"/>
                  <a:gd name="T65" fmla="*/ 42 h 388"/>
                  <a:gd name="T66" fmla="*/ 8 w 258"/>
                  <a:gd name="T67" fmla="*/ 36 h 388"/>
                  <a:gd name="T68" fmla="*/ 0 w 258"/>
                  <a:gd name="T69" fmla="*/ 22 h 388"/>
                  <a:gd name="T70" fmla="*/ 0 w 258"/>
                  <a:gd name="T71" fmla="*/ 4 h 388"/>
                  <a:gd name="T72" fmla="*/ 17 w 258"/>
                  <a:gd name="T73" fmla="*/ 4 h 388"/>
                  <a:gd name="T74" fmla="*/ 21 w 258"/>
                  <a:gd name="T75" fmla="*/ 15 h 388"/>
                  <a:gd name="T76" fmla="*/ 42 w 258"/>
                  <a:gd name="T77" fmla="*/ 15 h 388"/>
                  <a:gd name="T78" fmla="*/ 62 w 258"/>
                  <a:gd name="T79" fmla="*/ 15 h 388"/>
                  <a:gd name="T80" fmla="*/ 64 w 258"/>
                  <a:gd name="T81" fmla="*/ 8 h 388"/>
                  <a:gd name="T82" fmla="*/ 77 w 258"/>
                  <a:gd name="T83" fmla="*/ 0 h 388"/>
                  <a:gd name="T84" fmla="*/ 98 w 258"/>
                  <a:gd name="T85" fmla="*/ 0 h 388"/>
                  <a:gd name="T86" fmla="*/ 119 w 258"/>
                  <a:gd name="T87" fmla="*/ 0 h 388"/>
                  <a:gd name="T88" fmla="*/ 133 w 258"/>
                  <a:gd name="T89" fmla="*/ 7 h 388"/>
                  <a:gd name="T90" fmla="*/ 139 w 258"/>
                  <a:gd name="T91" fmla="*/ 21 h 388"/>
                  <a:gd name="T92" fmla="*/ 154 w 258"/>
                  <a:gd name="T93" fmla="*/ 28 h 388"/>
                  <a:gd name="T94" fmla="*/ 154 w 258"/>
                  <a:gd name="T95" fmla="*/ 49 h 388"/>
                  <a:gd name="T96" fmla="*/ 155 w 258"/>
                  <a:gd name="T97" fmla="*/ 6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8" h="388">
                    <a:moveTo>
                      <a:pt x="155" y="62"/>
                    </a:moveTo>
                    <a:lnTo>
                      <a:pt x="182" y="62"/>
                    </a:lnTo>
                    <a:lnTo>
                      <a:pt x="255" y="62"/>
                    </a:lnTo>
                    <a:lnTo>
                      <a:pt x="255" y="85"/>
                    </a:lnTo>
                    <a:lnTo>
                      <a:pt x="255" y="89"/>
                    </a:lnTo>
                    <a:lnTo>
                      <a:pt x="255" y="110"/>
                    </a:lnTo>
                    <a:lnTo>
                      <a:pt x="255" y="130"/>
                    </a:lnTo>
                    <a:lnTo>
                      <a:pt x="256" y="150"/>
                    </a:lnTo>
                    <a:lnTo>
                      <a:pt x="256" y="183"/>
                    </a:lnTo>
                    <a:lnTo>
                      <a:pt x="257" y="243"/>
                    </a:lnTo>
                    <a:lnTo>
                      <a:pt x="258" y="339"/>
                    </a:lnTo>
                    <a:lnTo>
                      <a:pt x="237" y="339"/>
                    </a:lnTo>
                    <a:lnTo>
                      <a:pt x="238" y="357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3" y="377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0" y="378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5"/>
                    </a:lnTo>
                    <a:lnTo>
                      <a:pt x="207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6"/>
                    </a:lnTo>
                    <a:lnTo>
                      <a:pt x="205" y="386"/>
                    </a:lnTo>
                    <a:lnTo>
                      <a:pt x="205" y="386"/>
                    </a:lnTo>
                    <a:lnTo>
                      <a:pt x="203" y="388"/>
                    </a:lnTo>
                    <a:lnTo>
                      <a:pt x="203" y="388"/>
                    </a:lnTo>
                    <a:lnTo>
                      <a:pt x="203" y="386"/>
                    </a:lnTo>
                    <a:lnTo>
                      <a:pt x="203" y="378"/>
                    </a:lnTo>
                    <a:lnTo>
                      <a:pt x="203" y="366"/>
                    </a:lnTo>
                    <a:lnTo>
                      <a:pt x="176" y="342"/>
                    </a:lnTo>
                    <a:lnTo>
                      <a:pt x="169" y="342"/>
                    </a:lnTo>
                    <a:lnTo>
                      <a:pt x="142" y="343"/>
                    </a:lnTo>
                    <a:lnTo>
                      <a:pt x="115" y="343"/>
                    </a:lnTo>
                    <a:lnTo>
                      <a:pt x="115" y="344"/>
                    </a:lnTo>
                    <a:lnTo>
                      <a:pt x="74" y="345"/>
                    </a:lnTo>
                    <a:lnTo>
                      <a:pt x="56" y="345"/>
                    </a:lnTo>
                    <a:lnTo>
                      <a:pt x="56" y="337"/>
                    </a:lnTo>
                    <a:lnTo>
                      <a:pt x="56" y="295"/>
                    </a:lnTo>
                    <a:lnTo>
                      <a:pt x="56" y="225"/>
                    </a:lnTo>
                    <a:lnTo>
                      <a:pt x="56" y="193"/>
                    </a:lnTo>
                    <a:lnTo>
                      <a:pt x="56" y="157"/>
                    </a:lnTo>
                    <a:lnTo>
                      <a:pt x="56" y="113"/>
                    </a:lnTo>
                    <a:lnTo>
                      <a:pt x="49" y="113"/>
                    </a:lnTo>
                    <a:lnTo>
                      <a:pt x="49" y="107"/>
                    </a:lnTo>
                    <a:lnTo>
                      <a:pt x="49" y="104"/>
                    </a:lnTo>
                    <a:lnTo>
                      <a:pt x="48" y="100"/>
                    </a:lnTo>
                    <a:lnTo>
                      <a:pt x="41" y="100"/>
                    </a:lnTo>
                    <a:lnTo>
                      <a:pt x="41" y="92"/>
                    </a:lnTo>
                    <a:lnTo>
                      <a:pt x="40" y="92"/>
                    </a:lnTo>
                    <a:lnTo>
                      <a:pt x="40" y="85"/>
                    </a:lnTo>
                    <a:lnTo>
                      <a:pt x="36" y="85"/>
                    </a:lnTo>
                    <a:lnTo>
                      <a:pt x="36" y="78"/>
                    </a:lnTo>
                    <a:lnTo>
                      <a:pt x="29" y="78"/>
                    </a:lnTo>
                    <a:lnTo>
                      <a:pt x="29" y="71"/>
                    </a:lnTo>
                    <a:lnTo>
                      <a:pt x="25" y="71"/>
                    </a:lnTo>
                    <a:lnTo>
                      <a:pt x="25" y="63"/>
                    </a:lnTo>
                    <a:lnTo>
                      <a:pt x="21" y="63"/>
                    </a:lnTo>
                    <a:lnTo>
                      <a:pt x="21" y="57"/>
                    </a:lnTo>
                    <a:lnTo>
                      <a:pt x="18" y="57"/>
                    </a:lnTo>
                    <a:lnTo>
                      <a:pt x="18" y="50"/>
                    </a:lnTo>
                    <a:lnTo>
                      <a:pt x="15" y="50"/>
                    </a:lnTo>
                    <a:lnTo>
                      <a:pt x="15" y="42"/>
                    </a:lnTo>
                    <a:lnTo>
                      <a:pt x="12" y="43"/>
                    </a:lnTo>
                    <a:lnTo>
                      <a:pt x="12" y="36"/>
                    </a:lnTo>
                    <a:lnTo>
                      <a:pt x="8" y="36"/>
                    </a:lnTo>
                    <a:lnTo>
                      <a:pt x="8" y="29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8"/>
                    </a:lnTo>
                    <a:lnTo>
                      <a:pt x="17" y="15"/>
                    </a:lnTo>
                    <a:lnTo>
                      <a:pt x="21" y="15"/>
                    </a:lnTo>
                    <a:lnTo>
                      <a:pt x="28" y="15"/>
                    </a:lnTo>
                    <a:lnTo>
                      <a:pt x="36" y="15"/>
                    </a:lnTo>
                    <a:lnTo>
                      <a:pt x="42" y="15"/>
                    </a:lnTo>
                    <a:lnTo>
                      <a:pt x="49" y="15"/>
                    </a:lnTo>
                    <a:lnTo>
                      <a:pt x="56" y="15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1"/>
                    </a:lnTo>
                    <a:lnTo>
                      <a:pt x="64" y="8"/>
                    </a:lnTo>
                    <a:lnTo>
                      <a:pt x="70" y="8"/>
                    </a:lnTo>
                    <a:lnTo>
                      <a:pt x="77" y="8"/>
                    </a:lnTo>
                    <a:lnTo>
                      <a:pt x="77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8" y="0"/>
                    </a:lnTo>
                    <a:lnTo>
                      <a:pt x="105" y="0"/>
                    </a:lnTo>
                    <a:lnTo>
                      <a:pt x="112" y="0"/>
                    </a:lnTo>
                    <a:lnTo>
                      <a:pt x="119" y="0"/>
                    </a:lnTo>
                    <a:lnTo>
                      <a:pt x="119" y="7"/>
                    </a:lnTo>
                    <a:lnTo>
                      <a:pt x="126" y="7"/>
                    </a:lnTo>
                    <a:lnTo>
                      <a:pt x="133" y="7"/>
                    </a:lnTo>
                    <a:lnTo>
                      <a:pt x="133" y="14"/>
                    </a:lnTo>
                    <a:lnTo>
                      <a:pt x="139" y="14"/>
                    </a:lnTo>
                    <a:lnTo>
                      <a:pt x="139" y="21"/>
                    </a:lnTo>
                    <a:lnTo>
                      <a:pt x="147" y="21"/>
                    </a:lnTo>
                    <a:lnTo>
                      <a:pt x="154" y="21"/>
                    </a:lnTo>
                    <a:lnTo>
                      <a:pt x="154" y="28"/>
                    </a:lnTo>
                    <a:lnTo>
                      <a:pt x="154" y="35"/>
                    </a:lnTo>
                    <a:lnTo>
                      <a:pt x="154" y="42"/>
                    </a:lnTo>
                    <a:lnTo>
                      <a:pt x="154" y="49"/>
                    </a:lnTo>
                    <a:lnTo>
                      <a:pt x="154" y="56"/>
                    </a:lnTo>
                    <a:lnTo>
                      <a:pt x="154" y="62"/>
                    </a:lnTo>
                    <a:lnTo>
                      <a:pt x="155" y="62"/>
                    </a:lnTo>
                  </a:path>
                </a:pathLst>
              </a:custGeom>
              <a:solidFill>
                <a:srgbClr val="00B050"/>
              </a:solidFill>
              <a:ln w="12700" cap="rnd">
                <a:solidFill>
                  <a:srgbClr val="47D45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YuccaFlat">
                <a:extLst>
                  <a:ext uri="{FF2B5EF4-FFF2-40B4-BE49-F238E27FC236}">
                    <a16:creationId xmlns:a16="http://schemas.microsoft.com/office/drawing/2014/main" id="{0FFAB5A5-C161-5F82-7BD1-A74512759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6776" y="4876801"/>
                <a:ext cx="201613" cy="268288"/>
              </a:xfrm>
              <a:custGeom>
                <a:avLst/>
                <a:gdLst>
                  <a:gd name="T0" fmla="*/ 14 w 127"/>
                  <a:gd name="T1" fmla="*/ 38 h 169"/>
                  <a:gd name="T2" fmla="*/ 17 w 127"/>
                  <a:gd name="T3" fmla="*/ 52 h 169"/>
                  <a:gd name="T4" fmla="*/ 13 w 127"/>
                  <a:gd name="T5" fmla="*/ 67 h 169"/>
                  <a:gd name="T6" fmla="*/ 12 w 127"/>
                  <a:gd name="T7" fmla="*/ 80 h 169"/>
                  <a:gd name="T8" fmla="*/ 1 w 127"/>
                  <a:gd name="T9" fmla="*/ 82 h 169"/>
                  <a:gd name="T10" fmla="*/ 2 w 127"/>
                  <a:gd name="T11" fmla="*/ 96 h 169"/>
                  <a:gd name="T12" fmla="*/ 10 w 127"/>
                  <a:gd name="T13" fmla="*/ 100 h 169"/>
                  <a:gd name="T14" fmla="*/ 10 w 127"/>
                  <a:gd name="T15" fmla="*/ 113 h 169"/>
                  <a:gd name="T16" fmla="*/ 15 w 127"/>
                  <a:gd name="T17" fmla="*/ 119 h 169"/>
                  <a:gd name="T18" fmla="*/ 23 w 127"/>
                  <a:gd name="T19" fmla="*/ 123 h 169"/>
                  <a:gd name="T20" fmla="*/ 30 w 127"/>
                  <a:gd name="T21" fmla="*/ 125 h 169"/>
                  <a:gd name="T22" fmla="*/ 37 w 127"/>
                  <a:gd name="T23" fmla="*/ 129 h 169"/>
                  <a:gd name="T24" fmla="*/ 40 w 127"/>
                  <a:gd name="T25" fmla="*/ 140 h 169"/>
                  <a:gd name="T26" fmla="*/ 45 w 127"/>
                  <a:gd name="T27" fmla="*/ 144 h 169"/>
                  <a:gd name="T28" fmla="*/ 50 w 127"/>
                  <a:gd name="T29" fmla="*/ 150 h 169"/>
                  <a:gd name="T30" fmla="*/ 55 w 127"/>
                  <a:gd name="T31" fmla="*/ 154 h 169"/>
                  <a:gd name="T32" fmla="*/ 60 w 127"/>
                  <a:gd name="T33" fmla="*/ 161 h 169"/>
                  <a:gd name="T34" fmla="*/ 72 w 127"/>
                  <a:gd name="T35" fmla="*/ 159 h 169"/>
                  <a:gd name="T36" fmla="*/ 80 w 127"/>
                  <a:gd name="T37" fmla="*/ 161 h 169"/>
                  <a:gd name="T38" fmla="*/ 91 w 127"/>
                  <a:gd name="T39" fmla="*/ 168 h 169"/>
                  <a:gd name="T40" fmla="*/ 102 w 127"/>
                  <a:gd name="T41" fmla="*/ 167 h 169"/>
                  <a:gd name="T42" fmla="*/ 112 w 127"/>
                  <a:gd name="T43" fmla="*/ 166 h 169"/>
                  <a:gd name="T44" fmla="*/ 119 w 127"/>
                  <a:gd name="T45" fmla="*/ 165 h 169"/>
                  <a:gd name="T46" fmla="*/ 125 w 127"/>
                  <a:gd name="T47" fmla="*/ 158 h 169"/>
                  <a:gd name="T48" fmla="*/ 122 w 127"/>
                  <a:gd name="T49" fmla="*/ 147 h 169"/>
                  <a:gd name="T50" fmla="*/ 122 w 127"/>
                  <a:gd name="T51" fmla="*/ 138 h 169"/>
                  <a:gd name="T52" fmla="*/ 118 w 127"/>
                  <a:gd name="T53" fmla="*/ 129 h 169"/>
                  <a:gd name="T54" fmla="*/ 119 w 127"/>
                  <a:gd name="T55" fmla="*/ 122 h 169"/>
                  <a:gd name="T56" fmla="*/ 116 w 127"/>
                  <a:gd name="T57" fmla="*/ 114 h 169"/>
                  <a:gd name="T58" fmla="*/ 112 w 127"/>
                  <a:gd name="T59" fmla="*/ 105 h 169"/>
                  <a:gd name="T60" fmla="*/ 117 w 127"/>
                  <a:gd name="T61" fmla="*/ 99 h 169"/>
                  <a:gd name="T62" fmla="*/ 120 w 127"/>
                  <a:gd name="T63" fmla="*/ 91 h 169"/>
                  <a:gd name="T64" fmla="*/ 122 w 127"/>
                  <a:gd name="T65" fmla="*/ 83 h 169"/>
                  <a:gd name="T66" fmla="*/ 121 w 127"/>
                  <a:gd name="T67" fmla="*/ 74 h 169"/>
                  <a:gd name="T68" fmla="*/ 126 w 127"/>
                  <a:gd name="T69" fmla="*/ 67 h 169"/>
                  <a:gd name="T70" fmla="*/ 125 w 127"/>
                  <a:gd name="T71" fmla="*/ 57 h 169"/>
                  <a:gd name="T72" fmla="*/ 120 w 127"/>
                  <a:gd name="T73" fmla="*/ 52 h 169"/>
                  <a:gd name="T74" fmla="*/ 112 w 127"/>
                  <a:gd name="T75" fmla="*/ 54 h 169"/>
                  <a:gd name="T76" fmla="*/ 110 w 127"/>
                  <a:gd name="T77" fmla="*/ 46 h 169"/>
                  <a:gd name="T78" fmla="*/ 105 w 127"/>
                  <a:gd name="T79" fmla="*/ 36 h 169"/>
                  <a:gd name="T80" fmla="*/ 96 w 127"/>
                  <a:gd name="T81" fmla="*/ 29 h 169"/>
                  <a:gd name="T82" fmla="*/ 90 w 127"/>
                  <a:gd name="T83" fmla="*/ 21 h 169"/>
                  <a:gd name="T84" fmla="*/ 86 w 127"/>
                  <a:gd name="T85" fmla="*/ 13 h 169"/>
                  <a:gd name="T86" fmla="*/ 83 w 127"/>
                  <a:gd name="T87" fmla="*/ 5 h 169"/>
                  <a:gd name="T88" fmla="*/ 78 w 127"/>
                  <a:gd name="T89" fmla="*/ 5 h 169"/>
                  <a:gd name="T90" fmla="*/ 68 w 127"/>
                  <a:gd name="T91" fmla="*/ 5 h 169"/>
                  <a:gd name="T92" fmla="*/ 60 w 127"/>
                  <a:gd name="T93" fmla="*/ 0 h 169"/>
                  <a:gd name="T94" fmla="*/ 54 w 127"/>
                  <a:gd name="T95" fmla="*/ 3 h 169"/>
                  <a:gd name="T96" fmla="*/ 49 w 127"/>
                  <a:gd name="T97" fmla="*/ 6 h 169"/>
                  <a:gd name="T98" fmla="*/ 42 w 127"/>
                  <a:gd name="T99" fmla="*/ 5 h 169"/>
                  <a:gd name="T100" fmla="*/ 35 w 127"/>
                  <a:gd name="T101" fmla="*/ 2 h 169"/>
                  <a:gd name="T102" fmla="*/ 27 w 127"/>
                  <a:gd name="T103" fmla="*/ 5 h 169"/>
                  <a:gd name="T104" fmla="*/ 21 w 127"/>
                  <a:gd name="T105" fmla="*/ 9 h 169"/>
                  <a:gd name="T106" fmla="*/ 23 w 127"/>
                  <a:gd name="T107" fmla="*/ 17 h 169"/>
                  <a:gd name="T108" fmla="*/ 17 w 127"/>
                  <a:gd name="T109" fmla="*/ 23 h 169"/>
                  <a:gd name="T110" fmla="*/ 6 w 127"/>
                  <a:gd name="T111" fmla="*/ 27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7" h="169">
                    <a:moveTo>
                      <a:pt x="8" y="30"/>
                    </a:moveTo>
                    <a:lnTo>
                      <a:pt x="9" y="33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6" y="49"/>
                    </a:lnTo>
                    <a:lnTo>
                      <a:pt x="17" y="52"/>
                    </a:lnTo>
                    <a:lnTo>
                      <a:pt x="16" y="55"/>
                    </a:lnTo>
                    <a:lnTo>
                      <a:pt x="14" y="59"/>
                    </a:lnTo>
                    <a:lnTo>
                      <a:pt x="15" y="63"/>
                    </a:lnTo>
                    <a:lnTo>
                      <a:pt x="13" y="67"/>
                    </a:lnTo>
                    <a:lnTo>
                      <a:pt x="12" y="70"/>
                    </a:lnTo>
                    <a:lnTo>
                      <a:pt x="13" y="73"/>
                    </a:lnTo>
                    <a:lnTo>
                      <a:pt x="14" y="77"/>
                    </a:lnTo>
                    <a:lnTo>
                      <a:pt x="12" y="80"/>
                    </a:lnTo>
                    <a:lnTo>
                      <a:pt x="8" y="82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1" y="82"/>
                    </a:lnTo>
                    <a:lnTo>
                      <a:pt x="0" y="85"/>
                    </a:lnTo>
                    <a:lnTo>
                      <a:pt x="1" y="88"/>
                    </a:lnTo>
                    <a:lnTo>
                      <a:pt x="3" y="93"/>
                    </a:lnTo>
                    <a:lnTo>
                      <a:pt x="2" y="96"/>
                    </a:lnTo>
                    <a:lnTo>
                      <a:pt x="4" y="98"/>
                    </a:lnTo>
                    <a:lnTo>
                      <a:pt x="8" y="97"/>
                    </a:lnTo>
                    <a:lnTo>
                      <a:pt x="10" y="98"/>
                    </a:lnTo>
                    <a:lnTo>
                      <a:pt x="10" y="100"/>
                    </a:lnTo>
                    <a:lnTo>
                      <a:pt x="9" y="102"/>
                    </a:lnTo>
                    <a:lnTo>
                      <a:pt x="8" y="105"/>
                    </a:lnTo>
                    <a:lnTo>
                      <a:pt x="7" y="107"/>
                    </a:lnTo>
                    <a:lnTo>
                      <a:pt x="10" y="113"/>
                    </a:lnTo>
                    <a:lnTo>
                      <a:pt x="11" y="116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5" y="119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1" y="123"/>
                    </a:lnTo>
                    <a:lnTo>
                      <a:pt x="23" y="123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9" y="124"/>
                    </a:lnTo>
                    <a:lnTo>
                      <a:pt x="30" y="125"/>
                    </a:lnTo>
                    <a:lnTo>
                      <a:pt x="31" y="128"/>
                    </a:lnTo>
                    <a:lnTo>
                      <a:pt x="33" y="129"/>
                    </a:lnTo>
                    <a:lnTo>
                      <a:pt x="35" y="129"/>
                    </a:lnTo>
                    <a:lnTo>
                      <a:pt x="37" y="129"/>
                    </a:lnTo>
                    <a:lnTo>
                      <a:pt x="39" y="131"/>
                    </a:lnTo>
                    <a:lnTo>
                      <a:pt x="38" y="134"/>
                    </a:lnTo>
                    <a:lnTo>
                      <a:pt x="40" y="137"/>
                    </a:lnTo>
                    <a:lnTo>
                      <a:pt x="40" y="140"/>
                    </a:lnTo>
                    <a:lnTo>
                      <a:pt x="40" y="142"/>
                    </a:lnTo>
                    <a:lnTo>
                      <a:pt x="41" y="143"/>
                    </a:lnTo>
                    <a:lnTo>
                      <a:pt x="43" y="143"/>
                    </a:lnTo>
                    <a:lnTo>
                      <a:pt x="45" y="144"/>
                    </a:lnTo>
                    <a:lnTo>
                      <a:pt x="46" y="145"/>
                    </a:lnTo>
                    <a:lnTo>
                      <a:pt x="47" y="147"/>
                    </a:lnTo>
                    <a:lnTo>
                      <a:pt x="49" y="149"/>
                    </a:lnTo>
                    <a:lnTo>
                      <a:pt x="50" y="150"/>
                    </a:lnTo>
                    <a:lnTo>
                      <a:pt x="52" y="151"/>
                    </a:lnTo>
                    <a:lnTo>
                      <a:pt x="54" y="151"/>
                    </a:lnTo>
                    <a:lnTo>
                      <a:pt x="55" y="153"/>
                    </a:lnTo>
                    <a:lnTo>
                      <a:pt x="55" y="154"/>
                    </a:lnTo>
                    <a:lnTo>
                      <a:pt x="55" y="156"/>
                    </a:lnTo>
                    <a:lnTo>
                      <a:pt x="57" y="158"/>
                    </a:lnTo>
                    <a:lnTo>
                      <a:pt x="59" y="161"/>
                    </a:lnTo>
                    <a:lnTo>
                      <a:pt x="60" y="161"/>
                    </a:lnTo>
                    <a:lnTo>
                      <a:pt x="61" y="159"/>
                    </a:lnTo>
                    <a:lnTo>
                      <a:pt x="64" y="158"/>
                    </a:lnTo>
                    <a:lnTo>
                      <a:pt x="68" y="160"/>
                    </a:lnTo>
                    <a:lnTo>
                      <a:pt x="72" y="159"/>
                    </a:lnTo>
                    <a:lnTo>
                      <a:pt x="73" y="158"/>
                    </a:lnTo>
                    <a:lnTo>
                      <a:pt x="76" y="158"/>
                    </a:lnTo>
                    <a:lnTo>
                      <a:pt x="78" y="160"/>
                    </a:lnTo>
                    <a:lnTo>
                      <a:pt x="80" y="161"/>
                    </a:lnTo>
                    <a:lnTo>
                      <a:pt x="83" y="162"/>
                    </a:lnTo>
                    <a:lnTo>
                      <a:pt x="87" y="165"/>
                    </a:lnTo>
                    <a:lnTo>
                      <a:pt x="89" y="167"/>
                    </a:lnTo>
                    <a:lnTo>
                      <a:pt x="91" y="168"/>
                    </a:lnTo>
                    <a:lnTo>
                      <a:pt x="96" y="169"/>
                    </a:lnTo>
                    <a:lnTo>
                      <a:pt x="98" y="168"/>
                    </a:lnTo>
                    <a:lnTo>
                      <a:pt x="100" y="167"/>
                    </a:lnTo>
                    <a:lnTo>
                      <a:pt x="102" y="167"/>
                    </a:lnTo>
                    <a:lnTo>
                      <a:pt x="105" y="167"/>
                    </a:lnTo>
                    <a:lnTo>
                      <a:pt x="107" y="166"/>
                    </a:lnTo>
                    <a:lnTo>
                      <a:pt x="108" y="165"/>
                    </a:lnTo>
                    <a:lnTo>
                      <a:pt x="112" y="166"/>
                    </a:lnTo>
                    <a:lnTo>
                      <a:pt x="113" y="167"/>
                    </a:lnTo>
                    <a:lnTo>
                      <a:pt x="116" y="166"/>
                    </a:lnTo>
                    <a:lnTo>
                      <a:pt x="118" y="167"/>
                    </a:lnTo>
                    <a:lnTo>
                      <a:pt x="119" y="165"/>
                    </a:lnTo>
                    <a:lnTo>
                      <a:pt x="121" y="164"/>
                    </a:lnTo>
                    <a:lnTo>
                      <a:pt x="123" y="162"/>
                    </a:lnTo>
                    <a:lnTo>
                      <a:pt x="124" y="160"/>
                    </a:lnTo>
                    <a:lnTo>
                      <a:pt x="125" y="158"/>
                    </a:lnTo>
                    <a:lnTo>
                      <a:pt x="125" y="156"/>
                    </a:lnTo>
                    <a:lnTo>
                      <a:pt x="124" y="153"/>
                    </a:lnTo>
                    <a:lnTo>
                      <a:pt x="122" y="149"/>
                    </a:lnTo>
                    <a:lnTo>
                      <a:pt x="122" y="147"/>
                    </a:lnTo>
                    <a:lnTo>
                      <a:pt x="122" y="142"/>
                    </a:lnTo>
                    <a:lnTo>
                      <a:pt x="122" y="143"/>
                    </a:lnTo>
                    <a:lnTo>
                      <a:pt x="123" y="141"/>
                    </a:lnTo>
                    <a:lnTo>
                      <a:pt x="122" y="138"/>
                    </a:lnTo>
                    <a:lnTo>
                      <a:pt x="122" y="135"/>
                    </a:lnTo>
                    <a:lnTo>
                      <a:pt x="122" y="134"/>
                    </a:lnTo>
                    <a:lnTo>
                      <a:pt x="120" y="131"/>
                    </a:lnTo>
                    <a:lnTo>
                      <a:pt x="118" y="129"/>
                    </a:lnTo>
                    <a:lnTo>
                      <a:pt x="119" y="126"/>
                    </a:lnTo>
                    <a:lnTo>
                      <a:pt x="121" y="125"/>
                    </a:lnTo>
                    <a:lnTo>
                      <a:pt x="121" y="123"/>
                    </a:lnTo>
                    <a:lnTo>
                      <a:pt x="119" y="122"/>
                    </a:lnTo>
                    <a:lnTo>
                      <a:pt x="117" y="121"/>
                    </a:lnTo>
                    <a:lnTo>
                      <a:pt x="116" y="118"/>
                    </a:lnTo>
                    <a:lnTo>
                      <a:pt x="116" y="116"/>
                    </a:lnTo>
                    <a:lnTo>
                      <a:pt x="116" y="114"/>
                    </a:lnTo>
                    <a:lnTo>
                      <a:pt x="116" y="112"/>
                    </a:lnTo>
                    <a:lnTo>
                      <a:pt x="115" y="110"/>
                    </a:lnTo>
                    <a:lnTo>
                      <a:pt x="114" y="107"/>
                    </a:lnTo>
                    <a:lnTo>
                      <a:pt x="112" y="105"/>
                    </a:lnTo>
                    <a:lnTo>
                      <a:pt x="114" y="103"/>
                    </a:lnTo>
                    <a:lnTo>
                      <a:pt x="114" y="101"/>
                    </a:lnTo>
                    <a:lnTo>
                      <a:pt x="115" y="100"/>
                    </a:lnTo>
                    <a:lnTo>
                      <a:pt x="117" y="99"/>
                    </a:lnTo>
                    <a:lnTo>
                      <a:pt x="118" y="98"/>
                    </a:lnTo>
                    <a:lnTo>
                      <a:pt x="119" y="96"/>
                    </a:lnTo>
                    <a:lnTo>
                      <a:pt x="119" y="94"/>
                    </a:lnTo>
                    <a:lnTo>
                      <a:pt x="120" y="91"/>
                    </a:lnTo>
                    <a:lnTo>
                      <a:pt x="122" y="89"/>
                    </a:lnTo>
                    <a:lnTo>
                      <a:pt x="122" y="89"/>
                    </a:lnTo>
                    <a:lnTo>
                      <a:pt x="124" y="87"/>
                    </a:lnTo>
                    <a:lnTo>
                      <a:pt x="122" y="83"/>
                    </a:lnTo>
                    <a:lnTo>
                      <a:pt x="121" y="80"/>
                    </a:lnTo>
                    <a:lnTo>
                      <a:pt x="120" y="78"/>
                    </a:lnTo>
                    <a:lnTo>
                      <a:pt x="121" y="77"/>
                    </a:lnTo>
                    <a:lnTo>
                      <a:pt x="121" y="74"/>
                    </a:lnTo>
                    <a:lnTo>
                      <a:pt x="122" y="71"/>
                    </a:lnTo>
                    <a:lnTo>
                      <a:pt x="122" y="70"/>
                    </a:lnTo>
                    <a:lnTo>
                      <a:pt x="122" y="69"/>
                    </a:lnTo>
                    <a:lnTo>
                      <a:pt x="126" y="67"/>
                    </a:lnTo>
                    <a:lnTo>
                      <a:pt x="127" y="65"/>
                    </a:lnTo>
                    <a:lnTo>
                      <a:pt x="127" y="63"/>
                    </a:lnTo>
                    <a:lnTo>
                      <a:pt x="126" y="60"/>
                    </a:lnTo>
                    <a:lnTo>
                      <a:pt x="125" y="57"/>
                    </a:lnTo>
                    <a:lnTo>
                      <a:pt x="124" y="55"/>
                    </a:lnTo>
                    <a:lnTo>
                      <a:pt x="123" y="54"/>
                    </a:lnTo>
                    <a:lnTo>
                      <a:pt x="121" y="53"/>
                    </a:lnTo>
                    <a:lnTo>
                      <a:pt x="120" y="52"/>
                    </a:lnTo>
                    <a:lnTo>
                      <a:pt x="116" y="53"/>
                    </a:lnTo>
                    <a:lnTo>
                      <a:pt x="116" y="53"/>
                    </a:lnTo>
                    <a:lnTo>
                      <a:pt x="114" y="55"/>
                    </a:lnTo>
                    <a:lnTo>
                      <a:pt x="112" y="54"/>
                    </a:lnTo>
                    <a:lnTo>
                      <a:pt x="111" y="53"/>
                    </a:lnTo>
                    <a:lnTo>
                      <a:pt x="112" y="52"/>
                    </a:lnTo>
                    <a:lnTo>
                      <a:pt x="111" y="49"/>
                    </a:lnTo>
                    <a:lnTo>
                      <a:pt x="110" y="46"/>
                    </a:lnTo>
                    <a:lnTo>
                      <a:pt x="109" y="43"/>
                    </a:lnTo>
                    <a:lnTo>
                      <a:pt x="108" y="40"/>
                    </a:lnTo>
                    <a:lnTo>
                      <a:pt x="107" y="38"/>
                    </a:lnTo>
                    <a:lnTo>
                      <a:pt x="105" y="36"/>
                    </a:lnTo>
                    <a:lnTo>
                      <a:pt x="103" y="34"/>
                    </a:lnTo>
                    <a:lnTo>
                      <a:pt x="101" y="32"/>
                    </a:lnTo>
                    <a:lnTo>
                      <a:pt x="98" y="29"/>
                    </a:lnTo>
                    <a:lnTo>
                      <a:pt x="96" y="29"/>
                    </a:lnTo>
                    <a:lnTo>
                      <a:pt x="93" y="27"/>
                    </a:lnTo>
                    <a:lnTo>
                      <a:pt x="91" y="25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19"/>
                    </a:lnTo>
                    <a:lnTo>
                      <a:pt x="88" y="15"/>
                    </a:lnTo>
                    <a:lnTo>
                      <a:pt x="87" y="13"/>
                    </a:lnTo>
                    <a:lnTo>
                      <a:pt x="86" y="13"/>
                    </a:lnTo>
                    <a:lnTo>
                      <a:pt x="86" y="10"/>
                    </a:lnTo>
                    <a:lnTo>
                      <a:pt x="85" y="9"/>
                    </a:lnTo>
                    <a:lnTo>
                      <a:pt x="85" y="6"/>
                    </a:lnTo>
                    <a:lnTo>
                      <a:pt x="83" y="5"/>
                    </a:lnTo>
                    <a:lnTo>
                      <a:pt x="82" y="5"/>
                    </a:lnTo>
                    <a:lnTo>
                      <a:pt x="80" y="5"/>
                    </a:lnTo>
                    <a:lnTo>
                      <a:pt x="78" y="5"/>
                    </a:lnTo>
                    <a:lnTo>
                      <a:pt x="78" y="5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0" y="5"/>
                    </a:lnTo>
                    <a:lnTo>
                      <a:pt x="68" y="5"/>
                    </a:lnTo>
                    <a:lnTo>
                      <a:pt x="66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9" y="1"/>
                    </a:lnTo>
                    <a:lnTo>
                      <a:pt x="57" y="3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0" y="3"/>
                    </a:lnTo>
                    <a:lnTo>
                      <a:pt x="49" y="5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6" y="6"/>
                    </a:lnTo>
                    <a:lnTo>
                      <a:pt x="44" y="5"/>
                    </a:lnTo>
                    <a:lnTo>
                      <a:pt x="42" y="5"/>
                    </a:lnTo>
                    <a:lnTo>
                      <a:pt x="39" y="5"/>
                    </a:lnTo>
                    <a:lnTo>
                      <a:pt x="38" y="5"/>
                    </a:lnTo>
                    <a:lnTo>
                      <a:pt x="36" y="3"/>
                    </a:lnTo>
                    <a:lnTo>
                      <a:pt x="35" y="2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5" y="6"/>
                    </a:lnTo>
                    <a:lnTo>
                      <a:pt x="24" y="7"/>
                    </a:lnTo>
                    <a:lnTo>
                      <a:pt x="22" y="8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4" y="13"/>
                    </a:lnTo>
                    <a:lnTo>
                      <a:pt x="23" y="17"/>
                    </a:lnTo>
                    <a:lnTo>
                      <a:pt x="22" y="19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7" y="23"/>
                    </a:lnTo>
                    <a:lnTo>
                      <a:pt x="13" y="25"/>
                    </a:lnTo>
                    <a:lnTo>
                      <a:pt x="9" y="26"/>
                    </a:lnTo>
                    <a:lnTo>
                      <a:pt x="7" y="27"/>
                    </a:lnTo>
                    <a:lnTo>
                      <a:pt x="6" y="27"/>
                    </a:lnTo>
                    <a:lnTo>
                      <a:pt x="8" y="3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GW basin">
                <a:extLst>
                  <a:ext uri="{FF2B5EF4-FFF2-40B4-BE49-F238E27FC236}">
                    <a16:creationId xmlns:a16="http://schemas.microsoft.com/office/drawing/2014/main" id="{0A36C756-8DD4-DE0A-5028-D68AB6D94C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66238" y="4532313"/>
                <a:ext cx="1200150" cy="1312863"/>
              </a:xfrm>
              <a:custGeom>
                <a:avLst/>
                <a:gdLst>
                  <a:gd name="T0" fmla="*/ 325 w 756"/>
                  <a:gd name="T1" fmla="*/ 310 h 827"/>
                  <a:gd name="T2" fmla="*/ 326 w 756"/>
                  <a:gd name="T3" fmla="*/ 395 h 827"/>
                  <a:gd name="T4" fmla="*/ 346 w 756"/>
                  <a:gd name="T5" fmla="*/ 480 h 827"/>
                  <a:gd name="T6" fmla="*/ 269 w 756"/>
                  <a:gd name="T7" fmla="*/ 533 h 827"/>
                  <a:gd name="T8" fmla="*/ 279 w 756"/>
                  <a:gd name="T9" fmla="*/ 596 h 827"/>
                  <a:gd name="T10" fmla="*/ 299 w 756"/>
                  <a:gd name="T11" fmla="*/ 639 h 827"/>
                  <a:gd name="T12" fmla="*/ 307 w 756"/>
                  <a:gd name="T13" fmla="*/ 702 h 827"/>
                  <a:gd name="T14" fmla="*/ 270 w 756"/>
                  <a:gd name="T15" fmla="*/ 734 h 827"/>
                  <a:gd name="T16" fmla="*/ 207 w 756"/>
                  <a:gd name="T17" fmla="*/ 795 h 827"/>
                  <a:gd name="T18" fmla="*/ 123 w 756"/>
                  <a:gd name="T19" fmla="*/ 826 h 827"/>
                  <a:gd name="T20" fmla="*/ 92 w 756"/>
                  <a:gd name="T21" fmla="*/ 751 h 827"/>
                  <a:gd name="T22" fmla="*/ 71 w 756"/>
                  <a:gd name="T23" fmla="*/ 663 h 827"/>
                  <a:gd name="T24" fmla="*/ 48 w 756"/>
                  <a:gd name="T25" fmla="*/ 576 h 827"/>
                  <a:gd name="T26" fmla="*/ 61 w 756"/>
                  <a:gd name="T27" fmla="*/ 501 h 827"/>
                  <a:gd name="T28" fmla="*/ 18 w 756"/>
                  <a:gd name="T29" fmla="*/ 436 h 827"/>
                  <a:gd name="T30" fmla="*/ 32 w 756"/>
                  <a:gd name="T31" fmla="*/ 368 h 827"/>
                  <a:gd name="T32" fmla="*/ 100 w 756"/>
                  <a:gd name="T33" fmla="*/ 391 h 827"/>
                  <a:gd name="T34" fmla="*/ 152 w 756"/>
                  <a:gd name="T35" fmla="*/ 393 h 827"/>
                  <a:gd name="T36" fmla="*/ 189 w 756"/>
                  <a:gd name="T37" fmla="*/ 352 h 827"/>
                  <a:gd name="T38" fmla="*/ 237 w 756"/>
                  <a:gd name="T39" fmla="*/ 314 h 827"/>
                  <a:gd name="T40" fmla="*/ 281 w 756"/>
                  <a:gd name="T41" fmla="*/ 275 h 827"/>
                  <a:gd name="T42" fmla="*/ 323 w 756"/>
                  <a:gd name="T43" fmla="*/ 233 h 827"/>
                  <a:gd name="T44" fmla="*/ 300 w 756"/>
                  <a:gd name="T45" fmla="*/ 263 h 827"/>
                  <a:gd name="T46" fmla="*/ 255 w 756"/>
                  <a:gd name="T47" fmla="*/ 304 h 827"/>
                  <a:gd name="T48" fmla="*/ 206 w 756"/>
                  <a:gd name="T49" fmla="*/ 339 h 827"/>
                  <a:gd name="T50" fmla="*/ 157 w 756"/>
                  <a:gd name="T51" fmla="*/ 373 h 827"/>
                  <a:gd name="T52" fmla="*/ 127 w 756"/>
                  <a:gd name="T53" fmla="*/ 402 h 827"/>
                  <a:gd name="T54" fmla="*/ 115 w 756"/>
                  <a:gd name="T55" fmla="*/ 359 h 827"/>
                  <a:gd name="T56" fmla="*/ 92 w 756"/>
                  <a:gd name="T57" fmla="*/ 311 h 827"/>
                  <a:gd name="T58" fmla="*/ 118 w 756"/>
                  <a:gd name="T59" fmla="*/ 263 h 827"/>
                  <a:gd name="T60" fmla="*/ 111 w 756"/>
                  <a:gd name="T61" fmla="*/ 208 h 827"/>
                  <a:gd name="T62" fmla="*/ 106 w 756"/>
                  <a:gd name="T63" fmla="*/ 154 h 827"/>
                  <a:gd name="T64" fmla="*/ 117 w 756"/>
                  <a:gd name="T65" fmla="*/ 98 h 827"/>
                  <a:gd name="T66" fmla="*/ 137 w 756"/>
                  <a:gd name="T67" fmla="*/ 73 h 827"/>
                  <a:gd name="T68" fmla="*/ 189 w 756"/>
                  <a:gd name="T69" fmla="*/ 58 h 827"/>
                  <a:gd name="T70" fmla="*/ 234 w 756"/>
                  <a:gd name="T71" fmla="*/ 22 h 827"/>
                  <a:gd name="T72" fmla="*/ 286 w 756"/>
                  <a:gd name="T73" fmla="*/ 0 h 827"/>
                  <a:gd name="T74" fmla="*/ 346 w 756"/>
                  <a:gd name="T75" fmla="*/ 11 h 827"/>
                  <a:gd name="T76" fmla="*/ 368 w 756"/>
                  <a:gd name="T77" fmla="*/ 58 h 827"/>
                  <a:gd name="T78" fmla="*/ 373 w 756"/>
                  <a:gd name="T79" fmla="*/ 113 h 827"/>
                  <a:gd name="T80" fmla="*/ 343 w 756"/>
                  <a:gd name="T81" fmla="*/ 164 h 827"/>
                  <a:gd name="T82" fmla="*/ 325 w 756"/>
                  <a:gd name="T83" fmla="*/ 220 h 827"/>
                  <a:gd name="T84" fmla="*/ 326 w 756"/>
                  <a:gd name="T85" fmla="*/ 297 h 827"/>
                  <a:gd name="T86" fmla="*/ 318 w 756"/>
                  <a:gd name="T87" fmla="*/ 384 h 827"/>
                  <a:gd name="T88" fmla="*/ 351 w 756"/>
                  <a:gd name="T89" fmla="*/ 468 h 827"/>
                  <a:gd name="T90" fmla="*/ 285 w 756"/>
                  <a:gd name="T91" fmla="*/ 526 h 827"/>
                  <a:gd name="T92" fmla="*/ 278 w 756"/>
                  <a:gd name="T93" fmla="*/ 593 h 827"/>
                  <a:gd name="T94" fmla="*/ 289 w 756"/>
                  <a:gd name="T95" fmla="*/ 631 h 827"/>
                  <a:gd name="T96" fmla="*/ 361 w 756"/>
                  <a:gd name="T97" fmla="*/ 638 h 827"/>
                  <a:gd name="T98" fmla="*/ 430 w 756"/>
                  <a:gd name="T99" fmla="*/ 609 h 827"/>
                  <a:gd name="T100" fmla="*/ 506 w 756"/>
                  <a:gd name="T101" fmla="*/ 654 h 827"/>
                  <a:gd name="T102" fmla="*/ 576 w 756"/>
                  <a:gd name="T103" fmla="*/ 666 h 827"/>
                  <a:gd name="T104" fmla="*/ 727 w 756"/>
                  <a:gd name="T105" fmla="*/ 516 h 827"/>
                  <a:gd name="T106" fmla="*/ 668 w 756"/>
                  <a:gd name="T107" fmla="*/ 206 h 827"/>
                  <a:gd name="T108" fmla="*/ 633 w 756"/>
                  <a:gd name="T109" fmla="*/ 125 h 827"/>
                  <a:gd name="T110" fmla="*/ 631 w 756"/>
                  <a:gd name="T111" fmla="*/ 36 h 827"/>
                  <a:gd name="T112" fmla="*/ 562 w 756"/>
                  <a:gd name="T113" fmla="*/ 41 h 827"/>
                  <a:gd name="T114" fmla="*/ 491 w 756"/>
                  <a:gd name="T115" fmla="*/ 93 h 827"/>
                  <a:gd name="T116" fmla="*/ 401 w 756"/>
                  <a:gd name="T117" fmla="*/ 95 h 827"/>
                  <a:gd name="T118" fmla="*/ 370 w 756"/>
                  <a:gd name="T119" fmla="*/ 130 h 827"/>
                  <a:gd name="T120" fmla="*/ 334 w 756"/>
                  <a:gd name="T121" fmla="*/ 179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56" h="827"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17" y="687"/>
                    </a:lnTo>
                    <a:lnTo>
                      <a:pt x="312" y="691"/>
                    </a:lnTo>
                    <a:lnTo>
                      <a:pt x="309" y="696"/>
                    </a:lnTo>
                    <a:lnTo>
                      <a:pt x="308" y="699"/>
                    </a:lnTo>
                    <a:lnTo>
                      <a:pt x="307" y="702"/>
                    </a:lnTo>
                    <a:lnTo>
                      <a:pt x="312" y="712"/>
                    </a:lnTo>
                    <a:lnTo>
                      <a:pt x="315" y="716"/>
                    </a:lnTo>
                    <a:lnTo>
                      <a:pt x="319" y="721"/>
                    </a:lnTo>
                    <a:lnTo>
                      <a:pt x="322" y="726"/>
                    </a:lnTo>
                    <a:lnTo>
                      <a:pt x="323" y="732"/>
                    </a:lnTo>
                    <a:lnTo>
                      <a:pt x="320" y="737"/>
                    </a:lnTo>
                    <a:lnTo>
                      <a:pt x="313" y="738"/>
                    </a:lnTo>
                    <a:lnTo>
                      <a:pt x="307" y="736"/>
                    </a:lnTo>
                    <a:lnTo>
                      <a:pt x="302" y="733"/>
                    </a:lnTo>
                    <a:lnTo>
                      <a:pt x="296" y="729"/>
                    </a:lnTo>
                    <a:lnTo>
                      <a:pt x="289" y="729"/>
                    </a:lnTo>
                    <a:lnTo>
                      <a:pt x="282" y="730"/>
                    </a:lnTo>
                    <a:lnTo>
                      <a:pt x="277" y="732"/>
                    </a:lnTo>
                    <a:lnTo>
                      <a:pt x="270" y="734"/>
                    </a:lnTo>
                    <a:lnTo>
                      <a:pt x="264" y="736"/>
                    </a:lnTo>
                    <a:lnTo>
                      <a:pt x="258" y="738"/>
                    </a:lnTo>
                    <a:lnTo>
                      <a:pt x="253" y="741"/>
                    </a:lnTo>
                    <a:lnTo>
                      <a:pt x="248" y="746"/>
                    </a:lnTo>
                    <a:lnTo>
                      <a:pt x="245" y="751"/>
                    </a:lnTo>
                    <a:lnTo>
                      <a:pt x="241" y="757"/>
                    </a:lnTo>
                    <a:lnTo>
                      <a:pt x="236" y="761"/>
                    </a:lnTo>
                    <a:lnTo>
                      <a:pt x="232" y="766"/>
                    </a:lnTo>
                    <a:lnTo>
                      <a:pt x="230" y="772"/>
                    </a:lnTo>
                    <a:lnTo>
                      <a:pt x="227" y="777"/>
                    </a:lnTo>
                    <a:lnTo>
                      <a:pt x="222" y="783"/>
                    </a:lnTo>
                    <a:lnTo>
                      <a:pt x="217" y="787"/>
                    </a:lnTo>
                    <a:lnTo>
                      <a:pt x="212" y="790"/>
                    </a:lnTo>
                    <a:lnTo>
                      <a:pt x="207" y="795"/>
                    </a:lnTo>
                    <a:lnTo>
                      <a:pt x="202" y="799"/>
                    </a:lnTo>
                    <a:lnTo>
                      <a:pt x="197" y="802"/>
                    </a:lnTo>
                    <a:lnTo>
                      <a:pt x="191" y="806"/>
                    </a:lnTo>
                    <a:lnTo>
                      <a:pt x="185" y="809"/>
                    </a:lnTo>
                    <a:lnTo>
                      <a:pt x="180" y="811"/>
                    </a:lnTo>
                    <a:lnTo>
                      <a:pt x="174" y="814"/>
                    </a:lnTo>
                    <a:lnTo>
                      <a:pt x="167" y="816"/>
                    </a:lnTo>
                    <a:lnTo>
                      <a:pt x="161" y="818"/>
                    </a:lnTo>
                    <a:lnTo>
                      <a:pt x="156" y="821"/>
                    </a:lnTo>
                    <a:lnTo>
                      <a:pt x="149" y="823"/>
                    </a:lnTo>
                    <a:lnTo>
                      <a:pt x="142" y="824"/>
                    </a:lnTo>
                    <a:lnTo>
                      <a:pt x="136" y="825"/>
                    </a:lnTo>
                    <a:lnTo>
                      <a:pt x="130" y="825"/>
                    </a:lnTo>
                    <a:lnTo>
                      <a:pt x="123" y="826"/>
                    </a:lnTo>
                    <a:lnTo>
                      <a:pt x="115" y="827"/>
                    </a:lnTo>
                    <a:lnTo>
                      <a:pt x="114" y="825"/>
                    </a:lnTo>
                    <a:lnTo>
                      <a:pt x="111" y="819"/>
                    </a:lnTo>
                    <a:lnTo>
                      <a:pt x="109" y="813"/>
                    </a:lnTo>
                    <a:lnTo>
                      <a:pt x="107" y="808"/>
                    </a:lnTo>
                    <a:lnTo>
                      <a:pt x="104" y="802"/>
                    </a:lnTo>
                    <a:lnTo>
                      <a:pt x="102" y="795"/>
                    </a:lnTo>
                    <a:lnTo>
                      <a:pt x="101" y="789"/>
                    </a:lnTo>
                    <a:lnTo>
                      <a:pt x="99" y="783"/>
                    </a:lnTo>
                    <a:lnTo>
                      <a:pt x="97" y="777"/>
                    </a:lnTo>
                    <a:lnTo>
                      <a:pt x="96" y="770"/>
                    </a:lnTo>
                    <a:lnTo>
                      <a:pt x="95" y="763"/>
                    </a:lnTo>
                    <a:lnTo>
                      <a:pt x="93" y="758"/>
                    </a:lnTo>
                    <a:lnTo>
                      <a:pt x="92" y="751"/>
                    </a:lnTo>
                    <a:lnTo>
                      <a:pt x="91" y="744"/>
                    </a:lnTo>
                    <a:lnTo>
                      <a:pt x="90" y="739"/>
                    </a:lnTo>
                    <a:lnTo>
                      <a:pt x="89" y="732"/>
                    </a:lnTo>
                    <a:lnTo>
                      <a:pt x="88" y="725"/>
                    </a:lnTo>
                    <a:lnTo>
                      <a:pt x="87" y="719"/>
                    </a:lnTo>
                    <a:lnTo>
                      <a:pt x="85" y="713"/>
                    </a:lnTo>
                    <a:lnTo>
                      <a:pt x="85" y="706"/>
                    </a:lnTo>
                    <a:lnTo>
                      <a:pt x="82" y="700"/>
                    </a:lnTo>
                    <a:lnTo>
                      <a:pt x="80" y="694"/>
                    </a:lnTo>
                    <a:lnTo>
                      <a:pt x="78" y="688"/>
                    </a:lnTo>
                    <a:lnTo>
                      <a:pt x="76" y="682"/>
                    </a:lnTo>
                    <a:lnTo>
                      <a:pt x="74" y="675"/>
                    </a:lnTo>
                    <a:lnTo>
                      <a:pt x="73" y="669"/>
                    </a:lnTo>
                    <a:lnTo>
                      <a:pt x="71" y="663"/>
                    </a:lnTo>
                    <a:lnTo>
                      <a:pt x="68" y="657"/>
                    </a:lnTo>
                    <a:lnTo>
                      <a:pt x="64" y="651"/>
                    </a:lnTo>
                    <a:lnTo>
                      <a:pt x="61" y="645"/>
                    </a:lnTo>
                    <a:lnTo>
                      <a:pt x="61" y="640"/>
                    </a:lnTo>
                    <a:lnTo>
                      <a:pt x="60" y="633"/>
                    </a:lnTo>
                    <a:lnTo>
                      <a:pt x="58" y="626"/>
                    </a:lnTo>
                    <a:lnTo>
                      <a:pt x="57" y="620"/>
                    </a:lnTo>
                    <a:lnTo>
                      <a:pt x="57" y="614"/>
                    </a:lnTo>
                    <a:lnTo>
                      <a:pt x="57" y="607"/>
                    </a:lnTo>
                    <a:lnTo>
                      <a:pt x="56" y="600"/>
                    </a:lnTo>
                    <a:lnTo>
                      <a:pt x="55" y="595"/>
                    </a:lnTo>
                    <a:lnTo>
                      <a:pt x="53" y="588"/>
                    </a:lnTo>
                    <a:lnTo>
                      <a:pt x="51" y="582"/>
                    </a:lnTo>
                    <a:lnTo>
                      <a:pt x="48" y="576"/>
                    </a:lnTo>
                    <a:lnTo>
                      <a:pt x="44" y="571"/>
                    </a:lnTo>
                    <a:lnTo>
                      <a:pt x="41" y="565"/>
                    </a:lnTo>
                    <a:lnTo>
                      <a:pt x="38" y="559"/>
                    </a:lnTo>
                    <a:lnTo>
                      <a:pt x="37" y="553"/>
                    </a:lnTo>
                    <a:lnTo>
                      <a:pt x="35" y="547"/>
                    </a:lnTo>
                    <a:lnTo>
                      <a:pt x="31" y="542"/>
                    </a:lnTo>
                    <a:lnTo>
                      <a:pt x="33" y="536"/>
                    </a:lnTo>
                    <a:lnTo>
                      <a:pt x="37" y="531"/>
                    </a:lnTo>
                    <a:lnTo>
                      <a:pt x="40" y="525"/>
                    </a:lnTo>
                    <a:lnTo>
                      <a:pt x="44" y="521"/>
                    </a:lnTo>
                    <a:lnTo>
                      <a:pt x="49" y="516"/>
                    </a:lnTo>
                    <a:lnTo>
                      <a:pt x="53" y="511"/>
                    </a:lnTo>
                    <a:lnTo>
                      <a:pt x="58" y="506"/>
                    </a:lnTo>
                    <a:lnTo>
                      <a:pt x="61" y="501"/>
                    </a:lnTo>
                    <a:lnTo>
                      <a:pt x="66" y="497"/>
                    </a:lnTo>
                    <a:lnTo>
                      <a:pt x="65" y="491"/>
                    </a:lnTo>
                    <a:lnTo>
                      <a:pt x="62" y="484"/>
                    </a:lnTo>
                    <a:lnTo>
                      <a:pt x="61" y="478"/>
                    </a:lnTo>
                    <a:lnTo>
                      <a:pt x="59" y="473"/>
                    </a:lnTo>
                    <a:lnTo>
                      <a:pt x="56" y="466"/>
                    </a:lnTo>
                    <a:lnTo>
                      <a:pt x="53" y="461"/>
                    </a:lnTo>
                    <a:lnTo>
                      <a:pt x="46" y="461"/>
                    </a:lnTo>
                    <a:lnTo>
                      <a:pt x="41" y="456"/>
                    </a:lnTo>
                    <a:lnTo>
                      <a:pt x="38" y="451"/>
                    </a:lnTo>
                    <a:lnTo>
                      <a:pt x="33" y="450"/>
                    </a:lnTo>
                    <a:lnTo>
                      <a:pt x="27" y="446"/>
                    </a:lnTo>
                    <a:lnTo>
                      <a:pt x="22" y="441"/>
                    </a:lnTo>
                    <a:lnTo>
                      <a:pt x="18" y="436"/>
                    </a:lnTo>
                    <a:lnTo>
                      <a:pt x="15" y="430"/>
                    </a:lnTo>
                    <a:lnTo>
                      <a:pt x="13" y="425"/>
                    </a:lnTo>
                    <a:lnTo>
                      <a:pt x="10" y="419"/>
                    </a:lnTo>
                    <a:lnTo>
                      <a:pt x="8" y="412"/>
                    </a:lnTo>
                    <a:lnTo>
                      <a:pt x="6" y="406"/>
                    </a:lnTo>
                    <a:lnTo>
                      <a:pt x="3" y="401"/>
                    </a:lnTo>
                    <a:lnTo>
                      <a:pt x="0" y="395"/>
                    </a:lnTo>
                    <a:lnTo>
                      <a:pt x="2" y="388"/>
                    </a:lnTo>
                    <a:lnTo>
                      <a:pt x="6" y="383"/>
                    </a:lnTo>
                    <a:lnTo>
                      <a:pt x="9" y="378"/>
                    </a:lnTo>
                    <a:lnTo>
                      <a:pt x="13" y="373"/>
                    </a:lnTo>
                    <a:lnTo>
                      <a:pt x="19" y="370"/>
                    </a:lnTo>
                    <a:lnTo>
                      <a:pt x="25" y="368"/>
                    </a:lnTo>
                    <a:lnTo>
                      <a:pt x="32" y="368"/>
                    </a:lnTo>
                    <a:lnTo>
                      <a:pt x="37" y="372"/>
                    </a:lnTo>
                    <a:lnTo>
                      <a:pt x="41" y="377"/>
                    </a:lnTo>
                    <a:lnTo>
                      <a:pt x="46" y="379"/>
                    </a:lnTo>
                    <a:lnTo>
                      <a:pt x="53" y="378"/>
                    </a:lnTo>
                    <a:lnTo>
                      <a:pt x="59" y="376"/>
                    </a:lnTo>
                    <a:lnTo>
                      <a:pt x="63" y="373"/>
                    </a:lnTo>
                    <a:lnTo>
                      <a:pt x="69" y="376"/>
                    </a:lnTo>
                    <a:lnTo>
                      <a:pt x="76" y="375"/>
                    </a:lnTo>
                    <a:lnTo>
                      <a:pt x="78" y="376"/>
                    </a:lnTo>
                    <a:lnTo>
                      <a:pt x="81" y="377"/>
                    </a:lnTo>
                    <a:lnTo>
                      <a:pt x="85" y="380"/>
                    </a:lnTo>
                    <a:lnTo>
                      <a:pt x="92" y="381"/>
                    </a:lnTo>
                    <a:lnTo>
                      <a:pt x="97" y="385"/>
                    </a:lnTo>
                    <a:lnTo>
                      <a:pt x="100" y="391"/>
                    </a:lnTo>
                    <a:lnTo>
                      <a:pt x="106" y="395"/>
                    </a:lnTo>
                    <a:lnTo>
                      <a:pt x="114" y="402"/>
                    </a:lnTo>
                    <a:lnTo>
                      <a:pt x="118" y="402"/>
                    </a:lnTo>
                    <a:lnTo>
                      <a:pt x="123" y="402"/>
                    </a:lnTo>
                    <a:lnTo>
                      <a:pt x="127" y="402"/>
                    </a:lnTo>
                    <a:lnTo>
                      <a:pt x="131" y="405"/>
                    </a:lnTo>
                    <a:lnTo>
                      <a:pt x="133" y="408"/>
                    </a:lnTo>
                    <a:lnTo>
                      <a:pt x="137" y="410"/>
                    </a:lnTo>
                    <a:lnTo>
                      <a:pt x="141" y="410"/>
                    </a:lnTo>
                    <a:lnTo>
                      <a:pt x="145" y="408"/>
                    </a:lnTo>
                    <a:lnTo>
                      <a:pt x="148" y="405"/>
                    </a:lnTo>
                    <a:lnTo>
                      <a:pt x="150" y="402"/>
                    </a:lnTo>
                    <a:lnTo>
                      <a:pt x="150" y="398"/>
                    </a:lnTo>
                    <a:lnTo>
                      <a:pt x="152" y="393"/>
                    </a:lnTo>
                    <a:lnTo>
                      <a:pt x="152" y="389"/>
                    </a:lnTo>
                    <a:lnTo>
                      <a:pt x="153" y="384"/>
                    </a:lnTo>
                    <a:lnTo>
                      <a:pt x="154" y="380"/>
                    </a:lnTo>
                    <a:lnTo>
                      <a:pt x="156" y="377"/>
                    </a:lnTo>
                    <a:lnTo>
                      <a:pt x="157" y="373"/>
                    </a:lnTo>
                    <a:lnTo>
                      <a:pt x="160" y="369"/>
                    </a:lnTo>
                    <a:lnTo>
                      <a:pt x="163" y="366"/>
                    </a:lnTo>
                    <a:lnTo>
                      <a:pt x="166" y="362"/>
                    </a:lnTo>
                    <a:lnTo>
                      <a:pt x="169" y="359"/>
                    </a:lnTo>
                    <a:lnTo>
                      <a:pt x="173" y="358"/>
                    </a:lnTo>
                    <a:lnTo>
                      <a:pt x="177" y="356"/>
                    </a:lnTo>
                    <a:lnTo>
                      <a:pt x="182" y="355"/>
                    </a:lnTo>
                    <a:lnTo>
                      <a:pt x="185" y="354"/>
                    </a:lnTo>
                    <a:lnTo>
                      <a:pt x="189" y="352"/>
                    </a:lnTo>
                    <a:lnTo>
                      <a:pt x="192" y="349"/>
                    </a:lnTo>
                    <a:lnTo>
                      <a:pt x="196" y="347"/>
                    </a:lnTo>
                    <a:lnTo>
                      <a:pt x="200" y="344"/>
                    </a:lnTo>
                    <a:lnTo>
                      <a:pt x="203" y="341"/>
                    </a:lnTo>
                    <a:lnTo>
                      <a:pt x="206" y="339"/>
                    </a:lnTo>
                    <a:lnTo>
                      <a:pt x="210" y="336"/>
                    </a:lnTo>
                    <a:lnTo>
                      <a:pt x="213" y="333"/>
                    </a:lnTo>
                    <a:lnTo>
                      <a:pt x="216" y="330"/>
                    </a:lnTo>
                    <a:lnTo>
                      <a:pt x="220" y="328"/>
                    </a:lnTo>
                    <a:lnTo>
                      <a:pt x="223" y="325"/>
                    </a:lnTo>
                    <a:lnTo>
                      <a:pt x="227" y="322"/>
                    </a:lnTo>
                    <a:lnTo>
                      <a:pt x="230" y="319"/>
                    </a:lnTo>
                    <a:lnTo>
                      <a:pt x="232" y="316"/>
                    </a:lnTo>
                    <a:lnTo>
                      <a:pt x="237" y="314"/>
                    </a:lnTo>
                    <a:lnTo>
                      <a:pt x="241" y="312"/>
                    </a:lnTo>
                    <a:lnTo>
                      <a:pt x="245" y="310"/>
                    </a:lnTo>
                    <a:lnTo>
                      <a:pt x="249" y="308"/>
                    </a:lnTo>
                    <a:lnTo>
                      <a:pt x="253" y="306"/>
                    </a:lnTo>
                    <a:lnTo>
                      <a:pt x="255" y="304"/>
                    </a:lnTo>
                    <a:lnTo>
                      <a:pt x="258" y="301"/>
                    </a:lnTo>
                    <a:lnTo>
                      <a:pt x="261" y="297"/>
                    </a:lnTo>
                    <a:lnTo>
                      <a:pt x="264" y="294"/>
                    </a:lnTo>
                    <a:lnTo>
                      <a:pt x="267" y="290"/>
                    </a:lnTo>
                    <a:lnTo>
                      <a:pt x="270" y="287"/>
                    </a:lnTo>
                    <a:lnTo>
                      <a:pt x="273" y="284"/>
                    </a:lnTo>
                    <a:lnTo>
                      <a:pt x="276" y="281"/>
                    </a:lnTo>
                    <a:lnTo>
                      <a:pt x="278" y="278"/>
                    </a:lnTo>
                    <a:lnTo>
                      <a:pt x="281" y="275"/>
                    </a:lnTo>
                    <a:lnTo>
                      <a:pt x="285" y="272"/>
                    </a:lnTo>
                    <a:lnTo>
                      <a:pt x="288" y="269"/>
                    </a:lnTo>
                    <a:lnTo>
                      <a:pt x="292" y="267"/>
                    </a:lnTo>
                    <a:lnTo>
                      <a:pt x="296" y="265"/>
                    </a:lnTo>
                    <a:lnTo>
                      <a:pt x="300" y="263"/>
                    </a:lnTo>
                    <a:lnTo>
                      <a:pt x="303" y="260"/>
                    </a:lnTo>
                    <a:lnTo>
                      <a:pt x="306" y="258"/>
                    </a:lnTo>
                    <a:lnTo>
                      <a:pt x="309" y="255"/>
                    </a:lnTo>
                    <a:lnTo>
                      <a:pt x="312" y="251"/>
                    </a:lnTo>
                    <a:lnTo>
                      <a:pt x="314" y="247"/>
                    </a:lnTo>
                    <a:lnTo>
                      <a:pt x="317" y="244"/>
                    </a:lnTo>
                    <a:lnTo>
                      <a:pt x="319" y="240"/>
                    </a:lnTo>
                    <a:lnTo>
                      <a:pt x="321" y="236"/>
                    </a:lnTo>
                    <a:lnTo>
                      <a:pt x="323" y="233"/>
                    </a:lnTo>
                    <a:lnTo>
                      <a:pt x="325" y="229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5" y="229"/>
                    </a:lnTo>
                    <a:lnTo>
                      <a:pt x="323" y="233"/>
                    </a:lnTo>
                    <a:lnTo>
                      <a:pt x="321" y="236"/>
                    </a:lnTo>
                    <a:lnTo>
                      <a:pt x="319" y="240"/>
                    </a:lnTo>
                    <a:lnTo>
                      <a:pt x="317" y="244"/>
                    </a:lnTo>
                    <a:lnTo>
                      <a:pt x="314" y="247"/>
                    </a:lnTo>
                    <a:lnTo>
                      <a:pt x="312" y="251"/>
                    </a:lnTo>
                    <a:lnTo>
                      <a:pt x="309" y="255"/>
                    </a:lnTo>
                    <a:lnTo>
                      <a:pt x="306" y="258"/>
                    </a:lnTo>
                    <a:lnTo>
                      <a:pt x="303" y="260"/>
                    </a:lnTo>
                    <a:lnTo>
                      <a:pt x="300" y="263"/>
                    </a:lnTo>
                    <a:lnTo>
                      <a:pt x="296" y="265"/>
                    </a:lnTo>
                    <a:lnTo>
                      <a:pt x="292" y="267"/>
                    </a:lnTo>
                    <a:lnTo>
                      <a:pt x="288" y="269"/>
                    </a:lnTo>
                    <a:lnTo>
                      <a:pt x="285" y="272"/>
                    </a:lnTo>
                    <a:lnTo>
                      <a:pt x="281" y="275"/>
                    </a:lnTo>
                    <a:lnTo>
                      <a:pt x="278" y="278"/>
                    </a:lnTo>
                    <a:lnTo>
                      <a:pt x="276" y="281"/>
                    </a:lnTo>
                    <a:lnTo>
                      <a:pt x="273" y="284"/>
                    </a:lnTo>
                    <a:lnTo>
                      <a:pt x="270" y="287"/>
                    </a:lnTo>
                    <a:lnTo>
                      <a:pt x="267" y="290"/>
                    </a:lnTo>
                    <a:lnTo>
                      <a:pt x="264" y="294"/>
                    </a:lnTo>
                    <a:lnTo>
                      <a:pt x="261" y="297"/>
                    </a:lnTo>
                    <a:lnTo>
                      <a:pt x="258" y="301"/>
                    </a:lnTo>
                    <a:lnTo>
                      <a:pt x="255" y="304"/>
                    </a:lnTo>
                    <a:lnTo>
                      <a:pt x="253" y="306"/>
                    </a:lnTo>
                    <a:lnTo>
                      <a:pt x="249" y="308"/>
                    </a:lnTo>
                    <a:lnTo>
                      <a:pt x="245" y="310"/>
                    </a:lnTo>
                    <a:lnTo>
                      <a:pt x="241" y="312"/>
                    </a:lnTo>
                    <a:lnTo>
                      <a:pt x="237" y="314"/>
                    </a:lnTo>
                    <a:lnTo>
                      <a:pt x="232" y="316"/>
                    </a:lnTo>
                    <a:lnTo>
                      <a:pt x="230" y="319"/>
                    </a:lnTo>
                    <a:lnTo>
                      <a:pt x="227" y="322"/>
                    </a:lnTo>
                    <a:lnTo>
                      <a:pt x="223" y="325"/>
                    </a:lnTo>
                    <a:lnTo>
                      <a:pt x="220" y="328"/>
                    </a:lnTo>
                    <a:lnTo>
                      <a:pt x="216" y="330"/>
                    </a:lnTo>
                    <a:lnTo>
                      <a:pt x="213" y="333"/>
                    </a:lnTo>
                    <a:lnTo>
                      <a:pt x="210" y="336"/>
                    </a:lnTo>
                    <a:lnTo>
                      <a:pt x="206" y="339"/>
                    </a:lnTo>
                    <a:lnTo>
                      <a:pt x="203" y="341"/>
                    </a:lnTo>
                    <a:lnTo>
                      <a:pt x="200" y="344"/>
                    </a:lnTo>
                    <a:lnTo>
                      <a:pt x="196" y="347"/>
                    </a:lnTo>
                    <a:lnTo>
                      <a:pt x="192" y="349"/>
                    </a:lnTo>
                    <a:lnTo>
                      <a:pt x="189" y="352"/>
                    </a:lnTo>
                    <a:lnTo>
                      <a:pt x="185" y="354"/>
                    </a:lnTo>
                    <a:lnTo>
                      <a:pt x="182" y="355"/>
                    </a:lnTo>
                    <a:lnTo>
                      <a:pt x="177" y="356"/>
                    </a:lnTo>
                    <a:lnTo>
                      <a:pt x="173" y="358"/>
                    </a:lnTo>
                    <a:lnTo>
                      <a:pt x="169" y="359"/>
                    </a:lnTo>
                    <a:lnTo>
                      <a:pt x="166" y="362"/>
                    </a:lnTo>
                    <a:lnTo>
                      <a:pt x="163" y="366"/>
                    </a:lnTo>
                    <a:lnTo>
                      <a:pt x="160" y="369"/>
                    </a:lnTo>
                    <a:lnTo>
                      <a:pt x="157" y="373"/>
                    </a:lnTo>
                    <a:lnTo>
                      <a:pt x="156" y="377"/>
                    </a:lnTo>
                    <a:lnTo>
                      <a:pt x="154" y="380"/>
                    </a:lnTo>
                    <a:lnTo>
                      <a:pt x="153" y="384"/>
                    </a:lnTo>
                    <a:lnTo>
                      <a:pt x="152" y="389"/>
                    </a:lnTo>
                    <a:lnTo>
                      <a:pt x="152" y="393"/>
                    </a:lnTo>
                    <a:lnTo>
                      <a:pt x="150" y="398"/>
                    </a:lnTo>
                    <a:lnTo>
                      <a:pt x="150" y="402"/>
                    </a:lnTo>
                    <a:lnTo>
                      <a:pt x="148" y="405"/>
                    </a:lnTo>
                    <a:lnTo>
                      <a:pt x="145" y="408"/>
                    </a:lnTo>
                    <a:lnTo>
                      <a:pt x="141" y="410"/>
                    </a:lnTo>
                    <a:lnTo>
                      <a:pt x="137" y="410"/>
                    </a:lnTo>
                    <a:lnTo>
                      <a:pt x="133" y="408"/>
                    </a:lnTo>
                    <a:lnTo>
                      <a:pt x="131" y="405"/>
                    </a:lnTo>
                    <a:lnTo>
                      <a:pt x="127" y="402"/>
                    </a:lnTo>
                    <a:lnTo>
                      <a:pt x="123" y="402"/>
                    </a:lnTo>
                    <a:lnTo>
                      <a:pt x="118" y="402"/>
                    </a:lnTo>
                    <a:lnTo>
                      <a:pt x="114" y="402"/>
                    </a:lnTo>
                    <a:lnTo>
                      <a:pt x="111" y="400"/>
                    </a:lnTo>
                    <a:lnTo>
                      <a:pt x="109" y="396"/>
                    </a:lnTo>
                    <a:lnTo>
                      <a:pt x="108" y="392"/>
                    </a:lnTo>
                    <a:lnTo>
                      <a:pt x="107" y="388"/>
                    </a:lnTo>
                    <a:lnTo>
                      <a:pt x="107" y="383"/>
                    </a:lnTo>
                    <a:lnTo>
                      <a:pt x="108" y="379"/>
                    </a:lnTo>
                    <a:lnTo>
                      <a:pt x="109" y="376"/>
                    </a:lnTo>
                    <a:lnTo>
                      <a:pt x="111" y="372"/>
                    </a:lnTo>
                    <a:lnTo>
                      <a:pt x="112" y="367"/>
                    </a:lnTo>
                    <a:lnTo>
                      <a:pt x="113" y="363"/>
                    </a:lnTo>
                    <a:lnTo>
                      <a:pt x="115" y="359"/>
                    </a:lnTo>
                    <a:lnTo>
                      <a:pt x="116" y="355"/>
                    </a:lnTo>
                    <a:lnTo>
                      <a:pt x="115" y="351"/>
                    </a:lnTo>
                    <a:lnTo>
                      <a:pt x="114" y="347"/>
                    </a:lnTo>
                    <a:lnTo>
                      <a:pt x="112" y="343"/>
                    </a:lnTo>
                    <a:lnTo>
                      <a:pt x="110" y="339"/>
                    </a:lnTo>
                    <a:lnTo>
                      <a:pt x="108" y="335"/>
                    </a:lnTo>
                    <a:lnTo>
                      <a:pt x="105" y="332"/>
                    </a:lnTo>
                    <a:lnTo>
                      <a:pt x="102" y="329"/>
                    </a:lnTo>
                    <a:lnTo>
                      <a:pt x="100" y="326"/>
                    </a:lnTo>
                    <a:lnTo>
                      <a:pt x="97" y="324"/>
                    </a:lnTo>
                    <a:lnTo>
                      <a:pt x="96" y="323"/>
                    </a:lnTo>
                    <a:lnTo>
                      <a:pt x="93" y="320"/>
                    </a:lnTo>
                    <a:lnTo>
                      <a:pt x="92" y="315"/>
                    </a:lnTo>
                    <a:lnTo>
                      <a:pt x="92" y="311"/>
                    </a:lnTo>
                    <a:lnTo>
                      <a:pt x="92" y="306"/>
                    </a:lnTo>
                    <a:lnTo>
                      <a:pt x="91" y="303"/>
                    </a:lnTo>
                    <a:lnTo>
                      <a:pt x="91" y="298"/>
                    </a:lnTo>
                    <a:lnTo>
                      <a:pt x="90" y="294"/>
                    </a:lnTo>
                    <a:lnTo>
                      <a:pt x="91" y="289"/>
                    </a:lnTo>
                    <a:lnTo>
                      <a:pt x="93" y="285"/>
                    </a:lnTo>
                    <a:lnTo>
                      <a:pt x="95" y="282"/>
                    </a:lnTo>
                    <a:lnTo>
                      <a:pt x="98" y="279"/>
                    </a:lnTo>
                    <a:lnTo>
                      <a:pt x="101" y="276"/>
                    </a:lnTo>
                    <a:lnTo>
                      <a:pt x="105" y="274"/>
                    </a:lnTo>
                    <a:lnTo>
                      <a:pt x="109" y="271"/>
                    </a:lnTo>
                    <a:lnTo>
                      <a:pt x="112" y="269"/>
                    </a:lnTo>
                    <a:lnTo>
                      <a:pt x="115" y="266"/>
                    </a:lnTo>
                    <a:lnTo>
                      <a:pt x="118" y="263"/>
                    </a:lnTo>
                    <a:lnTo>
                      <a:pt x="121" y="259"/>
                    </a:lnTo>
                    <a:lnTo>
                      <a:pt x="122" y="256"/>
                    </a:lnTo>
                    <a:lnTo>
                      <a:pt x="122" y="252"/>
                    </a:lnTo>
                    <a:lnTo>
                      <a:pt x="121" y="247"/>
                    </a:lnTo>
                    <a:lnTo>
                      <a:pt x="120" y="243"/>
                    </a:lnTo>
                    <a:lnTo>
                      <a:pt x="121" y="238"/>
                    </a:lnTo>
                    <a:lnTo>
                      <a:pt x="122" y="234"/>
                    </a:lnTo>
                    <a:lnTo>
                      <a:pt x="121" y="230"/>
                    </a:lnTo>
                    <a:lnTo>
                      <a:pt x="121" y="226"/>
                    </a:lnTo>
                    <a:lnTo>
                      <a:pt x="120" y="221"/>
                    </a:lnTo>
                    <a:lnTo>
                      <a:pt x="119" y="217"/>
                    </a:lnTo>
                    <a:lnTo>
                      <a:pt x="117" y="213"/>
                    </a:lnTo>
                    <a:lnTo>
                      <a:pt x="114" y="210"/>
                    </a:lnTo>
                    <a:lnTo>
                      <a:pt x="111" y="208"/>
                    </a:lnTo>
                    <a:lnTo>
                      <a:pt x="108" y="205"/>
                    </a:lnTo>
                    <a:lnTo>
                      <a:pt x="106" y="201"/>
                    </a:lnTo>
                    <a:lnTo>
                      <a:pt x="103" y="198"/>
                    </a:lnTo>
                    <a:lnTo>
                      <a:pt x="102" y="194"/>
                    </a:lnTo>
                    <a:lnTo>
                      <a:pt x="103" y="189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09" y="179"/>
                    </a:lnTo>
                    <a:lnTo>
                      <a:pt x="110" y="175"/>
                    </a:lnTo>
                    <a:lnTo>
                      <a:pt x="110" y="170"/>
                    </a:lnTo>
                    <a:lnTo>
                      <a:pt x="109" y="166"/>
                    </a:lnTo>
                    <a:lnTo>
                      <a:pt x="108" y="162"/>
                    </a:lnTo>
                    <a:lnTo>
                      <a:pt x="107" y="158"/>
                    </a:lnTo>
                    <a:lnTo>
                      <a:pt x="106" y="154"/>
                    </a:lnTo>
                    <a:lnTo>
                      <a:pt x="106" y="149"/>
                    </a:lnTo>
                    <a:lnTo>
                      <a:pt x="106" y="145"/>
                    </a:lnTo>
                    <a:lnTo>
                      <a:pt x="106" y="140"/>
                    </a:lnTo>
                    <a:lnTo>
                      <a:pt x="105" y="137"/>
                    </a:lnTo>
                    <a:lnTo>
                      <a:pt x="104" y="132"/>
                    </a:lnTo>
                    <a:lnTo>
                      <a:pt x="104" y="128"/>
                    </a:lnTo>
                    <a:lnTo>
                      <a:pt x="105" y="123"/>
                    </a:lnTo>
                    <a:lnTo>
                      <a:pt x="108" y="120"/>
                    </a:lnTo>
                    <a:lnTo>
                      <a:pt x="110" y="117"/>
                    </a:lnTo>
                    <a:lnTo>
                      <a:pt x="113" y="114"/>
                    </a:lnTo>
                    <a:lnTo>
                      <a:pt x="115" y="111"/>
                    </a:lnTo>
                    <a:lnTo>
                      <a:pt x="117" y="106"/>
                    </a:lnTo>
                    <a:lnTo>
                      <a:pt x="118" y="102"/>
                    </a:lnTo>
                    <a:lnTo>
                      <a:pt x="117" y="98"/>
                    </a:lnTo>
                    <a:lnTo>
                      <a:pt x="116" y="93"/>
                    </a:lnTo>
                    <a:lnTo>
                      <a:pt x="116" y="90"/>
                    </a:lnTo>
                    <a:lnTo>
                      <a:pt x="116" y="85"/>
                    </a:lnTo>
                    <a:lnTo>
                      <a:pt x="117" y="81"/>
                    </a:lnTo>
                    <a:lnTo>
                      <a:pt x="120" y="78"/>
                    </a:lnTo>
                    <a:lnTo>
                      <a:pt x="119" y="73"/>
                    </a:lnTo>
                    <a:lnTo>
                      <a:pt x="119" y="69"/>
                    </a:lnTo>
                    <a:lnTo>
                      <a:pt x="121" y="66"/>
                    </a:lnTo>
                    <a:lnTo>
                      <a:pt x="122" y="61"/>
                    </a:lnTo>
                    <a:lnTo>
                      <a:pt x="125" y="62"/>
                    </a:lnTo>
                    <a:lnTo>
                      <a:pt x="127" y="66"/>
                    </a:lnTo>
                    <a:lnTo>
                      <a:pt x="130" y="68"/>
                    </a:lnTo>
                    <a:lnTo>
                      <a:pt x="133" y="70"/>
                    </a:lnTo>
                    <a:lnTo>
                      <a:pt x="137" y="73"/>
                    </a:lnTo>
                    <a:lnTo>
                      <a:pt x="142" y="73"/>
                    </a:lnTo>
                    <a:lnTo>
                      <a:pt x="146" y="73"/>
                    </a:lnTo>
                    <a:lnTo>
                      <a:pt x="151" y="74"/>
                    </a:lnTo>
                    <a:lnTo>
                      <a:pt x="155" y="74"/>
                    </a:lnTo>
                    <a:lnTo>
                      <a:pt x="158" y="76"/>
                    </a:lnTo>
                    <a:lnTo>
                      <a:pt x="162" y="77"/>
                    </a:lnTo>
                    <a:lnTo>
                      <a:pt x="167" y="78"/>
                    </a:lnTo>
                    <a:lnTo>
                      <a:pt x="171" y="76"/>
                    </a:lnTo>
                    <a:lnTo>
                      <a:pt x="175" y="74"/>
                    </a:lnTo>
                    <a:lnTo>
                      <a:pt x="179" y="71"/>
                    </a:lnTo>
                    <a:lnTo>
                      <a:pt x="182" y="69"/>
                    </a:lnTo>
                    <a:lnTo>
                      <a:pt x="184" y="66"/>
                    </a:lnTo>
                    <a:lnTo>
                      <a:pt x="187" y="62"/>
                    </a:lnTo>
                    <a:lnTo>
                      <a:pt x="189" y="58"/>
                    </a:lnTo>
                    <a:lnTo>
                      <a:pt x="191" y="54"/>
                    </a:lnTo>
                    <a:lnTo>
                      <a:pt x="194" y="51"/>
                    </a:lnTo>
                    <a:lnTo>
                      <a:pt x="195" y="47"/>
                    </a:lnTo>
                    <a:lnTo>
                      <a:pt x="198" y="43"/>
                    </a:lnTo>
                    <a:lnTo>
                      <a:pt x="201" y="41"/>
                    </a:lnTo>
                    <a:lnTo>
                      <a:pt x="204" y="38"/>
                    </a:lnTo>
                    <a:lnTo>
                      <a:pt x="208" y="37"/>
                    </a:lnTo>
                    <a:lnTo>
                      <a:pt x="212" y="35"/>
                    </a:lnTo>
                    <a:lnTo>
                      <a:pt x="216" y="33"/>
                    </a:lnTo>
                    <a:lnTo>
                      <a:pt x="220" y="31"/>
                    </a:lnTo>
                    <a:lnTo>
                      <a:pt x="224" y="29"/>
                    </a:lnTo>
                    <a:lnTo>
                      <a:pt x="228" y="26"/>
                    </a:lnTo>
                    <a:lnTo>
                      <a:pt x="231" y="24"/>
                    </a:lnTo>
                    <a:lnTo>
                      <a:pt x="234" y="22"/>
                    </a:lnTo>
                    <a:lnTo>
                      <a:pt x="238" y="19"/>
                    </a:lnTo>
                    <a:lnTo>
                      <a:pt x="242" y="17"/>
                    </a:lnTo>
                    <a:lnTo>
                      <a:pt x="246" y="16"/>
                    </a:lnTo>
                    <a:lnTo>
                      <a:pt x="250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60" y="5"/>
                    </a:lnTo>
                    <a:lnTo>
                      <a:pt x="264" y="3"/>
                    </a:lnTo>
                    <a:lnTo>
                      <a:pt x="268" y="2"/>
                    </a:lnTo>
                    <a:lnTo>
                      <a:pt x="272" y="1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6" y="0"/>
                    </a:lnTo>
                    <a:lnTo>
                      <a:pt x="290" y="1"/>
                    </a:lnTo>
                    <a:lnTo>
                      <a:pt x="295" y="1"/>
                    </a:lnTo>
                    <a:lnTo>
                      <a:pt x="299" y="2"/>
                    </a:lnTo>
                    <a:lnTo>
                      <a:pt x="303" y="2"/>
                    </a:lnTo>
                    <a:lnTo>
                      <a:pt x="307" y="3"/>
                    </a:lnTo>
                    <a:lnTo>
                      <a:pt x="312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5" y="5"/>
                    </a:lnTo>
                    <a:lnTo>
                      <a:pt x="328" y="6"/>
                    </a:lnTo>
                    <a:lnTo>
                      <a:pt x="333" y="8"/>
                    </a:lnTo>
                    <a:lnTo>
                      <a:pt x="337" y="9"/>
                    </a:lnTo>
                    <a:lnTo>
                      <a:pt x="341" y="10"/>
                    </a:lnTo>
                    <a:lnTo>
                      <a:pt x="346" y="11"/>
                    </a:lnTo>
                    <a:lnTo>
                      <a:pt x="350" y="13"/>
                    </a:lnTo>
                    <a:lnTo>
                      <a:pt x="353" y="14"/>
                    </a:lnTo>
                    <a:lnTo>
                      <a:pt x="357" y="16"/>
                    </a:lnTo>
                    <a:lnTo>
                      <a:pt x="361" y="17"/>
                    </a:lnTo>
                    <a:lnTo>
                      <a:pt x="364" y="20"/>
                    </a:lnTo>
                    <a:lnTo>
                      <a:pt x="364" y="24"/>
                    </a:lnTo>
                    <a:lnTo>
                      <a:pt x="363" y="29"/>
                    </a:lnTo>
                    <a:lnTo>
                      <a:pt x="363" y="33"/>
                    </a:lnTo>
                    <a:lnTo>
                      <a:pt x="362" y="38"/>
                    </a:lnTo>
                    <a:lnTo>
                      <a:pt x="362" y="41"/>
                    </a:lnTo>
                    <a:lnTo>
                      <a:pt x="362" y="46"/>
                    </a:lnTo>
                    <a:lnTo>
                      <a:pt x="364" y="50"/>
                    </a:lnTo>
                    <a:lnTo>
                      <a:pt x="366" y="54"/>
                    </a:lnTo>
                    <a:lnTo>
                      <a:pt x="368" y="58"/>
                    </a:lnTo>
                    <a:lnTo>
                      <a:pt x="370" y="62"/>
                    </a:lnTo>
                    <a:lnTo>
                      <a:pt x="371" y="66"/>
                    </a:lnTo>
                    <a:lnTo>
                      <a:pt x="373" y="69"/>
                    </a:lnTo>
                    <a:lnTo>
                      <a:pt x="374" y="74"/>
                    </a:lnTo>
                    <a:lnTo>
                      <a:pt x="374" y="78"/>
                    </a:lnTo>
                    <a:lnTo>
                      <a:pt x="374" y="83"/>
                    </a:lnTo>
                    <a:lnTo>
                      <a:pt x="374" y="87"/>
                    </a:lnTo>
                    <a:lnTo>
                      <a:pt x="374" y="91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31" y="667"/>
                    </a:lnTo>
                    <a:lnTo>
                      <a:pt x="350" y="644"/>
                    </a:lnTo>
                    <a:lnTo>
                      <a:pt x="361" y="638"/>
                    </a:lnTo>
                    <a:lnTo>
                      <a:pt x="369" y="629"/>
                    </a:lnTo>
                    <a:lnTo>
                      <a:pt x="369" y="623"/>
                    </a:lnTo>
                    <a:lnTo>
                      <a:pt x="371" y="617"/>
                    </a:lnTo>
                    <a:lnTo>
                      <a:pt x="375" y="612"/>
                    </a:lnTo>
                    <a:lnTo>
                      <a:pt x="378" y="606"/>
                    </a:lnTo>
                    <a:lnTo>
                      <a:pt x="383" y="602"/>
                    </a:lnTo>
                    <a:lnTo>
                      <a:pt x="389" y="599"/>
                    </a:lnTo>
                    <a:lnTo>
                      <a:pt x="396" y="598"/>
                    </a:lnTo>
                    <a:lnTo>
                      <a:pt x="401" y="595"/>
                    </a:lnTo>
                    <a:lnTo>
                      <a:pt x="408" y="595"/>
                    </a:lnTo>
                    <a:lnTo>
                      <a:pt x="414" y="597"/>
                    </a:lnTo>
                    <a:lnTo>
                      <a:pt x="420" y="601"/>
                    </a:lnTo>
                    <a:lnTo>
                      <a:pt x="424" y="604"/>
                    </a:lnTo>
                    <a:lnTo>
                      <a:pt x="430" y="609"/>
                    </a:lnTo>
                    <a:lnTo>
                      <a:pt x="434" y="613"/>
                    </a:lnTo>
                    <a:lnTo>
                      <a:pt x="439" y="619"/>
                    </a:lnTo>
                    <a:lnTo>
                      <a:pt x="444" y="622"/>
                    </a:lnTo>
                    <a:lnTo>
                      <a:pt x="448" y="627"/>
                    </a:lnTo>
                    <a:lnTo>
                      <a:pt x="453" y="631"/>
                    </a:lnTo>
                    <a:lnTo>
                      <a:pt x="459" y="633"/>
                    </a:lnTo>
                    <a:lnTo>
                      <a:pt x="465" y="635"/>
                    </a:lnTo>
                    <a:lnTo>
                      <a:pt x="471" y="637"/>
                    </a:lnTo>
                    <a:lnTo>
                      <a:pt x="477" y="639"/>
                    </a:lnTo>
                    <a:lnTo>
                      <a:pt x="483" y="643"/>
                    </a:lnTo>
                    <a:lnTo>
                      <a:pt x="489" y="645"/>
                    </a:lnTo>
                    <a:lnTo>
                      <a:pt x="494" y="648"/>
                    </a:lnTo>
                    <a:lnTo>
                      <a:pt x="500" y="651"/>
                    </a:lnTo>
                    <a:lnTo>
                      <a:pt x="506" y="654"/>
                    </a:lnTo>
                    <a:lnTo>
                      <a:pt x="512" y="656"/>
                    </a:lnTo>
                    <a:lnTo>
                      <a:pt x="518" y="659"/>
                    </a:lnTo>
                    <a:lnTo>
                      <a:pt x="524" y="661"/>
                    </a:lnTo>
                    <a:lnTo>
                      <a:pt x="529" y="662"/>
                    </a:lnTo>
                    <a:lnTo>
                      <a:pt x="528" y="668"/>
                    </a:lnTo>
                    <a:lnTo>
                      <a:pt x="526" y="674"/>
                    </a:lnTo>
                    <a:lnTo>
                      <a:pt x="526" y="681"/>
                    </a:lnTo>
                    <a:lnTo>
                      <a:pt x="530" y="685"/>
                    </a:lnTo>
                    <a:lnTo>
                      <a:pt x="534" y="686"/>
                    </a:lnTo>
                    <a:lnTo>
                      <a:pt x="545" y="680"/>
                    </a:lnTo>
                    <a:lnTo>
                      <a:pt x="555" y="680"/>
                    </a:lnTo>
                    <a:lnTo>
                      <a:pt x="566" y="675"/>
                    </a:lnTo>
                    <a:lnTo>
                      <a:pt x="570" y="673"/>
                    </a:lnTo>
                    <a:lnTo>
                      <a:pt x="576" y="666"/>
                    </a:lnTo>
                    <a:lnTo>
                      <a:pt x="581" y="653"/>
                    </a:lnTo>
                    <a:lnTo>
                      <a:pt x="592" y="641"/>
                    </a:lnTo>
                    <a:lnTo>
                      <a:pt x="598" y="625"/>
                    </a:lnTo>
                    <a:lnTo>
                      <a:pt x="604" y="621"/>
                    </a:lnTo>
                    <a:lnTo>
                      <a:pt x="606" y="620"/>
                    </a:lnTo>
                    <a:lnTo>
                      <a:pt x="614" y="617"/>
                    </a:lnTo>
                    <a:lnTo>
                      <a:pt x="618" y="618"/>
                    </a:lnTo>
                    <a:lnTo>
                      <a:pt x="625" y="616"/>
                    </a:lnTo>
                    <a:lnTo>
                      <a:pt x="631" y="614"/>
                    </a:lnTo>
                    <a:lnTo>
                      <a:pt x="637" y="611"/>
                    </a:lnTo>
                    <a:lnTo>
                      <a:pt x="688" y="600"/>
                    </a:lnTo>
                    <a:lnTo>
                      <a:pt x="698" y="586"/>
                    </a:lnTo>
                    <a:lnTo>
                      <a:pt x="704" y="571"/>
                    </a:lnTo>
                    <a:lnTo>
                      <a:pt x="727" y="516"/>
                    </a:lnTo>
                    <a:lnTo>
                      <a:pt x="732" y="499"/>
                    </a:lnTo>
                    <a:lnTo>
                      <a:pt x="752" y="449"/>
                    </a:lnTo>
                    <a:lnTo>
                      <a:pt x="755" y="422"/>
                    </a:lnTo>
                    <a:lnTo>
                      <a:pt x="756" y="406"/>
                    </a:lnTo>
                    <a:lnTo>
                      <a:pt x="753" y="387"/>
                    </a:lnTo>
                    <a:lnTo>
                      <a:pt x="746" y="348"/>
                    </a:lnTo>
                    <a:lnTo>
                      <a:pt x="732" y="298"/>
                    </a:lnTo>
                    <a:lnTo>
                      <a:pt x="712" y="265"/>
                    </a:lnTo>
                    <a:lnTo>
                      <a:pt x="702" y="246"/>
                    </a:lnTo>
                    <a:lnTo>
                      <a:pt x="691" y="235"/>
                    </a:lnTo>
                    <a:lnTo>
                      <a:pt x="678" y="223"/>
                    </a:lnTo>
                    <a:lnTo>
                      <a:pt x="675" y="217"/>
                    </a:lnTo>
                    <a:lnTo>
                      <a:pt x="671" y="211"/>
                    </a:lnTo>
                    <a:lnTo>
                      <a:pt x="668" y="206"/>
                    </a:lnTo>
                    <a:lnTo>
                      <a:pt x="665" y="200"/>
                    </a:lnTo>
                    <a:lnTo>
                      <a:pt x="663" y="194"/>
                    </a:lnTo>
                    <a:lnTo>
                      <a:pt x="661" y="187"/>
                    </a:lnTo>
                    <a:lnTo>
                      <a:pt x="659" y="182"/>
                    </a:lnTo>
                    <a:lnTo>
                      <a:pt x="657" y="175"/>
                    </a:lnTo>
                    <a:lnTo>
                      <a:pt x="657" y="169"/>
                    </a:lnTo>
                    <a:lnTo>
                      <a:pt x="657" y="162"/>
                    </a:lnTo>
                    <a:lnTo>
                      <a:pt x="655" y="156"/>
                    </a:lnTo>
                    <a:lnTo>
                      <a:pt x="653" y="150"/>
                    </a:lnTo>
                    <a:lnTo>
                      <a:pt x="651" y="144"/>
                    </a:lnTo>
                    <a:lnTo>
                      <a:pt x="646" y="139"/>
                    </a:lnTo>
                    <a:lnTo>
                      <a:pt x="641" y="136"/>
                    </a:lnTo>
                    <a:lnTo>
                      <a:pt x="637" y="131"/>
                    </a:lnTo>
                    <a:lnTo>
                      <a:pt x="633" y="125"/>
                    </a:lnTo>
                    <a:lnTo>
                      <a:pt x="630" y="119"/>
                    </a:lnTo>
                    <a:lnTo>
                      <a:pt x="628" y="114"/>
                    </a:lnTo>
                    <a:lnTo>
                      <a:pt x="627" y="107"/>
                    </a:lnTo>
                    <a:lnTo>
                      <a:pt x="626" y="100"/>
                    </a:lnTo>
                    <a:lnTo>
                      <a:pt x="626" y="94"/>
                    </a:lnTo>
                    <a:lnTo>
                      <a:pt x="626" y="88"/>
                    </a:lnTo>
                    <a:lnTo>
                      <a:pt x="627" y="81"/>
                    </a:lnTo>
                    <a:lnTo>
                      <a:pt x="628" y="75"/>
                    </a:lnTo>
                    <a:lnTo>
                      <a:pt x="629" y="68"/>
                    </a:lnTo>
                    <a:lnTo>
                      <a:pt x="629" y="62"/>
                    </a:lnTo>
                    <a:lnTo>
                      <a:pt x="630" y="55"/>
                    </a:lnTo>
                    <a:lnTo>
                      <a:pt x="630" y="48"/>
                    </a:lnTo>
                    <a:lnTo>
                      <a:pt x="631" y="42"/>
                    </a:lnTo>
                    <a:lnTo>
                      <a:pt x="631" y="36"/>
                    </a:lnTo>
                    <a:lnTo>
                      <a:pt x="629" y="30"/>
                    </a:lnTo>
                    <a:lnTo>
                      <a:pt x="625" y="24"/>
                    </a:lnTo>
                    <a:lnTo>
                      <a:pt x="621" y="19"/>
                    </a:lnTo>
                    <a:lnTo>
                      <a:pt x="616" y="16"/>
                    </a:lnTo>
                    <a:lnTo>
                      <a:pt x="610" y="15"/>
                    </a:lnTo>
                    <a:lnTo>
                      <a:pt x="603" y="16"/>
                    </a:lnTo>
                    <a:lnTo>
                      <a:pt x="597" y="17"/>
                    </a:lnTo>
                    <a:lnTo>
                      <a:pt x="592" y="19"/>
                    </a:lnTo>
                    <a:lnTo>
                      <a:pt x="590" y="25"/>
                    </a:lnTo>
                    <a:lnTo>
                      <a:pt x="585" y="30"/>
                    </a:lnTo>
                    <a:lnTo>
                      <a:pt x="580" y="34"/>
                    </a:lnTo>
                    <a:lnTo>
                      <a:pt x="574" y="37"/>
                    </a:lnTo>
                    <a:lnTo>
                      <a:pt x="568" y="39"/>
                    </a:lnTo>
                    <a:lnTo>
                      <a:pt x="562" y="41"/>
                    </a:lnTo>
                    <a:lnTo>
                      <a:pt x="556" y="43"/>
                    </a:lnTo>
                    <a:lnTo>
                      <a:pt x="550" y="46"/>
                    </a:lnTo>
                    <a:lnTo>
                      <a:pt x="544" y="50"/>
                    </a:lnTo>
                    <a:lnTo>
                      <a:pt x="541" y="55"/>
                    </a:lnTo>
                    <a:lnTo>
                      <a:pt x="536" y="61"/>
                    </a:lnTo>
                    <a:lnTo>
                      <a:pt x="532" y="65"/>
                    </a:lnTo>
                    <a:lnTo>
                      <a:pt x="526" y="67"/>
                    </a:lnTo>
                    <a:lnTo>
                      <a:pt x="519" y="69"/>
                    </a:lnTo>
                    <a:lnTo>
                      <a:pt x="514" y="71"/>
                    </a:lnTo>
                    <a:lnTo>
                      <a:pt x="508" y="75"/>
                    </a:lnTo>
                    <a:lnTo>
                      <a:pt x="504" y="80"/>
                    </a:lnTo>
                    <a:lnTo>
                      <a:pt x="500" y="85"/>
                    </a:lnTo>
                    <a:lnTo>
                      <a:pt x="496" y="90"/>
                    </a:lnTo>
                    <a:lnTo>
                      <a:pt x="491" y="93"/>
                    </a:lnTo>
                    <a:lnTo>
                      <a:pt x="484" y="92"/>
                    </a:lnTo>
                    <a:lnTo>
                      <a:pt x="478" y="92"/>
                    </a:lnTo>
                    <a:lnTo>
                      <a:pt x="471" y="91"/>
                    </a:lnTo>
                    <a:lnTo>
                      <a:pt x="465" y="91"/>
                    </a:lnTo>
                    <a:lnTo>
                      <a:pt x="458" y="92"/>
                    </a:lnTo>
                    <a:lnTo>
                      <a:pt x="452" y="92"/>
                    </a:lnTo>
                    <a:lnTo>
                      <a:pt x="447" y="90"/>
                    </a:lnTo>
                    <a:lnTo>
                      <a:pt x="440" y="90"/>
                    </a:lnTo>
                    <a:lnTo>
                      <a:pt x="434" y="92"/>
                    </a:lnTo>
                    <a:lnTo>
                      <a:pt x="427" y="93"/>
                    </a:lnTo>
                    <a:lnTo>
                      <a:pt x="421" y="94"/>
                    </a:lnTo>
                    <a:lnTo>
                      <a:pt x="415" y="95"/>
                    </a:lnTo>
                    <a:lnTo>
                      <a:pt x="408" y="96"/>
                    </a:lnTo>
                    <a:lnTo>
                      <a:pt x="401" y="95"/>
                    </a:lnTo>
                    <a:lnTo>
                      <a:pt x="395" y="95"/>
                    </a:lnTo>
                    <a:lnTo>
                      <a:pt x="389" y="95"/>
                    </a:lnTo>
                    <a:lnTo>
                      <a:pt x="383" y="93"/>
                    </a:lnTo>
                    <a:lnTo>
                      <a:pt x="377" y="92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</a:path>
                </a:pathLst>
              </a:custGeom>
              <a:noFill/>
              <a:ln w="19050" cap="rnd">
                <a:solidFill>
                  <a:srgbClr val="DAA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Oval 472">
              <a:extLst>
                <a:ext uri="{FF2B5EF4-FFF2-40B4-BE49-F238E27FC236}">
                  <a16:creationId xmlns:a16="http://schemas.microsoft.com/office/drawing/2014/main" id="{4F4A7435-225D-2DAF-4A55-70370710F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3641" y="656100"/>
              <a:ext cx="112549" cy="11101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0A24AC7-D92E-A0D4-8A14-0A4FDBE8F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401814" y="1188720"/>
            <a:ext cx="5758691" cy="5577839"/>
          </a:xfrm>
          <a:prstGeom prst="rect">
            <a:avLst/>
          </a:prstGeom>
        </p:spPr>
      </p:pic>
      <p:sp>
        <p:nvSpPr>
          <p:cNvPr id="21" name="Unsteady flow">
            <a:extLst>
              <a:ext uri="{FF2B5EF4-FFF2-40B4-BE49-F238E27FC236}">
                <a16:creationId xmlns:a16="http://schemas.microsoft.com/office/drawing/2014/main" id="{878C1B24-D79F-3555-FA27-913C73EFAA9F}"/>
              </a:ext>
            </a:extLst>
          </p:cNvPr>
          <p:cNvSpPr/>
          <p:nvPr/>
        </p:nvSpPr>
        <p:spPr bwMode="auto">
          <a:xfrm flipH="1">
            <a:off x="8516070" y="2102211"/>
            <a:ext cx="1396536" cy="307777"/>
          </a:xfrm>
          <a:prstGeom prst="rect">
            <a:avLst/>
          </a:prstGeom>
          <a:noFill/>
          <a:ln w="412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dirty="0">
                <a:latin typeface="Arial" pitchFamily="34" charset="0"/>
                <a:cs typeface="Arial" pitchFamily="34" charset="0"/>
              </a:rPr>
              <a:t>Unsteady flow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1ED157-31C9-BBAE-BEF9-AA79700A46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400800" y="1188719"/>
            <a:ext cx="5758691" cy="5577840"/>
          </a:xfrm>
          <a:prstGeom prst="rect">
            <a:avLst/>
          </a:prstGeom>
        </p:spPr>
      </p:pic>
      <p:sp>
        <p:nvSpPr>
          <p:cNvPr id="14" name="Sim well losses">
            <a:extLst>
              <a:ext uri="{FF2B5EF4-FFF2-40B4-BE49-F238E27FC236}">
                <a16:creationId xmlns:a16="http://schemas.microsoft.com/office/drawing/2014/main" id="{61D0883E-8590-210F-E412-3FA2FCCB3AEA}"/>
              </a:ext>
            </a:extLst>
          </p:cNvPr>
          <p:cNvSpPr>
            <a:spLocks/>
          </p:cNvSpPr>
          <p:nvPr/>
        </p:nvSpPr>
        <p:spPr bwMode="auto">
          <a:xfrm>
            <a:off x="8247188" y="3318364"/>
            <a:ext cx="3543300" cy="2621328"/>
          </a:xfrm>
          <a:custGeom>
            <a:avLst/>
            <a:gdLst>
              <a:gd name="T0" fmla="*/ 68 w 2232"/>
              <a:gd name="T1" fmla="*/ 1627 h 1644"/>
              <a:gd name="T2" fmla="*/ 141 w 2232"/>
              <a:gd name="T3" fmla="*/ 1609 h 1644"/>
              <a:gd name="T4" fmla="*/ 215 w 2232"/>
              <a:gd name="T5" fmla="*/ 1597 h 1644"/>
              <a:gd name="T6" fmla="*/ 288 w 2232"/>
              <a:gd name="T7" fmla="*/ 1587 h 1644"/>
              <a:gd name="T8" fmla="*/ 362 w 2232"/>
              <a:gd name="T9" fmla="*/ 1579 h 1644"/>
              <a:gd name="T10" fmla="*/ 435 w 2232"/>
              <a:gd name="T11" fmla="*/ 1572 h 1644"/>
              <a:gd name="T12" fmla="*/ 509 w 2232"/>
              <a:gd name="T13" fmla="*/ 1564 h 1644"/>
              <a:gd name="T14" fmla="*/ 582 w 2232"/>
              <a:gd name="T15" fmla="*/ 1558 h 1644"/>
              <a:gd name="T16" fmla="*/ 656 w 2232"/>
              <a:gd name="T17" fmla="*/ 1552 h 1644"/>
              <a:gd name="T18" fmla="*/ 729 w 2232"/>
              <a:gd name="T19" fmla="*/ 1546 h 1644"/>
              <a:gd name="T20" fmla="*/ 803 w 2232"/>
              <a:gd name="T21" fmla="*/ 1539 h 1644"/>
              <a:gd name="T22" fmla="*/ 876 w 2232"/>
              <a:gd name="T23" fmla="*/ 1534 h 1644"/>
              <a:gd name="T24" fmla="*/ 950 w 2232"/>
              <a:gd name="T25" fmla="*/ 1528 h 1644"/>
              <a:gd name="T26" fmla="*/ 1023 w 2232"/>
              <a:gd name="T27" fmla="*/ 1524 h 1644"/>
              <a:gd name="T28" fmla="*/ 1096 w 2232"/>
              <a:gd name="T29" fmla="*/ 1502 h 1644"/>
              <a:gd name="T30" fmla="*/ 1169 w 2232"/>
              <a:gd name="T31" fmla="*/ 665 h 1644"/>
              <a:gd name="T32" fmla="*/ 1243 w 2232"/>
              <a:gd name="T33" fmla="*/ 12 h 1644"/>
              <a:gd name="T34" fmla="*/ 1316 w 2232"/>
              <a:gd name="T35" fmla="*/ 7 h 1644"/>
              <a:gd name="T36" fmla="*/ 1390 w 2232"/>
              <a:gd name="T37" fmla="*/ 5 h 1644"/>
              <a:gd name="T38" fmla="*/ 1463 w 2232"/>
              <a:gd name="T39" fmla="*/ 4 h 1644"/>
              <a:gd name="T40" fmla="*/ 1537 w 2232"/>
              <a:gd name="T41" fmla="*/ 4 h 1644"/>
              <a:gd name="T42" fmla="*/ 1610 w 2232"/>
              <a:gd name="T43" fmla="*/ 3 h 1644"/>
              <a:gd name="T44" fmla="*/ 1684 w 2232"/>
              <a:gd name="T45" fmla="*/ 3 h 1644"/>
              <a:gd name="T46" fmla="*/ 1757 w 2232"/>
              <a:gd name="T47" fmla="*/ 2 h 1644"/>
              <a:gd name="T48" fmla="*/ 1831 w 2232"/>
              <a:gd name="T49" fmla="*/ 2 h 1644"/>
              <a:gd name="T50" fmla="*/ 1904 w 2232"/>
              <a:gd name="T51" fmla="*/ 2 h 1644"/>
              <a:gd name="T52" fmla="*/ 1978 w 2232"/>
              <a:gd name="T53" fmla="*/ 2 h 1644"/>
              <a:gd name="T54" fmla="*/ 2051 w 2232"/>
              <a:gd name="T55" fmla="*/ 2 h 1644"/>
              <a:gd name="T56" fmla="*/ 2125 w 2232"/>
              <a:gd name="T57" fmla="*/ 1 h 1644"/>
              <a:gd name="T58" fmla="*/ 2198 w 2232"/>
              <a:gd name="T59" fmla="*/ 1 h 1644"/>
              <a:gd name="T60" fmla="*/ 2193 w 2232"/>
              <a:gd name="T61" fmla="*/ 1 h 1644"/>
              <a:gd name="T62" fmla="*/ 2119 w 2232"/>
              <a:gd name="T63" fmla="*/ 1 h 1644"/>
              <a:gd name="T64" fmla="*/ 2046 w 2232"/>
              <a:gd name="T65" fmla="*/ 2 h 1644"/>
              <a:gd name="T66" fmla="*/ 1972 w 2232"/>
              <a:gd name="T67" fmla="*/ 2 h 1644"/>
              <a:gd name="T68" fmla="*/ 1899 w 2232"/>
              <a:gd name="T69" fmla="*/ 2 h 1644"/>
              <a:gd name="T70" fmla="*/ 1825 w 2232"/>
              <a:gd name="T71" fmla="*/ 2 h 1644"/>
              <a:gd name="T72" fmla="*/ 1752 w 2232"/>
              <a:gd name="T73" fmla="*/ 2 h 1644"/>
              <a:gd name="T74" fmla="*/ 1678 w 2232"/>
              <a:gd name="T75" fmla="*/ 3 h 1644"/>
              <a:gd name="T76" fmla="*/ 1604 w 2232"/>
              <a:gd name="T77" fmla="*/ 3 h 1644"/>
              <a:gd name="T78" fmla="*/ 1531 w 2232"/>
              <a:gd name="T79" fmla="*/ 4 h 1644"/>
              <a:gd name="T80" fmla="*/ 1458 w 2232"/>
              <a:gd name="T81" fmla="*/ 4 h 1644"/>
              <a:gd name="T82" fmla="*/ 1385 w 2232"/>
              <a:gd name="T83" fmla="*/ 5 h 1644"/>
              <a:gd name="T84" fmla="*/ 1311 w 2232"/>
              <a:gd name="T85" fmla="*/ 7 h 1644"/>
              <a:gd name="T86" fmla="*/ 1238 w 2232"/>
              <a:gd name="T87" fmla="*/ 16 h 1644"/>
              <a:gd name="T88" fmla="*/ 1164 w 2232"/>
              <a:gd name="T89" fmla="*/ 39 h 1644"/>
              <a:gd name="T90" fmla="*/ 1091 w 2232"/>
              <a:gd name="T91" fmla="*/ 59 h 1644"/>
              <a:gd name="T92" fmla="*/ 1017 w 2232"/>
              <a:gd name="T93" fmla="*/ 59 h 1644"/>
              <a:gd name="T94" fmla="*/ 944 w 2232"/>
              <a:gd name="T95" fmla="*/ 59 h 1644"/>
              <a:gd name="T96" fmla="*/ 870 w 2232"/>
              <a:gd name="T97" fmla="*/ 59 h 1644"/>
              <a:gd name="T98" fmla="*/ 797 w 2232"/>
              <a:gd name="T99" fmla="*/ 59 h 1644"/>
              <a:gd name="T100" fmla="*/ 723 w 2232"/>
              <a:gd name="T101" fmla="*/ 58 h 1644"/>
              <a:gd name="T102" fmla="*/ 650 w 2232"/>
              <a:gd name="T103" fmla="*/ 58 h 1644"/>
              <a:gd name="T104" fmla="*/ 576 w 2232"/>
              <a:gd name="T105" fmla="*/ 58 h 1644"/>
              <a:gd name="T106" fmla="*/ 503 w 2232"/>
              <a:gd name="T107" fmla="*/ 58 h 1644"/>
              <a:gd name="T108" fmla="*/ 429 w 2232"/>
              <a:gd name="T109" fmla="*/ 58 h 1644"/>
              <a:gd name="T110" fmla="*/ 356 w 2232"/>
              <a:gd name="T111" fmla="*/ 57 h 1644"/>
              <a:gd name="T112" fmla="*/ 282 w 2232"/>
              <a:gd name="T113" fmla="*/ 57 h 1644"/>
              <a:gd name="T114" fmla="*/ 209 w 2232"/>
              <a:gd name="T115" fmla="*/ 56 h 1644"/>
              <a:gd name="T116" fmla="*/ 135 w 2232"/>
              <a:gd name="T117" fmla="*/ 55 h 1644"/>
              <a:gd name="T118" fmla="*/ 62 w 2232"/>
              <a:gd name="T119" fmla="*/ 53 h 1644"/>
              <a:gd name="connsiteX0" fmla="*/ 0 w 10000"/>
              <a:gd name="connsiteY0" fmla="*/ 0 h 10000"/>
              <a:gd name="connsiteX1" fmla="*/ 27 w 10000"/>
              <a:gd name="connsiteY1" fmla="*/ 9021 h 10000"/>
              <a:gd name="connsiteX2" fmla="*/ 49 w 10000"/>
              <a:gd name="connsiteY2" fmla="*/ 9970 h 10000"/>
              <a:gd name="connsiteX3" fmla="*/ 76 w 10000"/>
              <a:gd name="connsiteY3" fmla="*/ 9994 h 10000"/>
              <a:gd name="connsiteX4" fmla="*/ 103 w 10000"/>
              <a:gd name="connsiteY4" fmla="*/ 10000 h 10000"/>
              <a:gd name="connsiteX5" fmla="*/ 130 w 10000"/>
              <a:gd name="connsiteY5" fmla="*/ 10000 h 10000"/>
              <a:gd name="connsiteX6" fmla="*/ 148 w 10000"/>
              <a:gd name="connsiteY6" fmla="*/ 9988 h 10000"/>
              <a:gd name="connsiteX7" fmla="*/ 175 w 10000"/>
              <a:gd name="connsiteY7" fmla="*/ 9976 h 10000"/>
              <a:gd name="connsiteX8" fmla="*/ 202 w 10000"/>
              <a:gd name="connsiteY8" fmla="*/ 9957 h 10000"/>
              <a:gd name="connsiteX9" fmla="*/ 228 w 10000"/>
              <a:gd name="connsiteY9" fmla="*/ 9945 h 10000"/>
              <a:gd name="connsiteX10" fmla="*/ 251 w 10000"/>
              <a:gd name="connsiteY10" fmla="*/ 9927 h 10000"/>
              <a:gd name="connsiteX11" fmla="*/ 278 w 10000"/>
              <a:gd name="connsiteY11" fmla="*/ 9915 h 10000"/>
              <a:gd name="connsiteX12" fmla="*/ 305 w 10000"/>
              <a:gd name="connsiteY12" fmla="*/ 9897 h 10000"/>
              <a:gd name="connsiteX13" fmla="*/ 332 w 10000"/>
              <a:gd name="connsiteY13" fmla="*/ 9884 h 10000"/>
              <a:gd name="connsiteX14" fmla="*/ 358 w 10000"/>
              <a:gd name="connsiteY14" fmla="*/ 9872 h 10000"/>
              <a:gd name="connsiteX15" fmla="*/ 376 w 10000"/>
              <a:gd name="connsiteY15" fmla="*/ 9860 h 10000"/>
              <a:gd name="connsiteX16" fmla="*/ 403 w 10000"/>
              <a:gd name="connsiteY16" fmla="*/ 9848 h 10000"/>
              <a:gd name="connsiteX17" fmla="*/ 430 w 10000"/>
              <a:gd name="connsiteY17" fmla="*/ 9836 h 10000"/>
              <a:gd name="connsiteX18" fmla="*/ 457 w 10000"/>
              <a:gd name="connsiteY18" fmla="*/ 9824 h 10000"/>
              <a:gd name="connsiteX19" fmla="*/ 479 w 10000"/>
              <a:gd name="connsiteY19" fmla="*/ 9818 h 10000"/>
              <a:gd name="connsiteX20" fmla="*/ 506 w 10000"/>
              <a:gd name="connsiteY20" fmla="*/ 9811 h 10000"/>
              <a:gd name="connsiteX21" fmla="*/ 533 w 10000"/>
              <a:gd name="connsiteY21" fmla="*/ 9811 h 10000"/>
              <a:gd name="connsiteX22" fmla="*/ 560 w 10000"/>
              <a:gd name="connsiteY22" fmla="*/ 9805 h 10000"/>
              <a:gd name="connsiteX23" fmla="*/ 582 w 10000"/>
              <a:gd name="connsiteY23" fmla="*/ 9799 h 10000"/>
              <a:gd name="connsiteX24" fmla="*/ 605 w 10000"/>
              <a:gd name="connsiteY24" fmla="*/ 9787 h 10000"/>
              <a:gd name="connsiteX25" fmla="*/ 632 w 10000"/>
              <a:gd name="connsiteY25" fmla="*/ 9787 h 10000"/>
              <a:gd name="connsiteX26" fmla="*/ 659 w 10000"/>
              <a:gd name="connsiteY26" fmla="*/ 9781 h 10000"/>
              <a:gd name="connsiteX27" fmla="*/ 685 w 10000"/>
              <a:gd name="connsiteY27" fmla="*/ 9775 h 10000"/>
              <a:gd name="connsiteX28" fmla="*/ 708 w 10000"/>
              <a:gd name="connsiteY28" fmla="*/ 9769 h 10000"/>
              <a:gd name="connsiteX29" fmla="*/ 735 w 10000"/>
              <a:gd name="connsiteY29" fmla="*/ 9757 h 10000"/>
              <a:gd name="connsiteX30" fmla="*/ 762 w 10000"/>
              <a:gd name="connsiteY30" fmla="*/ 9751 h 10000"/>
              <a:gd name="connsiteX31" fmla="*/ 789 w 10000"/>
              <a:gd name="connsiteY31" fmla="*/ 9757 h 10000"/>
              <a:gd name="connsiteX32" fmla="*/ 806 w 10000"/>
              <a:gd name="connsiteY32" fmla="*/ 9738 h 10000"/>
              <a:gd name="connsiteX33" fmla="*/ 833 w 10000"/>
              <a:gd name="connsiteY33" fmla="*/ 9738 h 10000"/>
              <a:gd name="connsiteX34" fmla="*/ 860 w 10000"/>
              <a:gd name="connsiteY34" fmla="*/ 9732 h 10000"/>
              <a:gd name="connsiteX35" fmla="*/ 887 w 10000"/>
              <a:gd name="connsiteY35" fmla="*/ 9726 h 10000"/>
              <a:gd name="connsiteX36" fmla="*/ 909 w 10000"/>
              <a:gd name="connsiteY36" fmla="*/ 9726 h 10000"/>
              <a:gd name="connsiteX37" fmla="*/ 936 w 10000"/>
              <a:gd name="connsiteY37" fmla="*/ 9714 h 10000"/>
              <a:gd name="connsiteX38" fmla="*/ 963 w 10000"/>
              <a:gd name="connsiteY38" fmla="*/ 9714 h 10000"/>
              <a:gd name="connsiteX39" fmla="*/ 990 w 10000"/>
              <a:gd name="connsiteY39" fmla="*/ 9702 h 10000"/>
              <a:gd name="connsiteX40" fmla="*/ 1013 w 10000"/>
              <a:gd name="connsiteY40" fmla="*/ 9708 h 10000"/>
              <a:gd name="connsiteX41" fmla="*/ 1035 w 10000"/>
              <a:gd name="connsiteY41" fmla="*/ 9696 h 10000"/>
              <a:gd name="connsiteX42" fmla="*/ 1062 w 10000"/>
              <a:gd name="connsiteY42" fmla="*/ 9690 h 10000"/>
              <a:gd name="connsiteX43" fmla="*/ 1089 w 10000"/>
              <a:gd name="connsiteY43" fmla="*/ 9684 h 10000"/>
              <a:gd name="connsiteX44" fmla="*/ 1116 w 10000"/>
              <a:gd name="connsiteY44" fmla="*/ 9684 h 10000"/>
              <a:gd name="connsiteX45" fmla="*/ 1138 w 10000"/>
              <a:gd name="connsiteY45" fmla="*/ 9678 h 10000"/>
              <a:gd name="connsiteX46" fmla="*/ 1165 w 10000"/>
              <a:gd name="connsiteY46" fmla="*/ 9672 h 10000"/>
              <a:gd name="connsiteX47" fmla="*/ 1192 w 10000"/>
              <a:gd name="connsiteY47" fmla="*/ 9672 h 10000"/>
              <a:gd name="connsiteX48" fmla="*/ 1219 w 10000"/>
              <a:gd name="connsiteY48" fmla="*/ 9665 h 10000"/>
              <a:gd name="connsiteX49" fmla="*/ 1241 w 10000"/>
              <a:gd name="connsiteY49" fmla="*/ 9659 h 10000"/>
              <a:gd name="connsiteX50" fmla="*/ 1263 w 10000"/>
              <a:gd name="connsiteY50" fmla="*/ 9659 h 10000"/>
              <a:gd name="connsiteX51" fmla="*/ 1290 w 10000"/>
              <a:gd name="connsiteY51" fmla="*/ 9653 h 10000"/>
              <a:gd name="connsiteX52" fmla="*/ 1317 w 10000"/>
              <a:gd name="connsiteY52" fmla="*/ 9653 h 10000"/>
              <a:gd name="connsiteX53" fmla="*/ 1340 w 10000"/>
              <a:gd name="connsiteY53" fmla="*/ 9647 h 10000"/>
              <a:gd name="connsiteX54" fmla="*/ 1366 w 10000"/>
              <a:gd name="connsiteY54" fmla="*/ 9647 h 10000"/>
              <a:gd name="connsiteX55" fmla="*/ 1393 w 10000"/>
              <a:gd name="connsiteY55" fmla="*/ 9635 h 10000"/>
              <a:gd name="connsiteX56" fmla="*/ 1420 w 10000"/>
              <a:gd name="connsiteY56" fmla="*/ 9635 h 10000"/>
              <a:gd name="connsiteX57" fmla="*/ 1443 w 10000"/>
              <a:gd name="connsiteY57" fmla="*/ 9623 h 10000"/>
              <a:gd name="connsiteX58" fmla="*/ 1465 w 10000"/>
              <a:gd name="connsiteY58" fmla="*/ 9635 h 10000"/>
              <a:gd name="connsiteX59" fmla="*/ 1492 w 10000"/>
              <a:gd name="connsiteY59" fmla="*/ 9629 h 10000"/>
              <a:gd name="connsiteX60" fmla="*/ 1519 w 10000"/>
              <a:gd name="connsiteY60" fmla="*/ 9623 h 10000"/>
              <a:gd name="connsiteX61" fmla="*/ 1546 w 10000"/>
              <a:gd name="connsiteY61" fmla="*/ 9605 h 10000"/>
              <a:gd name="connsiteX62" fmla="*/ 1568 w 10000"/>
              <a:gd name="connsiteY62" fmla="*/ 9611 h 10000"/>
              <a:gd name="connsiteX63" fmla="*/ 1595 w 10000"/>
              <a:gd name="connsiteY63" fmla="*/ 9611 h 10000"/>
              <a:gd name="connsiteX64" fmla="*/ 1622 w 10000"/>
              <a:gd name="connsiteY64" fmla="*/ 9605 h 10000"/>
              <a:gd name="connsiteX65" fmla="*/ 1649 w 10000"/>
              <a:gd name="connsiteY65" fmla="*/ 9599 h 10000"/>
              <a:gd name="connsiteX66" fmla="*/ 1671 w 10000"/>
              <a:gd name="connsiteY66" fmla="*/ 9599 h 10000"/>
              <a:gd name="connsiteX67" fmla="*/ 1694 w 10000"/>
              <a:gd name="connsiteY67" fmla="*/ 9592 h 10000"/>
              <a:gd name="connsiteX68" fmla="*/ 1720 w 10000"/>
              <a:gd name="connsiteY68" fmla="*/ 9586 h 10000"/>
              <a:gd name="connsiteX69" fmla="*/ 1747 w 10000"/>
              <a:gd name="connsiteY69" fmla="*/ 9586 h 10000"/>
              <a:gd name="connsiteX70" fmla="*/ 1770 w 10000"/>
              <a:gd name="connsiteY70" fmla="*/ 9586 h 10000"/>
              <a:gd name="connsiteX71" fmla="*/ 1797 w 10000"/>
              <a:gd name="connsiteY71" fmla="*/ 9580 h 10000"/>
              <a:gd name="connsiteX72" fmla="*/ 1823 w 10000"/>
              <a:gd name="connsiteY72" fmla="*/ 9574 h 10000"/>
              <a:gd name="connsiteX73" fmla="*/ 1850 w 10000"/>
              <a:gd name="connsiteY73" fmla="*/ 9574 h 10000"/>
              <a:gd name="connsiteX74" fmla="*/ 1877 w 10000"/>
              <a:gd name="connsiteY74" fmla="*/ 9574 h 10000"/>
              <a:gd name="connsiteX75" fmla="*/ 1900 w 10000"/>
              <a:gd name="connsiteY75" fmla="*/ 9568 h 10000"/>
              <a:gd name="connsiteX76" fmla="*/ 1922 w 10000"/>
              <a:gd name="connsiteY76" fmla="*/ 9568 h 10000"/>
              <a:gd name="connsiteX77" fmla="*/ 1949 w 10000"/>
              <a:gd name="connsiteY77" fmla="*/ 9562 h 10000"/>
              <a:gd name="connsiteX78" fmla="*/ 1976 w 10000"/>
              <a:gd name="connsiteY78" fmla="*/ 9562 h 10000"/>
              <a:gd name="connsiteX79" fmla="*/ 1998 w 10000"/>
              <a:gd name="connsiteY79" fmla="*/ 9556 h 10000"/>
              <a:gd name="connsiteX80" fmla="*/ 2025 w 10000"/>
              <a:gd name="connsiteY80" fmla="*/ 9550 h 10000"/>
              <a:gd name="connsiteX81" fmla="*/ 2052 w 10000"/>
              <a:gd name="connsiteY81" fmla="*/ 9550 h 10000"/>
              <a:gd name="connsiteX82" fmla="*/ 2079 w 10000"/>
              <a:gd name="connsiteY82" fmla="*/ 9538 h 10000"/>
              <a:gd name="connsiteX83" fmla="*/ 2101 w 10000"/>
              <a:gd name="connsiteY83" fmla="*/ 9544 h 10000"/>
              <a:gd name="connsiteX84" fmla="*/ 2128 w 10000"/>
              <a:gd name="connsiteY84" fmla="*/ 9538 h 10000"/>
              <a:gd name="connsiteX85" fmla="*/ 2151 w 10000"/>
              <a:gd name="connsiteY85" fmla="*/ 9532 h 10000"/>
              <a:gd name="connsiteX86" fmla="*/ 2177 w 10000"/>
              <a:gd name="connsiteY86" fmla="*/ 9532 h 10000"/>
              <a:gd name="connsiteX87" fmla="*/ 2200 w 10000"/>
              <a:gd name="connsiteY87" fmla="*/ 9526 h 10000"/>
              <a:gd name="connsiteX88" fmla="*/ 2227 w 10000"/>
              <a:gd name="connsiteY88" fmla="*/ 9519 h 10000"/>
              <a:gd name="connsiteX89" fmla="*/ 2254 w 10000"/>
              <a:gd name="connsiteY89" fmla="*/ 9519 h 10000"/>
              <a:gd name="connsiteX90" fmla="*/ 2280 w 10000"/>
              <a:gd name="connsiteY90" fmla="*/ 9513 h 10000"/>
              <a:gd name="connsiteX91" fmla="*/ 2307 w 10000"/>
              <a:gd name="connsiteY91" fmla="*/ 9513 h 10000"/>
              <a:gd name="connsiteX92" fmla="*/ 2330 w 10000"/>
              <a:gd name="connsiteY92" fmla="*/ 9513 h 10000"/>
              <a:gd name="connsiteX93" fmla="*/ 2352 w 10000"/>
              <a:gd name="connsiteY93" fmla="*/ 9513 h 10000"/>
              <a:gd name="connsiteX94" fmla="*/ 2379 w 10000"/>
              <a:gd name="connsiteY94" fmla="*/ 9507 h 10000"/>
              <a:gd name="connsiteX95" fmla="*/ 2406 w 10000"/>
              <a:gd name="connsiteY95" fmla="*/ 9513 h 10000"/>
              <a:gd name="connsiteX96" fmla="*/ 2428 w 10000"/>
              <a:gd name="connsiteY96" fmla="*/ 9507 h 10000"/>
              <a:gd name="connsiteX97" fmla="*/ 2455 w 10000"/>
              <a:gd name="connsiteY97" fmla="*/ 9507 h 10000"/>
              <a:gd name="connsiteX98" fmla="*/ 2482 w 10000"/>
              <a:gd name="connsiteY98" fmla="*/ 9495 h 10000"/>
              <a:gd name="connsiteX99" fmla="*/ 2509 w 10000"/>
              <a:gd name="connsiteY99" fmla="*/ 9495 h 10000"/>
              <a:gd name="connsiteX100" fmla="*/ 2531 w 10000"/>
              <a:gd name="connsiteY100" fmla="*/ 9495 h 10000"/>
              <a:gd name="connsiteX101" fmla="*/ 2558 w 10000"/>
              <a:gd name="connsiteY101" fmla="*/ 9495 h 10000"/>
              <a:gd name="connsiteX102" fmla="*/ 2581 w 10000"/>
              <a:gd name="connsiteY102" fmla="*/ 9489 h 10000"/>
              <a:gd name="connsiteX103" fmla="*/ 2608 w 10000"/>
              <a:gd name="connsiteY103" fmla="*/ 9477 h 10000"/>
              <a:gd name="connsiteX104" fmla="*/ 2634 w 10000"/>
              <a:gd name="connsiteY104" fmla="*/ 9477 h 10000"/>
              <a:gd name="connsiteX105" fmla="*/ 2657 w 10000"/>
              <a:gd name="connsiteY105" fmla="*/ 9477 h 10000"/>
              <a:gd name="connsiteX106" fmla="*/ 2684 w 10000"/>
              <a:gd name="connsiteY106" fmla="*/ 9471 h 10000"/>
              <a:gd name="connsiteX107" fmla="*/ 2711 w 10000"/>
              <a:gd name="connsiteY107" fmla="*/ 9471 h 10000"/>
              <a:gd name="connsiteX108" fmla="*/ 2737 w 10000"/>
              <a:gd name="connsiteY108" fmla="*/ 9471 h 10000"/>
              <a:gd name="connsiteX109" fmla="*/ 2760 w 10000"/>
              <a:gd name="connsiteY109" fmla="*/ 9471 h 10000"/>
              <a:gd name="connsiteX110" fmla="*/ 2787 w 10000"/>
              <a:gd name="connsiteY110" fmla="*/ 9465 h 10000"/>
              <a:gd name="connsiteX111" fmla="*/ 2809 w 10000"/>
              <a:gd name="connsiteY111" fmla="*/ 9471 h 10000"/>
              <a:gd name="connsiteX112" fmla="*/ 2836 w 10000"/>
              <a:gd name="connsiteY112" fmla="*/ 9459 h 10000"/>
              <a:gd name="connsiteX113" fmla="*/ 2858 w 10000"/>
              <a:gd name="connsiteY113" fmla="*/ 9453 h 10000"/>
              <a:gd name="connsiteX114" fmla="*/ 2885 w 10000"/>
              <a:gd name="connsiteY114" fmla="*/ 9453 h 10000"/>
              <a:gd name="connsiteX115" fmla="*/ 2912 w 10000"/>
              <a:gd name="connsiteY115" fmla="*/ 9453 h 10000"/>
              <a:gd name="connsiteX116" fmla="*/ 2939 w 10000"/>
              <a:gd name="connsiteY116" fmla="*/ 9440 h 10000"/>
              <a:gd name="connsiteX117" fmla="*/ 2961 w 10000"/>
              <a:gd name="connsiteY117" fmla="*/ 9434 h 10000"/>
              <a:gd name="connsiteX118" fmla="*/ 2988 w 10000"/>
              <a:gd name="connsiteY118" fmla="*/ 9428 h 10000"/>
              <a:gd name="connsiteX119" fmla="*/ 3011 w 10000"/>
              <a:gd name="connsiteY119" fmla="*/ 9428 h 10000"/>
              <a:gd name="connsiteX120" fmla="*/ 3038 w 10000"/>
              <a:gd name="connsiteY120" fmla="*/ 9428 h 10000"/>
              <a:gd name="connsiteX121" fmla="*/ 3065 w 10000"/>
              <a:gd name="connsiteY121" fmla="*/ 9422 h 10000"/>
              <a:gd name="connsiteX122" fmla="*/ 3087 w 10000"/>
              <a:gd name="connsiteY122" fmla="*/ 9422 h 10000"/>
              <a:gd name="connsiteX123" fmla="*/ 3114 w 10000"/>
              <a:gd name="connsiteY123" fmla="*/ 9416 h 10000"/>
              <a:gd name="connsiteX124" fmla="*/ 3141 w 10000"/>
              <a:gd name="connsiteY124" fmla="*/ 9416 h 10000"/>
              <a:gd name="connsiteX125" fmla="*/ 3168 w 10000"/>
              <a:gd name="connsiteY125" fmla="*/ 9416 h 10000"/>
              <a:gd name="connsiteX126" fmla="*/ 3190 w 10000"/>
              <a:gd name="connsiteY126" fmla="*/ 9410 h 10000"/>
              <a:gd name="connsiteX127" fmla="*/ 3217 w 10000"/>
              <a:gd name="connsiteY127" fmla="*/ 9410 h 10000"/>
              <a:gd name="connsiteX128" fmla="*/ 3239 w 10000"/>
              <a:gd name="connsiteY128" fmla="*/ 9404 h 10000"/>
              <a:gd name="connsiteX129" fmla="*/ 3266 w 10000"/>
              <a:gd name="connsiteY129" fmla="*/ 9404 h 10000"/>
              <a:gd name="connsiteX130" fmla="*/ 3289 w 10000"/>
              <a:gd name="connsiteY130" fmla="*/ 9392 h 10000"/>
              <a:gd name="connsiteX131" fmla="*/ 3315 w 10000"/>
              <a:gd name="connsiteY131" fmla="*/ 9398 h 10000"/>
              <a:gd name="connsiteX132" fmla="*/ 3342 w 10000"/>
              <a:gd name="connsiteY132" fmla="*/ 9392 h 10000"/>
              <a:gd name="connsiteX133" fmla="*/ 3369 w 10000"/>
              <a:gd name="connsiteY133" fmla="*/ 9386 h 10000"/>
              <a:gd name="connsiteX134" fmla="*/ 3392 w 10000"/>
              <a:gd name="connsiteY134" fmla="*/ 9392 h 10000"/>
              <a:gd name="connsiteX135" fmla="*/ 3418 w 10000"/>
              <a:gd name="connsiteY135" fmla="*/ 9380 h 10000"/>
              <a:gd name="connsiteX136" fmla="*/ 3445 w 10000"/>
              <a:gd name="connsiteY136" fmla="*/ 9392 h 10000"/>
              <a:gd name="connsiteX137" fmla="*/ 3468 w 10000"/>
              <a:gd name="connsiteY137" fmla="*/ 9380 h 10000"/>
              <a:gd name="connsiteX138" fmla="*/ 3495 w 10000"/>
              <a:gd name="connsiteY138" fmla="*/ 9386 h 10000"/>
              <a:gd name="connsiteX139" fmla="*/ 3517 w 10000"/>
              <a:gd name="connsiteY139" fmla="*/ 9367 h 10000"/>
              <a:gd name="connsiteX140" fmla="*/ 3544 w 10000"/>
              <a:gd name="connsiteY140" fmla="*/ 9373 h 10000"/>
              <a:gd name="connsiteX141" fmla="*/ 3571 w 10000"/>
              <a:gd name="connsiteY141" fmla="*/ 9373 h 10000"/>
              <a:gd name="connsiteX142" fmla="*/ 3598 w 10000"/>
              <a:gd name="connsiteY142" fmla="*/ 9361 h 10000"/>
              <a:gd name="connsiteX143" fmla="*/ 3620 w 10000"/>
              <a:gd name="connsiteY143" fmla="*/ 9367 h 10000"/>
              <a:gd name="connsiteX144" fmla="*/ 3647 w 10000"/>
              <a:gd name="connsiteY144" fmla="*/ 9355 h 10000"/>
              <a:gd name="connsiteX145" fmla="*/ 3669 w 10000"/>
              <a:gd name="connsiteY145" fmla="*/ 9355 h 10000"/>
              <a:gd name="connsiteX146" fmla="*/ 3696 w 10000"/>
              <a:gd name="connsiteY146" fmla="*/ 9361 h 10000"/>
              <a:gd name="connsiteX147" fmla="*/ 3719 w 10000"/>
              <a:gd name="connsiteY147" fmla="*/ 9361 h 10000"/>
              <a:gd name="connsiteX148" fmla="*/ 3746 w 10000"/>
              <a:gd name="connsiteY148" fmla="*/ 9361 h 10000"/>
              <a:gd name="connsiteX149" fmla="*/ 3772 w 10000"/>
              <a:gd name="connsiteY149" fmla="*/ 9349 h 10000"/>
              <a:gd name="connsiteX150" fmla="*/ 3799 w 10000"/>
              <a:gd name="connsiteY150" fmla="*/ 9337 h 10000"/>
              <a:gd name="connsiteX151" fmla="*/ 3826 w 10000"/>
              <a:gd name="connsiteY151" fmla="*/ 9349 h 10000"/>
              <a:gd name="connsiteX152" fmla="*/ 3849 w 10000"/>
              <a:gd name="connsiteY152" fmla="*/ 9349 h 10000"/>
              <a:gd name="connsiteX153" fmla="*/ 3875 w 10000"/>
              <a:gd name="connsiteY153" fmla="*/ 9343 h 10000"/>
              <a:gd name="connsiteX154" fmla="*/ 3898 w 10000"/>
              <a:gd name="connsiteY154" fmla="*/ 9331 h 10000"/>
              <a:gd name="connsiteX155" fmla="*/ 3925 w 10000"/>
              <a:gd name="connsiteY155" fmla="*/ 9331 h 10000"/>
              <a:gd name="connsiteX156" fmla="*/ 3947 w 10000"/>
              <a:gd name="connsiteY156" fmla="*/ 9337 h 10000"/>
              <a:gd name="connsiteX157" fmla="*/ 3974 w 10000"/>
              <a:gd name="connsiteY157" fmla="*/ 9325 h 10000"/>
              <a:gd name="connsiteX158" fmla="*/ 4001 w 10000"/>
              <a:gd name="connsiteY158" fmla="*/ 9325 h 10000"/>
              <a:gd name="connsiteX159" fmla="*/ 4028 w 10000"/>
              <a:gd name="connsiteY159" fmla="*/ 9319 h 10000"/>
              <a:gd name="connsiteX160" fmla="*/ 4050 w 10000"/>
              <a:gd name="connsiteY160" fmla="*/ 9325 h 10000"/>
              <a:gd name="connsiteX161" fmla="*/ 4077 w 10000"/>
              <a:gd name="connsiteY161" fmla="*/ 9325 h 10000"/>
              <a:gd name="connsiteX162" fmla="*/ 4104 w 10000"/>
              <a:gd name="connsiteY162" fmla="*/ 9313 h 10000"/>
              <a:gd name="connsiteX163" fmla="*/ 4126 w 10000"/>
              <a:gd name="connsiteY163" fmla="*/ 9313 h 10000"/>
              <a:gd name="connsiteX164" fmla="*/ 4149 w 10000"/>
              <a:gd name="connsiteY164" fmla="*/ 9313 h 10000"/>
              <a:gd name="connsiteX165" fmla="*/ 4176 w 10000"/>
              <a:gd name="connsiteY165" fmla="*/ 9307 h 10000"/>
              <a:gd name="connsiteX166" fmla="*/ 4203 w 10000"/>
              <a:gd name="connsiteY166" fmla="*/ 9294 h 10000"/>
              <a:gd name="connsiteX167" fmla="*/ 4229 w 10000"/>
              <a:gd name="connsiteY167" fmla="*/ 9294 h 10000"/>
              <a:gd name="connsiteX168" fmla="*/ 4256 w 10000"/>
              <a:gd name="connsiteY168" fmla="*/ 9294 h 10000"/>
              <a:gd name="connsiteX169" fmla="*/ 4279 w 10000"/>
              <a:gd name="connsiteY169" fmla="*/ 9294 h 10000"/>
              <a:gd name="connsiteX170" fmla="*/ 4306 w 10000"/>
              <a:gd name="connsiteY170" fmla="*/ 9294 h 10000"/>
              <a:gd name="connsiteX171" fmla="*/ 4328 w 10000"/>
              <a:gd name="connsiteY171" fmla="*/ 9294 h 10000"/>
              <a:gd name="connsiteX172" fmla="*/ 4355 w 10000"/>
              <a:gd name="connsiteY172" fmla="*/ 9288 h 10000"/>
              <a:gd name="connsiteX173" fmla="*/ 4377 w 10000"/>
              <a:gd name="connsiteY173" fmla="*/ 9294 h 10000"/>
              <a:gd name="connsiteX174" fmla="*/ 4404 w 10000"/>
              <a:gd name="connsiteY174" fmla="*/ 9294 h 10000"/>
              <a:gd name="connsiteX175" fmla="*/ 4431 w 10000"/>
              <a:gd name="connsiteY175" fmla="*/ 9282 h 10000"/>
              <a:gd name="connsiteX176" fmla="*/ 4458 w 10000"/>
              <a:gd name="connsiteY176" fmla="*/ 9288 h 10000"/>
              <a:gd name="connsiteX177" fmla="*/ 4480 w 10000"/>
              <a:gd name="connsiteY177" fmla="*/ 9276 h 10000"/>
              <a:gd name="connsiteX178" fmla="*/ 4507 w 10000"/>
              <a:gd name="connsiteY178" fmla="*/ 9270 h 10000"/>
              <a:gd name="connsiteX179" fmla="*/ 4534 w 10000"/>
              <a:gd name="connsiteY179" fmla="*/ 9270 h 10000"/>
              <a:gd name="connsiteX180" fmla="*/ 4556 w 10000"/>
              <a:gd name="connsiteY180" fmla="*/ 9270 h 10000"/>
              <a:gd name="connsiteX181" fmla="*/ 4583 w 10000"/>
              <a:gd name="connsiteY181" fmla="*/ 9270 h 10000"/>
              <a:gd name="connsiteX182" fmla="*/ 4606 w 10000"/>
              <a:gd name="connsiteY182" fmla="*/ 9264 h 10000"/>
              <a:gd name="connsiteX183" fmla="*/ 4633 w 10000"/>
              <a:gd name="connsiteY183" fmla="*/ 9258 h 10000"/>
              <a:gd name="connsiteX184" fmla="*/ 4659 w 10000"/>
              <a:gd name="connsiteY184" fmla="*/ 9264 h 10000"/>
              <a:gd name="connsiteX185" fmla="*/ 4686 w 10000"/>
              <a:gd name="connsiteY185" fmla="*/ 9264 h 10000"/>
              <a:gd name="connsiteX186" fmla="*/ 4709 w 10000"/>
              <a:gd name="connsiteY186" fmla="*/ 9252 h 10000"/>
              <a:gd name="connsiteX187" fmla="*/ 4736 w 10000"/>
              <a:gd name="connsiteY187" fmla="*/ 9252 h 10000"/>
              <a:gd name="connsiteX188" fmla="*/ 4763 w 10000"/>
              <a:gd name="connsiteY188" fmla="*/ 9246 h 10000"/>
              <a:gd name="connsiteX189" fmla="*/ 4785 w 10000"/>
              <a:gd name="connsiteY189" fmla="*/ 9246 h 10000"/>
              <a:gd name="connsiteX190" fmla="*/ 4807 w 10000"/>
              <a:gd name="connsiteY190" fmla="*/ 9246 h 10000"/>
              <a:gd name="connsiteX191" fmla="*/ 4834 w 10000"/>
              <a:gd name="connsiteY191" fmla="*/ 9240 h 10000"/>
              <a:gd name="connsiteX192" fmla="*/ 4861 w 10000"/>
              <a:gd name="connsiteY192" fmla="*/ 9240 h 10000"/>
              <a:gd name="connsiteX193" fmla="*/ 4888 w 10000"/>
              <a:gd name="connsiteY193" fmla="*/ 9240 h 10000"/>
              <a:gd name="connsiteX194" fmla="*/ 4910 w 10000"/>
              <a:gd name="connsiteY194" fmla="*/ 9136 h 10000"/>
              <a:gd name="connsiteX195" fmla="*/ 4937 w 10000"/>
              <a:gd name="connsiteY195" fmla="*/ 4349 h 10000"/>
              <a:gd name="connsiteX196" fmla="*/ 4964 w 10000"/>
              <a:gd name="connsiteY196" fmla="*/ 4082 h 10000"/>
              <a:gd name="connsiteX197" fmla="*/ 4991 w 10000"/>
              <a:gd name="connsiteY197" fmla="*/ 4082 h 10000"/>
              <a:gd name="connsiteX198" fmla="*/ 5013 w 10000"/>
              <a:gd name="connsiteY198" fmla="*/ 4075 h 10000"/>
              <a:gd name="connsiteX199" fmla="*/ 5036 w 10000"/>
              <a:gd name="connsiteY199" fmla="*/ 4075 h 10000"/>
              <a:gd name="connsiteX200" fmla="*/ 5063 w 10000"/>
              <a:gd name="connsiteY200" fmla="*/ 4069 h 10000"/>
              <a:gd name="connsiteX201" fmla="*/ 5090 w 10000"/>
              <a:gd name="connsiteY201" fmla="*/ 4069 h 10000"/>
              <a:gd name="connsiteX202" fmla="*/ 5116 w 10000"/>
              <a:gd name="connsiteY202" fmla="*/ 4063 h 10000"/>
              <a:gd name="connsiteX203" fmla="*/ 5139 w 10000"/>
              <a:gd name="connsiteY203" fmla="*/ 4063 h 10000"/>
              <a:gd name="connsiteX204" fmla="*/ 5166 w 10000"/>
              <a:gd name="connsiteY204" fmla="*/ 4057 h 10000"/>
              <a:gd name="connsiteX205" fmla="*/ 5193 w 10000"/>
              <a:gd name="connsiteY205" fmla="*/ 4051 h 10000"/>
              <a:gd name="connsiteX206" fmla="*/ 5215 w 10000"/>
              <a:gd name="connsiteY206" fmla="*/ 4051 h 10000"/>
              <a:gd name="connsiteX207" fmla="*/ 5237 w 10000"/>
              <a:gd name="connsiteY207" fmla="*/ 4045 h 10000"/>
              <a:gd name="connsiteX208" fmla="*/ 5264 w 10000"/>
              <a:gd name="connsiteY208" fmla="*/ 4045 h 10000"/>
              <a:gd name="connsiteX209" fmla="*/ 5291 w 10000"/>
              <a:gd name="connsiteY209" fmla="*/ 4039 h 10000"/>
              <a:gd name="connsiteX210" fmla="*/ 5318 w 10000"/>
              <a:gd name="connsiteY210" fmla="*/ 4033 h 10000"/>
              <a:gd name="connsiteX211" fmla="*/ 5341 w 10000"/>
              <a:gd name="connsiteY211" fmla="*/ 4033 h 10000"/>
              <a:gd name="connsiteX212" fmla="*/ 5367 w 10000"/>
              <a:gd name="connsiteY212" fmla="*/ 4027 h 10000"/>
              <a:gd name="connsiteX213" fmla="*/ 5394 w 10000"/>
              <a:gd name="connsiteY213" fmla="*/ 4021 h 10000"/>
              <a:gd name="connsiteX214" fmla="*/ 5421 w 10000"/>
              <a:gd name="connsiteY214" fmla="*/ 4015 h 10000"/>
              <a:gd name="connsiteX215" fmla="*/ 5444 w 10000"/>
              <a:gd name="connsiteY215" fmla="*/ 4015 h 10000"/>
              <a:gd name="connsiteX216" fmla="*/ 5466 w 10000"/>
              <a:gd name="connsiteY216" fmla="*/ 4015 h 10000"/>
              <a:gd name="connsiteX217" fmla="*/ 5493 w 10000"/>
              <a:gd name="connsiteY217" fmla="*/ 4009 h 10000"/>
              <a:gd name="connsiteX218" fmla="*/ 5520 w 10000"/>
              <a:gd name="connsiteY218" fmla="*/ 3893 h 10000"/>
              <a:gd name="connsiteX219" fmla="*/ 5547 w 10000"/>
              <a:gd name="connsiteY219" fmla="*/ 97 h 10000"/>
              <a:gd name="connsiteX220" fmla="*/ 5569 w 10000"/>
              <a:gd name="connsiteY220" fmla="*/ 73 h 10000"/>
              <a:gd name="connsiteX221" fmla="*/ 5596 w 10000"/>
              <a:gd name="connsiteY221" fmla="*/ 61 h 10000"/>
              <a:gd name="connsiteX222" fmla="*/ 5623 w 10000"/>
              <a:gd name="connsiteY222" fmla="*/ 61 h 10000"/>
              <a:gd name="connsiteX223" fmla="*/ 5650 w 10000"/>
              <a:gd name="connsiteY223" fmla="*/ 55 h 10000"/>
              <a:gd name="connsiteX224" fmla="*/ 5668 w 10000"/>
              <a:gd name="connsiteY224" fmla="*/ 55 h 10000"/>
              <a:gd name="connsiteX225" fmla="*/ 5694 w 10000"/>
              <a:gd name="connsiteY225" fmla="*/ 49 h 10000"/>
              <a:gd name="connsiteX226" fmla="*/ 5721 w 10000"/>
              <a:gd name="connsiteY226" fmla="*/ 49 h 10000"/>
              <a:gd name="connsiteX227" fmla="*/ 5748 w 10000"/>
              <a:gd name="connsiteY227" fmla="*/ 49 h 10000"/>
              <a:gd name="connsiteX228" fmla="*/ 5775 w 10000"/>
              <a:gd name="connsiteY228" fmla="*/ 43 h 10000"/>
              <a:gd name="connsiteX229" fmla="*/ 5797 w 10000"/>
              <a:gd name="connsiteY229" fmla="*/ 43 h 10000"/>
              <a:gd name="connsiteX230" fmla="*/ 5824 w 10000"/>
              <a:gd name="connsiteY230" fmla="*/ 43 h 10000"/>
              <a:gd name="connsiteX231" fmla="*/ 5851 w 10000"/>
              <a:gd name="connsiteY231" fmla="*/ 43 h 10000"/>
              <a:gd name="connsiteX232" fmla="*/ 5874 w 10000"/>
              <a:gd name="connsiteY232" fmla="*/ 43 h 10000"/>
              <a:gd name="connsiteX233" fmla="*/ 5896 w 10000"/>
              <a:gd name="connsiteY233" fmla="*/ 43 h 10000"/>
              <a:gd name="connsiteX234" fmla="*/ 5923 w 10000"/>
              <a:gd name="connsiteY234" fmla="*/ 36 h 10000"/>
              <a:gd name="connsiteX235" fmla="*/ 5950 w 10000"/>
              <a:gd name="connsiteY235" fmla="*/ 36 h 10000"/>
              <a:gd name="connsiteX236" fmla="*/ 5977 w 10000"/>
              <a:gd name="connsiteY236" fmla="*/ 36 h 10000"/>
              <a:gd name="connsiteX237" fmla="*/ 5999 w 10000"/>
              <a:gd name="connsiteY237" fmla="*/ 36 h 10000"/>
              <a:gd name="connsiteX238" fmla="*/ 6026 w 10000"/>
              <a:gd name="connsiteY238" fmla="*/ 36 h 10000"/>
              <a:gd name="connsiteX239" fmla="*/ 6053 w 10000"/>
              <a:gd name="connsiteY239" fmla="*/ 36 h 10000"/>
              <a:gd name="connsiteX240" fmla="*/ 6080 w 10000"/>
              <a:gd name="connsiteY240" fmla="*/ 36 h 10000"/>
              <a:gd name="connsiteX241" fmla="*/ 6102 w 10000"/>
              <a:gd name="connsiteY241" fmla="*/ 36 h 10000"/>
              <a:gd name="connsiteX242" fmla="*/ 6125 w 10000"/>
              <a:gd name="connsiteY242" fmla="*/ 30 h 10000"/>
              <a:gd name="connsiteX243" fmla="*/ 6151 w 10000"/>
              <a:gd name="connsiteY243" fmla="*/ 30 h 10000"/>
              <a:gd name="connsiteX244" fmla="*/ 6178 w 10000"/>
              <a:gd name="connsiteY244" fmla="*/ 30 h 10000"/>
              <a:gd name="connsiteX245" fmla="*/ 6205 w 10000"/>
              <a:gd name="connsiteY245" fmla="*/ 30 h 10000"/>
              <a:gd name="connsiteX246" fmla="*/ 6228 w 10000"/>
              <a:gd name="connsiteY246" fmla="*/ 30 h 10000"/>
              <a:gd name="connsiteX247" fmla="*/ 6254 w 10000"/>
              <a:gd name="connsiteY247" fmla="*/ 30 h 10000"/>
              <a:gd name="connsiteX248" fmla="*/ 6281 w 10000"/>
              <a:gd name="connsiteY248" fmla="*/ 30 h 10000"/>
              <a:gd name="connsiteX249" fmla="*/ 6308 w 10000"/>
              <a:gd name="connsiteY249" fmla="*/ 30 h 10000"/>
              <a:gd name="connsiteX250" fmla="*/ 6326 w 10000"/>
              <a:gd name="connsiteY250" fmla="*/ 30 h 10000"/>
              <a:gd name="connsiteX251" fmla="*/ 6353 w 10000"/>
              <a:gd name="connsiteY251" fmla="*/ 30 h 10000"/>
              <a:gd name="connsiteX252" fmla="*/ 6380 w 10000"/>
              <a:gd name="connsiteY252" fmla="*/ 30 h 10000"/>
              <a:gd name="connsiteX253" fmla="*/ 6407 w 10000"/>
              <a:gd name="connsiteY253" fmla="*/ 30 h 10000"/>
              <a:gd name="connsiteX254" fmla="*/ 6429 w 10000"/>
              <a:gd name="connsiteY254" fmla="*/ 30 h 10000"/>
              <a:gd name="connsiteX255" fmla="*/ 6456 w 10000"/>
              <a:gd name="connsiteY255" fmla="*/ 24 h 10000"/>
              <a:gd name="connsiteX256" fmla="*/ 6483 w 10000"/>
              <a:gd name="connsiteY256" fmla="*/ 24 h 10000"/>
              <a:gd name="connsiteX257" fmla="*/ 6510 w 10000"/>
              <a:gd name="connsiteY257" fmla="*/ 24 h 10000"/>
              <a:gd name="connsiteX258" fmla="*/ 6532 w 10000"/>
              <a:gd name="connsiteY258" fmla="*/ 24 h 10000"/>
              <a:gd name="connsiteX259" fmla="*/ 6555 w 10000"/>
              <a:gd name="connsiteY259" fmla="*/ 24 h 10000"/>
              <a:gd name="connsiteX260" fmla="*/ 6582 w 10000"/>
              <a:gd name="connsiteY260" fmla="*/ 24 h 10000"/>
              <a:gd name="connsiteX261" fmla="*/ 6608 w 10000"/>
              <a:gd name="connsiteY261" fmla="*/ 24 h 10000"/>
              <a:gd name="connsiteX262" fmla="*/ 6635 w 10000"/>
              <a:gd name="connsiteY262" fmla="*/ 24 h 10000"/>
              <a:gd name="connsiteX263" fmla="*/ 6658 w 10000"/>
              <a:gd name="connsiteY263" fmla="*/ 24 h 10000"/>
              <a:gd name="connsiteX264" fmla="*/ 6685 w 10000"/>
              <a:gd name="connsiteY264" fmla="*/ 24 h 10000"/>
              <a:gd name="connsiteX265" fmla="*/ 6711 w 10000"/>
              <a:gd name="connsiteY265" fmla="*/ 24 h 10000"/>
              <a:gd name="connsiteX266" fmla="*/ 6738 w 10000"/>
              <a:gd name="connsiteY266" fmla="*/ 24 h 10000"/>
              <a:gd name="connsiteX267" fmla="*/ 6756 w 10000"/>
              <a:gd name="connsiteY267" fmla="*/ 24 h 10000"/>
              <a:gd name="connsiteX268" fmla="*/ 6783 w 10000"/>
              <a:gd name="connsiteY268" fmla="*/ 24 h 10000"/>
              <a:gd name="connsiteX269" fmla="*/ 6810 w 10000"/>
              <a:gd name="connsiteY269" fmla="*/ 24 h 10000"/>
              <a:gd name="connsiteX270" fmla="*/ 6837 w 10000"/>
              <a:gd name="connsiteY270" fmla="*/ 24 h 10000"/>
              <a:gd name="connsiteX271" fmla="*/ 6859 w 10000"/>
              <a:gd name="connsiteY271" fmla="*/ 24 h 10000"/>
              <a:gd name="connsiteX272" fmla="*/ 6886 w 10000"/>
              <a:gd name="connsiteY272" fmla="*/ 24 h 10000"/>
              <a:gd name="connsiteX273" fmla="*/ 6913 w 10000"/>
              <a:gd name="connsiteY273" fmla="*/ 24 h 10000"/>
              <a:gd name="connsiteX274" fmla="*/ 6940 w 10000"/>
              <a:gd name="connsiteY274" fmla="*/ 24 h 10000"/>
              <a:gd name="connsiteX275" fmla="*/ 6967 w 10000"/>
              <a:gd name="connsiteY275" fmla="*/ 18 h 10000"/>
              <a:gd name="connsiteX276" fmla="*/ 6985 w 10000"/>
              <a:gd name="connsiteY276" fmla="*/ 18 h 10000"/>
              <a:gd name="connsiteX277" fmla="*/ 7012 w 10000"/>
              <a:gd name="connsiteY277" fmla="*/ 18 h 10000"/>
              <a:gd name="connsiteX278" fmla="*/ 7039 w 10000"/>
              <a:gd name="connsiteY278" fmla="*/ 18 h 10000"/>
              <a:gd name="connsiteX279" fmla="*/ 7065 w 10000"/>
              <a:gd name="connsiteY279" fmla="*/ 18 h 10000"/>
              <a:gd name="connsiteX280" fmla="*/ 7088 w 10000"/>
              <a:gd name="connsiteY280" fmla="*/ 18 h 10000"/>
              <a:gd name="connsiteX281" fmla="*/ 7115 w 10000"/>
              <a:gd name="connsiteY281" fmla="*/ 18 h 10000"/>
              <a:gd name="connsiteX282" fmla="*/ 7142 w 10000"/>
              <a:gd name="connsiteY282" fmla="*/ 18 h 10000"/>
              <a:gd name="connsiteX283" fmla="*/ 7168 w 10000"/>
              <a:gd name="connsiteY283" fmla="*/ 18 h 10000"/>
              <a:gd name="connsiteX284" fmla="*/ 7186 w 10000"/>
              <a:gd name="connsiteY284" fmla="*/ 18 h 10000"/>
              <a:gd name="connsiteX285" fmla="*/ 7213 w 10000"/>
              <a:gd name="connsiteY285" fmla="*/ 18 h 10000"/>
              <a:gd name="connsiteX286" fmla="*/ 7240 w 10000"/>
              <a:gd name="connsiteY286" fmla="*/ 18 h 10000"/>
              <a:gd name="connsiteX287" fmla="*/ 7267 w 10000"/>
              <a:gd name="connsiteY287" fmla="*/ 18 h 10000"/>
              <a:gd name="connsiteX288" fmla="*/ 7294 w 10000"/>
              <a:gd name="connsiteY288" fmla="*/ 18 h 10000"/>
              <a:gd name="connsiteX289" fmla="*/ 7316 w 10000"/>
              <a:gd name="connsiteY289" fmla="*/ 18 h 10000"/>
              <a:gd name="connsiteX290" fmla="*/ 7343 w 10000"/>
              <a:gd name="connsiteY290" fmla="*/ 18 h 10000"/>
              <a:gd name="connsiteX291" fmla="*/ 7370 w 10000"/>
              <a:gd name="connsiteY291" fmla="*/ 18 h 10000"/>
              <a:gd name="connsiteX292" fmla="*/ 7397 w 10000"/>
              <a:gd name="connsiteY292" fmla="*/ 18 h 10000"/>
              <a:gd name="connsiteX293" fmla="*/ 7415 w 10000"/>
              <a:gd name="connsiteY293" fmla="*/ 18 h 10000"/>
              <a:gd name="connsiteX294" fmla="*/ 7442 w 10000"/>
              <a:gd name="connsiteY294" fmla="*/ 18 h 10000"/>
              <a:gd name="connsiteX295" fmla="*/ 7469 w 10000"/>
              <a:gd name="connsiteY295" fmla="*/ 18 h 10000"/>
              <a:gd name="connsiteX296" fmla="*/ 7496 w 10000"/>
              <a:gd name="connsiteY296" fmla="*/ 18 h 10000"/>
              <a:gd name="connsiteX297" fmla="*/ 7518 w 10000"/>
              <a:gd name="connsiteY297" fmla="*/ 18 h 10000"/>
              <a:gd name="connsiteX298" fmla="*/ 7545 w 10000"/>
              <a:gd name="connsiteY298" fmla="*/ 18 h 10000"/>
              <a:gd name="connsiteX299" fmla="*/ 7572 w 10000"/>
              <a:gd name="connsiteY299" fmla="*/ 18 h 10000"/>
              <a:gd name="connsiteX300" fmla="*/ 7599 w 10000"/>
              <a:gd name="connsiteY300" fmla="*/ 18 h 10000"/>
              <a:gd name="connsiteX301" fmla="*/ 7621 w 10000"/>
              <a:gd name="connsiteY301" fmla="*/ 18 h 10000"/>
              <a:gd name="connsiteX302" fmla="*/ 7643 w 10000"/>
              <a:gd name="connsiteY302" fmla="*/ 18 h 10000"/>
              <a:gd name="connsiteX303" fmla="*/ 7670 w 10000"/>
              <a:gd name="connsiteY303" fmla="*/ 18 h 10000"/>
              <a:gd name="connsiteX304" fmla="*/ 7697 w 10000"/>
              <a:gd name="connsiteY304" fmla="*/ 18 h 10000"/>
              <a:gd name="connsiteX305" fmla="*/ 7724 w 10000"/>
              <a:gd name="connsiteY305" fmla="*/ 18 h 10000"/>
              <a:gd name="connsiteX306" fmla="*/ 7746 w 10000"/>
              <a:gd name="connsiteY306" fmla="*/ 18 h 10000"/>
              <a:gd name="connsiteX307" fmla="*/ 7773 w 10000"/>
              <a:gd name="connsiteY307" fmla="*/ 12 h 10000"/>
              <a:gd name="connsiteX308" fmla="*/ 7800 w 10000"/>
              <a:gd name="connsiteY308" fmla="*/ 12 h 10000"/>
              <a:gd name="connsiteX309" fmla="*/ 7827 w 10000"/>
              <a:gd name="connsiteY309" fmla="*/ 12 h 10000"/>
              <a:gd name="connsiteX310" fmla="*/ 7849 w 10000"/>
              <a:gd name="connsiteY310" fmla="*/ 12 h 10000"/>
              <a:gd name="connsiteX311" fmla="*/ 7872 w 10000"/>
              <a:gd name="connsiteY311" fmla="*/ 12 h 10000"/>
              <a:gd name="connsiteX312" fmla="*/ 7899 w 10000"/>
              <a:gd name="connsiteY312" fmla="*/ 12 h 10000"/>
              <a:gd name="connsiteX313" fmla="*/ 7926 w 10000"/>
              <a:gd name="connsiteY313" fmla="*/ 12 h 10000"/>
              <a:gd name="connsiteX314" fmla="*/ 7948 w 10000"/>
              <a:gd name="connsiteY314" fmla="*/ 12 h 10000"/>
              <a:gd name="connsiteX315" fmla="*/ 7975 w 10000"/>
              <a:gd name="connsiteY315" fmla="*/ 12 h 10000"/>
              <a:gd name="connsiteX316" fmla="*/ 8002 w 10000"/>
              <a:gd name="connsiteY316" fmla="*/ 12 h 10000"/>
              <a:gd name="connsiteX317" fmla="*/ 8029 w 10000"/>
              <a:gd name="connsiteY317" fmla="*/ 12 h 10000"/>
              <a:gd name="connsiteX318" fmla="*/ 8051 w 10000"/>
              <a:gd name="connsiteY318" fmla="*/ 12 h 10000"/>
              <a:gd name="connsiteX319" fmla="*/ 8073 w 10000"/>
              <a:gd name="connsiteY319" fmla="*/ 12 h 10000"/>
              <a:gd name="connsiteX320" fmla="*/ 8100 w 10000"/>
              <a:gd name="connsiteY320" fmla="*/ 12 h 10000"/>
              <a:gd name="connsiteX321" fmla="*/ 8127 w 10000"/>
              <a:gd name="connsiteY321" fmla="*/ 12 h 10000"/>
              <a:gd name="connsiteX322" fmla="*/ 8154 w 10000"/>
              <a:gd name="connsiteY322" fmla="*/ 12 h 10000"/>
              <a:gd name="connsiteX323" fmla="*/ 8177 w 10000"/>
              <a:gd name="connsiteY323" fmla="*/ 12 h 10000"/>
              <a:gd name="connsiteX324" fmla="*/ 8203 w 10000"/>
              <a:gd name="connsiteY324" fmla="*/ 12 h 10000"/>
              <a:gd name="connsiteX325" fmla="*/ 8230 w 10000"/>
              <a:gd name="connsiteY325" fmla="*/ 12 h 10000"/>
              <a:gd name="connsiteX326" fmla="*/ 8257 w 10000"/>
              <a:gd name="connsiteY326" fmla="*/ 12 h 10000"/>
              <a:gd name="connsiteX327" fmla="*/ 8280 w 10000"/>
              <a:gd name="connsiteY327" fmla="*/ 12 h 10000"/>
              <a:gd name="connsiteX328" fmla="*/ 8302 w 10000"/>
              <a:gd name="connsiteY328" fmla="*/ 12 h 10000"/>
              <a:gd name="connsiteX329" fmla="*/ 8329 w 10000"/>
              <a:gd name="connsiteY329" fmla="*/ 12 h 10000"/>
              <a:gd name="connsiteX330" fmla="*/ 8356 w 10000"/>
              <a:gd name="connsiteY330" fmla="*/ 12 h 10000"/>
              <a:gd name="connsiteX331" fmla="*/ 8378 w 10000"/>
              <a:gd name="connsiteY331" fmla="*/ 12 h 10000"/>
              <a:gd name="connsiteX332" fmla="*/ 8405 w 10000"/>
              <a:gd name="connsiteY332" fmla="*/ 12 h 10000"/>
              <a:gd name="connsiteX333" fmla="*/ 8432 w 10000"/>
              <a:gd name="connsiteY333" fmla="*/ 12 h 10000"/>
              <a:gd name="connsiteX334" fmla="*/ 8459 w 10000"/>
              <a:gd name="connsiteY334" fmla="*/ 12 h 10000"/>
              <a:gd name="connsiteX335" fmla="*/ 8481 w 10000"/>
              <a:gd name="connsiteY335" fmla="*/ 12 h 10000"/>
              <a:gd name="connsiteX336" fmla="*/ 8508 w 10000"/>
              <a:gd name="connsiteY336" fmla="*/ 12 h 10000"/>
              <a:gd name="connsiteX337" fmla="*/ 8530 w 10000"/>
              <a:gd name="connsiteY337" fmla="*/ 12 h 10000"/>
              <a:gd name="connsiteX338" fmla="*/ 8557 w 10000"/>
              <a:gd name="connsiteY338" fmla="*/ 12 h 10000"/>
              <a:gd name="connsiteX339" fmla="*/ 8584 w 10000"/>
              <a:gd name="connsiteY339" fmla="*/ 12 h 10000"/>
              <a:gd name="connsiteX340" fmla="*/ 8607 w 10000"/>
              <a:gd name="connsiteY340" fmla="*/ 12 h 10000"/>
              <a:gd name="connsiteX341" fmla="*/ 8634 w 10000"/>
              <a:gd name="connsiteY341" fmla="*/ 12 h 10000"/>
              <a:gd name="connsiteX342" fmla="*/ 8660 w 10000"/>
              <a:gd name="connsiteY342" fmla="*/ 12 h 10000"/>
              <a:gd name="connsiteX343" fmla="*/ 8687 w 10000"/>
              <a:gd name="connsiteY343" fmla="*/ 12 h 10000"/>
              <a:gd name="connsiteX344" fmla="*/ 8710 w 10000"/>
              <a:gd name="connsiteY344" fmla="*/ 12 h 10000"/>
              <a:gd name="connsiteX345" fmla="*/ 8732 w 10000"/>
              <a:gd name="connsiteY345" fmla="*/ 12 h 10000"/>
              <a:gd name="connsiteX346" fmla="*/ 8759 w 10000"/>
              <a:gd name="connsiteY346" fmla="*/ 12 h 10000"/>
              <a:gd name="connsiteX347" fmla="*/ 8786 w 10000"/>
              <a:gd name="connsiteY347" fmla="*/ 12 h 10000"/>
              <a:gd name="connsiteX348" fmla="*/ 8808 w 10000"/>
              <a:gd name="connsiteY348" fmla="*/ 12 h 10000"/>
              <a:gd name="connsiteX349" fmla="*/ 8835 w 10000"/>
              <a:gd name="connsiteY349" fmla="*/ 12 h 10000"/>
              <a:gd name="connsiteX350" fmla="*/ 8862 w 10000"/>
              <a:gd name="connsiteY350" fmla="*/ 12 h 10000"/>
              <a:gd name="connsiteX351" fmla="*/ 8889 w 10000"/>
              <a:gd name="connsiteY351" fmla="*/ 12 h 10000"/>
              <a:gd name="connsiteX352" fmla="*/ 8916 w 10000"/>
              <a:gd name="connsiteY352" fmla="*/ 12 h 10000"/>
              <a:gd name="connsiteX353" fmla="*/ 8938 w 10000"/>
              <a:gd name="connsiteY353" fmla="*/ 12 h 10000"/>
              <a:gd name="connsiteX354" fmla="*/ 8961 w 10000"/>
              <a:gd name="connsiteY354" fmla="*/ 12 h 10000"/>
              <a:gd name="connsiteX355" fmla="*/ 8987 w 10000"/>
              <a:gd name="connsiteY355" fmla="*/ 12 h 10000"/>
              <a:gd name="connsiteX356" fmla="*/ 9014 w 10000"/>
              <a:gd name="connsiteY356" fmla="*/ 12 h 10000"/>
              <a:gd name="connsiteX357" fmla="*/ 9037 w 10000"/>
              <a:gd name="connsiteY357" fmla="*/ 12 h 10000"/>
              <a:gd name="connsiteX358" fmla="*/ 9064 w 10000"/>
              <a:gd name="connsiteY358" fmla="*/ 12 h 10000"/>
              <a:gd name="connsiteX359" fmla="*/ 9091 w 10000"/>
              <a:gd name="connsiteY359" fmla="*/ 12 h 10000"/>
              <a:gd name="connsiteX360" fmla="*/ 9117 w 10000"/>
              <a:gd name="connsiteY360" fmla="*/ 12 h 10000"/>
              <a:gd name="connsiteX361" fmla="*/ 9140 w 10000"/>
              <a:gd name="connsiteY361" fmla="*/ 12 h 10000"/>
              <a:gd name="connsiteX362" fmla="*/ 9167 w 10000"/>
              <a:gd name="connsiteY362" fmla="*/ 12 h 10000"/>
              <a:gd name="connsiteX363" fmla="*/ 9189 w 10000"/>
              <a:gd name="connsiteY363" fmla="*/ 12 h 10000"/>
              <a:gd name="connsiteX364" fmla="*/ 9216 w 10000"/>
              <a:gd name="connsiteY364" fmla="*/ 12 h 10000"/>
              <a:gd name="connsiteX365" fmla="*/ 9243 w 10000"/>
              <a:gd name="connsiteY365" fmla="*/ 6 h 10000"/>
              <a:gd name="connsiteX366" fmla="*/ 9265 w 10000"/>
              <a:gd name="connsiteY366" fmla="*/ 6 h 10000"/>
              <a:gd name="connsiteX367" fmla="*/ 9292 w 10000"/>
              <a:gd name="connsiteY367" fmla="*/ 6 h 10000"/>
              <a:gd name="connsiteX368" fmla="*/ 9319 w 10000"/>
              <a:gd name="connsiteY368" fmla="*/ 6 h 10000"/>
              <a:gd name="connsiteX369" fmla="*/ 9346 w 10000"/>
              <a:gd name="connsiteY369" fmla="*/ 6 h 10000"/>
              <a:gd name="connsiteX370" fmla="*/ 9368 w 10000"/>
              <a:gd name="connsiteY370" fmla="*/ 6 h 10000"/>
              <a:gd name="connsiteX371" fmla="*/ 9391 w 10000"/>
              <a:gd name="connsiteY371" fmla="*/ 6 h 10000"/>
              <a:gd name="connsiteX372" fmla="*/ 9418 w 10000"/>
              <a:gd name="connsiteY372" fmla="*/ 6 h 10000"/>
              <a:gd name="connsiteX373" fmla="*/ 9444 w 10000"/>
              <a:gd name="connsiteY373" fmla="*/ 6 h 10000"/>
              <a:gd name="connsiteX374" fmla="*/ 9467 w 10000"/>
              <a:gd name="connsiteY374" fmla="*/ 6 h 10000"/>
              <a:gd name="connsiteX375" fmla="*/ 9494 w 10000"/>
              <a:gd name="connsiteY375" fmla="*/ 6 h 10000"/>
              <a:gd name="connsiteX376" fmla="*/ 9521 w 10000"/>
              <a:gd name="connsiteY376" fmla="*/ 6 h 10000"/>
              <a:gd name="connsiteX377" fmla="*/ 9547 w 10000"/>
              <a:gd name="connsiteY377" fmla="*/ 6 h 10000"/>
              <a:gd name="connsiteX378" fmla="*/ 9570 w 10000"/>
              <a:gd name="connsiteY378" fmla="*/ 6 h 10000"/>
              <a:gd name="connsiteX379" fmla="*/ 9597 w 10000"/>
              <a:gd name="connsiteY379" fmla="*/ 6 h 10000"/>
              <a:gd name="connsiteX380" fmla="*/ 9619 w 10000"/>
              <a:gd name="connsiteY380" fmla="*/ 6 h 10000"/>
              <a:gd name="connsiteX381" fmla="*/ 9646 w 10000"/>
              <a:gd name="connsiteY381" fmla="*/ 6 h 10000"/>
              <a:gd name="connsiteX382" fmla="*/ 9673 w 10000"/>
              <a:gd name="connsiteY382" fmla="*/ 6 h 10000"/>
              <a:gd name="connsiteX383" fmla="*/ 9695 w 10000"/>
              <a:gd name="connsiteY383" fmla="*/ 6 h 10000"/>
              <a:gd name="connsiteX384" fmla="*/ 9722 w 10000"/>
              <a:gd name="connsiteY384" fmla="*/ 6 h 10000"/>
              <a:gd name="connsiteX385" fmla="*/ 9749 w 10000"/>
              <a:gd name="connsiteY385" fmla="*/ 6 h 10000"/>
              <a:gd name="connsiteX386" fmla="*/ 9776 w 10000"/>
              <a:gd name="connsiteY386" fmla="*/ 6 h 10000"/>
              <a:gd name="connsiteX387" fmla="*/ 9798 w 10000"/>
              <a:gd name="connsiteY387" fmla="*/ 6 h 10000"/>
              <a:gd name="connsiteX388" fmla="*/ 9825 w 10000"/>
              <a:gd name="connsiteY388" fmla="*/ 6 h 10000"/>
              <a:gd name="connsiteX389" fmla="*/ 9848 w 10000"/>
              <a:gd name="connsiteY389" fmla="*/ 6 h 10000"/>
              <a:gd name="connsiteX390" fmla="*/ 9875 w 10000"/>
              <a:gd name="connsiteY390" fmla="*/ 6 h 10000"/>
              <a:gd name="connsiteX391" fmla="*/ 9897 w 10000"/>
              <a:gd name="connsiteY391" fmla="*/ 6 h 10000"/>
              <a:gd name="connsiteX392" fmla="*/ 9924 w 10000"/>
              <a:gd name="connsiteY392" fmla="*/ 6 h 10000"/>
              <a:gd name="connsiteX393" fmla="*/ 9951 w 10000"/>
              <a:gd name="connsiteY393" fmla="*/ 6 h 10000"/>
              <a:gd name="connsiteX394" fmla="*/ 9978 w 10000"/>
              <a:gd name="connsiteY394" fmla="*/ 6 h 10000"/>
              <a:gd name="connsiteX395" fmla="*/ 10000 w 10000"/>
              <a:gd name="connsiteY395" fmla="*/ 6 h 10000"/>
              <a:gd name="connsiteX396" fmla="*/ 9978 w 10000"/>
              <a:gd name="connsiteY396" fmla="*/ 6 h 10000"/>
              <a:gd name="connsiteX397" fmla="*/ 9951 w 10000"/>
              <a:gd name="connsiteY397" fmla="*/ 6 h 10000"/>
              <a:gd name="connsiteX398" fmla="*/ 9924 w 10000"/>
              <a:gd name="connsiteY398" fmla="*/ 6 h 10000"/>
              <a:gd name="connsiteX399" fmla="*/ 9897 w 10000"/>
              <a:gd name="connsiteY399" fmla="*/ 6 h 10000"/>
              <a:gd name="connsiteX400" fmla="*/ 9875 w 10000"/>
              <a:gd name="connsiteY400" fmla="*/ 6 h 10000"/>
              <a:gd name="connsiteX401" fmla="*/ 9848 w 10000"/>
              <a:gd name="connsiteY401" fmla="*/ 6 h 10000"/>
              <a:gd name="connsiteX402" fmla="*/ 9825 w 10000"/>
              <a:gd name="connsiteY402" fmla="*/ 6 h 10000"/>
              <a:gd name="connsiteX403" fmla="*/ 9798 w 10000"/>
              <a:gd name="connsiteY403" fmla="*/ 6 h 10000"/>
              <a:gd name="connsiteX404" fmla="*/ 9776 w 10000"/>
              <a:gd name="connsiteY404" fmla="*/ 6 h 10000"/>
              <a:gd name="connsiteX405" fmla="*/ 9749 w 10000"/>
              <a:gd name="connsiteY405" fmla="*/ 6 h 10000"/>
              <a:gd name="connsiteX406" fmla="*/ 9722 w 10000"/>
              <a:gd name="connsiteY406" fmla="*/ 6 h 10000"/>
              <a:gd name="connsiteX407" fmla="*/ 9695 w 10000"/>
              <a:gd name="connsiteY407" fmla="*/ 6 h 10000"/>
              <a:gd name="connsiteX408" fmla="*/ 9673 w 10000"/>
              <a:gd name="connsiteY408" fmla="*/ 6 h 10000"/>
              <a:gd name="connsiteX409" fmla="*/ 9646 w 10000"/>
              <a:gd name="connsiteY409" fmla="*/ 6 h 10000"/>
              <a:gd name="connsiteX410" fmla="*/ 9619 w 10000"/>
              <a:gd name="connsiteY410" fmla="*/ 6 h 10000"/>
              <a:gd name="connsiteX411" fmla="*/ 9597 w 10000"/>
              <a:gd name="connsiteY411" fmla="*/ 6 h 10000"/>
              <a:gd name="connsiteX412" fmla="*/ 9570 w 10000"/>
              <a:gd name="connsiteY412" fmla="*/ 6 h 10000"/>
              <a:gd name="connsiteX413" fmla="*/ 9547 w 10000"/>
              <a:gd name="connsiteY413" fmla="*/ 6 h 10000"/>
              <a:gd name="connsiteX414" fmla="*/ 9521 w 10000"/>
              <a:gd name="connsiteY414" fmla="*/ 6 h 10000"/>
              <a:gd name="connsiteX415" fmla="*/ 9494 w 10000"/>
              <a:gd name="connsiteY415" fmla="*/ 6 h 10000"/>
              <a:gd name="connsiteX416" fmla="*/ 9467 w 10000"/>
              <a:gd name="connsiteY416" fmla="*/ 6 h 10000"/>
              <a:gd name="connsiteX417" fmla="*/ 9444 w 10000"/>
              <a:gd name="connsiteY417" fmla="*/ 6 h 10000"/>
              <a:gd name="connsiteX418" fmla="*/ 9418 w 10000"/>
              <a:gd name="connsiteY418" fmla="*/ 6 h 10000"/>
              <a:gd name="connsiteX419" fmla="*/ 9391 w 10000"/>
              <a:gd name="connsiteY419" fmla="*/ 6 h 10000"/>
              <a:gd name="connsiteX420" fmla="*/ 9368 w 10000"/>
              <a:gd name="connsiteY420" fmla="*/ 6 h 10000"/>
              <a:gd name="connsiteX421" fmla="*/ 9346 w 10000"/>
              <a:gd name="connsiteY421" fmla="*/ 6 h 10000"/>
              <a:gd name="connsiteX422" fmla="*/ 9319 w 10000"/>
              <a:gd name="connsiteY422" fmla="*/ 6 h 10000"/>
              <a:gd name="connsiteX423" fmla="*/ 9292 w 10000"/>
              <a:gd name="connsiteY423" fmla="*/ 6 h 10000"/>
              <a:gd name="connsiteX424" fmla="*/ 9265 w 10000"/>
              <a:gd name="connsiteY424" fmla="*/ 6 h 10000"/>
              <a:gd name="connsiteX425" fmla="*/ 9243 w 10000"/>
              <a:gd name="connsiteY425" fmla="*/ 6 h 10000"/>
              <a:gd name="connsiteX426" fmla="*/ 9216 w 10000"/>
              <a:gd name="connsiteY426" fmla="*/ 12 h 10000"/>
              <a:gd name="connsiteX427" fmla="*/ 9189 w 10000"/>
              <a:gd name="connsiteY427" fmla="*/ 12 h 10000"/>
              <a:gd name="connsiteX428" fmla="*/ 9167 w 10000"/>
              <a:gd name="connsiteY428" fmla="*/ 12 h 10000"/>
              <a:gd name="connsiteX429" fmla="*/ 9140 w 10000"/>
              <a:gd name="connsiteY429" fmla="*/ 12 h 10000"/>
              <a:gd name="connsiteX430" fmla="*/ 9117 w 10000"/>
              <a:gd name="connsiteY430" fmla="*/ 12 h 10000"/>
              <a:gd name="connsiteX431" fmla="*/ 9091 w 10000"/>
              <a:gd name="connsiteY431" fmla="*/ 12 h 10000"/>
              <a:gd name="connsiteX432" fmla="*/ 9064 w 10000"/>
              <a:gd name="connsiteY432" fmla="*/ 12 h 10000"/>
              <a:gd name="connsiteX433" fmla="*/ 9037 w 10000"/>
              <a:gd name="connsiteY433" fmla="*/ 12 h 10000"/>
              <a:gd name="connsiteX434" fmla="*/ 9014 w 10000"/>
              <a:gd name="connsiteY434" fmla="*/ 12 h 10000"/>
              <a:gd name="connsiteX435" fmla="*/ 8987 w 10000"/>
              <a:gd name="connsiteY435" fmla="*/ 12 h 10000"/>
              <a:gd name="connsiteX436" fmla="*/ 8961 w 10000"/>
              <a:gd name="connsiteY436" fmla="*/ 12 h 10000"/>
              <a:gd name="connsiteX437" fmla="*/ 8938 w 10000"/>
              <a:gd name="connsiteY437" fmla="*/ 12 h 10000"/>
              <a:gd name="connsiteX438" fmla="*/ 8916 w 10000"/>
              <a:gd name="connsiteY438" fmla="*/ 12 h 10000"/>
              <a:gd name="connsiteX439" fmla="*/ 8889 w 10000"/>
              <a:gd name="connsiteY439" fmla="*/ 12 h 10000"/>
              <a:gd name="connsiteX440" fmla="*/ 8862 w 10000"/>
              <a:gd name="connsiteY440" fmla="*/ 12 h 10000"/>
              <a:gd name="connsiteX441" fmla="*/ 8835 w 10000"/>
              <a:gd name="connsiteY441" fmla="*/ 12 h 10000"/>
              <a:gd name="connsiteX442" fmla="*/ 8808 w 10000"/>
              <a:gd name="connsiteY442" fmla="*/ 12 h 10000"/>
              <a:gd name="connsiteX443" fmla="*/ 8786 w 10000"/>
              <a:gd name="connsiteY443" fmla="*/ 12 h 10000"/>
              <a:gd name="connsiteX444" fmla="*/ 8759 w 10000"/>
              <a:gd name="connsiteY444" fmla="*/ 12 h 10000"/>
              <a:gd name="connsiteX445" fmla="*/ 8732 w 10000"/>
              <a:gd name="connsiteY445" fmla="*/ 12 h 10000"/>
              <a:gd name="connsiteX446" fmla="*/ 8710 w 10000"/>
              <a:gd name="connsiteY446" fmla="*/ 12 h 10000"/>
              <a:gd name="connsiteX447" fmla="*/ 8687 w 10000"/>
              <a:gd name="connsiteY447" fmla="*/ 12 h 10000"/>
              <a:gd name="connsiteX448" fmla="*/ 8660 w 10000"/>
              <a:gd name="connsiteY448" fmla="*/ 12 h 10000"/>
              <a:gd name="connsiteX449" fmla="*/ 8634 w 10000"/>
              <a:gd name="connsiteY449" fmla="*/ 12 h 10000"/>
              <a:gd name="connsiteX450" fmla="*/ 8607 w 10000"/>
              <a:gd name="connsiteY450" fmla="*/ 12 h 10000"/>
              <a:gd name="connsiteX451" fmla="*/ 8584 w 10000"/>
              <a:gd name="connsiteY451" fmla="*/ 12 h 10000"/>
              <a:gd name="connsiteX452" fmla="*/ 8557 w 10000"/>
              <a:gd name="connsiteY452" fmla="*/ 12 h 10000"/>
              <a:gd name="connsiteX453" fmla="*/ 8530 w 10000"/>
              <a:gd name="connsiteY453" fmla="*/ 12 h 10000"/>
              <a:gd name="connsiteX454" fmla="*/ 8508 w 10000"/>
              <a:gd name="connsiteY454" fmla="*/ 12 h 10000"/>
              <a:gd name="connsiteX455" fmla="*/ 8481 w 10000"/>
              <a:gd name="connsiteY455" fmla="*/ 12 h 10000"/>
              <a:gd name="connsiteX456" fmla="*/ 8459 w 10000"/>
              <a:gd name="connsiteY456" fmla="*/ 12 h 10000"/>
              <a:gd name="connsiteX457" fmla="*/ 8432 w 10000"/>
              <a:gd name="connsiteY457" fmla="*/ 12 h 10000"/>
              <a:gd name="connsiteX458" fmla="*/ 8405 w 10000"/>
              <a:gd name="connsiteY458" fmla="*/ 12 h 10000"/>
              <a:gd name="connsiteX459" fmla="*/ 8378 w 10000"/>
              <a:gd name="connsiteY459" fmla="*/ 12 h 10000"/>
              <a:gd name="connsiteX460" fmla="*/ 8356 w 10000"/>
              <a:gd name="connsiteY460" fmla="*/ 12 h 10000"/>
              <a:gd name="connsiteX461" fmla="*/ 8329 w 10000"/>
              <a:gd name="connsiteY461" fmla="*/ 12 h 10000"/>
              <a:gd name="connsiteX462" fmla="*/ 8302 w 10000"/>
              <a:gd name="connsiteY462" fmla="*/ 12 h 10000"/>
              <a:gd name="connsiteX463" fmla="*/ 8280 w 10000"/>
              <a:gd name="connsiteY463" fmla="*/ 12 h 10000"/>
              <a:gd name="connsiteX464" fmla="*/ 8257 w 10000"/>
              <a:gd name="connsiteY464" fmla="*/ 12 h 10000"/>
              <a:gd name="connsiteX465" fmla="*/ 8230 w 10000"/>
              <a:gd name="connsiteY465" fmla="*/ 12 h 10000"/>
              <a:gd name="connsiteX466" fmla="*/ 8203 w 10000"/>
              <a:gd name="connsiteY466" fmla="*/ 12 h 10000"/>
              <a:gd name="connsiteX467" fmla="*/ 8177 w 10000"/>
              <a:gd name="connsiteY467" fmla="*/ 12 h 10000"/>
              <a:gd name="connsiteX468" fmla="*/ 8154 w 10000"/>
              <a:gd name="connsiteY468" fmla="*/ 12 h 10000"/>
              <a:gd name="connsiteX469" fmla="*/ 8127 w 10000"/>
              <a:gd name="connsiteY469" fmla="*/ 12 h 10000"/>
              <a:gd name="connsiteX470" fmla="*/ 8100 w 10000"/>
              <a:gd name="connsiteY470" fmla="*/ 12 h 10000"/>
              <a:gd name="connsiteX471" fmla="*/ 8073 w 10000"/>
              <a:gd name="connsiteY471" fmla="*/ 12 h 10000"/>
              <a:gd name="connsiteX472" fmla="*/ 8051 w 10000"/>
              <a:gd name="connsiteY472" fmla="*/ 12 h 10000"/>
              <a:gd name="connsiteX473" fmla="*/ 8029 w 10000"/>
              <a:gd name="connsiteY473" fmla="*/ 12 h 10000"/>
              <a:gd name="connsiteX474" fmla="*/ 8002 w 10000"/>
              <a:gd name="connsiteY474" fmla="*/ 12 h 10000"/>
              <a:gd name="connsiteX475" fmla="*/ 7975 w 10000"/>
              <a:gd name="connsiteY475" fmla="*/ 12 h 10000"/>
              <a:gd name="connsiteX476" fmla="*/ 7948 w 10000"/>
              <a:gd name="connsiteY476" fmla="*/ 12 h 10000"/>
              <a:gd name="connsiteX477" fmla="*/ 7926 w 10000"/>
              <a:gd name="connsiteY477" fmla="*/ 12 h 10000"/>
              <a:gd name="connsiteX478" fmla="*/ 7899 w 10000"/>
              <a:gd name="connsiteY478" fmla="*/ 12 h 10000"/>
              <a:gd name="connsiteX479" fmla="*/ 7872 w 10000"/>
              <a:gd name="connsiteY479" fmla="*/ 12 h 10000"/>
              <a:gd name="connsiteX480" fmla="*/ 7849 w 10000"/>
              <a:gd name="connsiteY480" fmla="*/ 12 h 10000"/>
              <a:gd name="connsiteX481" fmla="*/ 7827 w 10000"/>
              <a:gd name="connsiteY481" fmla="*/ 12 h 10000"/>
              <a:gd name="connsiteX482" fmla="*/ 7800 w 10000"/>
              <a:gd name="connsiteY482" fmla="*/ 12 h 10000"/>
              <a:gd name="connsiteX483" fmla="*/ 7773 w 10000"/>
              <a:gd name="connsiteY483" fmla="*/ 12 h 10000"/>
              <a:gd name="connsiteX484" fmla="*/ 7746 w 10000"/>
              <a:gd name="connsiteY484" fmla="*/ 18 h 10000"/>
              <a:gd name="connsiteX485" fmla="*/ 7724 w 10000"/>
              <a:gd name="connsiteY485" fmla="*/ 18 h 10000"/>
              <a:gd name="connsiteX486" fmla="*/ 7697 w 10000"/>
              <a:gd name="connsiteY486" fmla="*/ 18 h 10000"/>
              <a:gd name="connsiteX487" fmla="*/ 7670 w 10000"/>
              <a:gd name="connsiteY487" fmla="*/ 18 h 10000"/>
              <a:gd name="connsiteX488" fmla="*/ 7643 w 10000"/>
              <a:gd name="connsiteY488" fmla="*/ 18 h 10000"/>
              <a:gd name="connsiteX489" fmla="*/ 7621 w 10000"/>
              <a:gd name="connsiteY489" fmla="*/ 18 h 10000"/>
              <a:gd name="connsiteX490" fmla="*/ 7599 w 10000"/>
              <a:gd name="connsiteY490" fmla="*/ 18 h 10000"/>
              <a:gd name="connsiteX491" fmla="*/ 7572 w 10000"/>
              <a:gd name="connsiteY491" fmla="*/ 18 h 10000"/>
              <a:gd name="connsiteX492" fmla="*/ 7545 w 10000"/>
              <a:gd name="connsiteY492" fmla="*/ 18 h 10000"/>
              <a:gd name="connsiteX493" fmla="*/ 7518 w 10000"/>
              <a:gd name="connsiteY493" fmla="*/ 18 h 10000"/>
              <a:gd name="connsiteX494" fmla="*/ 7496 w 10000"/>
              <a:gd name="connsiteY494" fmla="*/ 18 h 10000"/>
              <a:gd name="connsiteX495" fmla="*/ 7469 w 10000"/>
              <a:gd name="connsiteY495" fmla="*/ 18 h 10000"/>
              <a:gd name="connsiteX496" fmla="*/ 7442 w 10000"/>
              <a:gd name="connsiteY496" fmla="*/ 18 h 10000"/>
              <a:gd name="connsiteX497" fmla="*/ 7415 w 10000"/>
              <a:gd name="connsiteY497" fmla="*/ 18 h 10000"/>
              <a:gd name="connsiteX498" fmla="*/ 7397 w 10000"/>
              <a:gd name="connsiteY498" fmla="*/ 18 h 10000"/>
              <a:gd name="connsiteX499" fmla="*/ 7370 w 10000"/>
              <a:gd name="connsiteY499" fmla="*/ 18 h 10000"/>
              <a:gd name="connsiteX500" fmla="*/ 7343 w 10000"/>
              <a:gd name="connsiteY500" fmla="*/ 18 h 10000"/>
              <a:gd name="connsiteX501" fmla="*/ 7316 w 10000"/>
              <a:gd name="connsiteY501" fmla="*/ 18 h 10000"/>
              <a:gd name="connsiteX502" fmla="*/ 7294 w 10000"/>
              <a:gd name="connsiteY502" fmla="*/ 18 h 10000"/>
              <a:gd name="connsiteX503" fmla="*/ 7267 w 10000"/>
              <a:gd name="connsiteY503" fmla="*/ 18 h 10000"/>
              <a:gd name="connsiteX504" fmla="*/ 7240 w 10000"/>
              <a:gd name="connsiteY504" fmla="*/ 18 h 10000"/>
              <a:gd name="connsiteX505" fmla="*/ 7213 w 10000"/>
              <a:gd name="connsiteY505" fmla="*/ 18 h 10000"/>
              <a:gd name="connsiteX506" fmla="*/ 7186 w 10000"/>
              <a:gd name="connsiteY506" fmla="*/ 18 h 10000"/>
              <a:gd name="connsiteX507" fmla="*/ 7168 w 10000"/>
              <a:gd name="connsiteY507" fmla="*/ 18 h 10000"/>
              <a:gd name="connsiteX508" fmla="*/ 7142 w 10000"/>
              <a:gd name="connsiteY508" fmla="*/ 18 h 10000"/>
              <a:gd name="connsiteX509" fmla="*/ 7115 w 10000"/>
              <a:gd name="connsiteY509" fmla="*/ 18 h 10000"/>
              <a:gd name="connsiteX510" fmla="*/ 7088 w 10000"/>
              <a:gd name="connsiteY510" fmla="*/ 18 h 10000"/>
              <a:gd name="connsiteX511" fmla="*/ 7065 w 10000"/>
              <a:gd name="connsiteY511" fmla="*/ 18 h 10000"/>
              <a:gd name="connsiteX512" fmla="*/ 7039 w 10000"/>
              <a:gd name="connsiteY512" fmla="*/ 18 h 10000"/>
              <a:gd name="connsiteX513" fmla="*/ 7012 w 10000"/>
              <a:gd name="connsiteY513" fmla="*/ 18 h 10000"/>
              <a:gd name="connsiteX514" fmla="*/ 6985 w 10000"/>
              <a:gd name="connsiteY514" fmla="*/ 18 h 10000"/>
              <a:gd name="connsiteX515" fmla="*/ 6967 w 10000"/>
              <a:gd name="connsiteY515" fmla="*/ 18 h 10000"/>
              <a:gd name="connsiteX516" fmla="*/ 6940 w 10000"/>
              <a:gd name="connsiteY516" fmla="*/ 24 h 10000"/>
              <a:gd name="connsiteX517" fmla="*/ 6913 w 10000"/>
              <a:gd name="connsiteY517" fmla="*/ 24 h 10000"/>
              <a:gd name="connsiteX518" fmla="*/ 6886 w 10000"/>
              <a:gd name="connsiteY518" fmla="*/ 24 h 10000"/>
              <a:gd name="connsiteX519" fmla="*/ 6859 w 10000"/>
              <a:gd name="connsiteY519" fmla="*/ 24 h 10000"/>
              <a:gd name="connsiteX520" fmla="*/ 6837 w 10000"/>
              <a:gd name="connsiteY520" fmla="*/ 24 h 10000"/>
              <a:gd name="connsiteX521" fmla="*/ 6810 w 10000"/>
              <a:gd name="connsiteY521" fmla="*/ 24 h 10000"/>
              <a:gd name="connsiteX522" fmla="*/ 6783 w 10000"/>
              <a:gd name="connsiteY522" fmla="*/ 24 h 10000"/>
              <a:gd name="connsiteX523" fmla="*/ 6756 w 10000"/>
              <a:gd name="connsiteY523" fmla="*/ 24 h 10000"/>
              <a:gd name="connsiteX524" fmla="*/ 6738 w 10000"/>
              <a:gd name="connsiteY524" fmla="*/ 24 h 10000"/>
              <a:gd name="connsiteX525" fmla="*/ 6711 w 10000"/>
              <a:gd name="connsiteY525" fmla="*/ 24 h 10000"/>
              <a:gd name="connsiteX526" fmla="*/ 6685 w 10000"/>
              <a:gd name="connsiteY526" fmla="*/ 24 h 10000"/>
              <a:gd name="connsiteX527" fmla="*/ 6658 w 10000"/>
              <a:gd name="connsiteY527" fmla="*/ 24 h 10000"/>
              <a:gd name="connsiteX528" fmla="*/ 6635 w 10000"/>
              <a:gd name="connsiteY528" fmla="*/ 24 h 10000"/>
              <a:gd name="connsiteX529" fmla="*/ 6608 w 10000"/>
              <a:gd name="connsiteY529" fmla="*/ 24 h 10000"/>
              <a:gd name="connsiteX530" fmla="*/ 6582 w 10000"/>
              <a:gd name="connsiteY530" fmla="*/ 24 h 10000"/>
              <a:gd name="connsiteX531" fmla="*/ 6555 w 10000"/>
              <a:gd name="connsiteY531" fmla="*/ 24 h 10000"/>
              <a:gd name="connsiteX532" fmla="*/ 6532 w 10000"/>
              <a:gd name="connsiteY532" fmla="*/ 24 h 10000"/>
              <a:gd name="connsiteX533" fmla="*/ 6510 w 10000"/>
              <a:gd name="connsiteY533" fmla="*/ 24 h 10000"/>
              <a:gd name="connsiteX534" fmla="*/ 6483 w 10000"/>
              <a:gd name="connsiteY534" fmla="*/ 24 h 10000"/>
              <a:gd name="connsiteX535" fmla="*/ 6456 w 10000"/>
              <a:gd name="connsiteY535" fmla="*/ 24 h 10000"/>
              <a:gd name="connsiteX536" fmla="*/ 6429 w 10000"/>
              <a:gd name="connsiteY536" fmla="*/ 30 h 10000"/>
              <a:gd name="connsiteX537" fmla="*/ 6407 w 10000"/>
              <a:gd name="connsiteY537" fmla="*/ 30 h 10000"/>
              <a:gd name="connsiteX538" fmla="*/ 6380 w 10000"/>
              <a:gd name="connsiteY538" fmla="*/ 30 h 10000"/>
              <a:gd name="connsiteX539" fmla="*/ 6353 w 10000"/>
              <a:gd name="connsiteY539" fmla="*/ 30 h 10000"/>
              <a:gd name="connsiteX540" fmla="*/ 6326 w 10000"/>
              <a:gd name="connsiteY540" fmla="*/ 30 h 10000"/>
              <a:gd name="connsiteX541" fmla="*/ 6308 w 10000"/>
              <a:gd name="connsiteY541" fmla="*/ 30 h 10000"/>
              <a:gd name="connsiteX542" fmla="*/ 6281 w 10000"/>
              <a:gd name="connsiteY542" fmla="*/ 30 h 10000"/>
              <a:gd name="connsiteX543" fmla="*/ 6254 w 10000"/>
              <a:gd name="connsiteY543" fmla="*/ 30 h 10000"/>
              <a:gd name="connsiteX544" fmla="*/ 6228 w 10000"/>
              <a:gd name="connsiteY544" fmla="*/ 30 h 10000"/>
              <a:gd name="connsiteX545" fmla="*/ 6205 w 10000"/>
              <a:gd name="connsiteY545" fmla="*/ 30 h 10000"/>
              <a:gd name="connsiteX546" fmla="*/ 6178 w 10000"/>
              <a:gd name="connsiteY546" fmla="*/ 30 h 10000"/>
              <a:gd name="connsiteX547" fmla="*/ 6151 w 10000"/>
              <a:gd name="connsiteY547" fmla="*/ 30 h 10000"/>
              <a:gd name="connsiteX548" fmla="*/ 6125 w 10000"/>
              <a:gd name="connsiteY548" fmla="*/ 30 h 10000"/>
              <a:gd name="connsiteX549" fmla="*/ 6102 w 10000"/>
              <a:gd name="connsiteY549" fmla="*/ 36 h 10000"/>
              <a:gd name="connsiteX550" fmla="*/ 6080 w 10000"/>
              <a:gd name="connsiteY550" fmla="*/ 36 h 10000"/>
              <a:gd name="connsiteX551" fmla="*/ 6053 w 10000"/>
              <a:gd name="connsiteY551" fmla="*/ 36 h 10000"/>
              <a:gd name="connsiteX552" fmla="*/ 6026 w 10000"/>
              <a:gd name="connsiteY552" fmla="*/ 36 h 10000"/>
              <a:gd name="connsiteX553" fmla="*/ 5999 w 10000"/>
              <a:gd name="connsiteY553" fmla="*/ 36 h 10000"/>
              <a:gd name="connsiteX554" fmla="*/ 5977 w 10000"/>
              <a:gd name="connsiteY554" fmla="*/ 36 h 10000"/>
              <a:gd name="connsiteX555" fmla="*/ 5950 w 10000"/>
              <a:gd name="connsiteY555" fmla="*/ 36 h 10000"/>
              <a:gd name="connsiteX556" fmla="*/ 5923 w 10000"/>
              <a:gd name="connsiteY556" fmla="*/ 36 h 10000"/>
              <a:gd name="connsiteX557" fmla="*/ 5896 w 10000"/>
              <a:gd name="connsiteY557" fmla="*/ 43 h 10000"/>
              <a:gd name="connsiteX558" fmla="*/ 5874 w 10000"/>
              <a:gd name="connsiteY558" fmla="*/ 43 h 10000"/>
              <a:gd name="connsiteX559" fmla="*/ 5851 w 10000"/>
              <a:gd name="connsiteY559" fmla="*/ 43 h 10000"/>
              <a:gd name="connsiteX560" fmla="*/ 5824 w 10000"/>
              <a:gd name="connsiteY560" fmla="*/ 43 h 10000"/>
              <a:gd name="connsiteX561" fmla="*/ 5797 w 10000"/>
              <a:gd name="connsiteY561" fmla="*/ 43 h 10000"/>
              <a:gd name="connsiteX562" fmla="*/ 5775 w 10000"/>
              <a:gd name="connsiteY562" fmla="*/ 43 h 10000"/>
              <a:gd name="connsiteX563" fmla="*/ 5748 w 10000"/>
              <a:gd name="connsiteY563" fmla="*/ 49 h 10000"/>
              <a:gd name="connsiteX564" fmla="*/ 5721 w 10000"/>
              <a:gd name="connsiteY564" fmla="*/ 49 h 10000"/>
              <a:gd name="connsiteX565" fmla="*/ 5694 w 10000"/>
              <a:gd name="connsiteY565" fmla="*/ 49 h 10000"/>
              <a:gd name="connsiteX566" fmla="*/ 5668 w 10000"/>
              <a:gd name="connsiteY566" fmla="*/ 55 h 10000"/>
              <a:gd name="connsiteX567" fmla="*/ 5650 w 10000"/>
              <a:gd name="connsiteY567" fmla="*/ 55 h 10000"/>
              <a:gd name="connsiteX568" fmla="*/ 5623 w 10000"/>
              <a:gd name="connsiteY568" fmla="*/ 61 h 10000"/>
              <a:gd name="connsiteX569" fmla="*/ 5596 w 10000"/>
              <a:gd name="connsiteY569" fmla="*/ 61 h 10000"/>
              <a:gd name="connsiteX570" fmla="*/ 5569 w 10000"/>
              <a:gd name="connsiteY570" fmla="*/ 73 h 10000"/>
              <a:gd name="connsiteX571" fmla="*/ 5547 w 10000"/>
              <a:gd name="connsiteY571" fmla="*/ 97 h 10000"/>
              <a:gd name="connsiteX572" fmla="*/ 5520 w 10000"/>
              <a:gd name="connsiteY572" fmla="*/ 231 h 10000"/>
              <a:gd name="connsiteX573" fmla="*/ 5493 w 10000"/>
              <a:gd name="connsiteY573" fmla="*/ 231 h 10000"/>
              <a:gd name="connsiteX574" fmla="*/ 5466 w 10000"/>
              <a:gd name="connsiteY574" fmla="*/ 231 h 10000"/>
              <a:gd name="connsiteX575" fmla="*/ 5444 w 10000"/>
              <a:gd name="connsiteY575" fmla="*/ 231 h 10000"/>
              <a:gd name="connsiteX576" fmla="*/ 5421 w 10000"/>
              <a:gd name="connsiteY576" fmla="*/ 231 h 10000"/>
              <a:gd name="connsiteX577" fmla="*/ 5394 w 10000"/>
              <a:gd name="connsiteY577" fmla="*/ 231 h 10000"/>
              <a:gd name="connsiteX578" fmla="*/ 5367 w 10000"/>
              <a:gd name="connsiteY578" fmla="*/ 231 h 10000"/>
              <a:gd name="connsiteX579" fmla="*/ 5341 w 10000"/>
              <a:gd name="connsiteY579" fmla="*/ 231 h 10000"/>
              <a:gd name="connsiteX580" fmla="*/ 5318 w 10000"/>
              <a:gd name="connsiteY580" fmla="*/ 231 h 10000"/>
              <a:gd name="connsiteX581" fmla="*/ 5291 w 10000"/>
              <a:gd name="connsiteY581" fmla="*/ 231 h 10000"/>
              <a:gd name="connsiteX582" fmla="*/ 5264 w 10000"/>
              <a:gd name="connsiteY582" fmla="*/ 231 h 10000"/>
              <a:gd name="connsiteX583" fmla="*/ 5237 w 10000"/>
              <a:gd name="connsiteY583" fmla="*/ 237 h 10000"/>
              <a:gd name="connsiteX584" fmla="*/ 5215 w 10000"/>
              <a:gd name="connsiteY584" fmla="*/ 237 h 10000"/>
              <a:gd name="connsiteX585" fmla="*/ 5193 w 10000"/>
              <a:gd name="connsiteY585" fmla="*/ 237 h 10000"/>
              <a:gd name="connsiteX586" fmla="*/ 5166 w 10000"/>
              <a:gd name="connsiteY586" fmla="*/ 237 h 10000"/>
              <a:gd name="connsiteX587" fmla="*/ 5139 w 10000"/>
              <a:gd name="connsiteY587" fmla="*/ 237 h 10000"/>
              <a:gd name="connsiteX588" fmla="*/ 5116 w 10000"/>
              <a:gd name="connsiteY588" fmla="*/ 237 h 10000"/>
              <a:gd name="connsiteX589" fmla="*/ 5090 w 10000"/>
              <a:gd name="connsiteY589" fmla="*/ 237 h 10000"/>
              <a:gd name="connsiteX590" fmla="*/ 5063 w 10000"/>
              <a:gd name="connsiteY590" fmla="*/ 243 h 10000"/>
              <a:gd name="connsiteX591" fmla="*/ 5036 w 10000"/>
              <a:gd name="connsiteY591" fmla="*/ 243 h 10000"/>
              <a:gd name="connsiteX592" fmla="*/ 5013 w 10000"/>
              <a:gd name="connsiteY592" fmla="*/ 243 h 10000"/>
              <a:gd name="connsiteX593" fmla="*/ 4991 w 10000"/>
              <a:gd name="connsiteY593" fmla="*/ 249 h 10000"/>
              <a:gd name="connsiteX594" fmla="*/ 4964 w 10000"/>
              <a:gd name="connsiteY594" fmla="*/ 255 h 10000"/>
              <a:gd name="connsiteX595" fmla="*/ 4937 w 10000"/>
              <a:gd name="connsiteY595" fmla="*/ 359 h 10000"/>
              <a:gd name="connsiteX596" fmla="*/ 4910 w 10000"/>
              <a:gd name="connsiteY596" fmla="*/ 359 h 10000"/>
              <a:gd name="connsiteX597" fmla="*/ 4888 w 10000"/>
              <a:gd name="connsiteY597" fmla="*/ 359 h 10000"/>
              <a:gd name="connsiteX598" fmla="*/ 4861 w 10000"/>
              <a:gd name="connsiteY598" fmla="*/ 359 h 10000"/>
              <a:gd name="connsiteX599" fmla="*/ 4834 w 10000"/>
              <a:gd name="connsiteY599" fmla="*/ 359 h 10000"/>
              <a:gd name="connsiteX600" fmla="*/ 4807 w 10000"/>
              <a:gd name="connsiteY600" fmla="*/ 359 h 10000"/>
              <a:gd name="connsiteX601" fmla="*/ 4785 w 10000"/>
              <a:gd name="connsiteY601" fmla="*/ 359 h 10000"/>
              <a:gd name="connsiteX602" fmla="*/ 4763 w 10000"/>
              <a:gd name="connsiteY602" fmla="*/ 359 h 10000"/>
              <a:gd name="connsiteX603" fmla="*/ 4736 w 10000"/>
              <a:gd name="connsiteY603" fmla="*/ 359 h 10000"/>
              <a:gd name="connsiteX604" fmla="*/ 4709 w 10000"/>
              <a:gd name="connsiteY604" fmla="*/ 359 h 10000"/>
              <a:gd name="connsiteX605" fmla="*/ 4686 w 10000"/>
              <a:gd name="connsiteY605" fmla="*/ 359 h 10000"/>
              <a:gd name="connsiteX606" fmla="*/ 4659 w 10000"/>
              <a:gd name="connsiteY606" fmla="*/ 359 h 10000"/>
              <a:gd name="connsiteX607" fmla="*/ 4633 w 10000"/>
              <a:gd name="connsiteY607" fmla="*/ 359 h 10000"/>
              <a:gd name="connsiteX608" fmla="*/ 4606 w 10000"/>
              <a:gd name="connsiteY608" fmla="*/ 359 h 10000"/>
              <a:gd name="connsiteX609" fmla="*/ 4583 w 10000"/>
              <a:gd name="connsiteY609" fmla="*/ 359 h 10000"/>
              <a:gd name="connsiteX610" fmla="*/ 4556 w 10000"/>
              <a:gd name="connsiteY610" fmla="*/ 359 h 10000"/>
              <a:gd name="connsiteX611" fmla="*/ 4534 w 10000"/>
              <a:gd name="connsiteY611" fmla="*/ 359 h 10000"/>
              <a:gd name="connsiteX612" fmla="*/ 4507 w 10000"/>
              <a:gd name="connsiteY612" fmla="*/ 359 h 10000"/>
              <a:gd name="connsiteX613" fmla="*/ 4480 w 10000"/>
              <a:gd name="connsiteY613" fmla="*/ 359 h 10000"/>
              <a:gd name="connsiteX614" fmla="*/ 4458 w 10000"/>
              <a:gd name="connsiteY614" fmla="*/ 359 h 10000"/>
              <a:gd name="connsiteX615" fmla="*/ 4431 w 10000"/>
              <a:gd name="connsiteY615" fmla="*/ 359 h 10000"/>
              <a:gd name="connsiteX616" fmla="*/ 4404 w 10000"/>
              <a:gd name="connsiteY616" fmla="*/ 359 h 10000"/>
              <a:gd name="connsiteX617" fmla="*/ 4377 w 10000"/>
              <a:gd name="connsiteY617" fmla="*/ 359 h 10000"/>
              <a:gd name="connsiteX618" fmla="*/ 4355 w 10000"/>
              <a:gd name="connsiteY618" fmla="*/ 359 h 10000"/>
              <a:gd name="connsiteX619" fmla="*/ 4328 w 10000"/>
              <a:gd name="connsiteY619" fmla="*/ 359 h 10000"/>
              <a:gd name="connsiteX620" fmla="*/ 4306 w 10000"/>
              <a:gd name="connsiteY620" fmla="*/ 359 h 10000"/>
              <a:gd name="connsiteX621" fmla="*/ 4279 w 10000"/>
              <a:gd name="connsiteY621" fmla="*/ 359 h 10000"/>
              <a:gd name="connsiteX622" fmla="*/ 4256 w 10000"/>
              <a:gd name="connsiteY622" fmla="*/ 359 h 10000"/>
              <a:gd name="connsiteX623" fmla="*/ 4229 w 10000"/>
              <a:gd name="connsiteY623" fmla="*/ 359 h 10000"/>
              <a:gd name="connsiteX624" fmla="*/ 4203 w 10000"/>
              <a:gd name="connsiteY624" fmla="*/ 359 h 10000"/>
              <a:gd name="connsiteX625" fmla="*/ 4176 w 10000"/>
              <a:gd name="connsiteY625" fmla="*/ 359 h 10000"/>
              <a:gd name="connsiteX626" fmla="*/ 4149 w 10000"/>
              <a:gd name="connsiteY626" fmla="*/ 359 h 10000"/>
              <a:gd name="connsiteX627" fmla="*/ 4126 w 10000"/>
              <a:gd name="connsiteY627" fmla="*/ 359 h 10000"/>
              <a:gd name="connsiteX628" fmla="*/ 4104 w 10000"/>
              <a:gd name="connsiteY628" fmla="*/ 359 h 10000"/>
              <a:gd name="connsiteX629" fmla="*/ 4077 w 10000"/>
              <a:gd name="connsiteY629" fmla="*/ 359 h 10000"/>
              <a:gd name="connsiteX630" fmla="*/ 4050 w 10000"/>
              <a:gd name="connsiteY630" fmla="*/ 359 h 10000"/>
              <a:gd name="connsiteX631" fmla="*/ 4028 w 10000"/>
              <a:gd name="connsiteY631" fmla="*/ 359 h 10000"/>
              <a:gd name="connsiteX632" fmla="*/ 4001 w 10000"/>
              <a:gd name="connsiteY632" fmla="*/ 359 h 10000"/>
              <a:gd name="connsiteX633" fmla="*/ 3974 w 10000"/>
              <a:gd name="connsiteY633" fmla="*/ 359 h 10000"/>
              <a:gd name="connsiteX634" fmla="*/ 3947 w 10000"/>
              <a:gd name="connsiteY634" fmla="*/ 359 h 10000"/>
              <a:gd name="connsiteX635" fmla="*/ 3925 w 10000"/>
              <a:gd name="connsiteY635" fmla="*/ 359 h 10000"/>
              <a:gd name="connsiteX636" fmla="*/ 3898 w 10000"/>
              <a:gd name="connsiteY636" fmla="*/ 359 h 10000"/>
              <a:gd name="connsiteX637" fmla="*/ 3875 w 10000"/>
              <a:gd name="connsiteY637" fmla="*/ 359 h 10000"/>
              <a:gd name="connsiteX638" fmla="*/ 3849 w 10000"/>
              <a:gd name="connsiteY638" fmla="*/ 359 h 10000"/>
              <a:gd name="connsiteX639" fmla="*/ 3826 w 10000"/>
              <a:gd name="connsiteY639" fmla="*/ 359 h 10000"/>
              <a:gd name="connsiteX640" fmla="*/ 3799 w 10000"/>
              <a:gd name="connsiteY640" fmla="*/ 359 h 10000"/>
              <a:gd name="connsiteX641" fmla="*/ 3772 w 10000"/>
              <a:gd name="connsiteY641" fmla="*/ 359 h 10000"/>
              <a:gd name="connsiteX642" fmla="*/ 3746 w 10000"/>
              <a:gd name="connsiteY642" fmla="*/ 359 h 10000"/>
              <a:gd name="connsiteX643" fmla="*/ 3719 w 10000"/>
              <a:gd name="connsiteY643" fmla="*/ 359 h 10000"/>
              <a:gd name="connsiteX644" fmla="*/ 3696 w 10000"/>
              <a:gd name="connsiteY644" fmla="*/ 359 h 10000"/>
              <a:gd name="connsiteX645" fmla="*/ 3669 w 10000"/>
              <a:gd name="connsiteY645" fmla="*/ 359 h 10000"/>
              <a:gd name="connsiteX646" fmla="*/ 3647 w 10000"/>
              <a:gd name="connsiteY646" fmla="*/ 359 h 10000"/>
              <a:gd name="connsiteX647" fmla="*/ 3620 w 10000"/>
              <a:gd name="connsiteY647" fmla="*/ 359 h 10000"/>
              <a:gd name="connsiteX648" fmla="*/ 3598 w 10000"/>
              <a:gd name="connsiteY648" fmla="*/ 359 h 10000"/>
              <a:gd name="connsiteX649" fmla="*/ 3571 w 10000"/>
              <a:gd name="connsiteY649" fmla="*/ 359 h 10000"/>
              <a:gd name="connsiteX650" fmla="*/ 3544 w 10000"/>
              <a:gd name="connsiteY650" fmla="*/ 359 h 10000"/>
              <a:gd name="connsiteX651" fmla="*/ 3517 w 10000"/>
              <a:gd name="connsiteY651" fmla="*/ 359 h 10000"/>
              <a:gd name="connsiteX652" fmla="*/ 3495 w 10000"/>
              <a:gd name="connsiteY652" fmla="*/ 359 h 10000"/>
              <a:gd name="connsiteX653" fmla="*/ 3468 w 10000"/>
              <a:gd name="connsiteY653" fmla="*/ 359 h 10000"/>
              <a:gd name="connsiteX654" fmla="*/ 3445 w 10000"/>
              <a:gd name="connsiteY654" fmla="*/ 359 h 10000"/>
              <a:gd name="connsiteX655" fmla="*/ 3418 w 10000"/>
              <a:gd name="connsiteY655" fmla="*/ 359 h 10000"/>
              <a:gd name="connsiteX656" fmla="*/ 3392 w 10000"/>
              <a:gd name="connsiteY656" fmla="*/ 359 h 10000"/>
              <a:gd name="connsiteX657" fmla="*/ 3369 w 10000"/>
              <a:gd name="connsiteY657" fmla="*/ 359 h 10000"/>
              <a:gd name="connsiteX658" fmla="*/ 3342 w 10000"/>
              <a:gd name="connsiteY658" fmla="*/ 359 h 10000"/>
              <a:gd name="connsiteX659" fmla="*/ 3315 w 10000"/>
              <a:gd name="connsiteY659" fmla="*/ 359 h 10000"/>
              <a:gd name="connsiteX660" fmla="*/ 3289 w 10000"/>
              <a:gd name="connsiteY660" fmla="*/ 359 h 10000"/>
              <a:gd name="connsiteX661" fmla="*/ 3266 w 10000"/>
              <a:gd name="connsiteY661" fmla="*/ 353 h 10000"/>
              <a:gd name="connsiteX662" fmla="*/ 3239 w 10000"/>
              <a:gd name="connsiteY662" fmla="*/ 353 h 10000"/>
              <a:gd name="connsiteX663" fmla="*/ 3217 w 10000"/>
              <a:gd name="connsiteY663" fmla="*/ 353 h 10000"/>
              <a:gd name="connsiteX664" fmla="*/ 3190 w 10000"/>
              <a:gd name="connsiteY664" fmla="*/ 353 h 10000"/>
              <a:gd name="connsiteX665" fmla="*/ 3168 w 10000"/>
              <a:gd name="connsiteY665" fmla="*/ 353 h 10000"/>
              <a:gd name="connsiteX666" fmla="*/ 3141 w 10000"/>
              <a:gd name="connsiteY666" fmla="*/ 353 h 10000"/>
              <a:gd name="connsiteX667" fmla="*/ 3114 w 10000"/>
              <a:gd name="connsiteY667" fmla="*/ 353 h 10000"/>
              <a:gd name="connsiteX668" fmla="*/ 3087 w 10000"/>
              <a:gd name="connsiteY668" fmla="*/ 353 h 10000"/>
              <a:gd name="connsiteX669" fmla="*/ 3065 w 10000"/>
              <a:gd name="connsiteY669" fmla="*/ 353 h 10000"/>
              <a:gd name="connsiteX670" fmla="*/ 3038 w 10000"/>
              <a:gd name="connsiteY670" fmla="*/ 353 h 10000"/>
              <a:gd name="connsiteX671" fmla="*/ 3011 w 10000"/>
              <a:gd name="connsiteY671" fmla="*/ 353 h 10000"/>
              <a:gd name="connsiteX672" fmla="*/ 2988 w 10000"/>
              <a:gd name="connsiteY672" fmla="*/ 353 h 10000"/>
              <a:gd name="connsiteX673" fmla="*/ 2961 w 10000"/>
              <a:gd name="connsiteY673" fmla="*/ 353 h 10000"/>
              <a:gd name="connsiteX674" fmla="*/ 2939 w 10000"/>
              <a:gd name="connsiteY674" fmla="*/ 353 h 10000"/>
              <a:gd name="connsiteX675" fmla="*/ 2912 w 10000"/>
              <a:gd name="connsiteY675" fmla="*/ 353 h 10000"/>
              <a:gd name="connsiteX676" fmla="*/ 2885 w 10000"/>
              <a:gd name="connsiteY676" fmla="*/ 353 h 10000"/>
              <a:gd name="connsiteX677" fmla="*/ 2858 w 10000"/>
              <a:gd name="connsiteY677" fmla="*/ 353 h 10000"/>
              <a:gd name="connsiteX678" fmla="*/ 2836 w 10000"/>
              <a:gd name="connsiteY678" fmla="*/ 353 h 10000"/>
              <a:gd name="connsiteX679" fmla="*/ 2809 w 10000"/>
              <a:gd name="connsiteY679" fmla="*/ 353 h 10000"/>
              <a:gd name="connsiteX680" fmla="*/ 2787 w 10000"/>
              <a:gd name="connsiteY680" fmla="*/ 353 h 10000"/>
              <a:gd name="connsiteX681" fmla="*/ 2760 w 10000"/>
              <a:gd name="connsiteY681" fmla="*/ 353 h 10000"/>
              <a:gd name="connsiteX682" fmla="*/ 2737 w 10000"/>
              <a:gd name="connsiteY682" fmla="*/ 353 h 10000"/>
              <a:gd name="connsiteX683" fmla="*/ 2711 w 10000"/>
              <a:gd name="connsiteY683" fmla="*/ 353 h 10000"/>
              <a:gd name="connsiteX684" fmla="*/ 2684 w 10000"/>
              <a:gd name="connsiteY684" fmla="*/ 353 h 10000"/>
              <a:gd name="connsiteX685" fmla="*/ 2657 w 10000"/>
              <a:gd name="connsiteY685" fmla="*/ 353 h 10000"/>
              <a:gd name="connsiteX686" fmla="*/ 2634 w 10000"/>
              <a:gd name="connsiteY686" fmla="*/ 353 h 10000"/>
              <a:gd name="connsiteX687" fmla="*/ 2608 w 10000"/>
              <a:gd name="connsiteY687" fmla="*/ 353 h 10000"/>
              <a:gd name="connsiteX688" fmla="*/ 2581 w 10000"/>
              <a:gd name="connsiteY688" fmla="*/ 353 h 10000"/>
              <a:gd name="connsiteX689" fmla="*/ 2558 w 10000"/>
              <a:gd name="connsiteY689" fmla="*/ 353 h 10000"/>
              <a:gd name="connsiteX690" fmla="*/ 2531 w 10000"/>
              <a:gd name="connsiteY690" fmla="*/ 353 h 10000"/>
              <a:gd name="connsiteX691" fmla="*/ 2509 w 10000"/>
              <a:gd name="connsiteY691" fmla="*/ 353 h 10000"/>
              <a:gd name="connsiteX692" fmla="*/ 2482 w 10000"/>
              <a:gd name="connsiteY692" fmla="*/ 353 h 10000"/>
              <a:gd name="connsiteX693" fmla="*/ 2455 w 10000"/>
              <a:gd name="connsiteY693" fmla="*/ 353 h 10000"/>
              <a:gd name="connsiteX694" fmla="*/ 2428 w 10000"/>
              <a:gd name="connsiteY694" fmla="*/ 353 h 10000"/>
              <a:gd name="connsiteX695" fmla="*/ 2406 w 10000"/>
              <a:gd name="connsiteY695" fmla="*/ 353 h 10000"/>
              <a:gd name="connsiteX696" fmla="*/ 2379 w 10000"/>
              <a:gd name="connsiteY696" fmla="*/ 353 h 10000"/>
              <a:gd name="connsiteX697" fmla="*/ 2352 w 10000"/>
              <a:gd name="connsiteY697" fmla="*/ 353 h 10000"/>
              <a:gd name="connsiteX698" fmla="*/ 2330 w 10000"/>
              <a:gd name="connsiteY698" fmla="*/ 353 h 10000"/>
              <a:gd name="connsiteX699" fmla="*/ 2307 w 10000"/>
              <a:gd name="connsiteY699" fmla="*/ 353 h 10000"/>
              <a:gd name="connsiteX700" fmla="*/ 2280 w 10000"/>
              <a:gd name="connsiteY700" fmla="*/ 353 h 10000"/>
              <a:gd name="connsiteX701" fmla="*/ 2254 w 10000"/>
              <a:gd name="connsiteY701" fmla="*/ 353 h 10000"/>
              <a:gd name="connsiteX702" fmla="*/ 2227 w 10000"/>
              <a:gd name="connsiteY702" fmla="*/ 353 h 10000"/>
              <a:gd name="connsiteX703" fmla="*/ 2200 w 10000"/>
              <a:gd name="connsiteY703" fmla="*/ 353 h 10000"/>
              <a:gd name="connsiteX704" fmla="*/ 2177 w 10000"/>
              <a:gd name="connsiteY704" fmla="*/ 353 h 10000"/>
              <a:gd name="connsiteX705" fmla="*/ 2151 w 10000"/>
              <a:gd name="connsiteY705" fmla="*/ 353 h 10000"/>
              <a:gd name="connsiteX706" fmla="*/ 2128 w 10000"/>
              <a:gd name="connsiteY706" fmla="*/ 353 h 10000"/>
              <a:gd name="connsiteX707" fmla="*/ 2101 w 10000"/>
              <a:gd name="connsiteY707" fmla="*/ 353 h 10000"/>
              <a:gd name="connsiteX708" fmla="*/ 2079 w 10000"/>
              <a:gd name="connsiteY708" fmla="*/ 353 h 10000"/>
              <a:gd name="connsiteX709" fmla="*/ 2052 w 10000"/>
              <a:gd name="connsiteY709" fmla="*/ 353 h 10000"/>
              <a:gd name="connsiteX710" fmla="*/ 2025 w 10000"/>
              <a:gd name="connsiteY710" fmla="*/ 353 h 10000"/>
              <a:gd name="connsiteX711" fmla="*/ 1998 w 10000"/>
              <a:gd name="connsiteY711" fmla="*/ 353 h 10000"/>
              <a:gd name="connsiteX712" fmla="*/ 1976 w 10000"/>
              <a:gd name="connsiteY712" fmla="*/ 353 h 10000"/>
              <a:gd name="connsiteX713" fmla="*/ 1949 w 10000"/>
              <a:gd name="connsiteY713" fmla="*/ 353 h 10000"/>
              <a:gd name="connsiteX714" fmla="*/ 1922 w 10000"/>
              <a:gd name="connsiteY714" fmla="*/ 353 h 10000"/>
              <a:gd name="connsiteX715" fmla="*/ 1900 w 10000"/>
              <a:gd name="connsiteY715" fmla="*/ 353 h 10000"/>
              <a:gd name="connsiteX716" fmla="*/ 1877 w 10000"/>
              <a:gd name="connsiteY716" fmla="*/ 347 h 10000"/>
              <a:gd name="connsiteX717" fmla="*/ 1850 w 10000"/>
              <a:gd name="connsiteY717" fmla="*/ 347 h 10000"/>
              <a:gd name="connsiteX718" fmla="*/ 1823 w 10000"/>
              <a:gd name="connsiteY718" fmla="*/ 353 h 10000"/>
              <a:gd name="connsiteX719" fmla="*/ 1797 w 10000"/>
              <a:gd name="connsiteY719" fmla="*/ 347 h 10000"/>
              <a:gd name="connsiteX720" fmla="*/ 1770 w 10000"/>
              <a:gd name="connsiteY720" fmla="*/ 347 h 10000"/>
              <a:gd name="connsiteX721" fmla="*/ 1747 w 10000"/>
              <a:gd name="connsiteY721" fmla="*/ 347 h 10000"/>
              <a:gd name="connsiteX722" fmla="*/ 1720 w 10000"/>
              <a:gd name="connsiteY722" fmla="*/ 347 h 10000"/>
              <a:gd name="connsiteX723" fmla="*/ 1694 w 10000"/>
              <a:gd name="connsiteY723" fmla="*/ 347 h 10000"/>
              <a:gd name="connsiteX724" fmla="*/ 1671 w 10000"/>
              <a:gd name="connsiteY724" fmla="*/ 347 h 10000"/>
              <a:gd name="connsiteX725" fmla="*/ 1649 w 10000"/>
              <a:gd name="connsiteY725" fmla="*/ 347 h 10000"/>
              <a:gd name="connsiteX726" fmla="*/ 1622 w 10000"/>
              <a:gd name="connsiteY726" fmla="*/ 347 h 10000"/>
              <a:gd name="connsiteX727" fmla="*/ 1595 w 10000"/>
              <a:gd name="connsiteY727" fmla="*/ 347 h 10000"/>
              <a:gd name="connsiteX728" fmla="*/ 1568 w 10000"/>
              <a:gd name="connsiteY728" fmla="*/ 347 h 10000"/>
              <a:gd name="connsiteX729" fmla="*/ 1546 w 10000"/>
              <a:gd name="connsiteY729" fmla="*/ 347 h 10000"/>
              <a:gd name="connsiteX730" fmla="*/ 1519 w 10000"/>
              <a:gd name="connsiteY730" fmla="*/ 347 h 10000"/>
              <a:gd name="connsiteX731" fmla="*/ 1492 w 10000"/>
              <a:gd name="connsiteY731" fmla="*/ 347 h 10000"/>
              <a:gd name="connsiteX732" fmla="*/ 1465 w 10000"/>
              <a:gd name="connsiteY732" fmla="*/ 347 h 10000"/>
              <a:gd name="connsiteX733" fmla="*/ 1443 w 10000"/>
              <a:gd name="connsiteY733" fmla="*/ 347 h 10000"/>
              <a:gd name="connsiteX734" fmla="*/ 1420 w 10000"/>
              <a:gd name="connsiteY734" fmla="*/ 347 h 10000"/>
              <a:gd name="connsiteX735" fmla="*/ 1393 w 10000"/>
              <a:gd name="connsiteY735" fmla="*/ 347 h 10000"/>
              <a:gd name="connsiteX736" fmla="*/ 1366 w 10000"/>
              <a:gd name="connsiteY736" fmla="*/ 347 h 10000"/>
              <a:gd name="connsiteX737" fmla="*/ 1340 w 10000"/>
              <a:gd name="connsiteY737" fmla="*/ 347 h 10000"/>
              <a:gd name="connsiteX738" fmla="*/ 1317 w 10000"/>
              <a:gd name="connsiteY738" fmla="*/ 347 h 10000"/>
              <a:gd name="connsiteX739" fmla="*/ 1290 w 10000"/>
              <a:gd name="connsiteY739" fmla="*/ 347 h 10000"/>
              <a:gd name="connsiteX740" fmla="*/ 1263 w 10000"/>
              <a:gd name="connsiteY740" fmla="*/ 347 h 10000"/>
              <a:gd name="connsiteX741" fmla="*/ 1241 w 10000"/>
              <a:gd name="connsiteY741" fmla="*/ 347 h 10000"/>
              <a:gd name="connsiteX742" fmla="*/ 1219 w 10000"/>
              <a:gd name="connsiteY742" fmla="*/ 347 h 10000"/>
              <a:gd name="connsiteX743" fmla="*/ 1192 w 10000"/>
              <a:gd name="connsiteY743" fmla="*/ 347 h 10000"/>
              <a:gd name="connsiteX744" fmla="*/ 1165 w 10000"/>
              <a:gd name="connsiteY744" fmla="*/ 347 h 10000"/>
              <a:gd name="connsiteX745" fmla="*/ 1138 w 10000"/>
              <a:gd name="connsiteY745" fmla="*/ 347 h 10000"/>
              <a:gd name="connsiteX746" fmla="*/ 1116 w 10000"/>
              <a:gd name="connsiteY746" fmla="*/ 341 h 10000"/>
              <a:gd name="connsiteX747" fmla="*/ 1089 w 10000"/>
              <a:gd name="connsiteY747" fmla="*/ 341 h 10000"/>
              <a:gd name="connsiteX748" fmla="*/ 1062 w 10000"/>
              <a:gd name="connsiteY748" fmla="*/ 341 h 10000"/>
              <a:gd name="connsiteX749" fmla="*/ 1035 w 10000"/>
              <a:gd name="connsiteY749" fmla="*/ 341 h 10000"/>
              <a:gd name="connsiteX750" fmla="*/ 1013 w 10000"/>
              <a:gd name="connsiteY750" fmla="*/ 341 h 10000"/>
              <a:gd name="connsiteX751" fmla="*/ 990 w 10000"/>
              <a:gd name="connsiteY751" fmla="*/ 341 h 10000"/>
              <a:gd name="connsiteX752" fmla="*/ 963 w 10000"/>
              <a:gd name="connsiteY752" fmla="*/ 341 h 10000"/>
              <a:gd name="connsiteX753" fmla="*/ 936 w 10000"/>
              <a:gd name="connsiteY753" fmla="*/ 341 h 10000"/>
              <a:gd name="connsiteX754" fmla="*/ 909 w 10000"/>
              <a:gd name="connsiteY754" fmla="*/ 341 h 10000"/>
              <a:gd name="connsiteX755" fmla="*/ 887 w 10000"/>
              <a:gd name="connsiteY755" fmla="*/ 341 h 10000"/>
              <a:gd name="connsiteX756" fmla="*/ 860 w 10000"/>
              <a:gd name="connsiteY756" fmla="*/ 341 h 10000"/>
              <a:gd name="connsiteX757" fmla="*/ 833 w 10000"/>
              <a:gd name="connsiteY757" fmla="*/ 341 h 10000"/>
              <a:gd name="connsiteX758" fmla="*/ 806 w 10000"/>
              <a:gd name="connsiteY758" fmla="*/ 341 h 10000"/>
              <a:gd name="connsiteX759" fmla="*/ 789 w 10000"/>
              <a:gd name="connsiteY759" fmla="*/ 341 h 10000"/>
              <a:gd name="connsiteX760" fmla="*/ 762 w 10000"/>
              <a:gd name="connsiteY760" fmla="*/ 335 h 10000"/>
              <a:gd name="connsiteX761" fmla="*/ 735 w 10000"/>
              <a:gd name="connsiteY761" fmla="*/ 335 h 10000"/>
              <a:gd name="connsiteX762" fmla="*/ 708 w 10000"/>
              <a:gd name="connsiteY762" fmla="*/ 335 h 10000"/>
              <a:gd name="connsiteX763" fmla="*/ 685 w 10000"/>
              <a:gd name="connsiteY763" fmla="*/ 335 h 10000"/>
              <a:gd name="connsiteX764" fmla="*/ 659 w 10000"/>
              <a:gd name="connsiteY764" fmla="*/ 335 h 10000"/>
              <a:gd name="connsiteX765" fmla="*/ 632 w 10000"/>
              <a:gd name="connsiteY765" fmla="*/ 335 h 10000"/>
              <a:gd name="connsiteX766" fmla="*/ 605 w 10000"/>
              <a:gd name="connsiteY766" fmla="*/ 335 h 10000"/>
              <a:gd name="connsiteX767" fmla="*/ 582 w 10000"/>
              <a:gd name="connsiteY767" fmla="*/ 335 h 10000"/>
              <a:gd name="connsiteX768" fmla="*/ 560 w 10000"/>
              <a:gd name="connsiteY768" fmla="*/ 335 h 10000"/>
              <a:gd name="connsiteX769" fmla="*/ 533 w 10000"/>
              <a:gd name="connsiteY769" fmla="*/ 335 h 10000"/>
              <a:gd name="connsiteX770" fmla="*/ 506 w 10000"/>
              <a:gd name="connsiteY770" fmla="*/ 328 h 10000"/>
              <a:gd name="connsiteX771" fmla="*/ 479 w 10000"/>
              <a:gd name="connsiteY771" fmla="*/ 328 h 10000"/>
              <a:gd name="connsiteX772" fmla="*/ 457 w 10000"/>
              <a:gd name="connsiteY772" fmla="*/ 328 h 10000"/>
              <a:gd name="connsiteX773" fmla="*/ 430 w 10000"/>
              <a:gd name="connsiteY773" fmla="*/ 328 h 10000"/>
              <a:gd name="connsiteX774" fmla="*/ 403 w 10000"/>
              <a:gd name="connsiteY774" fmla="*/ 328 h 10000"/>
              <a:gd name="connsiteX775" fmla="*/ 376 w 10000"/>
              <a:gd name="connsiteY775" fmla="*/ 328 h 10000"/>
              <a:gd name="connsiteX776" fmla="*/ 358 w 10000"/>
              <a:gd name="connsiteY776" fmla="*/ 322 h 10000"/>
              <a:gd name="connsiteX777" fmla="*/ 332 w 10000"/>
              <a:gd name="connsiteY777" fmla="*/ 322 h 10000"/>
              <a:gd name="connsiteX778" fmla="*/ 305 w 10000"/>
              <a:gd name="connsiteY778" fmla="*/ 322 h 10000"/>
              <a:gd name="connsiteX779" fmla="*/ 278 w 10000"/>
              <a:gd name="connsiteY779" fmla="*/ 322 h 10000"/>
              <a:gd name="connsiteX780" fmla="*/ 251 w 10000"/>
              <a:gd name="connsiteY780" fmla="*/ 316 h 10000"/>
              <a:gd name="connsiteX781" fmla="*/ 228 w 10000"/>
              <a:gd name="connsiteY781" fmla="*/ 316 h 10000"/>
              <a:gd name="connsiteX782" fmla="*/ 202 w 10000"/>
              <a:gd name="connsiteY782" fmla="*/ 316 h 10000"/>
              <a:gd name="connsiteX783" fmla="*/ 175 w 10000"/>
              <a:gd name="connsiteY783" fmla="*/ 310 h 10000"/>
              <a:gd name="connsiteX784" fmla="*/ 148 w 10000"/>
              <a:gd name="connsiteY784" fmla="*/ 310 h 10000"/>
              <a:gd name="connsiteX785" fmla="*/ 130 w 10000"/>
              <a:gd name="connsiteY785" fmla="*/ 304 h 10000"/>
              <a:gd name="connsiteX786" fmla="*/ 103 w 10000"/>
              <a:gd name="connsiteY786" fmla="*/ 298 h 10000"/>
              <a:gd name="connsiteX787" fmla="*/ 76 w 10000"/>
              <a:gd name="connsiteY787" fmla="*/ 292 h 10000"/>
              <a:gd name="connsiteX788" fmla="*/ 49 w 10000"/>
              <a:gd name="connsiteY788" fmla="*/ 274 h 10000"/>
              <a:gd name="connsiteX789" fmla="*/ 27 w 10000"/>
              <a:gd name="connsiteY789" fmla="*/ 0 h 10000"/>
              <a:gd name="connsiteX790" fmla="*/ 0 w 10000"/>
              <a:gd name="connsiteY790" fmla="*/ 0 h 10000"/>
              <a:gd name="connsiteX791" fmla="*/ 0 w 10000"/>
              <a:gd name="connsiteY79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27" y="9021"/>
                </a:lnTo>
                <a:cubicBezTo>
                  <a:pt x="34" y="9337"/>
                  <a:pt x="42" y="9654"/>
                  <a:pt x="49" y="9970"/>
                </a:cubicBezTo>
                <a:lnTo>
                  <a:pt x="76" y="9994"/>
                </a:lnTo>
                <a:lnTo>
                  <a:pt x="103" y="10000"/>
                </a:lnTo>
                <a:lnTo>
                  <a:pt x="130" y="10000"/>
                </a:lnTo>
                <a:lnTo>
                  <a:pt x="148" y="9988"/>
                </a:lnTo>
                <a:lnTo>
                  <a:pt x="175" y="9976"/>
                </a:lnTo>
                <a:cubicBezTo>
                  <a:pt x="184" y="9970"/>
                  <a:pt x="193" y="9963"/>
                  <a:pt x="202" y="9957"/>
                </a:cubicBezTo>
                <a:cubicBezTo>
                  <a:pt x="211" y="9953"/>
                  <a:pt x="219" y="9949"/>
                  <a:pt x="228" y="9945"/>
                </a:cubicBezTo>
                <a:cubicBezTo>
                  <a:pt x="236" y="9939"/>
                  <a:pt x="243" y="9933"/>
                  <a:pt x="251" y="9927"/>
                </a:cubicBezTo>
                <a:lnTo>
                  <a:pt x="278" y="9915"/>
                </a:lnTo>
                <a:lnTo>
                  <a:pt x="305" y="9897"/>
                </a:lnTo>
                <a:cubicBezTo>
                  <a:pt x="314" y="9893"/>
                  <a:pt x="323" y="9888"/>
                  <a:pt x="332" y="9884"/>
                </a:cubicBezTo>
                <a:cubicBezTo>
                  <a:pt x="341" y="9880"/>
                  <a:pt x="349" y="9876"/>
                  <a:pt x="358" y="9872"/>
                </a:cubicBezTo>
                <a:lnTo>
                  <a:pt x="376" y="9860"/>
                </a:lnTo>
                <a:lnTo>
                  <a:pt x="403" y="9848"/>
                </a:lnTo>
                <a:lnTo>
                  <a:pt x="430" y="9836"/>
                </a:lnTo>
                <a:lnTo>
                  <a:pt x="457" y="9824"/>
                </a:lnTo>
                <a:cubicBezTo>
                  <a:pt x="464" y="9822"/>
                  <a:pt x="472" y="9820"/>
                  <a:pt x="479" y="9818"/>
                </a:cubicBezTo>
                <a:cubicBezTo>
                  <a:pt x="488" y="9816"/>
                  <a:pt x="497" y="9813"/>
                  <a:pt x="506" y="9811"/>
                </a:cubicBezTo>
                <a:lnTo>
                  <a:pt x="533" y="9811"/>
                </a:lnTo>
                <a:lnTo>
                  <a:pt x="560" y="9805"/>
                </a:lnTo>
                <a:cubicBezTo>
                  <a:pt x="567" y="9803"/>
                  <a:pt x="575" y="9801"/>
                  <a:pt x="582" y="9799"/>
                </a:cubicBezTo>
                <a:cubicBezTo>
                  <a:pt x="590" y="9795"/>
                  <a:pt x="597" y="9791"/>
                  <a:pt x="605" y="9787"/>
                </a:cubicBezTo>
                <a:lnTo>
                  <a:pt x="632" y="9787"/>
                </a:lnTo>
                <a:lnTo>
                  <a:pt x="659" y="9781"/>
                </a:lnTo>
                <a:lnTo>
                  <a:pt x="685" y="9775"/>
                </a:lnTo>
                <a:cubicBezTo>
                  <a:pt x="693" y="9773"/>
                  <a:pt x="700" y="9771"/>
                  <a:pt x="708" y="9769"/>
                </a:cubicBezTo>
                <a:lnTo>
                  <a:pt x="735" y="9757"/>
                </a:lnTo>
                <a:lnTo>
                  <a:pt x="762" y="9751"/>
                </a:lnTo>
                <a:lnTo>
                  <a:pt x="789" y="9757"/>
                </a:lnTo>
                <a:cubicBezTo>
                  <a:pt x="795" y="9751"/>
                  <a:pt x="800" y="9744"/>
                  <a:pt x="806" y="9738"/>
                </a:cubicBezTo>
                <a:lnTo>
                  <a:pt x="833" y="9738"/>
                </a:lnTo>
                <a:lnTo>
                  <a:pt x="860" y="9732"/>
                </a:lnTo>
                <a:lnTo>
                  <a:pt x="887" y="9726"/>
                </a:lnTo>
                <a:lnTo>
                  <a:pt x="909" y="9726"/>
                </a:lnTo>
                <a:lnTo>
                  <a:pt x="936" y="9714"/>
                </a:lnTo>
                <a:lnTo>
                  <a:pt x="963" y="9714"/>
                </a:lnTo>
                <a:lnTo>
                  <a:pt x="990" y="9702"/>
                </a:lnTo>
                <a:cubicBezTo>
                  <a:pt x="998" y="9704"/>
                  <a:pt x="1005" y="9706"/>
                  <a:pt x="1013" y="9708"/>
                </a:cubicBezTo>
                <a:cubicBezTo>
                  <a:pt x="1020" y="9704"/>
                  <a:pt x="1028" y="9700"/>
                  <a:pt x="1035" y="9696"/>
                </a:cubicBezTo>
                <a:lnTo>
                  <a:pt x="1062" y="9690"/>
                </a:lnTo>
                <a:lnTo>
                  <a:pt x="1089" y="9684"/>
                </a:lnTo>
                <a:lnTo>
                  <a:pt x="1116" y="9684"/>
                </a:lnTo>
                <a:cubicBezTo>
                  <a:pt x="1123" y="9682"/>
                  <a:pt x="1131" y="9680"/>
                  <a:pt x="1138" y="9678"/>
                </a:cubicBezTo>
                <a:lnTo>
                  <a:pt x="1165" y="9672"/>
                </a:lnTo>
                <a:lnTo>
                  <a:pt x="1192" y="9672"/>
                </a:lnTo>
                <a:cubicBezTo>
                  <a:pt x="1201" y="9670"/>
                  <a:pt x="1210" y="9667"/>
                  <a:pt x="1219" y="9665"/>
                </a:cubicBezTo>
                <a:cubicBezTo>
                  <a:pt x="1226" y="9663"/>
                  <a:pt x="1234" y="9661"/>
                  <a:pt x="1241" y="9659"/>
                </a:cubicBezTo>
                <a:lnTo>
                  <a:pt x="1263" y="9659"/>
                </a:lnTo>
                <a:lnTo>
                  <a:pt x="1290" y="9653"/>
                </a:lnTo>
                <a:lnTo>
                  <a:pt x="1317" y="9653"/>
                </a:lnTo>
                <a:cubicBezTo>
                  <a:pt x="1325" y="9651"/>
                  <a:pt x="1332" y="9649"/>
                  <a:pt x="1340" y="9647"/>
                </a:cubicBezTo>
                <a:lnTo>
                  <a:pt x="1366" y="9647"/>
                </a:lnTo>
                <a:lnTo>
                  <a:pt x="1393" y="9635"/>
                </a:lnTo>
                <a:lnTo>
                  <a:pt x="1420" y="9635"/>
                </a:lnTo>
                <a:cubicBezTo>
                  <a:pt x="1428" y="9631"/>
                  <a:pt x="1435" y="9627"/>
                  <a:pt x="1443" y="9623"/>
                </a:cubicBezTo>
                <a:cubicBezTo>
                  <a:pt x="1450" y="9627"/>
                  <a:pt x="1458" y="9631"/>
                  <a:pt x="1465" y="9635"/>
                </a:cubicBezTo>
                <a:lnTo>
                  <a:pt x="1492" y="9629"/>
                </a:lnTo>
                <a:lnTo>
                  <a:pt x="1519" y="9623"/>
                </a:lnTo>
                <a:lnTo>
                  <a:pt x="1546" y="9605"/>
                </a:lnTo>
                <a:cubicBezTo>
                  <a:pt x="1553" y="9607"/>
                  <a:pt x="1561" y="9609"/>
                  <a:pt x="1568" y="9611"/>
                </a:cubicBezTo>
                <a:lnTo>
                  <a:pt x="1595" y="9611"/>
                </a:lnTo>
                <a:lnTo>
                  <a:pt x="1622" y="9605"/>
                </a:lnTo>
                <a:lnTo>
                  <a:pt x="1649" y="9599"/>
                </a:lnTo>
                <a:lnTo>
                  <a:pt x="1671" y="9599"/>
                </a:lnTo>
                <a:cubicBezTo>
                  <a:pt x="1679" y="9597"/>
                  <a:pt x="1686" y="9594"/>
                  <a:pt x="1694" y="9592"/>
                </a:cubicBezTo>
                <a:lnTo>
                  <a:pt x="1720" y="9586"/>
                </a:lnTo>
                <a:lnTo>
                  <a:pt x="1747" y="9586"/>
                </a:lnTo>
                <a:lnTo>
                  <a:pt x="1770" y="9586"/>
                </a:lnTo>
                <a:lnTo>
                  <a:pt x="1797" y="9580"/>
                </a:lnTo>
                <a:lnTo>
                  <a:pt x="1823" y="9574"/>
                </a:lnTo>
                <a:lnTo>
                  <a:pt x="1850" y="9574"/>
                </a:lnTo>
                <a:lnTo>
                  <a:pt x="1877" y="9574"/>
                </a:lnTo>
                <a:cubicBezTo>
                  <a:pt x="1885" y="9572"/>
                  <a:pt x="1892" y="9570"/>
                  <a:pt x="1900" y="9568"/>
                </a:cubicBezTo>
                <a:lnTo>
                  <a:pt x="1922" y="9568"/>
                </a:lnTo>
                <a:lnTo>
                  <a:pt x="1949" y="9562"/>
                </a:lnTo>
                <a:lnTo>
                  <a:pt x="1976" y="9562"/>
                </a:lnTo>
                <a:cubicBezTo>
                  <a:pt x="1983" y="9560"/>
                  <a:pt x="1991" y="9558"/>
                  <a:pt x="1998" y="9556"/>
                </a:cubicBezTo>
                <a:lnTo>
                  <a:pt x="2025" y="9550"/>
                </a:lnTo>
                <a:lnTo>
                  <a:pt x="2052" y="9550"/>
                </a:lnTo>
                <a:lnTo>
                  <a:pt x="2079" y="9538"/>
                </a:lnTo>
                <a:cubicBezTo>
                  <a:pt x="2086" y="9540"/>
                  <a:pt x="2094" y="9542"/>
                  <a:pt x="2101" y="9544"/>
                </a:cubicBezTo>
                <a:lnTo>
                  <a:pt x="2128" y="9538"/>
                </a:lnTo>
                <a:cubicBezTo>
                  <a:pt x="2136" y="9536"/>
                  <a:pt x="2143" y="9534"/>
                  <a:pt x="2151" y="9532"/>
                </a:cubicBezTo>
                <a:lnTo>
                  <a:pt x="2177" y="9532"/>
                </a:lnTo>
                <a:cubicBezTo>
                  <a:pt x="2185" y="9530"/>
                  <a:pt x="2192" y="9528"/>
                  <a:pt x="2200" y="9526"/>
                </a:cubicBezTo>
                <a:cubicBezTo>
                  <a:pt x="2209" y="9524"/>
                  <a:pt x="2218" y="9521"/>
                  <a:pt x="2227" y="9519"/>
                </a:cubicBezTo>
                <a:lnTo>
                  <a:pt x="2254" y="9519"/>
                </a:lnTo>
                <a:lnTo>
                  <a:pt x="2280" y="9513"/>
                </a:lnTo>
                <a:lnTo>
                  <a:pt x="2307" y="9513"/>
                </a:lnTo>
                <a:lnTo>
                  <a:pt x="2330" y="9513"/>
                </a:lnTo>
                <a:lnTo>
                  <a:pt x="2352" y="9513"/>
                </a:lnTo>
                <a:lnTo>
                  <a:pt x="2379" y="9507"/>
                </a:lnTo>
                <a:lnTo>
                  <a:pt x="2406" y="9513"/>
                </a:lnTo>
                <a:cubicBezTo>
                  <a:pt x="2413" y="9511"/>
                  <a:pt x="2421" y="9509"/>
                  <a:pt x="2428" y="9507"/>
                </a:cubicBezTo>
                <a:lnTo>
                  <a:pt x="2455" y="9507"/>
                </a:lnTo>
                <a:lnTo>
                  <a:pt x="2482" y="9495"/>
                </a:lnTo>
                <a:lnTo>
                  <a:pt x="2509" y="9495"/>
                </a:lnTo>
                <a:lnTo>
                  <a:pt x="2531" y="9495"/>
                </a:lnTo>
                <a:lnTo>
                  <a:pt x="2558" y="9495"/>
                </a:lnTo>
                <a:cubicBezTo>
                  <a:pt x="2566" y="9493"/>
                  <a:pt x="2573" y="9491"/>
                  <a:pt x="2581" y="9489"/>
                </a:cubicBezTo>
                <a:lnTo>
                  <a:pt x="2608" y="9477"/>
                </a:lnTo>
                <a:lnTo>
                  <a:pt x="2634" y="9477"/>
                </a:lnTo>
                <a:lnTo>
                  <a:pt x="2657" y="9477"/>
                </a:lnTo>
                <a:lnTo>
                  <a:pt x="2684" y="9471"/>
                </a:lnTo>
                <a:lnTo>
                  <a:pt x="2711" y="9471"/>
                </a:lnTo>
                <a:lnTo>
                  <a:pt x="2737" y="9471"/>
                </a:lnTo>
                <a:lnTo>
                  <a:pt x="2760" y="9471"/>
                </a:lnTo>
                <a:lnTo>
                  <a:pt x="2787" y="9465"/>
                </a:lnTo>
                <a:cubicBezTo>
                  <a:pt x="2794" y="9467"/>
                  <a:pt x="2802" y="9469"/>
                  <a:pt x="2809" y="9471"/>
                </a:cubicBezTo>
                <a:lnTo>
                  <a:pt x="2836" y="9459"/>
                </a:lnTo>
                <a:cubicBezTo>
                  <a:pt x="2843" y="9457"/>
                  <a:pt x="2851" y="9455"/>
                  <a:pt x="2858" y="9453"/>
                </a:cubicBezTo>
                <a:lnTo>
                  <a:pt x="2885" y="9453"/>
                </a:lnTo>
                <a:lnTo>
                  <a:pt x="2912" y="9453"/>
                </a:lnTo>
                <a:cubicBezTo>
                  <a:pt x="2921" y="9449"/>
                  <a:pt x="2930" y="9444"/>
                  <a:pt x="2939" y="9440"/>
                </a:cubicBezTo>
                <a:cubicBezTo>
                  <a:pt x="2946" y="9438"/>
                  <a:pt x="2954" y="9436"/>
                  <a:pt x="2961" y="9434"/>
                </a:cubicBezTo>
                <a:lnTo>
                  <a:pt x="2988" y="9428"/>
                </a:lnTo>
                <a:lnTo>
                  <a:pt x="3011" y="9428"/>
                </a:lnTo>
                <a:lnTo>
                  <a:pt x="3038" y="9428"/>
                </a:lnTo>
                <a:lnTo>
                  <a:pt x="3065" y="9422"/>
                </a:lnTo>
                <a:lnTo>
                  <a:pt x="3087" y="9422"/>
                </a:lnTo>
                <a:lnTo>
                  <a:pt x="3114" y="9416"/>
                </a:lnTo>
                <a:lnTo>
                  <a:pt x="3141" y="9416"/>
                </a:lnTo>
                <a:lnTo>
                  <a:pt x="3168" y="9416"/>
                </a:lnTo>
                <a:cubicBezTo>
                  <a:pt x="3175" y="9414"/>
                  <a:pt x="3183" y="9412"/>
                  <a:pt x="3190" y="9410"/>
                </a:cubicBezTo>
                <a:lnTo>
                  <a:pt x="3217" y="9410"/>
                </a:lnTo>
                <a:cubicBezTo>
                  <a:pt x="3224" y="9408"/>
                  <a:pt x="3232" y="9406"/>
                  <a:pt x="3239" y="9404"/>
                </a:cubicBezTo>
                <a:lnTo>
                  <a:pt x="3266" y="9404"/>
                </a:lnTo>
                <a:cubicBezTo>
                  <a:pt x="3274" y="9400"/>
                  <a:pt x="3281" y="9396"/>
                  <a:pt x="3289" y="9392"/>
                </a:cubicBezTo>
                <a:lnTo>
                  <a:pt x="3315" y="9398"/>
                </a:lnTo>
                <a:lnTo>
                  <a:pt x="3342" y="9392"/>
                </a:lnTo>
                <a:lnTo>
                  <a:pt x="3369" y="9386"/>
                </a:lnTo>
                <a:cubicBezTo>
                  <a:pt x="3377" y="9388"/>
                  <a:pt x="3384" y="9390"/>
                  <a:pt x="3392" y="9392"/>
                </a:cubicBezTo>
                <a:cubicBezTo>
                  <a:pt x="3401" y="9388"/>
                  <a:pt x="3409" y="9384"/>
                  <a:pt x="3418" y="9380"/>
                </a:cubicBezTo>
                <a:lnTo>
                  <a:pt x="3445" y="9392"/>
                </a:lnTo>
                <a:cubicBezTo>
                  <a:pt x="3453" y="9388"/>
                  <a:pt x="3460" y="9384"/>
                  <a:pt x="3468" y="9380"/>
                </a:cubicBezTo>
                <a:lnTo>
                  <a:pt x="3495" y="9386"/>
                </a:lnTo>
                <a:lnTo>
                  <a:pt x="3517" y="9367"/>
                </a:lnTo>
                <a:lnTo>
                  <a:pt x="3544" y="9373"/>
                </a:lnTo>
                <a:lnTo>
                  <a:pt x="3571" y="9373"/>
                </a:lnTo>
                <a:lnTo>
                  <a:pt x="3598" y="9361"/>
                </a:lnTo>
                <a:cubicBezTo>
                  <a:pt x="3605" y="9363"/>
                  <a:pt x="3613" y="9365"/>
                  <a:pt x="3620" y="9367"/>
                </a:cubicBezTo>
                <a:lnTo>
                  <a:pt x="3647" y="9355"/>
                </a:lnTo>
                <a:lnTo>
                  <a:pt x="3669" y="9355"/>
                </a:lnTo>
                <a:lnTo>
                  <a:pt x="3696" y="9361"/>
                </a:lnTo>
                <a:lnTo>
                  <a:pt x="3719" y="9361"/>
                </a:lnTo>
                <a:lnTo>
                  <a:pt x="3746" y="9361"/>
                </a:lnTo>
                <a:cubicBezTo>
                  <a:pt x="3755" y="9357"/>
                  <a:pt x="3763" y="9353"/>
                  <a:pt x="3772" y="9349"/>
                </a:cubicBezTo>
                <a:lnTo>
                  <a:pt x="3799" y="9337"/>
                </a:lnTo>
                <a:lnTo>
                  <a:pt x="3826" y="9349"/>
                </a:lnTo>
                <a:lnTo>
                  <a:pt x="3849" y="9349"/>
                </a:lnTo>
                <a:lnTo>
                  <a:pt x="3875" y="9343"/>
                </a:lnTo>
                <a:cubicBezTo>
                  <a:pt x="3883" y="9339"/>
                  <a:pt x="3890" y="9335"/>
                  <a:pt x="3898" y="9331"/>
                </a:cubicBezTo>
                <a:lnTo>
                  <a:pt x="3925" y="9331"/>
                </a:lnTo>
                <a:cubicBezTo>
                  <a:pt x="3932" y="9333"/>
                  <a:pt x="3940" y="9335"/>
                  <a:pt x="3947" y="9337"/>
                </a:cubicBezTo>
                <a:lnTo>
                  <a:pt x="3974" y="9325"/>
                </a:lnTo>
                <a:lnTo>
                  <a:pt x="4001" y="9325"/>
                </a:lnTo>
                <a:lnTo>
                  <a:pt x="4028" y="9319"/>
                </a:lnTo>
                <a:cubicBezTo>
                  <a:pt x="4035" y="9321"/>
                  <a:pt x="4043" y="9323"/>
                  <a:pt x="4050" y="9325"/>
                </a:cubicBezTo>
                <a:lnTo>
                  <a:pt x="4077" y="9325"/>
                </a:lnTo>
                <a:lnTo>
                  <a:pt x="4104" y="9313"/>
                </a:lnTo>
                <a:lnTo>
                  <a:pt x="4126" y="9313"/>
                </a:lnTo>
                <a:lnTo>
                  <a:pt x="4149" y="9313"/>
                </a:lnTo>
                <a:lnTo>
                  <a:pt x="4176" y="9307"/>
                </a:lnTo>
                <a:cubicBezTo>
                  <a:pt x="4185" y="9303"/>
                  <a:pt x="4194" y="9298"/>
                  <a:pt x="4203" y="9294"/>
                </a:cubicBezTo>
                <a:lnTo>
                  <a:pt x="4229" y="9294"/>
                </a:lnTo>
                <a:lnTo>
                  <a:pt x="4256" y="9294"/>
                </a:lnTo>
                <a:lnTo>
                  <a:pt x="4279" y="9294"/>
                </a:lnTo>
                <a:lnTo>
                  <a:pt x="4306" y="9294"/>
                </a:lnTo>
                <a:lnTo>
                  <a:pt x="4328" y="9294"/>
                </a:lnTo>
                <a:lnTo>
                  <a:pt x="4355" y="9288"/>
                </a:lnTo>
                <a:cubicBezTo>
                  <a:pt x="4362" y="9290"/>
                  <a:pt x="4370" y="9292"/>
                  <a:pt x="4377" y="9294"/>
                </a:cubicBezTo>
                <a:lnTo>
                  <a:pt x="4404" y="9294"/>
                </a:lnTo>
                <a:lnTo>
                  <a:pt x="4431" y="9282"/>
                </a:lnTo>
                <a:lnTo>
                  <a:pt x="4458" y="9288"/>
                </a:lnTo>
                <a:cubicBezTo>
                  <a:pt x="4465" y="9284"/>
                  <a:pt x="4473" y="9280"/>
                  <a:pt x="4480" y="9276"/>
                </a:cubicBezTo>
                <a:lnTo>
                  <a:pt x="4507" y="9270"/>
                </a:lnTo>
                <a:lnTo>
                  <a:pt x="4534" y="9270"/>
                </a:lnTo>
                <a:lnTo>
                  <a:pt x="4556" y="9270"/>
                </a:lnTo>
                <a:lnTo>
                  <a:pt x="4583" y="9270"/>
                </a:lnTo>
                <a:cubicBezTo>
                  <a:pt x="4591" y="9268"/>
                  <a:pt x="4598" y="9266"/>
                  <a:pt x="4606" y="9264"/>
                </a:cubicBezTo>
                <a:lnTo>
                  <a:pt x="4633" y="9258"/>
                </a:lnTo>
                <a:lnTo>
                  <a:pt x="4659" y="9264"/>
                </a:lnTo>
                <a:lnTo>
                  <a:pt x="4686" y="9264"/>
                </a:lnTo>
                <a:cubicBezTo>
                  <a:pt x="4694" y="9260"/>
                  <a:pt x="4701" y="9256"/>
                  <a:pt x="4709" y="9252"/>
                </a:cubicBezTo>
                <a:lnTo>
                  <a:pt x="4736" y="9252"/>
                </a:lnTo>
                <a:lnTo>
                  <a:pt x="4763" y="9246"/>
                </a:lnTo>
                <a:lnTo>
                  <a:pt x="4785" y="9246"/>
                </a:lnTo>
                <a:lnTo>
                  <a:pt x="4807" y="9246"/>
                </a:lnTo>
                <a:lnTo>
                  <a:pt x="4834" y="9240"/>
                </a:lnTo>
                <a:lnTo>
                  <a:pt x="4861" y="9240"/>
                </a:lnTo>
                <a:lnTo>
                  <a:pt x="4888" y="9240"/>
                </a:lnTo>
                <a:cubicBezTo>
                  <a:pt x="4895" y="9205"/>
                  <a:pt x="4903" y="9171"/>
                  <a:pt x="4910" y="9136"/>
                </a:cubicBezTo>
                <a:cubicBezTo>
                  <a:pt x="4919" y="7540"/>
                  <a:pt x="4928" y="5945"/>
                  <a:pt x="4937" y="4349"/>
                </a:cubicBezTo>
                <a:lnTo>
                  <a:pt x="4964" y="4082"/>
                </a:lnTo>
                <a:lnTo>
                  <a:pt x="4991" y="4082"/>
                </a:lnTo>
                <a:cubicBezTo>
                  <a:pt x="4998" y="4080"/>
                  <a:pt x="5006" y="4077"/>
                  <a:pt x="5013" y="4075"/>
                </a:cubicBezTo>
                <a:lnTo>
                  <a:pt x="5036" y="4075"/>
                </a:lnTo>
                <a:lnTo>
                  <a:pt x="5063" y="4069"/>
                </a:lnTo>
                <a:lnTo>
                  <a:pt x="5090" y="4069"/>
                </a:lnTo>
                <a:lnTo>
                  <a:pt x="5116" y="4063"/>
                </a:lnTo>
                <a:lnTo>
                  <a:pt x="5139" y="4063"/>
                </a:lnTo>
                <a:lnTo>
                  <a:pt x="5166" y="4057"/>
                </a:lnTo>
                <a:lnTo>
                  <a:pt x="5193" y="4051"/>
                </a:lnTo>
                <a:lnTo>
                  <a:pt x="5215" y="4051"/>
                </a:lnTo>
                <a:cubicBezTo>
                  <a:pt x="5222" y="4049"/>
                  <a:pt x="5230" y="4047"/>
                  <a:pt x="5237" y="4045"/>
                </a:cubicBezTo>
                <a:lnTo>
                  <a:pt x="5264" y="4045"/>
                </a:lnTo>
                <a:lnTo>
                  <a:pt x="5291" y="4039"/>
                </a:lnTo>
                <a:lnTo>
                  <a:pt x="5318" y="4033"/>
                </a:lnTo>
                <a:lnTo>
                  <a:pt x="5341" y="4033"/>
                </a:lnTo>
                <a:lnTo>
                  <a:pt x="5367" y="4027"/>
                </a:lnTo>
                <a:lnTo>
                  <a:pt x="5394" y="4021"/>
                </a:lnTo>
                <a:lnTo>
                  <a:pt x="5421" y="4015"/>
                </a:lnTo>
                <a:lnTo>
                  <a:pt x="5444" y="4015"/>
                </a:lnTo>
                <a:lnTo>
                  <a:pt x="5466" y="4015"/>
                </a:lnTo>
                <a:lnTo>
                  <a:pt x="5493" y="4009"/>
                </a:lnTo>
                <a:cubicBezTo>
                  <a:pt x="5502" y="3970"/>
                  <a:pt x="5511" y="3932"/>
                  <a:pt x="5520" y="3893"/>
                </a:cubicBezTo>
                <a:cubicBezTo>
                  <a:pt x="5529" y="2628"/>
                  <a:pt x="5538" y="1362"/>
                  <a:pt x="5547" y="97"/>
                </a:cubicBezTo>
                <a:cubicBezTo>
                  <a:pt x="5554" y="89"/>
                  <a:pt x="5562" y="81"/>
                  <a:pt x="5569" y="73"/>
                </a:cubicBezTo>
                <a:lnTo>
                  <a:pt x="5596" y="61"/>
                </a:lnTo>
                <a:lnTo>
                  <a:pt x="5623" y="61"/>
                </a:lnTo>
                <a:lnTo>
                  <a:pt x="5650" y="55"/>
                </a:lnTo>
                <a:lnTo>
                  <a:pt x="5668" y="55"/>
                </a:lnTo>
                <a:lnTo>
                  <a:pt x="5694" y="49"/>
                </a:lnTo>
                <a:lnTo>
                  <a:pt x="5721" y="49"/>
                </a:lnTo>
                <a:lnTo>
                  <a:pt x="5748" y="49"/>
                </a:lnTo>
                <a:lnTo>
                  <a:pt x="5775" y="43"/>
                </a:lnTo>
                <a:lnTo>
                  <a:pt x="5797" y="43"/>
                </a:lnTo>
                <a:lnTo>
                  <a:pt x="5824" y="43"/>
                </a:lnTo>
                <a:lnTo>
                  <a:pt x="5851" y="43"/>
                </a:lnTo>
                <a:lnTo>
                  <a:pt x="5874" y="43"/>
                </a:lnTo>
                <a:lnTo>
                  <a:pt x="5896" y="43"/>
                </a:lnTo>
                <a:cubicBezTo>
                  <a:pt x="5905" y="41"/>
                  <a:pt x="5914" y="38"/>
                  <a:pt x="5923" y="36"/>
                </a:cubicBezTo>
                <a:lnTo>
                  <a:pt x="5950" y="36"/>
                </a:lnTo>
                <a:lnTo>
                  <a:pt x="5977" y="36"/>
                </a:lnTo>
                <a:lnTo>
                  <a:pt x="5999" y="36"/>
                </a:lnTo>
                <a:lnTo>
                  <a:pt x="6026" y="36"/>
                </a:lnTo>
                <a:lnTo>
                  <a:pt x="6053" y="36"/>
                </a:lnTo>
                <a:lnTo>
                  <a:pt x="6080" y="36"/>
                </a:lnTo>
                <a:lnTo>
                  <a:pt x="6102" y="36"/>
                </a:lnTo>
                <a:cubicBezTo>
                  <a:pt x="6110" y="34"/>
                  <a:pt x="6117" y="32"/>
                  <a:pt x="6125" y="30"/>
                </a:cubicBezTo>
                <a:lnTo>
                  <a:pt x="6151" y="30"/>
                </a:lnTo>
                <a:lnTo>
                  <a:pt x="6178" y="30"/>
                </a:lnTo>
                <a:lnTo>
                  <a:pt x="6205" y="30"/>
                </a:lnTo>
                <a:lnTo>
                  <a:pt x="6228" y="30"/>
                </a:lnTo>
                <a:lnTo>
                  <a:pt x="6254" y="30"/>
                </a:lnTo>
                <a:lnTo>
                  <a:pt x="6281" y="30"/>
                </a:lnTo>
                <a:lnTo>
                  <a:pt x="6308" y="30"/>
                </a:lnTo>
                <a:lnTo>
                  <a:pt x="6326" y="30"/>
                </a:lnTo>
                <a:lnTo>
                  <a:pt x="6353" y="30"/>
                </a:lnTo>
                <a:lnTo>
                  <a:pt x="6380" y="30"/>
                </a:lnTo>
                <a:lnTo>
                  <a:pt x="6407" y="30"/>
                </a:lnTo>
                <a:lnTo>
                  <a:pt x="6429" y="30"/>
                </a:lnTo>
                <a:lnTo>
                  <a:pt x="6456" y="24"/>
                </a:lnTo>
                <a:lnTo>
                  <a:pt x="6483" y="24"/>
                </a:lnTo>
                <a:lnTo>
                  <a:pt x="6510" y="24"/>
                </a:lnTo>
                <a:lnTo>
                  <a:pt x="6532" y="24"/>
                </a:lnTo>
                <a:lnTo>
                  <a:pt x="6555" y="24"/>
                </a:lnTo>
                <a:lnTo>
                  <a:pt x="6582" y="24"/>
                </a:lnTo>
                <a:lnTo>
                  <a:pt x="6608" y="24"/>
                </a:lnTo>
                <a:lnTo>
                  <a:pt x="6635" y="24"/>
                </a:lnTo>
                <a:lnTo>
                  <a:pt x="6658" y="24"/>
                </a:lnTo>
                <a:lnTo>
                  <a:pt x="6685" y="24"/>
                </a:lnTo>
                <a:lnTo>
                  <a:pt x="6711" y="24"/>
                </a:lnTo>
                <a:lnTo>
                  <a:pt x="6738" y="24"/>
                </a:lnTo>
                <a:lnTo>
                  <a:pt x="6756" y="24"/>
                </a:lnTo>
                <a:lnTo>
                  <a:pt x="6783" y="24"/>
                </a:lnTo>
                <a:lnTo>
                  <a:pt x="6810" y="24"/>
                </a:lnTo>
                <a:lnTo>
                  <a:pt x="6837" y="24"/>
                </a:lnTo>
                <a:lnTo>
                  <a:pt x="6859" y="24"/>
                </a:lnTo>
                <a:lnTo>
                  <a:pt x="6886" y="24"/>
                </a:lnTo>
                <a:lnTo>
                  <a:pt x="6913" y="24"/>
                </a:lnTo>
                <a:lnTo>
                  <a:pt x="6940" y="24"/>
                </a:lnTo>
                <a:lnTo>
                  <a:pt x="6967" y="18"/>
                </a:lnTo>
                <a:lnTo>
                  <a:pt x="6985" y="18"/>
                </a:lnTo>
                <a:lnTo>
                  <a:pt x="7012" y="18"/>
                </a:lnTo>
                <a:lnTo>
                  <a:pt x="7039" y="18"/>
                </a:lnTo>
                <a:lnTo>
                  <a:pt x="7065" y="18"/>
                </a:lnTo>
                <a:lnTo>
                  <a:pt x="7088" y="18"/>
                </a:lnTo>
                <a:lnTo>
                  <a:pt x="7115" y="18"/>
                </a:lnTo>
                <a:lnTo>
                  <a:pt x="7142" y="18"/>
                </a:lnTo>
                <a:lnTo>
                  <a:pt x="7168" y="18"/>
                </a:lnTo>
                <a:lnTo>
                  <a:pt x="7186" y="18"/>
                </a:lnTo>
                <a:lnTo>
                  <a:pt x="7213" y="18"/>
                </a:lnTo>
                <a:lnTo>
                  <a:pt x="7240" y="18"/>
                </a:lnTo>
                <a:lnTo>
                  <a:pt x="7267" y="18"/>
                </a:lnTo>
                <a:lnTo>
                  <a:pt x="7294" y="18"/>
                </a:lnTo>
                <a:lnTo>
                  <a:pt x="7316" y="18"/>
                </a:lnTo>
                <a:lnTo>
                  <a:pt x="7343" y="18"/>
                </a:lnTo>
                <a:lnTo>
                  <a:pt x="7370" y="18"/>
                </a:lnTo>
                <a:lnTo>
                  <a:pt x="7397" y="18"/>
                </a:lnTo>
                <a:lnTo>
                  <a:pt x="7415" y="18"/>
                </a:lnTo>
                <a:lnTo>
                  <a:pt x="7442" y="18"/>
                </a:lnTo>
                <a:lnTo>
                  <a:pt x="7469" y="18"/>
                </a:lnTo>
                <a:lnTo>
                  <a:pt x="7496" y="18"/>
                </a:lnTo>
                <a:lnTo>
                  <a:pt x="7518" y="18"/>
                </a:lnTo>
                <a:lnTo>
                  <a:pt x="7545" y="18"/>
                </a:lnTo>
                <a:lnTo>
                  <a:pt x="7572" y="18"/>
                </a:lnTo>
                <a:lnTo>
                  <a:pt x="7599" y="18"/>
                </a:lnTo>
                <a:lnTo>
                  <a:pt x="7621" y="18"/>
                </a:lnTo>
                <a:lnTo>
                  <a:pt x="7643" y="18"/>
                </a:lnTo>
                <a:lnTo>
                  <a:pt x="7670" y="18"/>
                </a:lnTo>
                <a:lnTo>
                  <a:pt x="7697" y="18"/>
                </a:lnTo>
                <a:lnTo>
                  <a:pt x="7724" y="18"/>
                </a:lnTo>
                <a:lnTo>
                  <a:pt x="7746" y="18"/>
                </a:lnTo>
                <a:lnTo>
                  <a:pt x="7773" y="12"/>
                </a:lnTo>
                <a:lnTo>
                  <a:pt x="7800" y="12"/>
                </a:lnTo>
                <a:lnTo>
                  <a:pt x="7827" y="12"/>
                </a:lnTo>
                <a:lnTo>
                  <a:pt x="7849" y="12"/>
                </a:lnTo>
                <a:lnTo>
                  <a:pt x="7872" y="12"/>
                </a:lnTo>
                <a:lnTo>
                  <a:pt x="7899" y="12"/>
                </a:lnTo>
                <a:lnTo>
                  <a:pt x="7926" y="12"/>
                </a:lnTo>
                <a:lnTo>
                  <a:pt x="7948" y="12"/>
                </a:lnTo>
                <a:lnTo>
                  <a:pt x="7975" y="12"/>
                </a:lnTo>
                <a:lnTo>
                  <a:pt x="8002" y="12"/>
                </a:lnTo>
                <a:lnTo>
                  <a:pt x="8029" y="12"/>
                </a:lnTo>
                <a:lnTo>
                  <a:pt x="8051" y="12"/>
                </a:lnTo>
                <a:lnTo>
                  <a:pt x="8073" y="12"/>
                </a:lnTo>
                <a:lnTo>
                  <a:pt x="8100" y="12"/>
                </a:lnTo>
                <a:lnTo>
                  <a:pt x="8127" y="12"/>
                </a:lnTo>
                <a:lnTo>
                  <a:pt x="8154" y="12"/>
                </a:lnTo>
                <a:lnTo>
                  <a:pt x="8177" y="12"/>
                </a:lnTo>
                <a:lnTo>
                  <a:pt x="8203" y="12"/>
                </a:lnTo>
                <a:lnTo>
                  <a:pt x="8230" y="12"/>
                </a:lnTo>
                <a:lnTo>
                  <a:pt x="8257" y="12"/>
                </a:lnTo>
                <a:lnTo>
                  <a:pt x="8280" y="12"/>
                </a:lnTo>
                <a:lnTo>
                  <a:pt x="8302" y="12"/>
                </a:lnTo>
                <a:lnTo>
                  <a:pt x="8329" y="12"/>
                </a:lnTo>
                <a:lnTo>
                  <a:pt x="8356" y="12"/>
                </a:lnTo>
                <a:lnTo>
                  <a:pt x="8378" y="12"/>
                </a:lnTo>
                <a:lnTo>
                  <a:pt x="8405" y="12"/>
                </a:lnTo>
                <a:lnTo>
                  <a:pt x="8432" y="12"/>
                </a:lnTo>
                <a:lnTo>
                  <a:pt x="8459" y="12"/>
                </a:lnTo>
                <a:lnTo>
                  <a:pt x="8481" y="12"/>
                </a:lnTo>
                <a:lnTo>
                  <a:pt x="8508" y="12"/>
                </a:lnTo>
                <a:lnTo>
                  <a:pt x="8530" y="12"/>
                </a:lnTo>
                <a:lnTo>
                  <a:pt x="8557" y="12"/>
                </a:lnTo>
                <a:lnTo>
                  <a:pt x="8584" y="12"/>
                </a:lnTo>
                <a:lnTo>
                  <a:pt x="8607" y="12"/>
                </a:lnTo>
                <a:lnTo>
                  <a:pt x="8634" y="12"/>
                </a:lnTo>
                <a:lnTo>
                  <a:pt x="8660" y="12"/>
                </a:lnTo>
                <a:lnTo>
                  <a:pt x="8687" y="12"/>
                </a:lnTo>
                <a:lnTo>
                  <a:pt x="8710" y="12"/>
                </a:lnTo>
                <a:lnTo>
                  <a:pt x="8732" y="12"/>
                </a:lnTo>
                <a:lnTo>
                  <a:pt x="8759" y="12"/>
                </a:lnTo>
                <a:lnTo>
                  <a:pt x="8786" y="12"/>
                </a:lnTo>
                <a:lnTo>
                  <a:pt x="8808" y="12"/>
                </a:lnTo>
                <a:lnTo>
                  <a:pt x="8835" y="12"/>
                </a:lnTo>
                <a:lnTo>
                  <a:pt x="8862" y="12"/>
                </a:lnTo>
                <a:lnTo>
                  <a:pt x="8889" y="12"/>
                </a:lnTo>
                <a:lnTo>
                  <a:pt x="8916" y="12"/>
                </a:lnTo>
                <a:lnTo>
                  <a:pt x="8938" y="12"/>
                </a:lnTo>
                <a:lnTo>
                  <a:pt x="8961" y="12"/>
                </a:lnTo>
                <a:lnTo>
                  <a:pt x="8987" y="12"/>
                </a:lnTo>
                <a:lnTo>
                  <a:pt x="9014" y="12"/>
                </a:lnTo>
                <a:lnTo>
                  <a:pt x="9037" y="12"/>
                </a:lnTo>
                <a:lnTo>
                  <a:pt x="9064" y="12"/>
                </a:lnTo>
                <a:lnTo>
                  <a:pt x="9091" y="12"/>
                </a:lnTo>
                <a:lnTo>
                  <a:pt x="9117" y="12"/>
                </a:lnTo>
                <a:lnTo>
                  <a:pt x="9140" y="12"/>
                </a:lnTo>
                <a:lnTo>
                  <a:pt x="9167" y="12"/>
                </a:lnTo>
                <a:lnTo>
                  <a:pt x="9189" y="12"/>
                </a:lnTo>
                <a:lnTo>
                  <a:pt x="9216" y="12"/>
                </a:lnTo>
                <a:lnTo>
                  <a:pt x="9243" y="6"/>
                </a:lnTo>
                <a:lnTo>
                  <a:pt x="9265" y="6"/>
                </a:lnTo>
                <a:lnTo>
                  <a:pt x="9292" y="6"/>
                </a:lnTo>
                <a:lnTo>
                  <a:pt x="9319" y="6"/>
                </a:lnTo>
                <a:lnTo>
                  <a:pt x="9346" y="6"/>
                </a:lnTo>
                <a:lnTo>
                  <a:pt x="9368" y="6"/>
                </a:lnTo>
                <a:lnTo>
                  <a:pt x="9391" y="6"/>
                </a:lnTo>
                <a:lnTo>
                  <a:pt x="9418" y="6"/>
                </a:lnTo>
                <a:lnTo>
                  <a:pt x="9444" y="6"/>
                </a:lnTo>
                <a:lnTo>
                  <a:pt x="9467" y="6"/>
                </a:lnTo>
                <a:lnTo>
                  <a:pt x="9494" y="6"/>
                </a:lnTo>
                <a:lnTo>
                  <a:pt x="9521" y="6"/>
                </a:lnTo>
                <a:lnTo>
                  <a:pt x="9547" y="6"/>
                </a:lnTo>
                <a:lnTo>
                  <a:pt x="9570" y="6"/>
                </a:lnTo>
                <a:lnTo>
                  <a:pt x="9597" y="6"/>
                </a:lnTo>
                <a:lnTo>
                  <a:pt x="9619" y="6"/>
                </a:lnTo>
                <a:lnTo>
                  <a:pt x="9646" y="6"/>
                </a:lnTo>
                <a:lnTo>
                  <a:pt x="9673" y="6"/>
                </a:lnTo>
                <a:lnTo>
                  <a:pt x="9695" y="6"/>
                </a:lnTo>
                <a:lnTo>
                  <a:pt x="9722" y="6"/>
                </a:lnTo>
                <a:lnTo>
                  <a:pt x="9749" y="6"/>
                </a:lnTo>
                <a:lnTo>
                  <a:pt x="9776" y="6"/>
                </a:lnTo>
                <a:lnTo>
                  <a:pt x="9798" y="6"/>
                </a:lnTo>
                <a:lnTo>
                  <a:pt x="9825" y="6"/>
                </a:lnTo>
                <a:lnTo>
                  <a:pt x="9848" y="6"/>
                </a:lnTo>
                <a:lnTo>
                  <a:pt x="9875" y="6"/>
                </a:lnTo>
                <a:lnTo>
                  <a:pt x="9897" y="6"/>
                </a:lnTo>
                <a:lnTo>
                  <a:pt x="9924" y="6"/>
                </a:lnTo>
                <a:lnTo>
                  <a:pt x="9951" y="6"/>
                </a:lnTo>
                <a:lnTo>
                  <a:pt x="9978" y="6"/>
                </a:lnTo>
                <a:lnTo>
                  <a:pt x="10000" y="6"/>
                </a:lnTo>
                <a:lnTo>
                  <a:pt x="9978" y="6"/>
                </a:lnTo>
                <a:lnTo>
                  <a:pt x="9951" y="6"/>
                </a:lnTo>
                <a:lnTo>
                  <a:pt x="9924" y="6"/>
                </a:lnTo>
                <a:lnTo>
                  <a:pt x="9897" y="6"/>
                </a:lnTo>
                <a:lnTo>
                  <a:pt x="9875" y="6"/>
                </a:lnTo>
                <a:lnTo>
                  <a:pt x="9848" y="6"/>
                </a:lnTo>
                <a:lnTo>
                  <a:pt x="9825" y="6"/>
                </a:lnTo>
                <a:lnTo>
                  <a:pt x="9798" y="6"/>
                </a:lnTo>
                <a:lnTo>
                  <a:pt x="9776" y="6"/>
                </a:lnTo>
                <a:lnTo>
                  <a:pt x="9749" y="6"/>
                </a:lnTo>
                <a:lnTo>
                  <a:pt x="9722" y="6"/>
                </a:lnTo>
                <a:lnTo>
                  <a:pt x="9695" y="6"/>
                </a:lnTo>
                <a:lnTo>
                  <a:pt x="9673" y="6"/>
                </a:lnTo>
                <a:lnTo>
                  <a:pt x="9646" y="6"/>
                </a:lnTo>
                <a:lnTo>
                  <a:pt x="9619" y="6"/>
                </a:lnTo>
                <a:lnTo>
                  <a:pt x="9597" y="6"/>
                </a:lnTo>
                <a:lnTo>
                  <a:pt x="9570" y="6"/>
                </a:lnTo>
                <a:lnTo>
                  <a:pt x="9547" y="6"/>
                </a:lnTo>
                <a:lnTo>
                  <a:pt x="9521" y="6"/>
                </a:lnTo>
                <a:lnTo>
                  <a:pt x="9494" y="6"/>
                </a:lnTo>
                <a:lnTo>
                  <a:pt x="9467" y="6"/>
                </a:lnTo>
                <a:lnTo>
                  <a:pt x="9444" y="6"/>
                </a:lnTo>
                <a:lnTo>
                  <a:pt x="9418" y="6"/>
                </a:lnTo>
                <a:lnTo>
                  <a:pt x="9391" y="6"/>
                </a:lnTo>
                <a:lnTo>
                  <a:pt x="9368" y="6"/>
                </a:lnTo>
                <a:lnTo>
                  <a:pt x="9346" y="6"/>
                </a:lnTo>
                <a:lnTo>
                  <a:pt x="9319" y="6"/>
                </a:lnTo>
                <a:lnTo>
                  <a:pt x="9292" y="6"/>
                </a:lnTo>
                <a:lnTo>
                  <a:pt x="9265" y="6"/>
                </a:lnTo>
                <a:lnTo>
                  <a:pt x="9243" y="6"/>
                </a:lnTo>
                <a:lnTo>
                  <a:pt x="9216" y="12"/>
                </a:lnTo>
                <a:lnTo>
                  <a:pt x="9189" y="12"/>
                </a:lnTo>
                <a:lnTo>
                  <a:pt x="9167" y="12"/>
                </a:lnTo>
                <a:lnTo>
                  <a:pt x="9140" y="12"/>
                </a:lnTo>
                <a:lnTo>
                  <a:pt x="9117" y="12"/>
                </a:lnTo>
                <a:lnTo>
                  <a:pt x="9091" y="12"/>
                </a:lnTo>
                <a:lnTo>
                  <a:pt x="9064" y="12"/>
                </a:lnTo>
                <a:lnTo>
                  <a:pt x="9037" y="12"/>
                </a:lnTo>
                <a:lnTo>
                  <a:pt x="9014" y="12"/>
                </a:lnTo>
                <a:lnTo>
                  <a:pt x="8987" y="12"/>
                </a:lnTo>
                <a:lnTo>
                  <a:pt x="8961" y="12"/>
                </a:lnTo>
                <a:lnTo>
                  <a:pt x="8938" y="12"/>
                </a:lnTo>
                <a:lnTo>
                  <a:pt x="8916" y="12"/>
                </a:lnTo>
                <a:lnTo>
                  <a:pt x="8889" y="12"/>
                </a:lnTo>
                <a:lnTo>
                  <a:pt x="8862" y="12"/>
                </a:lnTo>
                <a:lnTo>
                  <a:pt x="8835" y="12"/>
                </a:lnTo>
                <a:lnTo>
                  <a:pt x="8808" y="12"/>
                </a:lnTo>
                <a:lnTo>
                  <a:pt x="8786" y="12"/>
                </a:lnTo>
                <a:lnTo>
                  <a:pt x="8759" y="12"/>
                </a:lnTo>
                <a:lnTo>
                  <a:pt x="8732" y="12"/>
                </a:lnTo>
                <a:lnTo>
                  <a:pt x="8710" y="12"/>
                </a:lnTo>
                <a:lnTo>
                  <a:pt x="8687" y="12"/>
                </a:lnTo>
                <a:lnTo>
                  <a:pt x="8660" y="12"/>
                </a:lnTo>
                <a:lnTo>
                  <a:pt x="8634" y="12"/>
                </a:lnTo>
                <a:lnTo>
                  <a:pt x="8607" y="12"/>
                </a:lnTo>
                <a:lnTo>
                  <a:pt x="8584" y="12"/>
                </a:lnTo>
                <a:lnTo>
                  <a:pt x="8557" y="12"/>
                </a:lnTo>
                <a:lnTo>
                  <a:pt x="8530" y="12"/>
                </a:lnTo>
                <a:lnTo>
                  <a:pt x="8508" y="12"/>
                </a:lnTo>
                <a:lnTo>
                  <a:pt x="8481" y="12"/>
                </a:lnTo>
                <a:lnTo>
                  <a:pt x="8459" y="12"/>
                </a:lnTo>
                <a:lnTo>
                  <a:pt x="8432" y="12"/>
                </a:lnTo>
                <a:lnTo>
                  <a:pt x="8405" y="12"/>
                </a:lnTo>
                <a:lnTo>
                  <a:pt x="8378" y="12"/>
                </a:lnTo>
                <a:lnTo>
                  <a:pt x="8356" y="12"/>
                </a:lnTo>
                <a:lnTo>
                  <a:pt x="8329" y="12"/>
                </a:lnTo>
                <a:lnTo>
                  <a:pt x="8302" y="12"/>
                </a:lnTo>
                <a:lnTo>
                  <a:pt x="8280" y="12"/>
                </a:lnTo>
                <a:lnTo>
                  <a:pt x="8257" y="12"/>
                </a:lnTo>
                <a:lnTo>
                  <a:pt x="8230" y="12"/>
                </a:lnTo>
                <a:lnTo>
                  <a:pt x="8203" y="12"/>
                </a:lnTo>
                <a:lnTo>
                  <a:pt x="8177" y="12"/>
                </a:lnTo>
                <a:lnTo>
                  <a:pt x="8154" y="12"/>
                </a:lnTo>
                <a:lnTo>
                  <a:pt x="8127" y="12"/>
                </a:lnTo>
                <a:lnTo>
                  <a:pt x="8100" y="12"/>
                </a:lnTo>
                <a:lnTo>
                  <a:pt x="8073" y="12"/>
                </a:lnTo>
                <a:lnTo>
                  <a:pt x="8051" y="12"/>
                </a:lnTo>
                <a:lnTo>
                  <a:pt x="8029" y="12"/>
                </a:lnTo>
                <a:lnTo>
                  <a:pt x="8002" y="12"/>
                </a:lnTo>
                <a:lnTo>
                  <a:pt x="7975" y="12"/>
                </a:lnTo>
                <a:lnTo>
                  <a:pt x="7948" y="12"/>
                </a:lnTo>
                <a:lnTo>
                  <a:pt x="7926" y="12"/>
                </a:lnTo>
                <a:lnTo>
                  <a:pt x="7899" y="12"/>
                </a:lnTo>
                <a:lnTo>
                  <a:pt x="7872" y="12"/>
                </a:lnTo>
                <a:lnTo>
                  <a:pt x="7849" y="12"/>
                </a:lnTo>
                <a:lnTo>
                  <a:pt x="7827" y="12"/>
                </a:lnTo>
                <a:lnTo>
                  <a:pt x="7800" y="12"/>
                </a:lnTo>
                <a:lnTo>
                  <a:pt x="7773" y="12"/>
                </a:lnTo>
                <a:lnTo>
                  <a:pt x="7746" y="18"/>
                </a:lnTo>
                <a:lnTo>
                  <a:pt x="7724" y="18"/>
                </a:lnTo>
                <a:lnTo>
                  <a:pt x="7697" y="18"/>
                </a:lnTo>
                <a:lnTo>
                  <a:pt x="7670" y="18"/>
                </a:lnTo>
                <a:lnTo>
                  <a:pt x="7643" y="18"/>
                </a:lnTo>
                <a:lnTo>
                  <a:pt x="7621" y="18"/>
                </a:lnTo>
                <a:lnTo>
                  <a:pt x="7599" y="18"/>
                </a:lnTo>
                <a:lnTo>
                  <a:pt x="7572" y="18"/>
                </a:lnTo>
                <a:lnTo>
                  <a:pt x="7545" y="18"/>
                </a:lnTo>
                <a:lnTo>
                  <a:pt x="7518" y="18"/>
                </a:lnTo>
                <a:lnTo>
                  <a:pt x="7496" y="18"/>
                </a:lnTo>
                <a:lnTo>
                  <a:pt x="7469" y="18"/>
                </a:lnTo>
                <a:lnTo>
                  <a:pt x="7442" y="18"/>
                </a:lnTo>
                <a:lnTo>
                  <a:pt x="7415" y="18"/>
                </a:lnTo>
                <a:lnTo>
                  <a:pt x="7397" y="18"/>
                </a:lnTo>
                <a:lnTo>
                  <a:pt x="7370" y="18"/>
                </a:lnTo>
                <a:lnTo>
                  <a:pt x="7343" y="18"/>
                </a:lnTo>
                <a:lnTo>
                  <a:pt x="7316" y="18"/>
                </a:lnTo>
                <a:lnTo>
                  <a:pt x="7294" y="18"/>
                </a:lnTo>
                <a:lnTo>
                  <a:pt x="7267" y="18"/>
                </a:lnTo>
                <a:lnTo>
                  <a:pt x="7240" y="18"/>
                </a:lnTo>
                <a:lnTo>
                  <a:pt x="7213" y="18"/>
                </a:lnTo>
                <a:lnTo>
                  <a:pt x="7186" y="18"/>
                </a:lnTo>
                <a:lnTo>
                  <a:pt x="7168" y="18"/>
                </a:lnTo>
                <a:lnTo>
                  <a:pt x="7142" y="18"/>
                </a:lnTo>
                <a:lnTo>
                  <a:pt x="7115" y="18"/>
                </a:lnTo>
                <a:lnTo>
                  <a:pt x="7088" y="18"/>
                </a:lnTo>
                <a:lnTo>
                  <a:pt x="7065" y="18"/>
                </a:lnTo>
                <a:lnTo>
                  <a:pt x="7039" y="18"/>
                </a:lnTo>
                <a:lnTo>
                  <a:pt x="7012" y="18"/>
                </a:lnTo>
                <a:lnTo>
                  <a:pt x="6985" y="18"/>
                </a:lnTo>
                <a:lnTo>
                  <a:pt x="6967" y="18"/>
                </a:lnTo>
                <a:lnTo>
                  <a:pt x="6940" y="24"/>
                </a:lnTo>
                <a:lnTo>
                  <a:pt x="6913" y="24"/>
                </a:lnTo>
                <a:lnTo>
                  <a:pt x="6886" y="24"/>
                </a:lnTo>
                <a:lnTo>
                  <a:pt x="6859" y="24"/>
                </a:lnTo>
                <a:lnTo>
                  <a:pt x="6837" y="24"/>
                </a:lnTo>
                <a:lnTo>
                  <a:pt x="6810" y="24"/>
                </a:lnTo>
                <a:lnTo>
                  <a:pt x="6783" y="24"/>
                </a:lnTo>
                <a:lnTo>
                  <a:pt x="6756" y="24"/>
                </a:lnTo>
                <a:lnTo>
                  <a:pt x="6738" y="24"/>
                </a:lnTo>
                <a:lnTo>
                  <a:pt x="6711" y="24"/>
                </a:lnTo>
                <a:lnTo>
                  <a:pt x="6685" y="24"/>
                </a:lnTo>
                <a:lnTo>
                  <a:pt x="6658" y="24"/>
                </a:lnTo>
                <a:lnTo>
                  <a:pt x="6635" y="24"/>
                </a:lnTo>
                <a:lnTo>
                  <a:pt x="6608" y="24"/>
                </a:lnTo>
                <a:lnTo>
                  <a:pt x="6582" y="24"/>
                </a:lnTo>
                <a:lnTo>
                  <a:pt x="6555" y="24"/>
                </a:lnTo>
                <a:lnTo>
                  <a:pt x="6532" y="24"/>
                </a:lnTo>
                <a:lnTo>
                  <a:pt x="6510" y="24"/>
                </a:lnTo>
                <a:lnTo>
                  <a:pt x="6483" y="24"/>
                </a:lnTo>
                <a:lnTo>
                  <a:pt x="6456" y="24"/>
                </a:lnTo>
                <a:lnTo>
                  <a:pt x="6429" y="30"/>
                </a:lnTo>
                <a:lnTo>
                  <a:pt x="6407" y="30"/>
                </a:lnTo>
                <a:lnTo>
                  <a:pt x="6380" y="30"/>
                </a:lnTo>
                <a:lnTo>
                  <a:pt x="6353" y="30"/>
                </a:lnTo>
                <a:lnTo>
                  <a:pt x="6326" y="30"/>
                </a:lnTo>
                <a:lnTo>
                  <a:pt x="6308" y="30"/>
                </a:lnTo>
                <a:lnTo>
                  <a:pt x="6281" y="30"/>
                </a:lnTo>
                <a:lnTo>
                  <a:pt x="6254" y="30"/>
                </a:lnTo>
                <a:lnTo>
                  <a:pt x="6228" y="30"/>
                </a:lnTo>
                <a:lnTo>
                  <a:pt x="6205" y="30"/>
                </a:lnTo>
                <a:lnTo>
                  <a:pt x="6178" y="30"/>
                </a:lnTo>
                <a:lnTo>
                  <a:pt x="6151" y="30"/>
                </a:lnTo>
                <a:lnTo>
                  <a:pt x="6125" y="30"/>
                </a:lnTo>
                <a:cubicBezTo>
                  <a:pt x="6117" y="32"/>
                  <a:pt x="6110" y="34"/>
                  <a:pt x="6102" y="36"/>
                </a:cubicBezTo>
                <a:lnTo>
                  <a:pt x="6080" y="36"/>
                </a:lnTo>
                <a:lnTo>
                  <a:pt x="6053" y="36"/>
                </a:lnTo>
                <a:lnTo>
                  <a:pt x="6026" y="36"/>
                </a:lnTo>
                <a:lnTo>
                  <a:pt x="5999" y="36"/>
                </a:lnTo>
                <a:lnTo>
                  <a:pt x="5977" y="36"/>
                </a:lnTo>
                <a:lnTo>
                  <a:pt x="5950" y="36"/>
                </a:lnTo>
                <a:lnTo>
                  <a:pt x="5923" y="36"/>
                </a:lnTo>
                <a:cubicBezTo>
                  <a:pt x="5914" y="38"/>
                  <a:pt x="5905" y="41"/>
                  <a:pt x="5896" y="43"/>
                </a:cubicBezTo>
                <a:lnTo>
                  <a:pt x="5874" y="43"/>
                </a:lnTo>
                <a:lnTo>
                  <a:pt x="5851" y="43"/>
                </a:lnTo>
                <a:lnTo>
                  <a:pt x="5824" y="43"/>
                </a:lnTo>
                <a:lnTo>
                  <a:pt x="5797" y="43"/>
                </a:lnTo>
                <a:lnTo>
                  <a:pt x="5775" y="43"/>
                </a:lnTo>
                <a:lnTo>
                  <a:pt x="5748" y="49"/>
                </a:lnTo>
                <a:lnTo>
                  <a:pt x="5721" y="49"/>
                </a:lnTo>
                <a:lnTo>
                  <a:pt x="5694" y="49"/>
                </a:lnTo>
                <a:lnTo>
                  <a:pt x="5668" y="55"/>
                </a:lnTo>
                <a:lnTo>
                  <a:pt x="5650" y="55"/>
                </a:lnTo>
                <a:lnTo>
                  <a:pt x="5623" y="61"/>
                </a:lnTo>
                <a:lnTo>
                  <a:pt x="5596" y="61"/>
                </a:lnTo>
                <a:lnTo>
                  <a:pt x="5569" y="73"/>
                </a:lnTo>
                <a:cubicBezTo>
                  <a:pt x="5562" y="81"/>
                  <a:pt x="5554" y="89"/>
                  <a:pt x="5547" y="97"/>
                </a:cubicBezTo>
                <a:cubicBezTo>
                  <a:pt x="5538" y="142"/>
                  <a:pt x="5529" y="186"/>
                  <a:pt x="5520" y="231"/>
                </a:cubicBezTo>
                <a:lnTo>
                  <a:pt x="5493" y="231"/>
                </a:lnTo>
                <a:lnTo>
                  <a:pt x="5466" y="231"/>
                </a:lnTo>
                <a:lnTo>
                  <a:pt x="5444" y="231"/>
                </a:lnTo>
                <a:lnTo>
                  <a:pt x="5421" y="231"/>
                </a:lnTo>
                <a:lnTo>
                  <a:pt x="5394" y="231"/>
                </a:lnTo>
                <a:lnTo>
                  <a:pt x="5367" y="231"/>
                </a:lnTo>
                <a:lnTo>
                  <a:pt x="5341" y="231"/>
                </a:lnTo>
                <a:lnTo>
                  <a:pt x="5318" y="231"/>
                </a:lnTo>
                <a:lnTo>
                  <a:pt x="5291" y="231"/>
                </a:lnTo>
                <a:lnTo>
                  <a:pt x="5264" y="231"/>
                </a:lnTo>
                <a:lnTo>
                  <a:pt x="5237" y="237"/>
                </a:lnTo>
                <a:lnTo>
                  <a:pt x="5215" y="237"/>
                </a:lnTo>
                <a:lnTo>
                  <a:pt x="5193" y="237"/>
                </a:lnTo>
                <a:lnTo>
                  <a:pt x="5166" y="237"/>
                </a:lnTo>
                <a:lnTo>
                  <a:pt x="5139" y="237"/>
                </a:lnTo>
                <a:lnTo>
                  <a:pt x="5116" y="237"/>
                </a:lnTo>
                <a:lnTo>
                  <a:pt x="5090" y="237"/>
                </a:lnTo>
                <a:lnTo>
                  <a:pt x="5063" y="243"/>
                </a:lnTo>
                <a:lnTo>
                  <a:pt x="5036" y="243"/>
                </a:lnTo>
                <a:lnTo>
                  <a:pt x="5013" y="243"/>
                </a:lnTo>
                <a:cubicBezTo>
                  <a:pt x="5006" y="245"/>
                  <a:pt x="4998" y="247"/>
                  <a:pt x="4991" y="249"/>
                </a:cubicBezTo>
                <a:lnTo>
                  <a:pt x="4964" y="255"/>
                </a:lnTo>
                <a:cubicBezTo>
                  <a:pt x="4955" y="290"/>
                  <a:pt x="4946" y="324"/>
                  <a:pt x="4937" y="359"/>
                </a:cubicBezTo>
                <a:lnTo>
                  <a:pt x="4910" y="359"/>
                </a:lnTo>
                <a:lnTo>
                  <a:pt x="4888" y="359"/>
                </a:lnTo>
                <a:lnTo>
                  <a:pt x="4861" y="359"/>
                </a:lnTo>
                <a:lnTo>
                  <a:pt x="4834" y="359"/>
                </a:lnTo>
                <a:lnTo>
                  <a:pt x="4807" y="359"/>
                </a:lnTo>
                <a:lnTo>
                  <a:pt x="4785" y="359"/>
                </a:lnTo>
                <a:lnTo>
                  <a:pt x="4763" y="359"/>
                </a:lnTo>
                <a:lnTo>
                  <a:pt x="4736" y="359"/>
                </a:lnTo>
                <a:lnTo>
                  <a:pt x="4709" y="359"/>
                </a:lnTo>
                <a:lnTo>
                  <a:pt x="4686" y="359"/>
                </a:lnTo>
                <a:lnTo>
                  <a:pt x="4659" y="359"/>
                </a:lnTo>
                <a:lnTo>
                  <a:pt x="4633" y="359"/>
                </a:lnTo>
                <a:lnTo>
                  <a:pt x="4606" y="359"/>
                </a:lnTo>
                <a:lnTo>
                  <a:pt x="4583" y="359"/>
                </a:lnTo>
                <a:lnTo>
                  <a:pt x="4556" y="359"/>
                </a:lnTo>
                <a:lnTo>
                  <a:pt x="4534" y="359"/>
                </a:lnTo>
                <a:lnTo>
                  <a:pt x="4507" y="359"/>
                </a:lnTo>
                <a:lnTo>
                  <a:pt x="4480" y="359"/>
                </a:lnTo>
                <a:lnTo>
                  <a:pt x="4458" y="359"/>
                </a:lnTo>
                <a:lnTo>
                  <a:pt x="4431" y="359"/>
                </a:lnTo>
                <a:lnTo>
                  <a:pt x="4404" y="359"/>
                </a:lnTo>
                <a:lnTo>
                  <a:pt x="4377" y="359"/>
                </a:lnTo>
                <a:lnTo>
                  <a:pt x="4355" y="359"/>
                </a:lnTo>
                <a:lnTo>
                  <a:pt x="4328" y="359"/>
                </a:lnTo>
                <a:lnTo>
                  <a:pt x="4306" y="359"/>
                </a:lnTo>
                <a:lnTo>
                  <a:pt x="4279" y="359"/>
                </a:lnTo>
                <a:lnTo>
                  <a:pt x="4256" y="359"/>
                </a:lnTo>
                <a:lnTo>
                  <a:pt x="4229" y="359"/>
                </a:lnTo>
                <a:lnTo>
                  <a:pt x="4203" y="359"/>
                </a:lnTo>
                <a:lnTo>
                  <a:pt x="4176" y="359"/>
                </a:lnTo>
                <a:lnTo>
                  <a:pt x="4149" y="359"/>
                </a:lnTo>
                <a:lnTo>
                  <a:pt x="4126" y="359"/>
                </a:lnTo>
                <a:lnTo>
                  <a:pt x="4104" y="359"/>
                </a:lnTo>
                <a:lnTo>
                  <a:pt x="4077" y="359"/>
                </a:lnTo>
                <a:lnTo>
                  <a:pt x="4050" y="359"/>
                </a:lnTo>
                <a:lnTo>
                  <a:pt x="4028" y="359"/>
                </a:lnTo>
                <a:lnTo>
                  <a:pt x="4001" y="359"/>
                </a:lnTo>
                <a:lnTo>
                  <a:pt x="3974" y="359"/>
                </a:lnTo>
                <a:lnTo>
                  <a:pt x="3947" y="359"/>
                </a:lnTo>
                <a:lnTo>
                  <a:pt x="3925" y="359"/>
                </a:lnTo>
                <a:lnTo>
                  <a:pt x="3898" y="359"/>
                </a:lnTo>
                <a:lnTo>
                  <a:pt x="3875" y="359"/>
                </a:lnTo>
                <a:lnTo>
                  <a:pt x="3849" y="359"/>
                </a:lnTo>
                <a:lnTo>
                  <a:pt x="3826" y="359"/>
                </a:lnTo>
                <a:lnTo>
                  <a:pt x="3799" y="359"/>
                </a:lnTo>
                <a:lnTo>
                  <a:pt x="3772" y="359"/>
                </a:lnTo>
                <a:lnTo>
                  <a:pt x="3746" y="359"/>
                </a:lnTo>
                <a:lnTo>
                  <a:pt x="3719" y="359"/>
                </a:lnTo>
                <a:lnTo>
                  <a:pt x="3696" y="359"/>
                </a:lnTo>
                <a:lnTo>
                  <a:pt x="3669" y="359"/>
                </a:lnTo>
                <a:lnTo>
                  <a:pt x="3647" y="359"/>
                </a:lnTo>
                <a:lnTo>
                  <a:pt x="3620" y="359"/>
                </a:lnTo>
                <a:lnTo>
                  <a:pt x="3598" y="359"/>
                </a:lnTo>
                <a:lnTo>
                  <a:pt x="3571" y="359"/>
                </a:lnTo>
                <a:lnTo>
                  <a:pt x="3544" y="359"/>
                </a:lnTo>
                <a:lnTo>
                  <a:pt x="3517" y="359"/>
                </a:lnTo>
                <a:lnTo>
                  <a:pt x="3495" y="359"/>
                </a:lnTo>
                <a:lnTo>
                  <a:pt x="3468" y="359"/>
                </a:lnTo>
                <a:lnTo>
                  <a:pt x="3445" y="359"/>
                </a:lnTo>
                <a:lnTo>
                  <a:pt x="3418" y="359"/>
                </a:lnTo>
                <a:lnTo>
                  <a:pt x="3392" y="359"/>
                </a:lnTo>
                <a:lnTo>
                  <a:pt x="3369" y="359"/>
                </a:lnTo>
                <a:lnTo>
                  <a:pt x="3342" y="359"/>
                </a:lnTo>
                <a:lnTo>
                  <a:pt x="3315" y="359"/>
                </a:lnTo>
                <a:lnTo>
                  <a:pt x="3289" y="359"/>
                </a:lnTo>
                <a:cubicBezTo>
                  <a:pt x="3281" y="357"/>
                  <a:pt x="3274" y="355"/>
                  <a:pt x="3266" y="353"/>
                </a:cubicBezTo>
                <a:lnTo>
                  <a:pt x="3239" y="353"/>
                </a:lnTo>
                <a:lnTo>
                  <a:pt x="3217" y="353"/>
                </a:lnTo>
                <a:lnTo>
                  <a:pt x="3190" y="353"/>
                </a:lnTo>
                <a:lnTo>
                  <a:pt x="3168" y="353"/>
                </a:lnTo>
                <a:lnTo>
                  <a:pt x="3141" y="353"/>
                </a:lnTo>
                <a:lnTo>
                  <a:pt x="3114" y="353"/>
                </a:lnTo>
                <a:lnTo>
                  <a:pt x="3087" y="353"/>
                </a:lnTo>
                <a:lnTo>
                  <a:pt x="3065" y="353"/>
                </a:lnTo>
                <a:lnTo>
                  <a:pt x="3038" y="353"/>
                </a:lnTo>
                <a:lnTo>
                  <a:pt x="3011" y="353"/>
                </a:lnTo>
                <a:lnTo>
                  <a:pt x="2988" y="353"/>
                </a:lnTo>
                <a:lnTo>
                  <a:pt x="2961" y="353"/>
                </a:lnTo>
                <a:lnTo>
                  <a:pt x="2939" y="353"/>
                </a:lnTo>
                <a:lnTo>
                  <a:pt x="2912" y="353"/>
                </a:lnTo>
                <a:lnTo>
                  <a:pt x="2885" y="353"/>
                </a:lnTo>
                <a:lnTo>
                  <a:pt x="2858" y="353"/>
                </a:lnTo>
                <a:lnTo>
                  <a:pt x="2836" y="353"/>
                </a:lnTo>
                <a:lnTo>
                  <a:pt x="2809" y="353"/>
                </a:lnTo>
                <a:lnTo>
                  <a:pt x="2787" y="353"/>
                </a:lnTo>
                <a:lnTo>
                  <a:pt x="2760" y="353"/>
                </a:lnTo>
                <a:lnTo>
                  <a:pt x="2737" y="353"/>
                </a:lnTo>
                <a:lnTo>
                  <a:pt x="2711" y="353"/>
                </a:lnTo>
                <a:lnTo>
                  <a:pt x="2684" y="353"/>
                </a:lnTo>
                <a:lnTo>
                  <a:pt x="2657" y="353"/>
                </a:lnTo>
                <a:lnTo>
                  <a:pt x="2634" y="353"/>
                </a:lnTo>
                <a:lnTo>
                  <a:pt x="2608" y="353"/>
                </a:lnTo>
                <a:lnTo>
                  <a:pt x="2581" y="353"/>
                </a:lnTo>
                <a:lnTo>
                  <a:pt x="2558" y="353"/>
                </a:lnTo>
                <a:lnTo>
                  <a:pt x="2531" y="353"/>
                </a:lnTo>
                <a:lnTo>
                  <a:pt x="2509" y="353"/>
                </a:lnTo>
                <a:lnTo>
                  <a:pt x="2482" y="353"/>
                </a:lnTo>
                <a:lnTo>
                  <a:pt x="2455" y="353"/>
                </a:lnTo>
                <a:lnTo>
                  <a:pt x="2428" y="353"/>
                </a:lnTo>
                <a:lnTo>
                  <a:pt x="2406" y="353"/>
                </a:lnTo>
                <a:lnTo>
                  <a:pt x="2379" y="353"/>
                </a:lnTo>
                <a:lnTo>
                  <a:pt x="2352" y="353"/>
                </a:lnTo>
                <a:lnTo>
                  <a:pt x="2330" y="353"/>
                </a:lnTo>
                <a:lnTo>
                  <a:pt x="2307" y="353"/>
                </a:lnTo>
                <a:lnTo>
                  <a:pt x="2280" y="353"/>
                </a:lnTo>
                <a:lnTo>
                  <a:pt x="2254" y="353"/>
                </a:lnTo>
                <a:lnTo>
                  <a:pt x="2227" y="353"/>
                </a:lnTo>
                <a:lnTo>
                  <a:pt x="2200" y="353"/>
                </a:lnTo>
                <a:lnTo>
                  <a:pt x="2177" y="353"/>
                </a:lnTo>
                <a:lnTo>
                  <a:pt x="2151" y="353"/>
                </a:lnTo>
                <a:lnTo>
                  <a:pt x="2128" y="353"/>
                </a:lnTo>
                <a:lnTo>
                  <a:pt x="2101" y="353"/>
                </a:lnTo>
                <a:lnTo>
                  <a:pt x="2079" y="353"/>
                </a:lnTo>
                <a:lnTo>
                  <a:pt x="2052" y="353"/>
                </a:lnTo>
                <a:lnTo>
                  <a:pt x="2025" y="353"/>
                </a:lnTo>
                <a:lnTo>
                  <a:pt x="1998" y="353"/>
                </a:lnTo>
                <a:lnTo>
                  <a:pt x="1976" y="353"/>
                </a:lnTo>
                <a:lnTo>
                  <a:pt x="1949" y="353"/>
                </a:lnTo>
                <a:lnTo>
                  <a:pt x="1922" y="353"/>
                </a:lnTo>
                <a:lnTo>
                  <a:pt x="1900" y="353"/>
                </a:lnTo>
                <a:cubicBezTo>
                  <a:pt x="1892" y="351"/>
                  <a:pt x="1885" y="349"/>
                  <a:pt x="1877" y="347"/>
                </a:cubicBezTo>
                <a:lnTo>
                  <a:pt x="1850" y="347"/>
                </a:lnTo>
                <a:lnTo>
                  <a:pt x="1823" y="353"/>
                </a:lnTo>
                <a:lnTo>
                  <a:pt x="1797" y="347"/>
                </a:lnTo>
                <a:lnTo>
                  <a:pt x="1770" y="347"/>
                </a:lnTo>
                <a:lnTo>
                  <a:pt x="1747" y="347"/>
                </a:lnTo>
                <a:lnTo>
                  <a:pt x="1720" y="347"/>
                </a:lnTo>
                <a:lnTo>
                  <a:pt x="1694" y="347"/>
                </a:lnTo>
                <a:lnTo>
                  <a:pt x="1671" y="347"/>
                </a:lnTo>
                <a:lnTo>
                  <a:pt x="1649" y="347"/>
                </a:lnTo>
                <a:lnTo>
                  <a:pt x="1622" y="347"/>
                </a:lnTo>
                <a:lnTo>
                  <a:pt x="1595" y="347"/>
                </a:lnTo>
                <a:lnTo>
                  <a:pt x="1568" y="347"/>
                </a:lnTo>
                <a:lnTo>
                  <a:pt x="1546" y="347"/>
                </a:lnTo>
                <a:lnTo>
                  <a:pt x="1519" y="347"/>
                </a:lnTo>
                <a:lnTo>
                  <a:pt x="1492" y="347"/>
                </a:lnTo>
                <a:lnTo>
                  <a:pt x="1465" y="347"/>
                </a:lnTo>
                <a:lnTo>
                  <a:pt x="1443" y="347"/>
                </a:lnTo>
                <a:lnTo>
                  <a:pt x="1420" y="347"/>
                </a:lnTo>
                <a:lnTo>
                  <a:pt x="1393" y="347"/>
                </a:lnTo>
                <a:lnTo>
                  <a:pt x="1366" y="347"/>
                </a:lnTo>
                <a:lnTo>
                  <a:pt x="1340" y="347"/>
                </a:lnTo>
                <a:lnTo>
                  <a:pt x="1317" y="347"/>
                </a:lnTo>
                <a:lnTo>
                  <a:pt x="1290" y="347"/>
                </a:lnTo>
                <a:lnTo>
                  <a:pt x="1263" y="347"/>
                </a:lnTo>
                <a:lnTo>
                  <a:pt x="1241" y="347"/>
                </a:lnTo>
                <a:lnTo>
                  <a:pt x="1219" y="347"/>
                </a:lnTo>
                <a:lnTo>
                  <a:pt x="1192" y="347"/>
                </a:lnTo>
                <a:lnTo>
                  <a:pt x="1165" y="347"/>
                </a:lnTo>
                <a:lnTo>
                  <a:pt x="1138" y="347"/>
                </a:lnTo>
                <a:cubicBezTo>
                  <a:pt x="1131" y="345"/>
                  <a:pt x="1123" y="343"/>
                  <a:pt x="1116" y="341"/>
                </a:cubicBezTo>
                <a:lnTo>
                  <a:pt x="1089" y="341"/>
                </a:lnTo>
                <a:lnTo>
                  <a:pt x="1062" y="341"/>
                </a:lnTo>
                <a:lnTo>
                  <a:pt x="1035" y="341"/>
                </a:lnTo>
                <a:lnTo>
                  <a:pt x="1013" y="341"/>
                </a:lnTo>
                <a:lnTo>
                  <a:pt x="990" y="341"/>
                </a:lnTo>
                <a:lnTo>
                  <a:pt x="963" y="341"/>
                </a:lnTo>
                <a:lnTo>
                  <a:pt x="936" y="341"/>
                </a:lnTo>
                <a:lnTo>
                  <a:pt x="909" y="341"/>
                </a:lnTo>
                <a:lnTo>
                  <a:pt x="887" y="341"/>
                </a:lnTo>
                <a:lnTo>
                  <a:pt x="860" y="341"/>
                </a:lnTo>
                <a:lnTo>
                  <a:pt x="833" y="341"/>
                </a:lnTo>
                <a:lnTo>
                  <a:pt x="806" y="341"/>
                </a:lnTo>
                <a:lnTo>
                  <a:pt x="789" y="341"/>
                </a:lnTo>
                <a:lnTo>
                  <a:pt x="762" y="335"/>
                </a:lnTo>
                <a:lnTo>
                  <a:pt x="735" y="335"/>
                </a:lnTo>
                <a:lnTo>
                  <a:pt x="708" y="335"/>
                </a:lnTo>
                <a:lnTo>
                  <a:pt x="685" y="335"/>
                </a:lnTo>
                <a:lnTo>
                  <a:pt x="659" y="335"/>
                </a:lnTo>
                <a:lnTo>
                  <a:pt x="632" y="335"/>
                </a:lnTo>
                <a:lnTo>
                  <a:pt x="605" y="335"/>
                </a:lnTo>
                <a:lnTo>
                  <a:pt x="582" y="335"/>
                </a:lnTo>
                <a:lnTo>
                  <a:pt x="560" y="335"/>
                </a:lnTo>
                <a:lnTo>
                  <a:pt x="533" y="335"/>
                </a:lnTo>
                <a:cubicBezTo>
                  <a:pt x="524" y="333"/>
                  <a:pt x="515" y="330"/>
                  <a:pt x="506" y="328"/>
                </a:cubicBezTo>
                <a:lnTo>
                  <a:pt x="479" y="328"/>
                </a:lnTo>
                <a:lnTo>
                  <a:pt x="457" y="328"/>
                </a:lnTo>
                <a:lnTo>
                  <a:pt x="430" y="328"/>
                </a:lnTo>
                <a:lnTo>
                  <a:pt x="403" y="328"/>
                </a:lnTo>
                <a:lnTo>
                  <a:pt x="376" y="328"/>
                </a:lnTo>
                <a:lnTo>
                  <a:pt x="358" y="322"/>
                </a:lnTo>
                <a:lnTo>
                  <a:pt x="332" y="322"/>
                </a:lnTo>
                <a:lnTo>
                  <a:pt x="305" y="322"/>
                </a:lnTo>
                <a:lnTo>
                  <a:pt x="278" y="322"/>
                </a:lnTo>
                <a:lnTo>
                  <a:pt x="251" y="316"/>
                </a:lnTo>
                <a:lnTo>
                  <a:pt x="228" y="316"/>
                </a:lnTo>
                <a:lnTo>
                  <a:pt x="202" y="316"/>
                </a:lnTo>
                <a:lnTo>
                  <a:pt x="175" y="310"/>
                </a:lnTo>
                <a:lnTo>
                  <a:pt x="148" y="310"/>
                </a:lnTo>
                <a:lnTo>
                  <a:pt x="130" y="304"/>
                </a:lnTo>
                <a:lnTo>
                  <a:pt x="103" y="298"/>
                </a:lnTo>
                <a:lnTo>
                  <a:pt x="76" y="292"/>
                </a:lnTo>
                <a:lnTo>
                  <a:pt x="49" y="274"/>
                </a:lnTo>
                <a:cubicBezTo>
                  <a:pt x="42" y="183"/>
                  <a:pt x="34" y="91"/>
                  <a:pt x="27" y="0"/>
                </a:cubicBez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0000"/>
            </a:srgbClr>
          </a:solidFill>
          <a:ln w="12700" cap="rnd">
            <a:noFill/>
            <a:prstDash val="solid"/>
            <a:round/>
            <a:headEnd/>
            <a:tailEnd/>
          </a:ln>
        </p:spPr>
        <p:txBody>
          <a:bodyPr vert="horz" wrap="none" lIns="365760" tIns="109728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Well losses</a:t>
            </a:r>
          </a:p>
        </p:txBody>
      </p:sp>
      <p:sp>
        <p:nvSpPr>
          <p:cNvPr id="16" name="Theis DD">
            <a:extLst>
              <a:ext uri="{FF2B5EF4-FFF2-40B4-BE49-F238E27FC236}">
                <a16:creationId xmlns:a16="http://schemas.microsoft.com/office/drawing/2014/main" id="{EEF55857-5B06-D08D-D6E1-0312D178E651}"/>
              </a:ext>
            </a:extLst>
          </p:cNvPr>
          <p:cNvSpPr>
            <a:spLocks/>
          </p:cNvSpPr>
          <p:nvPr/>
        </p:nvSpPr>
        <p:spPr bwMode="auto">
          <a:xfrm>
            <a:off x="8247188" y="3315189"/>
            <a:ext cx="3543300" cy="96838"/>
          </a:xfrm>
          <a:custGeom>
            <a:avLst/>
            <a:gdLst>
              <a:gd name="T0" fmla="*/ 68 w 2232"/>
              <a:gd name="T1" fmla="*/ 55 h 61"/>
              <a:gd name="T2" fmla="*/ 141 w 2232"/>
              <a:gd name="T3" fmla="*/ 57 h 61"/>
              <a:gd name="T4" fmla="*/ 215 w 2232"/>
              <a:gd name="T5" fmla="*/ 58 h 61"/>
              <a:gd name="T6" fmla="*/ 288 w 2232"/>
              <a:gd name="T7" fmla="*/ 59 h 61"/>
              <a:gd name="T8" fmla="*/ 362 w 2232"/>
              <a:gd name="T9" fmla="*/ 59 h 61"/>
              <a:gd name="T10" fmla="*/ 435 w 2232"/>
              <a:gd name="T11" fmla="*/ 60 h 61"/>
              <a:gd name="T12" fmla="*/ 509 w 2232"/>
              <a:gd name="T13" fmla="*/ 60 h 61"/>
              <a:gd name="T14" fmla="*/ 582 w 2232"/>
              <a:gd name="T15" fmla="*/ 60 h 61"/>
              <a:gd name="T16" fmla="*/ 656 w 2232"/>
              <a:gd name="T17" fmla="*/ 60 h 61"/>
              <a:gd name="T18" fmla="*/ 729 w 2232"/>
              <a:gd name="T19" fmla="*/ 60 h 61"/>
              <a:gd name="T20" fmla="*/ 803 w 2232"/>
              <a:gd name="T21" fmla="*/ 61 h 61"/>
              <a:gd name="T22" fmla="*/ 876 w 2232"/>
              <a:gd name="T23" fmla="*/ 61 h 61"/>
              <a:gd name="T24" fmla="*/ 950 w 2232"/>
              <a:gd name="T25" fmla="*/ 61 h 61"/>
              <a:gd name="T26" fmla="*/ 1023 w 2232"/>
              <a:gd name="T27" fmla="*/ 61 h 61"/>
              <a:gd name="T28" fmla="*/ 1096 w 2232"/>
              <a:gd name="T29" fmla="*/ 61 h 61"/>
              <a:gd name="T30" fmla="*/ 1169 w 2232"/>
              <a:gd name="T31" fmla="*/ 41 h 61"/>
              <a:gd name="T32" fmla="*/ 1243 w 2232"/>
              <a:gd name="T33" fmla="*/ 14 h 61"/>
              <a:gd name="T34" fmla="*/ 1316 w 2232"/>
              <a:gd name="T35" fmla="*/ 9 h 61"/>
              <a:gd name="T36" fmla="*/ 1390 w 2232"/>
              <a:gd name="T37" fmla="*/ 7 h 61"/>
              <a:gd name="T38" fmla="*/ 1463 w 2232"/>
              <a:gd name="T39" fmla="*/ 6 h 61"/>
              <a:gd name="T40" fmla="*/ 1537 w 2232"/>
              <a:gd name="T41" fmla="*/ 6 h 61"/>
              <a:gd name="T42" fmla="*/ 1610 w 2232"/>
              <a:gd name="T43" fmla="*/ 5 h 61"/>
              <a:gd name="T44" fmla="*/ 1684 w 2232"/>
              <a:gd name="T45" fmla="*/ 5 h 61"/>
              <a:gd name="T46" fmla="*/ 1757 w 2232"/>
              <a:gd name="T47" fmla="*/ 4 h 61"/>
              <a:gd name="T48" fmla="*/ 1831 w 2232"/>
              <a:gd name="T49" fmla="*/ 4 h 61"/>
              <a:gd name="T50" fmla="*/ 1904 w 2232"/>
              <a:gd name="T51" fmla="*/ 4 h 61"/>
              <a:gd name="T52" fmla="*/ 1978 w 2232"/>
              <a:gd name="T53" fmla="*/ 4 h 61"/>
              <a:gd name="T54" fmla="*/ 2051 w 2232"/>
              <a:gd name="T55" fmla="*/ 4 h 61"/>
              <a:gd name="T56" fmla="*/ 2125 w 2232"/>
              <a:gd name="T57" fmla="*/ 3 h 61"/>
              <a:gd name="T58" fmla="*/ 2198 w 2232"/>
              <a:gd name="T59" fmla="*/ 3 h 61"/>
              <a:gd name="T60" fmla="*/ 2198 w 2232"/>
              <a:gd name="T61" fmla="*/ 0 h 61"/>
              <a:gd name="T62" fmla="*/ 2125 w 2232"/>
              <a:gd name="T63" fmla="*/ 0 h 61"/>
              <a:gd name="T64" fmla="*/ 2051 w 2232"/>
              <a:gd name="T65" fmla="*/ 0 h 61"/>
              <a:gd name="T66" fmla="*/ 1978 w 2232"/>
              <a:gd name="T67" fmla="*/ 0 h 61"/>
              <a:gd name="T68" fmla="*/ 1904 w 2232"/>
              <a:gd name="T69" fmla="*/ 0 h 61"/>
              <a:gd name="T70" fmla="*/ 1831 w 2232"/>
              <a:gd name="T71" fmla="*/ 0 h 61"/>
              <a:gd name="T72" fmla="*/ 1757 w 2232"/>
              <a:gd name="T73" fmla="*/ 0 h 61"/>
              <a:gd name="T74" fmla="*/ 1684 w 2232"/>
              <a:gd name="T75" fmla="*/ 0 h 61"/>
              <a:gd name="T76" fmla="*/ 1610 w 2232"/>
              <a:gd name="T77" fmla="*/ 0 h 61"/>
              <a:gd name="T78" fmla="*/ 1537 w 2232"/>
              <a:gd name="T79" fmla="*/ 0 h 61"/>
              <a:gd name="T80" fmla="*/ 1463 w 2232"/>
              <a:gd name="T81" fmla="*/ 0 h 61"/>
              <a:gd name="T82" fmla="*/ 1390 w 2232"/>
              <a:gd name="T83" fmla="*/ 0 h 61"/>
              <a:gd name="T84" fmla="*/ 1316 w 2232"/>
              <a:gd name="T85" fmla="*/ 0 h 61"/>
              <a:gd name="T86" fmla="*/ 1243 w 2232"/>
              <a:gd name="T87" fmla="*/ 0 h 61"/>
              <a:gd name="T88" fmla="*/ 1169 w 2232"/>
              <a:gd name="T89" fmla="*/ 0 h 61"/>
              <a:gd name="T90" fmla="*/ 1096 w 2232"/>
              <a:gd name="T91" fmla="*/ 0 h 61"/>
              <a:gd name="T92" fmla="*/ 1023 w 2232"/>
              <a:gd name="T93" fmla="*/ 0 h 61"/>
              <a:gd name="T94" fmla="*/ 950 w 2232"/>
              <a:gd name="T95" fmla="*/ 0 h 61"/>
              <a:gd name="T96" fmla="*/ 876 w 2232"/>
              <a:gd name="T97" fmla="*/ 0 h 61"/>
              <a:gd name="T98" fmla="*/ 803 w 2232"/>
              <a:gd name="T99" fmla="*/ 0 h 61"/>
              <a:gd name="T100" fmla="*/ 729 w 2232"/>
              <a:gd name="T101" fmla="*/ 0 h 61"/>
              <a:gd name="T102" fmla="*/ 656 w 2232"/>
              <a:gd name="T103" fmla="*/ 0 h 61"/>
              <a:gd name="T104" fmla="*/ 582 w 2232"/>
              <a:gd name="T105" fmla="*/ 0 h 61"/>
              <a:gd name="T106" fmla="*/ 509 w 2232"/>
              <a:gd name="T107" fmla="*/ 0 h 61"/>
              <a:gd name="T108" fmla="*/ 435 w 2232"/>
              <a:gd name="T109" fmla="*/ 0 h 61"/>
              <a:gd name="T110" fmla="*/ 362 w 2232"/>
              <a:gd name="T111" fmla="*/ 0 h 61"/>
              <a:gd name="T112" fmla="*/ 288 w 2232"/>
              <a:gd name="T113" fmla="*/ 0 h 61"/>
              <a:gd name="T114" fmla="*/ 215 w 2232"/>
              <a:gd name="T115" fmla="*/ 0 h 61"/>
              <a:gd name="T116" fmla="*/ 141 w 2232"/>
              <a:gd name="T117" fmla="*/ 0 h 61"/>
              <a:gd name="T118" fmla="*/ 68 w 2232"/>
              <a:gd name="T11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32" h="61">
                <a:moveTo>
                  <a:pt x="0" y="2"/>
                </a:moveTo>
                <a:lnTo>
                  <a:pt x="6" y="2"/>
                </a:lnTo>
                <a:lnTo>
                  <a:pt x="11" y="47"/>
                </a:lnTo>
                <a:lnTo>
                  <a:pt x="17" y="50"/>
                </a:lnTo>
                <a:lnTo>
                  <a:pt x="23" y="51"/>
                </a:lnTo>
                <a:lnTo>
                  <a:pt x="29" y="52"/>
                </a:lnTo>
                <a:lnTo>
                  <a:pt x="33" y="53"/>
                </a:lnTo>
                <a:lnTo>
                  <a:pt x="39" y="53"/>
                </a:lnTo>
                <a:lnTo>
                  <a:pt x="45" y="54"/>
                </a:lnTo>
                <a:lnTo>
                  <a:pt x="51" y="54"/>
                </a:lnTo>
                <a:lnTo>
                  <a:pt x="56" y="54"/>
                </a:lnTo>
                <a:lnTo>
                  <a:pt x="62" y="55"/>
                </a:lnTo>
                <a:lnTo>
                  <a:pt x="68" y="55"/>
                </a:lnTo>
                <a:lnTo>
                  <a:pt x="74" y="55"/>
                </a:lnTo>
                <a:lnTo>
                  <a:pt x="80" y="55"/>
                </a:lnTo>
                <a:lnTo>
                  <a:pt x="84" y="56"/>
                </a:lnTo>
                <a:lnTo>
                  <a:pt x="90" y="56"/>
                </a:lnTo>
                <a:lnTo>
                  <a:pt x="96" y="56"/>
                </a:lnTo>
                <a:lnTo>
                  <a:pt x="102" y="56"/>
                </a:lnTo>
                <a:lnTo>
                  <a:pt x="107" y="56"/>
                </a:lnTo>
                <a:lnTo>
                  <a:pt x="113" y="56"/>
                </a:lnTo>
                <a:lnTo>
                  <a:pt x="119" y="57"/>
                </a:lnTo>
                <a:lnTo>
                  <a:pt x="125" y="57"/>
                </a:lnTo>
                <a:lnTo>
                  <a:pt x="130" y="57"/>
                </a:lnTo>
                <a:lnTo>
                  <a:pt x="135" y="57"/>
                </a:lnTo>
                <a:lnTo>
                  <a:pt x="141" y="57"/>
                </a:lnTo>
                <a:lnTo>
                  <a:pt x="147" y="57"/>
                </a:lnTo>
                <a:lnTo>
                  <a:pt x="153" y="57"/>
                </a:lnTo>
                <a:lnTo>
                  <a:pt x="158" y="57"/>
                </a:lnTo>
                <a:lnTo>
                  <a:pt x="164" y="57"/>
                </a:lnTo>
                <a:lnTo>
                  <a:pt x="170" y="57"/>
                </a:lnTo>
                <a:lnTo>
                  <a:pt x="176" y="58"/>
                </a:lnTo>
                <a:lnTo>
                  <a:pt x="180" y="58"/>
                </a:lnTo>
                <a:lnTo>
                  <a:pt x="186" y="58"/>
                </a:lnTo>
                <a:lnTo>
                  <a:pt x="192" y="58"/>
                </a:lnTo>
                <a:lnTo>
                  <a:pt x="198" y="58"/>
                </a:lnTo>
                <a:lnTo>
                  <a:pt x="203" y="58"/>
                </a:lnTo>
                <a:lnTo>
                  <a:pt x="209" y="58"/>
                </a:lnTo>
                <a:lnTo>
                  <a:pt x="215" y="58"/>
                </a:lnTo>
                <a:lnTo>
                  <a:pt x="221" y="58"/>
                </a:lnTo>
                <a:lnTo>
                  <a:pt x="226" y="58"/>
                </a:lnTo>
                <a:lnTo>
                  <a:pt x="231" y="58"/>
                </a:lnTo>
                <a:lnTo>
                  <a:pt x="237" y="58"/>
                </a:lnTo>
                <a:lnTo>
                  <a:pt x="243" y="58"/>
                </a:lnTo>
                <a:lnTo>
                  <a:pt x="249" y="58"/>
                </a:lnTo>
                <a:lnTo>
                  <a:pt x="254" y="59"/>
                </a:lnTo>
                <a:lnTo>
                  <a:pt x="260" y="59"/>
                </a:lnTo>
                <a:lnTo>
                  <a:pt x="266" y="59"/>
                </a:lnTo>
                <a:lnTo>
                  <a:pt x="272" y="59"/>
                </a:lnTo>
                <a:lnTo>
                  <a:pt x="277" y="59"/>
                </a:lnTo>
                <a:lnTo>
                  <a:pt x="282" y="59"/>
                </a:lnTo>
                <a:lnTo>
                  <a:pt x="288" y="59"/>
                </a:lnTo>
                <a:lnTo>
                  <a:pt x="294" y="59"/>
                </a:lnTo>
                <a:lnTo>
                  <a:pt x="299" y="59"/>
                </a:lnTo>
                <a:lnTo>
                  <a:pt x="305" y="59"/>
                </a:lnTo>
                <a:lnTo>
                  <a:pt x="311" y="59"/>
                </a:lnTo>
                <a:lnTo>
                  <a:pt x="317" y="59"/>
                </a:lnTo>
                <a:lnTo>
                  <a:pt x="322" y="59"/>
                </a:lnTo>
                <a:lnTo>
                  <a:pt x="327" y="59"/>
                </a:lnTo>
                <a:lnTo>
                  <a:pt x="333" y="59"/>
                </a:lnTo>
                <a:lnTo>
                  <a:pt x="339" y="59"/>
                </a:lnTo>
                <a:lnTo>
                  <a:pt x="345" y="59"/>
                </a:lnTo>
                <a:lnTo>
                  <a:pt x="350" y="59"/>
                </a:lnTo>
                <a:lnTo>
                  <a:pt x="356" y="59"/>
                </a:lnTo>
                <a:lnTo>
                  <a:pt x="362" y="59"/>
                </a:lnTo>
                <a:lnTo>
                  <a:pt x="368" y="59"/>
                </a:lnTo>
                <a:lnTo>
                  <a:pt x="373" y="59"/>
                </a:lnTo>
                <a:lnTo>
                  <a:pt x="378" y="59"/>
                </a:lnTo>
                <a:lnTo>
                  <a:pt x="384" y="59"/>
                </a:lnTo>
                <a:lnTo>
                  <a:pt x="390" y="59"/>
                </a:lnTo>
                <a:lnTo>
                  <a:pt x="395" y="59"/>
                </a:lnTo>
                <a:lnTo>
                  <a:pt x="401" y="59"/>
                </a:lnTo>
                <a:lnTo>
                  <a:pt x="407" y="60"/>
                </a:lnTo>
                <a:lnTo>
                  <a:pt x="413" y="59"/>
                </a:lnTo>
                <a:lnTo>
                  <a:pt x="419" y="59"/>
                </a:lnTo>
                <a:lnTo>
                  <a:pt x="424" y="60"/>
                </a:lnTo>
                <a:lnTo>
                  <a:pt x="429" y="60"/>
                </a:lnTo>
                <a:lnTo>
                  <a:pt x="435" y="60"/>
                </a:lnTo>
                <a:lnTo>
                  <a:pt x="441" y="60"/>
                </a:lnTo>
                <a:lnTo>
                  <a:pt x="446" y="60"/>
                </a:lnTo>
                <a:lnTo>
                  <a:pt x="452" y="60"/>
                </a:lnTo>
                <a:lnTo>
                  <a:pt x="458" y="60"/>
                </a:lnTo>
                <a:lnTo>
                  <a:pt x="464" y="60"/>
                </a:lnTo>
                <a:lnTo>
                  <a:pt x="469" y="60"/>
                </a:lnTo>
                <a:lnTo>
                  <a:pt x="475" y="60"/>
                </a:lnTo>
                <a:lnTo>
                  <a:pt x="480" y="60"/>
                </a:lnTo>
                <a:lnTo>
                  <a:pt x="486" y="60"/>
                </a:lnTo>
                <a:lnTo>
                  <a:pt x="491" y="60"/>
                </a:lnTo>
                <a:lnTo>
                  <a:pt x="497" y="60"/>
                </a:lnTo>
                <a:lnTo>
                  <a:pt x="503" y="60"/>
                </a:lnTo>
                <a:lnTo>
                  <a:pt x="509" y="60"/>
                </a:lnTo>
                <a:lnTo>
                  <a:pt x="515" y="60"/>
                </a:lnTo>
                <a:lnTo>
                  <a:pt x="520" y="60"/>
                </a:lnTo>
                <a:lnTo>
                  <a:pt x="525" y="60"/>
                </a:lnTo>
                <a:lnTo>
                  <a:pt x="531" y="60"/>
                </a:lnTo>
                <a:lnTo>
                  <a:pt x="537" y="60"/>
                </a:lnTo>
                <a:lnTo>
                  <a:pt x="542" y="60"/>
                </a:lnTo>
                <a:lnTo>
                  <a:pt x="548" y="60"/>
                </a:lnTo>
                <a:lnTo>
                  <a:pt x="554" y="60"/>
                </a:lnTo>
                <a:lnTo>
                  <a:pt x="560" y="60"/>
                </a:lnTo>
                <a:lnTo>
                  <a:pt x="565" y="60"/>
                </a:lnTo>
                <a:lnTo>
                  <a:pt x="571" y="60"/>
                </a:lnTo>
                <a:lnTo>
                  <a:pt x="576" y="60"/>
                </a:lnTo>
                <a:lnTo>
                  <a:pt x="582" y="60"/>
                </a:lnTo>
                <a:lnTo>
                  <a:pt x="588" y="60"/>
                </a:lnTo>
                <a:lnTo>
                  <a:pt x="593" y="60"/>
                </a:lnTo>
                <a:lnTo>
                  <a:pt x="599" y="60"/>
                </a:lnTo>
                <a:lnTo>
                  <a:pt x="605" y="60"/>
                </a:lnTo>
                <a:lnTo>
                  <a:pt x="611" y="60"/>
                </a:lnTo>
                <a:lnTo>
                  <a:pt x="616" y="60"/>
                </a:lnTo>
                <a:lnTo>
                  <a:pt x="622" y="60"/>
                </a:lnTo>
                <a:lnTo>
                  <a:pt x="627" y="60"/>
                </a:lnTo>
                <a:lnTo>
                  <a:pt x="633" y="60"/>
                </a:lnTo>
                <a:lnTo>
                  <a:pt x="638" y="60"/>
                </a:lnTo>
                <a:lnTo>
                  <a:pt x="644" y="60"/>
                </a:lnTo>
                <a:lnTo>
                  <a:pt x="650" y="60"/>
                </a:lnTo>
                <a:lnTo>
                  <a:pt x="656" y="60"/>
                </a:lnTo>
                <a:lnTo>
                  <a:pt x="661" y="60"/>
                </a:lnTo>
                <a:lnTo>
                  <a:pt x="667" y="60"/>
                </a:lnTo>
                <a:lnTo>
                  <a:pt x="672" y="60"/>
                </a:lnTo>
                <a:lnTo>
                  <a:pt x="678" y="60"/>
                </a:lnTo>
                <a:lnTo>
                  <a:pt x="684" y="60"/>
                </a:lnTo>
                <a:lnTo>
                  <a:pt x="689" y="60"/>
                </a:lnTo>
                <a:lnTo>
                  <a:pt x="695" y="60"/>
                </a:lnTo>
                <a:lnTo>
                  <a:pt x="701" y="60"/>
                </a:lnTo>
                <a:lnTo>
                  <a:pt x="707" y="60"/>
                </a:lnTo>
                <a:lnTo>
                  <a:pt x="712" y="60"/>
                </a:lnTo>
                <a:lnTo>
                  <a:pt x="718" y="60"/>
                </a:lnTo>
                <a:lnTo>
                  <a:pt x="723" y="60"/>
                </a:lnTo>
                <a:lnTo>
                  <a:pt x="729" y="60"/>
                </a:lnTo>
                <a:lnTo>
                  <a:pt x="734" y="61"/>
                </a:lnTo>
                <a:lnTo>
                  <a:pt x="740" y="61"/>
                </a:lnTo>
                <a:lnTo>
                  <a:pt x="746" y="61"/>
                </a:lnTo>
                <a:lnTo>
                  <a:pt x="752" y="61"/>
                </a:lnTo>
                <a:lnTo>
                  <a:pt x="757" y="61"/>
                </a:lnTo>
                <a:lnTo>
                  <a:pt x="763" y="61"/>
                </a:lnTo>
                <a:lnTo>
                  <a:pt x="769" y="61"/>
                </a:lnTo>
                <a:lnTo>
                  <a:pt x="774" y="61"/>
                </a:lnTo>
                <a:lnTo>
                  <a:pt x="780" y="61"/>
                </a:lnTo>
                <a:lnTo>
                  <a:pt x="785" y="61"/>
                </a:lnTo>
                <a:lnTo>
                  <a:pt x="791" y="61"/>
                </a:lnTo>
                <a:lnTo>
                  <a:pt x="797" y="61"/>
                </a:lnTo>
                <a:lnTo>
                  <a:pt x="803" y="61"/>
                </a:lnTo>
                <a:lnTo>
                  <a:pt x="808" y="61"/>
                </a:lnTo>
                <a:lnTo>
                  <a:pt x="814" y="61"/>
                </a:lnTo>
                <a:lnTo>
                  <a:pt x="819" y="61"/>
                </a:lnTo>
                <a:lnTo>
                  <a:pt x="825" y="61"/>
                </a:lnTo>
                <a:lnTo>
                  <a:pt x="830" y="61"/>
                </a:lnTo>
                <a:lnTo>
                  <a:pt x="836" y="61"/>
                </a:lnTo>
                <a:lnTo>
                  <a:pt x="842" y="61"/>
                </a:lnTo>
                <a:lnTo>
                  <a:pt x="848" y="61"/>
                </a:lnTo>
                <a:lnTo>
                  <a:pt x="854" y="61"/>
                </a:lnTo>
                <a:lnTo>
                  <a:pt x="859" y="61"/>
                </a:lnTo>
                <a:lnTo>
                  <a:pt x="865" y="61"/>
                </a:lnTo>
                <a:lnTo>
                  <a:pt x="870" y="61"/>
                </a:lnTo>
                <a:lnTo>
                  <a:pt x="876" y="61"/>
                </a:lnTo>
                <a:lnTo>
                  <a:pt x="881" y="61"/>
                </a:lnTo>
                <a:lnTo>
                  <a:pt x="887" y="61"/>
                </a:lnTo>
                <a:lnTo>
                  <a:pt x="893" y="61"/>
                </a:lnTo>
                <a:lnTo>
                  <a:pt x="899" y="61"/>
                </a:lnTo>
                <a:lnTo>
                  <a:pt x="904" y="61"/>
                </a:lnTo>
                <a:lnTo>
                  <a:pt x="910" y="61"/>
                </a:lnTo>
                <a:lnTo>
                  <a:pt x="916" y="61"/>
                </a:lnTo>
                <a:lnTo>
                  <a:pt x="921" y="61"/>
                </a:lnTo>
                <a:lnTo>
                  <a:pt x="926" y="61"/>
                </a:lnTo>
                <a:lnTo>
                  <a:pt x="932" y="61"/>
                </a:lnTo>
                <a:lnTo>
                  <a:pt x="938" y="61"/>
                </a:lnTo>
                <a:lnTo>
                  <a:pt x="944" y="61"/>
                </a:lnTo>
                <a:lnTo>
                  <a:pt x="950" y="61"/>
                </a:lnTo>
                <a:lnTo>
                  <a:pt x="955" y="61"/>
                </a:lnTo>
                <a:lnTo>
                  <a:pt x="961" y="61"/>
                </a:lnTo>
                <a:lnTo>
                  <a:pt x="966" y="61"/>
                </a:lnTo>
                <a:lnTo>
                  <a:pt x="972" y="61"/>
                </a:lnTo>
                <a:lnTo>
                  <a:pt x="977" y="61"/>
                </a:lnTo>
                <a:lnTo>
                  <a:pt x="983" y="61"/>
                </a:lnTo>
                <a:lnTo>
                  <a:pt x="989" y="61"/>
                </a:lnTo>
                <a:lnTo>
                  <a:pt x="995" y="61"/>
                </a:lnTo>
                <a:lnTo>
                  <a:pt x="1000" y="61"/>
                </a:lnTo>
                <a:lnTo>
                  <a:pt x="1006" y="61"/>
                </a:lnTo>
                <a:lnTo>
                  <a:pt x="1012" y="61"/>
                </a:lnTo>
                <a:lnTo>
                  <a:pt x="1017" y="61"/>
                </a:lnTo>
                <a:lnTo>
                  <a:pt x="1023" y="61"/>
                </a:lnTo>
                <a:lnTo>
                  <a:pt x="1028" y="61"/>
                </a:lnTo>
                <a:lnTo>
                  <a:pt x="1034" y="61"/>
                </a:lnTo>
                <a:lnTo>
                  <a:pt x="1040" y="61"/>
                </a:lnTo>
                <a:lnTo>
                  <a:pt x="1046" y="61"/>
                </a:lnTo>
                <a:lnTo>
                  <a:pt x="1051" y="61"/>
                </a:lnTo>
                <a:lnTo>
                  <a:pt x="1057" y="61"/>
                </a:lnTo>
                <a:lnTo>
                  <a:pt x="1063" y="61"/>
                </a:lnTo>
                <a:lnTo>
                  <a:pt x="1068" y="61"/>
                </a:lnTo>
                <a:lnTo>
                  <a:pt x="1073" y="61"/>
                </a:lnTo>
                <a:lnTo>
                  <a:pt x="1079" y="61"/>
                </a:lnTo>
                <a:lnTo>
                  <a:pt x="1085" y="61"/>
                </a:lnTo>
                <a:lnTo>
                  <a:pt x="1091" y="61"/>
                </a:lnTo>
                <a:lnTo>
                  <a:pt x="1096" y="61"/>
                </a:lnTo>
                <a:lnTo>
                  <a:pt x="1102" y="61"/>
                </a:lnTo>
                <a:lnTo>
                  <a:pt x="1108" y="44"/>
                </a:lnTo>
                <a:lnTo>
                  <a:pt x="1114" y="43"/>
                </a:lnTo>
                <a:lnTo>
                  <a:pt x="1119" y="42"/>
                </a:lnTo>
                <a:lnTo>
                  <a:pt x="1124" y="42"/>
                </a:lnTo>
                <a:lnTo>
                  <a:pt x="1130" y="42"/>
                </a:lnTo>
                <a:lnTo>
                  <a:pt x="1136" y="41"/>
                </a:lnTo>
                <a:lnTo>
                  <a:pt x="1142" y="41"/>
                </a:lnTo>
                <a:lnTo>
                  <a:pt x="1147" y="41"/>
                </a:lnTo>
                <a:lnTo>
                  <a:pt x="1153" y="41"/>
                </a:lnTo>
                <a:lnTo>
                  <a:pt x="1159" y="41"/>
                </a:lnTo>
                <a:lnTo>
                  <a:pt x="1164" y="41"/>
                </a:lnTo>
                <a:lnTo>
                  <a:pt x="1169" y="41"/>
                </a:lnTo>
                <a:lnTo>
                  <a:pt x="1175" y="40"/>
                </a:lnTo>
                <a:lnTo>
                  <a:pt x="1181" y="40"/>
                </a:lnTo>
                <a:lnTo>
                  <a:pt x="1187" y="40"/>
                </a:lnTo>
                <a:lnTo>
                  <a:pt x="1192" y="40"/>
                </a:lnTo>
                <a:lnTo>
                  <a:pt x="1198" y="40"/>
                </a:lnTo>
                <a:lnTo>
                  <a:pt x="1204" y="40"/>
                </a:lnTo>
                <a:lnTo>
                  <a:pt x="1210" y="40"/>
                </a:lnTo>
                <a:lnTo>
                  <a:pt x="1215" y="40"/>
                </a:lnTo>
                <a:lnTo>
                  <a:pt x="1220" y="40"/>
                </a:lnTo>
                <a:lnTo>
                  <a:pt x="1226" y="40"/>
                </a:lnTo>
                <a:lnTo>
                  <a:pt x="1232" y="40"/>
                </a:lnTo>
                <a:lnTo>
                  <a:pt x="1238" y="18"/>
                </a:lnTo>
                <a:lnTo>
                  <a:pt x="1243" y="14"/>
                </a:lnTo>
                <a:lnTo>
                  <a:pt x="1249" y="12"/>
                </a:lnTo>
                <a:lnTo>
                  <a:pt x="1255" y="12"/>
                </a:lnTo>
                <a:lnTo>
                  <a:pt x="1261" y="11"/>
                </a:lnTo>
                <a:lnTo>
                  <a:pt x="1265" y="11"/>
                </a:lnTo>
                <a:lnTo>
                  <a:pt x="1271" y="10"/>
                </a:lnTo>
                <a:lnTo>
                  <a:pt x="1277" y="10"/>
                </a:lnTo>
                <a:lnTo>
                  <a:pt x="1283" y="10"/>
                </a:lnTo>
                <a:lnTo>
                  <a:pt x="1289" y="9"/>
                </a:lnTo>
                <a:lnTo>
                  <a:pt x="1294" y="9"/>
                </a:lnTo>
                <a:lnTo>
                  <a:pt x="1300" y="9"/>
                </a:lnTo>
                <a:lnTo>
                  <a:pt x="1306" y="9"/>
                </a:lnTo>
                <a:lnTo>
                  <a:pt x="1311" y="9"/>
                </a:lnTo>
                <a:lnTo>
                  <a:pt x="1316" y="9"/>
                </a:lnTo>
                <a:lnTo>
                  <a:pt x="1322" y="8"/>
                </a:lnTo>
                <a:lnTo>
                  <a:pt x="1328" y="8"/>
                </a:lnTo>
                <a:lnTo>
                  <a:pt x="1334" y="8"/>
                </a:lnTo>
                <a:lnTo>
                  <a:pt x="1339" y="8"/>
                </a:lnTo>
                <a:lnTo>
                  <a:pt x="1345" y="8"/>
                </a:lnTo>
                <a:lnTo>
                  <a:pt x="1351" y="8"/>
                </a:lnTo>
                <a:lnTo>
                  <a:pt x="1357" y="8"/>
                </a:lnTo>
                <a:lnTo>
                  <a:pt x="1362" y="8"/>
                </a:lnTo>
                <a:lnTo>
                  <a:pt x="1367" y="7"/>
                </a:lnTo>
                <a:lnTo>
                  <a:pt x="1373" y="7"/>
                </a:lnTo>
                <a:lnTo>
                  <a:pt x="1379" y="7"/>
                </a:lnTo>
                <a:lnTo>
                  <a:pt x="1385" y="7"/>
                </a:lnTo>
                <a:lnTo>
                  <a:pt x="1390" y="7"/>
                </a:lnTo>
                <a:lnTo>
                  <a:pt x="1396" y="7"/>
                </a:lnTo>
                <a:lnTo>
                  <a:pt x="1402" y="7"/>
                </a:lnTo>
                <a:lnTo>
                  <a:pt x="1408" y="7"/>
                </a:lnTo>
                <a:lnTo>
                  <a:pt x="1412" y="7"/>
                </a:lnTo>
                <a:lnTo>
                  <a:pt x="1418" y="7"/>
                </a:lnTo>
                <a:lnTo>
                  <a:pt x="1424" y="7"/>
                </a:lnTo>
                <a:lnTo>
                  <a:pt x="1430" y="7"/>
                </a:lnTo>
                <a:lnTo>
                  <a:pt x="1435" y="7"/>
                </a:lnTo>
                <a:lnTo>
                  <a:pt x="1441" y="6"/>
                </a:lnTo>
                <a:lnTo>
                  <a:pt x="1447" y="6"/>
                </a:lnTo>
                <a:lnTo>
                  <a:pt x="1453" y="6"/>
                </a:lnTo>
                <a:lnTo>
                  <a:pt x="1458" y="6"/>
                </a:lnTo>
                <a:lnTo>
                  <a:pt x="1463" y="6"/>
                </a:lnTo>
                <a:lnTo>
                  <a:pt x="1469" y="6"/>
                </a:lnTo>
                <a:lnTo>
                  <a:pt x="1475" y="6"/>
                </a:lnTo>
                <a:lnTo>
                  <a:pt x="1481" y="6"/>
                </a:lnTo>
                <a:lnTo>
                  <a:pt x="1486" y="6"/>
                </a:lnTo>
                <a:lnTo>
                  <a:pt x="1492" y="6"/>
                </a:lnTo>
                <a:lnTo>
                  <a:pt x="1498" y="6"/>
                </a:lnTo>
                <a:lnTo>
                  <a:pt x="1504" y="6"/>
                </a:lnTo>
                <a:lnTo>
                  <a:pt x="1508" y="6"/>
                </a:lnTo>
                <a:lnTo>
                  <a:pt x="1514" y="6"/>
                </a:lnTo>
                <a:lnTo>
                  <a:pt x="1520" y="6"/>
                </a:lnTo>
                <a:lnTo>
                  <a:pt x="1526" y="6"/>
                </a:lnTo>
                <a:lnTo>
                  <a:pt x="1531" y="6"/>
                </a:lnTo>
                <a:lnTo>
                  <a:pt x="1537" y="6"/>
                </a:lnTo>
                <a:lnTo>
                  <a:pt x="1543" y="6"/>
                </a:lnTo>
                <a:lnTo>
                  <a:pt x="1549" y="6"/>
                </a:lnTo>
                <a:lnTo>
                  <a:pt x="1555" y="5"/>
                </a:lnTo>
                <a:lnTo>
                  <a:pt x="1559" y="5"/>
                </a:lnTo>
                <a:lnTo>
                  <a:pt x="1565" y="5"/>
                </a:lnTo>
                <a:lnTo>
                  <a:pt x="1571" y="5"/>
                </a:lnTo>
                <a:lnTo>
                  <a:pt x="1577" y="5"/>
                </a:lnTo>
                <a:lnTo>
                  <a:pt x="1582" y="5"/>
                </a:lnTo>
                <a:lnTo>
                  <a:pt x="1588" y="5"/>
                </a:lnTo>
                <a:lnTo>
                  <a:pt x="1594" y="5"/>
                </a:lnTo>
                <a:lnTo>
                  <a:pt x="1600" y="5"/>
                </a:lnTo>
                <a:lnTo>
                  <a:pt x="1604" y="5"/>
                </a:lnTo>
                <a:lnTo>
                  <a:pt x="1610" y="5"/>
                </a:lnTo>
                <a:lnTo>
                  <a:pt x="1616" y="5"/>
                </a:lnTo>
                <a:lnTo>
                  <a:pt x="1622" y="5"/>
                </a:lnTo>
                <a:lnTo>
                  <a:pt x="1628" y="5"/>
                </a:lnTo>
                <a:lnTo>
                  <a:pt x="1633" y="5"/>
                </a:lnTo>
                <a:lnTo>
                  <a:pt x="1639" y="5"/>
                </a:lnTo>
                <a:lnTo>
                  <a:pt x="1645" y="5"/>
                </a:lnTo>
                <a:lnTo>
                  <a:pt x="1651" y="5"/>
                </a:lnTo>
                <a:lnTo>
                  <a:pt x="1655" y="5"/>
                </a:lnTo>
                <a:lnTo>
                  <a:pt x="1661" y="5"/>
                </a:lnTo>
                <a:lnTo>
                  <a:pt x="1667" y="5"/>
                </a:lnTo>
                <a:lnTo>
                  <a:pt x="1673" y="5"/>
                </a:lnTo>
                <a:lnTo>
                  <a:pt x="1678" y="5"/>
                </a:lnTo>
                <a:lnTo>
                  <a:pt x="1684" y="5"/>
                </a:lnTo>
                <a:lnTo>
                  <a:pt x="1690" y="5"/>
                </a:lnTo>
                <a:lnTo>
                  <a:pt x="1696" y="5"/>
                </a:lnTo>
                <a:lnTo>
                  <a:pt x="1701" y="5"/>
                </a:lnTo>
                <a:lnTo>
                  <a:pt x="1706" y="5"/>
                </a:lnTo>
                <a:lnTo>
                  <a:pt x="1712" y="5"/>
                </a:lnTo>
                <a:lnTo>
                  <a:pt x="1718" y="5"/>
                </a:lnTo>
                <a:lnTo>
                  <a:pt x="1724" y="5"/>
                </a:lnTo>
                <a:lnTo>
                  <a:pt x="1729" y="5"/>
                </a:lnTo>
                <a:lnTo>
                  <a:pt x="1735" y="4"/>
                </a:lnTo>
                <a:lnTo>
                  <a:pt x="1741" y="4"/>
                </a:lnTo>
                <a:lnTo>
                  <a:pt x="1747" y="4"/>
                </a:lnTo>
                <a:lnTo>
                  <a:pt x="1752" y="4"/>
                </a:lnTo>
                <a:lnTo>
                  <a:pt x="1757" y="4"/>
                </a:lnTo>
                <a:lnTo>
                  <a:pt x="1763" y="4"/>
                </a:lnTo>
                <a:lnTo>
                  <a:pt x="1769" y="4"/>
                </a:lnTo>
                <a:lnTo>
                  <a:pt x="1774" y="4"/>
                </a:lnTo>
                <a:lnTo>
                  <a:pt x="1780" y="4"/>
                </a:lnTo>
                <a:lnTo>
                  <a:pt x="1786" y="4"/>
                </a:lnTo>
                <a:lnTo>
                  <a:pt x="1792" y="4"/>
                </a:lnTo>
                <a:lnTo>
                  <a:pt x="1797" y="4"/>
                </a:lnTo>
                <a:lnTo>
                  <a:pt x="1802" y="4"/>
                </a:lnTo>
                <a:lnTo>
                  <a:pt x="1808" y="4"/>
                </a:lnTo>
                <a:lnTo>
                  <a:pt x="1814" y="4"/>
                </a:lnTo>
                <a:lnTo>
                  <a:pt x="1820" y="4"/>
                </a:lnTo>
                <a:lnTo>
                  <a:pt x="1825" y="4"/>
                </a:lnTo>
                <a:lnTo>
                  <a:pt x="1831" y="4"/>
                </a:lnTo>
                <a:lnTo>
                  <a:pt x="1837" y="4"/>
                </a:lnTo>
                <a:lnTo>
                  <a:pt x="1843" y="4"/>
                </a:lnTo>
                <a:lnTo>
                  <a:pt x="1848" y="4"/>
                </a:lnTo>
                <a:lnTo>
                  <a:pt x="1853" y="4"/>
                </a:lnTo>
                <a:lnTo>
                  <a:pt x="1859" y="4"/>
                </a:lnTo>
                <a:lnTo>
                  <a:pt x="1865" y="4"/>
                </a:lnTo>
                <a:lnTo>
                  <a:pt x="1870" y="4"/>
                </a:lnTo>
                <a:lnTo>
                  <a:pt x="1876" y="4"/>
                </a:lnTo>
                <a:lnTo>
                  <a:pt x="1882" y="4"/>
                </a:lnTo>
                <a:lnTo>
                  <a:pt x="1888" y="4"/>
                </a:lnTo>
                <a:lnTo>
                  <a:pt x="1893" y="4"/>
                </a:lnTo>
                <a:lnTo>
                  <a:pt x="1899" y="4"/>
                </a:lnTo>
                <a:lnTo>
                  <a:pt x="1904" y="4"/>
                </a:lnTo>
                <a:lnTo>
                  <a:pt x="1910" y="4"/>
                </a:lnTo>
                <a:lnTo>
                  <a:pt x="1916" y="4"/>
                </a:lnTo>
                <a:lnTo>
                  <a:pt x="1921" y="4"/>
                </a:lnTo>
                <a:lnTo>
                  <a:pt x="1927" y="4"/>
                </a:lnTo>
                <a:lnTo>
                  <a:pt x="1933" y="4"/>
                </a:lnTo>
                <a:lnTo>
                  <a:pt x="1939" y="4"/>
                </a:lnTo>
                <a:lnTo>
                  <a:pt x="1944" y="4"/>
                </a:lnTo>
                <a:lnTo>
                  <a:pt x="1949" y="4"/>
                </a:lnTo>
                <a:lnTo>
                  <a:pt x="1955" y="4"/>
                </a:lnTo>
                <a:lnTo>
                  <a:pt x="1961" y="4"/>
                </a:lnTo>
                <a:lnTo>
                  <a:pt x="1966" y="4"/>
                </a:lnTo>
                <a:lnTo>
                  <a:pt x="1972" y="4"/>
                </a:lnTo>
                <a:lnTo>
                  <a:pt x="1978" y="4"/>
                </a:lnTo>
                <a:lnTo>
                  <a:pt x="1984" y="4"/>
                </a:lnTo>
                <a:lnTo>
                  <a:pt x="1990" y="4"/>
                </a:lnTo>
                <a:lnTo>
                  <a:pt x="1995" y="4"/>
                </a:lnTo>
                <a:lnTo>
                  <a:pt x="2000" y="4"/>
                </a:lnTo>
                <a:lnTo>
                  <a:pt x="2006" y="4"/>
                </a:lnTo>
                <a:lnTo>
                  <a:pt x="2012" y="4"/>
                </a:lnTo>
                <a:lnTo>
                  <a:pt x="2017" y="4"/>
                </a:lnTo>
                <a:lnTo>
                  <a:pt x="2023" y="4"/>
                </a:lnTo>
                <a:lnTo>
                  <a:pt x="2029" y="4"/>
                </a:lnTo>
                <a:lnTo>
                  <a:pt x="2035" y="4"/>
                </a:lnTo>
                <a:lnTo>
                  <a:pt x="2040" y="4"/>
                </a:lnTo>
                <a:lnTo>
                  <a:pt x="2046" y="4"/>
                </a:lnTo>
                <a:lnTo>
                  <a:pt x="2051" y="4"/>
                </a:lnTo>
                <a:lnTo>
                  <a:pt x="2057" y="4"/>
                </a:lnTo>
                <a:lnTo>
                  <a:pt x="2063" y="3"/>
                </a:lnTo>
                <a:lnTo>
                  <a:pt x="2068" y="3"/>
                </a:lnTo>
                <a:lnTo>
                  <a:pt x="2074" y="3"/>
                </a:lnTo>
                <a:lnTo>
                  <a:pt x="2080" y="3"/>
                </a:lnTo>
                <a:lnTo>
                  <a:pt x="2086" y="3"/>
                </a:lnTo>
                <a:lnTo>
                  <a:pt x="2091" y="3"/>
                </a:lnTo>
                <a:lnTo>
                  <a:pt x="2096" y="3"/>
                </a:lnTo>
                <a:lnTo>
                  <a:pt x="2102" y="3"/>
                </a:lnTo>
                <a:lnTo>
                  <a:pt x="2108" y="3"/>
                </a:lnTo>
                <a:lnTo>
                  <a:pt x="2113" y="3"/>
                </a:lnTo>
                <a:lnTo>
                  <a:pt x="2119" y="3"/>
                </a:lnTo>
                <a:lnTo>
                  <a:pt x="2125" y="3"/>
                </a:lnTo>
                <a:lnTo>
                  <a:pt x="2131" y="3"/>
                </a:lnTo>
                <a:lnTo>
                  <a:pt x="2136" y="3"/>
                </a:lnTo>
                <a:lnTo>
                  <a:pt x="2142" y="3"/>
                </a:lnTo>
                <a:lnTo>
                  <a:pt x="2147" y="3"/>
                </a:lnTo>
                <a:lnTo>
                  <a:pt x="2153" y="3"/>
                </a:lnTo>
                <a:lnTo>
                  <a:pt x="2159" y="3"/>
                </a:lnTo>
                <a:lnTo>
                  <a:pt x="2164" y="3"/>
                </a:lnTo>
                <a:lnTo>
                  <a:pt x="2170" y="3"/>
                </a:lnTo>
                <a:lnTo>
                  <a:pt x="2176" y="3"/>
                </a:lnTo>
                <a:lnTo>
                  <a:pt x="2182" y="3"/>
                </a:lnTo>
                <a:lnTo>
                  <a:pt x="2187" y="3"/>
                </a:lnTo>
                <a:lnTo>
                  <a:pt x="2193" y="3"/>
                </a:lnTo>
                <a:lnTo>
                  <a:pt x="2198" y="3"/>
                </a:lnTo>
                <a:lnTo>
                  <a:pt x="2204" y="3"/>
                </a:lnTo>
                <a:lnTo>
                  <a:pt x="2209" y="3"/>
                </a:lnTo>
                <a:lnTo>
                  <a:pt x="2215" y="3"/>
                </a:lnTo>
                <a:lnTo>
                  <a:pt x="2221" y="3"/>
                </a:lnTo>
                <a:lnTo>
                  <a:pt x="2227" y="3"/>
                </a:lnTo>
                <a:lnTo>
                  <a:pt x="2232" y="3"/>
                </a:lnTo>
                <a:lnTo>
                  <a:pt x="2232" y="0"/>
                </a:lnTo>
                <a:lnTo>
                  <a:pt x="2227" y="0"/>
                </a:lnTo>
                <a:lnTo>
                  <a:pt x="2221" y="0"/>
                </a:lnTo>
                <a:lnTo>
                  <a:pt x="2215" y="0"/>
                </a:lnTo>
                <a:lnTo>
                  <a:pt x="2209" y="0"/>
                </a:lnTo>
                <a:lnTo>
                  <a:pt x="2204" y="0"/>
                </a:lnTo>
                <a:lnTo>
                  <a:pt x="2198" y="0"/>
                </a:lnTo>
                <a:lnTo>
                  <a:pt x="2193" y="0"/>
                </a:lnTo>
                <a:lnTo>
                  <a:pt x="2187" y="0"/>
                </a:lnTo>
                <a:lnTo>
                  <a:pt x="2182" y="0"/>
                </a:lnTo>
                <a:lnTo>
                  <a:pt x="2176" y="0"/>
                </a:lnTo>
                <a:lnTo>
                  <a:pt x="2170" y="0"/>
                </a:lnTo>
                <a:lnTo>
                  <a:pt x="2164" y="0"/>
                </a:lnTo>
                <a:lnTo>
                  <a:pt x="2159" y="0"/>
                </a:lnTo>
                <a:lnTo>
                  <a:pt x="2153" y="0"/>
                </a:lnTo>
                <a:lnTo>
                  <a:pt x="2147" y="0"/>
                </a:lnTo>
                <a:lnTo>
                  <a:pt x="2142" y="0"/>
                </a:lnTo>
                <a:lnTo>
                  <a:pt x="2136" y="0"/>
                </a:lnTo>
                <a:lnTo>
                  <a:pt x="2131" y="0"/>
                </a:lnTo>
                <a:lnTo>
                  <a:pt x="2125" y="0"/>
                </a:lnTo>
                <a:lnTo>
                  <a:pt x="2119" y="0"/>
                </a:lnTo>
                <a:lnTo>
                  <a:pt x="2113" y="0"/>
                </a:lnTo>
                <a:lnTo>
                  <a:pt x="2108" y="0"/>
                </a:lnTo>
                <a:lnTo>
                  <a:pt x="2102" y="0"/>
                </a:lnTo>
                <a:lnTo>
                  <a:pt x="2096" y="0"/>
                </a:lnTo>
                <a:lnTo>
                  <a:pt x="2091" y="0"/>
                </a:lnTo>
                <a:lnTo>
                  <a:pt x="2086" y="0"/>
                </a:lnTo>
                <a:lnTo>
                  <a:pt x="2080" y="0"/>
                </a:lnTo>
                <a:lnTo>
                  <a:pt x="2074" y="0"/>
                </a:lnTo>
                <a:lnTo>
                  <a:pt x="2068" y="0"/>
                </a:lnTo>
                <a:lnTo>
                  <a:pt x="2063" y="0"/>
                </a:lnTo>
                <a:lnTo>
                  <a:pt x="2057" y="0"/>
                </a:lnTo>
                <a:lnTo>
                  <a:pt x="2051" y="0"/>
                </a:lnTo>
                <a:lnTo>
                  <a:pt x="2046" y="0"/>
                </a:lnTo>
                <a:lnTo>
                  <a:pt x="2040" y="0"/>
                </a:lnTo>
                <a:lnTo>
                  <a:pt x="2035" y="0"/>
                </a:lnTo>
                <a:lnTo>
                  <a:pt x="2029" y="0"/>
                </a:lnTo>
                <a:lnTo>
                  <a:pt x="2023" y="0"/>
                </a:lnTo>
                <a:lnTo>
                  <a:pt x="2017" y="0"/>
                </a:lnTo>
                <a:lnTo>
                  <a:pt x="2012" y="0"/>
                </a:lnTo>
                <a:lnTo>
                  <a:pt x="2006" y="0"/>
                </a:lnTo>
                <a:lnTo>
                  <a:pt x="2000" y="0"/>
                </a:lnTo>
                <a:lnTo>
                  <a:pt x="1995" y="0"/>
                </a:lnTo>
                <a:lnTo>
                  <a:pt x="1990" y="0"/>
                </a:lnTo>
                <a:lnTo>
                  <a:pt x="1984" y="0"/>
                </a:lnTo>
                <a:lnTo>
                  <a:pt x="1978" y="0"/>
                </a:lnTo>
                <a:lnTo>
                  <a:pt x="1972" y="0"/>
                </a:lnTo>
                <a:lnTo>
                  <a:pt x="1966" y="0"/>
                </a:lnTo>
                <a:lnTo>
                  <a:pt x="1961" y="0"/>
                </a:lnTo>
                <a:lnTo>
                  <a:pt x="1955" y="0"/>
                </a:lnTo>
                <a:lnTo>
                  <a:pt x="1949" y="0"/>
                </a:lnTo>
                <a:lnTo>
                  <a:pt x="1944" y="0"/>
                </a:lnTo>
                <a:lnTo>
                  <a:pt x="1939" y="0"/>
                </a:lnTo>
                <a:lnTo>
                  <a:pt x="1933" y="0"/>
                </a:lnTo>
                <a:lnTo>
                  <a:pt x="1927" y="0"/>
                </a:lnTo>
                <a:lnTo>
                  <a:pt x="1921" y="0"/>
                </a:lnTo>
                <a:lnTo>
                  <a:pt x="1916" y="0"/>
                </a:lnTo>
                <a:lnTo>
                  <a:pt x="1910" y="0"/>
                </a:lnTo>
                <a:lnTo>
                  <a:pt x="1904" y="0"/>
                </a:lnTo>
                <a:lnTo>
                  <a:pt x="1899" y="0"/>
                </a:lnTo>
                <a:lnTo>
                  <a:pt x="1893" y="0"/>
                </a:lnTo>
                <a:lnTo>
                  <a:pt x="1888" y="0"/>
                </a:lnTo>
                <a:lnTo>
                  <a:pt x="1882" y="0"/>
                </a:lnTo>
                <a:lnTo>
                  <a:pt x="1876" y="0"/>
                </a:lnTo>
                <a:lnTo>
                  <a:pt x="1870" y="0"/>
                </a:lnTo>
                <a:lnTo>
                  <a:pt x="1865" y="0"/>
                </a:lnTo>
                <a:lnTo>
                  <a:pt x="1859" y="0"/>
                </a:lnTo>
                <a:lnTo>
                  <a:pt x="1853" y="0"/>
                </a:lnTo>
                <a:lnTo>
                  <a:pt x="1848" y="0"/>
                </a:lnTo>
                <a:lnTo>
                  <a:pt x="1843" y="0"/>
                </a:lnTo>
                <a:lnTo>
                  <a:pt x="1837" y="0"/>
                </a:lnTo>
                <a:lnTo>
                  <a:pt x="1831" y="0"/>
                </a:lnTo>
                <a:lnTo>
                  <a:pt x="1825" y="0"/>
                </a:lnTo>
                <a:lnTo>
                  <a:pt x="1820" y="0"/>
                </a:lnTo>
                <a:lnTo>
                  <a:pt x="1814" y="0"/>
                </a:lnTo>
                <a:lnTo>
                  <a:pt x="1808" y="0"/>
                </a:lnTo>
                <a:lnTo>
                  <a:pt x="1802" y="0"/>
                </a:lnTo>
                <a:lnTo>
                  <a:pt x="1797" y="0"/>
                </a:lnTo>
                <a:lnTo>
                  <a:pt x="1792" y="0"/>
                </a:lnTo>
                <a:lnTo>
                  <a:pt x="1786" y="0"/>
                </a:lnTo>
                <a:lnTo>
                  <a:pt x="1780" y="0"/>
                </a:lnTo>
                <a:lnTo>
                  <a:pt x="1774" y="0"/>
                </a:lnTo>
                <a:lnTo>
                  <a:pt x="1769" y="0"/>
                </a:lnTo>
                <a:lnTo>
                  <a:pt x="1763" y="0"/>
                </a:lnTo>
                <a:lnTo>
                  <a:pt x="1757" y="0"/>
                </a:lnTo>
                <a:lnTo>
                  <a:pt x="1752" y="0"/>
                </a:lnTo>
                <a:lnTo>
                  <a:pt x="1747" y="0"/>
                </a:lnTo>
                <a:lnTo>
                  <a:pt x="1741" y="0"/>
                </a:lnTo>
                <a:lnTo>
                  <a:pt x="1735" y="0"/>
                </a:lnTo>
                <a:lnTo>
                  <a:pt x="1729" y="0"/>
                </a:lnTo>
                <a:lnTo>
                  <a:pt x="1724" y="0"/>
                </a:lnTo>
                <a:lnTo>
                  <a:pt x="1718" y="0"/>
                </a:lnTo>
                <a:lnTo>
                  <a:pt x="1712" y="0"/>
                </a:lnTo>
                <a:lnTo>
                  <a:pt x="1706" y="0"/>
                </a:lnTo>
                <a:lnTo>
                  <a:pt x="1701" y="0"/>
                </a:lnTo>
                <a:lnTo>
                  <a:pt x="1696" y="0"/>
                </a:lnTo>
                <a:lnTo>
                  <a:pt x="1690" y="0"/>
                </a:lnTo>
                <a:lnTo>
                  <a:pt x="1684" y="0"/>
                </a:lnTo>
                <a:lnTo>
                  <a:pt x="1678" y="0"/>
                </a:lnTo>
                <a:lnTo>
                  <a:pt x="1673" y="0"/>
                </a:lnTo>
                <a:lnTo>
                  <a:pt x="1667" y="0"/>
                </a:lnTo>
                <a:lnTo>
                  <a:pt x="1661" y="0"/>
                </a:lnTo>
                <a:lnTo>
                  <a:pt x="1655" y="0"/>
                </a:lnTo>
                <a:lnTo>
                  <a:pt x="1651" y="0"/>
                </a:lnTo>
                <a:lnTo>
                  <a:pt x="1645" y="0"/>
                </a:lnTo>
                <a:lnTo>
                  <a:pt x="1639" y="0"/>
                </a:lnTo>
                <a:lnTo>
                  <a:pt x="1633" y="0"/>
                </a:lnTo>
                <a:lnTo>
                  <a:pt x="1628" y="0"/>
                </a:lnTo>
                <a:lnTo>
                  <a:pt x="1622" y="0"/>
                </a:lnTo>
                <a:lnTo>
                  <a:pt x="1616" y="0"/>
                </a:lnTo>
                <a:lnTo>
                  <a:pt x="1610" y="0"/>
                </a:lnTo>
                <a:lnTo>
                  <a:pt x="1604" y="0"/>
                </a:lnTo>
                <a:lnTo>
                  <a:pt x="1600" y="0"/>
                </a:lnTo>
                <a:lnTo>
                  <a:pt x="1594" y="0"/>
                </a:lnTo>
                <a:lnTo>
                  <a:pt x="1588" y="0"/>
                </a:lnTo>
                <a:lnTo>
                  <a:pt x="1582" y="0"/>
                </a:lnTo>
                <a:lnTo>
                  <a:pt x="1577" y="0"/>
                </a:lnTo>
                <a:lnTo>
                  <a:pt x="1571" y="0"/>
                </a:lnTo>
                <a:lnTo>
                  <a:pt x="1565" y="0"/>
                </a:lnTo>
                <a:lnTo>
                  <a:pt x="1559" y="0"/>
                </a:lnTo>
                <a:lnTo>
                  <a:pt x="1555" y="0"/>
                </a:lnTo>
                <a:lnTo>
                  <a:pt x="1549" y="0"/>
                </a:lnTo>
                <a:lnTo>
                  <a:pt x="1543" y="0"/>
                </a:lnTo>
                <a:lnTo>
                  <a:pt x="1537" y="0"/>
                </a:lnTo>
                <a:lnTo>
                  <a:pt x="1531" y="0"/>
                </a:lnTo>
                <a:lnTo>
                  <a:pt x="1526" y="0"/>
                </a:lnTo>
                <a:lnTo>
                  <a:pt x="1520" y="0"/>
                </a:lnTo>
                <a:lnTo>
                  <a:pt x="1514" y="0"/>
                </a:lnTo>
                <a:lnTo>
                  <a:pt x="1508" y="0"/>
                </a:lnTo>
                <a:lnTo>
                  <a:pt x="1504" y="0"/>
                </a:lnTo>
                <a:lnTo>
                  <a:pt x="1498" y="0"/>
                </a:lnTo>
                <a:lnTo>
                  <a:pt x="1492" y="0"/>
                </a:lnTo>
                <a:lnTo>
                  <a:pt x="1486" y="0"/>
                </a:lnTo>
                <a:lnTo>
                  <a:pt x="1481" y="0"/>
                </a:lnTo>
                <a:lnTo>
                  <a:pt x="1475" y="0"/>
                </a:lnTo>
                <a:lnTo>
                  <a:pt x="1469" y="0"/>
                </a:lnTo>
                <a:lnTo>
                  <a:pt x="1463" y="0"/>
                </a:lnTo>
                <a:lnTo>
                  <a:pt x="1458" y="0"/>
                </a:lnTo>
                <a:lnTo>
                  <a:pt x="1453" y="0"/>
                </a:lnTo>
                <a:lnTo>
                  <a:pt x="1447" y="0"/>
                </a:lnTo>
                <a:lnTo>
                  <a:pt x="1441" y="0"/>
                </a:lnTo>
                <a:lnTo>
                  <a:pt x="1435" y="0"/>
                </a:lnTo>
                <a:lnTo>
                  <a:pt x="1430" y="0"/>
                </a:lnTo>
                <a:lnTo>
                  <a:pt x="1424" y="0"/>
                </a:lnTo>
                <a:lnTo>
                  <a:pt x="1418" y="0"/>
                </a:lnTo>
                <a:lnTo>
                  <a:pt x="1412" y="0"/>
                </a:lnTo>
                <a:lnTo>
                  <a:pt x="1408" y="0"/>
                </a:lnTo>
                <a:lnTo>
                  <a:pt x="1402" y="0"/>
                </a:lnTo>
                <a:lnTo>
                  <a:pt x="1396" y="0"/>
                </a:lnTo>
                <a:lnTo>
                  <a:pt x="1390" y="0"/>
                </a:lnTo>
                <a:lnTo>
                  <a:pt x="1385" y="0"/>
                </a:lnTo>
                <a:lnTo>
                  <a:pt x="1379" y="0"/>
                </a:lnTo>
                <a:lnTo>
                  <a:pt x="1373" y="0"/>
                </a:lnTo>
                <a:lnTo>
                  <a:pt x="1367" y="0"/>
                </a:lnTo>
                <a:lnTo>
                  <a:pt x="1362" y="0"/>
                </a:lnTo>
                <a:lnTo>
                  <a:pt x="1357" y="0"/>
                </a:lnTo>
                <a:lnTo>
                  <a:pt x="1351" y="0"/>
                </a:lnTo>
                <a:lnTo>
                  <a:pt x="1345" y="0"/>
                </a:lnTo>
                <a:lnTo>
                  <a:pt x="1339" y="0"/>
                </a:lnTo>
                <a:lnTo>
                  <a:pt x="1334" y="0"/>
                </a:lnTo>
                <a:lnTo>
                  <a:pt x="1328" y="0"/>
                </a:lnTo>
                <a:lnTo>
                  <a:pt x="1322" y="0"/>
                </a:lnTo>
                <a:lnTo>
                  <a:pt x="1316" y="0"/>
                </a:lnTo>
                <a:lnTo>
                  <a:pt x="1311" y="0"/>
                </a:lnTo>
                <a:lnTo>
                  <a:pt x="1306" y="0"/>
                </a:lnTo>
                <a:lnTo>
                  <a:pt x="1300" y="0"/>
                </a:lnTo>
                <a:lnTo>
                  <a:pt x="1294" y="0"/>
                </a:lnTo>
                <a:lnTo>
                  <a:pt x="1289" y="0"/>
                </a:lnTo>
                <a:lnTo>
                  <a:pt x="1283" y="0"/>
                </a:lnTo>
                <a:lnTo>
                  <a:pt x="1277" y="0"/>
                </a:lnTo>
                <a:lnTo>
                  <a:pt x="1271" y="0"/>
                </a:lnTo>
                <a:lnTo>
                  <a:pt x="1265" y="0"/>
                </a:lnTo>
                <a:lnTo>
                  <a:pt x="1261" y="0"/>
                </a:lnTo>
                <a:lnTo>
                  <a:pt x="1255" y="0"/>
                </a:lnTo>
                <a:lnTo>
                  <a:pt x="1249" y="0"/>
                </a:lnTo>
                <a:lnTo>
                  <a:pt x="1243" y="0"/>
                </a:lnTo>
                <a:lnTo>
                  <a:pt x="1238" y="0"/>
                </a:lnTo>
                <a:lnTo>
                  <a:pt x="1232" y="0"/>
                </a:lnTo>
                <a:lnTo>
                  <a:pt x="1226" y="0"/>
                </a:lnTo>
                <a:lnTo>
                  <a:pt x="1220" y="0"/>
                </a:lnTo>
                <a:lnTo>
                  <a:pt x="1215" y="0"/>
                </a:lnTo>
                <a:lnTo>
                  <a:pt x="1210" y="0"/>
                </a:lnTo>
                <a:lnTo>
                  <a:pt x="1204" y="0"/>
                </a:lnTo>
                <a:lnTo>
                  <a:pt x="1198" y="0"/>
                </a:lnTo>
                <a:lnTo>
                  <a:pt x="1192" y="0"/>
                </a:lnTo>
                <a:lnTo>
                  <a:pt x="1187" y="0"/>
                </a:lnTo>
                <a:lnTo>
                  <a:pt x="1181" y="0"/>
                </a:lnTo>
                <a:lnTo>
                  <a:pt x="1175" y="0"/>
                </a:lnTo>
                <a:lnTo>
                  <a:pt x="1169" y="0"/>
                </a:lnTo>
                <a:lnTo>
                  <a:pt x="1164" y="0"/>
                </a:lnTo>
                <a:lnTo>
                  <a:pt x="1159" y="0"/>
                </a:lnTo>
                <a:lnTo>
                  <a:pt x="1153" y="0"/>
                </a:lnTo>
                <a:lnTo>
                  <a:pt x="1147" y="0"/>
                </a:lnTo>
                <a:lnTo>
                  <a:pt x="1142" y="0"/>
                </a:lnTo>
                <a:lnTo>
                  <a:pt x="1136" y="0"/>
                </a:lnTo>
                <a:lnTo>
                  <a:pt x="1130" y="0"/>
                </a:lnTo>
                <a:lnTo>
                  <a:pt x="1124" y="0"/>
                </a:lnTo>
                <a:lnTo>
                  <a:pt x="1119" y="0"/>
                </a:lnTo>
                <a:lnTo>
                  <a:pt x="1114" y="0"/>
                </a:lnTo>
                <a:lnTo>
                  <a:pt x="1108" y="0"/>
                </a:lnTo>
                <a:lnTo>
                  <a:pt x="1102" y="0"/>
                </a:lnTo>
                <a:lnTo>
                  <a:pt x="1096" y="0"/>
                </a:lnTo>
                <a:lnTo>
                  <a:pt x="1091" y="0"/>
                </a:lnTo>
                <a:lnTo>
                  <a:pt x="1085" y="0"/>
                </a:lnTo>
                <a:lnTo>
                  <a:pt x="1079" y="0"/>
                </a:lnTo>
                <a:lnTo>
                  <a:pt x="1073" y="0"/>
                </a:lnTo>
                <a:lnTo>
                  <a:pt x="1068" y="0"/>
                </a:lnTo>
                <a:lnTo>
                  <a:pt x="1063" y="0"/>
                </a:lnTo>
                <a:lnTo>
                  <a:pt x="1057" y="0"/>
                </a:lnTo>
                <a:lnTo>
                  <a:pt x="1051" y="0"/>
                </a:lnTo>
                <a:lnTo>
                  <a:pt x="1046" y="0"/>
                </a:lnTo>
                <a:lnTo>
                  <a:pt x="1040" y="0"/>
                </a:lnTo>
                <a:lnTo>
                  <a:pt x="1034" y="0"/>
                </a:lnTo>
                <a:lnTo>
                  <a:pt x="1028" y="0"/>
                </a:lnTo>
                <a:lnTo>
                  <a:pt x="1023" y="0"/>
                </a:lnTo>
                <a:lnTo>
                  <a:pt x="1017" y="0"/>
                </a:lnTo>
                <a:lnTo>
                  <a:pt x="1012" y="0"/>
                </a:lnTo>
                <a:lnTo>
                  <a:pt x="1006" y="0"/>
                </a:lnTo>
                <a:lnTo>
                  <a:pt x="1000" y="0"/>
                </a:lnTo>
                <a:lnTo>
                  <a:pt x="995" y="0"/>
                </a:lnTo>
                <a:lnTo>
                  <a:pt x="989" y="0"/>
                </a:lnTo>
                <a:lnTo>
                  <a:pt x="983" y="0"/>
                </a:lnTo>
                <a:lnTo>
                  <a:pt x="977" y="0"/>
                </a:lnTo>
                <a:lnTo>
                  <a:pt x="972" y="0"/>
                </a:lnTo>
                <a:lnTo>
                  <a:pt x="966" y="0"/>
                </a:lnTo>
                <a:lnTo>
                  <a:pt x="961" y="0"/>
                </a:lnTo>
                <a:lnTo>
                  <a:pt x="955" y="0"/>
                </a:lnTo>
                <a:lnTo>
                  <a:pt x="950" y="0"/>
                </a:lnTo>
                <a:lnTo>
                  <a:pt x="944" y="0"/>
                </a:lnTo>
                <a:lnTo>
                  <a:pt x="938" y="0"/>
                </a:lnTo>
                <a:lnTo>
                  <a:pt x="932" y="0"/>
                </a:lnTo>
                <a:lnTo>
                  <a:pt x="926" y="0"/>
                </a:lnTo>
                <a:lnTo>
                  <a:pt x="921" y="0"/>
                </a:lnTo>
                <a:lnTo>
                  <a:pt x="916" y="0"/>
                </a:lnTo>
                <a:lnTo>
                  <a:pt x="910" y="0"/>
                </a:lnTo>
                <a:lnTo>
                  <a:pt x="904" y="0"/>
                </a:lnTo>
                <a:lnTo>
                  <a:pt x="899" y="0"/>
                </a:lnTo>
                <a:lnTo>
                  <a:pt x="893" y="0"/>
                </a:lnTo>
                <a:lnTo>
                  <a:pt x="887" y="0"/>
                </a:lnTo>
                <a:lnTo>
                  <a:pt x="881" y="0"/>
                </a:lnTo>
                <a:lnTo>
                  <a:pt x="876" y="0"/>
                </a:lnTo>
                <a:lnTo>
                  <a:pt x="870" y="0"/>
                </a:lnTo>
                <a:lnTo>
                  <a:pt x="865" y="0"/>
                </a:lnTo>
                <a:lnTo>
                  <a:pt x="859" y="0"/>
                </a:lnTo>
                <a:lnTo>
                  <a:pt x="854" y="0"/>
                </a:lnTo>
                <a:lnTo>
                  <a:pt x="848" y="0"/>
                </a:lnTo>
                <a:lnTo>
                  <a:pt x="842" y="0"/>
                </a:lnTo>
                <a:lnTo>
                  <a:pt x="836" y="0"/>
                </a:lnTo>
                <a:lnTo>
                  <a:pt x="830" y="0"/>
                </a:lnTo>
                <a:lnTo>
                  <a:pt x="825" y="0"/>
                </a:lnTo>
                <a:lnTo>
                  <a:pt x="819" y="0"/>
                </a:lnTo>
                <a:lnTo>
                  <a:pt x="814" y="0"/>
                </a:lnTo>
                <a:lnTo>
                  <a:pt x="808" y="0"/>
                </a:lnTo>
                <a:lnTo>
                  <a:pt x="803" y="0"/>
                </a:lnTo>
                <a:lnTo>
                  <a:pt x="797" y="0"/>
                </a:lnTo>
                <a:lnTo>
                  <a:pt x="791" y="0"/>
                </a:lnTo>
                <a:lnTo>
                  <a:pt x="785" y="0"/>
                </a:lnTo>
                <a:lnTo>
                  <a:pt x="780" y="0"/>
                </a:lnTo>
                <a:lnTo>
                  <a:pt x="774" y="0"/>
                </a:lnTo>
                <a:lnTo>
                  <a:pt x="769" y="0"/>
                </a:lnTo>
                <a:lnTo>
                  <a:pt x="763" y="0"/>
                </a:lnTo>
                <a:lnTo>
                  <a:pt x="757" y="0"/>
                </a:lnTo>
                <a:lnTo>
                  <a:pt x="752" y="0"/>
                </a:lnTo>
                <a:lnTo>
                  <a:pt x="746" y="0"/>
                </a:lnTo>
                <a:lnTo>
                  <a:pt x="740" y="0"/>
                </a:lnTo>
                <a:lnTo>
                  <a:pt x="734" y="0"/>
                </a:lnTo>
                <a:lnTo>
                  <a:pt x="729" y="0"/>
                </a:lnTo>
                <a:lnTo>
                  <a:pt x="723" y="0"/>
                </a:lnTo>
                <a:lnTo>
                  <a:pt x="718" y="0"/>
                </a:lnTo>
                <a:lnTo>
                  <a:pt x="712" y="0"/>
                </a:lnTo>
                <a:lnTo>
                  <a:pt x="707" y="0"/>
                </a:lnTo>
                <a:lnTo>
                  <a:pt x="701" y="0"/>
                </a:lnTo>
                <a:lnTo>
                  <a:pt x="695" y="0"/>
                </a:lnTo>
                <a:lnTo>
                  <a:pt x="689" y="0"/>
                </a:lnTo>
                <a:lnTo>
                  <a:pt x="684" y="0"/>
                </a:lnTo>
                <a:lnTo>
                  <a:pt x="678" y="0"/>
                </a:lnTo>
                <a:lnTo>
                  <a:pt x="672" y="0"/>
                </a:lnTo>
                <a:lnTo>
                  <a:pt x="667" y="0"/>
                </a:lnTo>
                <a:lnTo>
                  <a:pt x="661" y="0"/>
                </a:lnTo>
                <a:lnTo>
                  <a:pt x="656" y="0"/>
                </a:lnTo>
                <a:lnTo>
                  <a:pt x="650" y="0"/>
                </a:lnTo>
                <a:lnTo>
                  <a:pt x="644" y="0"/>
                </a:lnTo>
                <a:lnTo>
                  <a:pt x="638" y="0"/>
                </a:lnTo>
                <a:lnTo>
                  <a:pt x="633" y="0"/>
                </a:lnTo>
                <a:lnTo>
                  <a:pt x="627" y="0"/>
                </a:lnTo>
                <a:lnTo>
                  <a:pt x="622" y="0"/>
                </a:lnTo>
                <a:lnTo>
                  <a:pt x="616" y="0"/>
                </a:lnTo>
                <a:lnTo>
                  <a:pt x="611" y="0"/>
                </a:lnTo>
                <a:lnTo>
                  <a:pt x="605" y="0"/>
                </a:lnTo>
                <a:lnTo>
                  <a:pt x="599" y="0"/>
                </a:lnTo>
                <a:lnTo>
                  <a:pt x="593" y="0"/>
                </a:lnTo>
                <a:lnTo>
                  <a:pt x="588" y="0"/>
                </a:lnTo>
                <a:lnTo>
                  <a:pt x="582" y="0"/>
                </a:lnTo>
                <a:lnTo>
                  <a:pt x="576" y="0"/>
                </a:lnTo>
                <a:lnTo>
                  <a:pt x="571" y="0"/>
                </a:lnTo>
                <a:lnTo>
                  <a:pt x="565" y="0"/>
                </a:lnTo>
                <a:lnTo>
                  <a:pt x="560" y="0"/>
                </a:lnTo>
                <a:lnTo>
                  <a:pt x="554" y="0"/>
                </a:lnTo>
                <a:lnTo>
                  <a:pt x="548" y="0"/>
                </a:lnTo>
                <a:lnTo>
                  <a:pt x="542" y="0"/>
                </a:lnTo>
                <a:lnTo>
                  <a:pt x="537" y="0"/>
                </a:lnTo>
                <a:lnTo>
                  <a:pt x="531" y="0"/>
                </a:lnTo>
                <a:lnTo>
                  <a:pt x="525" y="0"/>
                </a:lnTo>
                <a:lnTo>
                  <a:pt x="520" y="0"/>
                </a:lnTo>
                <a:lnTo>
                  <a:pt x="515" y="0"/>
                </a:lnTo>
                <a:lnTo>
                  <a:pt x="509" y="0"/>
                </a:lnTo>
                <a:lnTo>
                  <a:pt x="503" y="0"/>
                </a:lnTo>
                <a:lnTo>
                  <a:pt x="497" y="0"/>
                </a:lnTo>
                <a:lnTo>
                  <a:pt x="491" y="0"/>
                </a:lnTo>
                <a:lnTo>
                  <a:pt x="486" y="0"/>
                </a:lnTo>
                <a:lnTo>
                  <a:pt x="480" y="0"/>
                </a:lnTo>
                <a:lnTo>
                  <a:pt x="475" y="0"/>
                </a:lnTo>
                <a:lnTo>
                  <a:pt x="469" y="0"/>
                </a:lnTo>
                <a:lnTo>
                  <a:pt x="464" y="0"/>
                </a:lnTo>
                <a:lnTo>
                  <a:pt x="458" y="0"/>
                </a:lnTo>
                <a:lnTo>
                  <a:pt x="452" y="0"/>
                </a:lnTo>
                <a:lnTo>
                  <a:pt x="446" y="0"/>
                </a:lnTo>
                <a:lnTo>
                  <a:pt x="441" y="0"/>
                </a:lnTo>
                <a:lnTo>
                  <a:pt x="435" y="0"/>
                </a:lnTo>
                <a:lnTo>
                  <a:pt x="429" y="0"/>
                </a:lnTo>
                <a:lnTo>
                  <a:pt x="424" y="0"/>
                </a:lnTo>
                <a:lnTo>
                  <a:pt x="419" y="0"/>
                </a:lnTo>
                <a:lnTo>
                  <a:pt x="413" y="0"/>
                </a:lnTo>
                <a:lnTo>
                  <a:pt x="407" y="0"/>
                </a:lnTo>
                <a:lnTo>
                  <a:pt x="401" y="0"/>
                </a:lnTo>
                <a:lnTo>
                  <a:pt x="395" y="0"/>
                </a:lnTo>
                <a:lnTo>
                  <a:pt x="390" y="0"/>
                </a:lnTo>
                <a:lnTo>
                  <a:pt x="384" y="0"/>
                </a:lnTo>
                <a:lnTo>
                  <a:pt x="378" y="0"/>
                </a:lnTo>
                <a:lnTo>
                  <a:pt x="373" y="0"/>
                </a:lnTo>
                <a:lnTo>
                  <a:pt x="368" y="0"/>
                </a:lnTo>
                <a:lnTo>
                  <a:pt x="362" y="0"/>
                </a:lnTo>
                <a:lnTo>
                  <a:pt x="356" y="0"/>
                </a:lnTo>
                <a:lnTo>
                  <a:pt x="350" y="0"/>
                </a:lnTo>
                <a:lnTo>
                  <a:pt x="345" y="0"/>
                </a:lnTo>
                <a:lnTo>
                  <a:pt x="339" y="0"/>
                </a:lnTo>
                <a:lnTo>
                  <a:pt x="333" y="0"/>
                </a:lnTo>
                <a:lnTo>
                  <a:pt x="327" y="0"/>
                </a:lnTo>
                <a:lnTo>
                  <a:pt x="322" y="0"/>
                </a:lnTo>
                <a:lnTo>
                  <a:pt x="317" y="0"/>
                </a:lnTo>
                <a:lnTo>
                  <a:pt x="311" y="0"/>
                </a:lnTo>
                <a:lnTo>
                  <a:pt x="305" y="0"/>
                </a:lnTo>
                <a:lnTo>
                  <a:pt x="299" y="0"/>
                </a:lnTo>
                <a:lnTo>
                  <a:pt x="294" y="0"/>
                </a:lnTo>
                <a:lnTo>
                  <a:pt x="288" y="0"/>
                </a:lnTo>
                <a:lnTo>
                  <a:pt x="282" y="0"/>
                </a:lnTo>
                <a:lnTo>
                  <a:pt x="277" y="0"/>
                </a:lnTo>
                <a:lnTo>
                  <a:pt x="272" y="0"/>
                </a:lnTo>
                <a:lnTo>
                  <a:pt x="266" y="0"/>
                </a:lnTo>
                <a:lnTo>
                  <a:pt x="260" y="0"/>
                </a:lnTo>
                <a:lnTo>
                  <a:pt x="254" y="0"/>
                </a:lnTo>
                <a:lnTo>
                  <a:pt x="249" y="0"/>
                </a:lnTo>
                <a:lnTo>
                  <a:pt x="243" y="0"/>
                </a:lnTo>
                <a:lnTo>
                  <a:pt x="237" y="0"/>
                </a:lnTo>
                <a:lnTo>
                  <a:pt x="231" y="0"/>
                </a:lnTo>
                <a:lnTo>
                  <a:pt x="226" y="0"/>
                </a:lnTo>
                <a:lnTo>
                  <a:pt x="221" y="0"/>
                </a:lnTo>
                <a:lnTo>
                  <a:pt x="215" y="0"/>
                </a:lnTo>
                <a:lnTo>
                  <a:pt x="209" y="0"/>
                </a:lnTo>
                <a:lnTo>
                  <a:pt x="203" y="0"/>
                </a:lnTo>
                <a:lnTo>
                  <a:pt x="198" y="0"/>
                </a:lnTo>
                <a:lnTo>
                  <a:pt x="192" y="0"/>
                </a:lnTo>
                <a:lnTo>
                  <a:pt x="186" y="0"/>
                </a:lnTo>
                <a:lnTo>
                  <a:pt x="180" y="0"/>
                </a:lnTo>
                <a:lnTo>
                  <a:pt x="176" y="0"/>
                </a:lnTo>
                <a:lnTo>
                  <a:pt x="170" y="0"/>
                </a:lnTo>
                <a:lnTo>
                  <a:pt x="164" y="0"/>
                </a:lnTo>
                <a:lnTo>
                  <a:pt x="158" y="0"/>
                </a:lnTo>
                <a:lnTo>
                  <a:pt x="153" y="0"/>
                </a:lnTo>
                <a:lnTo>
                  <a:pt x="147" y="0"/>
                </a:lnTo>
                <a:lnTo>
                  <a:pt x="141" y="0"/>
                </a:lnTo>
                <a:lnTo>
                  <a:pt x="135" y="0"/>
                </a:lnTo>
                <a:lnTo>
                  <a:pt x="130" y="0"/>
                </a:lnTo>
                <a:lnTo>
                  <a:pt x="125" y="0"/>
                </a:lnTo>
                <a:lnTo>
                  <a:pt x="119" y="0"/>
                </a:lnTo>
                <a:lnTo>
                  <a:pt x="113" y="0"/>
                </a:lnTo>
                <a:lnTo>
                  <a:pt x="107" y="0"/>
                </a:lnTo>
                <a:lnTo>
                  <a:pt x="102" y="0"/>
                </a:lnTo>
                <a:lnTo>
                  <a:pt x="96" y="0"/>
                </a:lnTo>
                <a:lnTo>
                  <a:pt x="90" y="0"/>
                </a:lnTo>
                <a:lnTo>
                  <a:pt x="84" y="0"/>
                </a:lnTo>
                <a:lnTo>
                  <a:pt x="80" y="0"/>
                </a:lnTo>
                <a:lnTo>
                  <a:pt x="74" y="0"/>
                </a:lnTo>
                <a:lnTo>
                  <a:pt x="68" y="0"/>
                </a:lnTo>
                <a:lnTo>
                  <a:pt x="62" y="0"/>
                </a:lnTo>
                <a:lnTo>
                  <a:pt x="56" y="0"/>
                </a:lnTo>
                <a:lnTo>
                  <a:pt x="51" y="0"/>
                </a:lnTo>
                <a:lnTo>
                  <a:pt x="45" y="0"/>
                </a:lnTo>
                <a:lnTo>
                  <a:pt x="39" y="0"/>
                </a:lnTo>
                <a:lnTo>
                  <a:pt x="33" y="0"/>
                </a:lnTo>
                <a:lnTo>
                  <a:pt x="29" y="0"/>
                </a:lnTo>
                <a:lnTo>
                  <a:pt x="23" y="0"/>
                </a:lnTo>
                <a:lnTo>
                  <a:pt x="17" y="0"/>
                </a:lnTo>
                <a:lnTo>
                  <a:pt x="11" y="0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rgbClr val="00B050"/>
          </a:solidFill>
          <a:ln w="12700" cap="rnd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hermal">
            <a:extLst>
              <a:ext uri="{FF2B5EF4-FFF2-40B4-BE49-F238E27FC236}">
                <a16:creationId xmlns:a16="http://schemas.microsoft.com/office/drawing/2014/main" id="{36B2ACB3-555E-FB30-2944-3622D5D56181}"/>
              </a:ext>
            </a:extLst>
          </p:cNvPr>
          <p:cNvSpPr>
            <a:spLocks/>
          </p:cNvSpPr>
          <p:nvPr/>
        </p:nvSpPr>
        <p:spPr bwMode="auto">
          <a:xfrm>
            <a:off x="8247188" y="3202476"/>
            <a:ext cx="3543300" cy="112713"/>
          </a:xfrm>
          <a:custGeom>
            <a:avLst/>
            <a:gdLst>
              <a:gd name="T0" fmla="*/ 68 w 2232"/>
              <a:gd name="T1" fmla="*/ 8 h 71"/>
              <a:gd name="T2" fmla="*/ 141 w 2232"/>
              <a:gd name="T3" fmla="*/ 6 h 71"/>
              <a:gd name="T4" fmla="*/ 215 w 2232"/>
              <a:gd name="T5" fmla="*/ 5 h 71"/>
              <a:gd name="T6" fmla="*/ 288 w 2232"/>
              <a:gd name="T7" fmla="*/ 4 h 71"/>
              <a:gd name="T8" fmla="*/ 362 w 2232"/>
              <a:gd name="T9" fmla="*/ 4 h 71"/>
              <a:gd name="T10" fmla="*/ 435 w 2232"/>
              <a:gd name="T11" fmla="*/ 4 h 71"/>
              <a:gd name="T12" fmla="*/ 509 w 2232"/>
              <a:gd name="T13" fmla="*/ 4 h 71"/>
              <a:gd name="T14" fmla="*/ 582 w 2232"/>
              <a:gd name="T15" fmla="*/ 4 h 71"/>
              <a:gd name="T16" fmla="*/ 656 w 2232"/>
              <a:gd name="T17" fmla="*/ 3 h 71"/>
              <a:gd name="T18" fmla="*/ 729 w 2232"/>
              <a:gd name="T19" fmla="*/ 3 h 71"/>
              <a:gd name="T20" fmla="*/ 803 w 2232"/>
              <a:gd name="T21" fmla="*/ 3 h 71"/>
              <a:gd name="T22" fmla="*/ 876 w 2232"/>
              <a:gd name="T23" fmla="*/ 3 h 71"/>
              <a:gd name="T24" fmla="*/ 950 w 2232"/>
              <a:gd name="T25" fmla="*/ 3 h 71"/>
              <a:gd name="T26" fmla="*/ 1023 w 2232"/>
              <a:gd name="T27" fmla="*/ 2 h 71"/>
              <a:gd name="T28" fmla="*/ 1096 w 2232"/>
              <a:gd name="T29" fmla="*/ 2 h 71"/>
              <a:gd name="T30" fmla="*/ 1169 w 2232"/>
              <a:gd name="T31" fmla="*/ 0 h 71"/>
              <a:gd name="T32" fmla="*/ 1243 w 2232"/>
              <a:gd name="T33" fmla="*/ 4 h 71"/>
              <a:gd name="T34" fmla="*/ 1316 w 2232"/>
              <a:gd name="T35" fmla="*/ 16 h 71"/>
              <a:gd name="T36" fmla="*/ 1390 w 2232"/>
              <a:gd name="T37" fmla="*/ 22 h 71"/>
              <a:gd name="T38" fmla="*/ 1463 w 2232"/>
              <a:gd name="T39" fmla="*/ 27 h 71"/>
              <a:gd name="T40" fmla="*/ 1537 w 2232"/>
              <a:gd name="T41" fmla="*/ 30 h 71"/>
              <a:gd name="T42" fmla="*/ 1610 w 2232"/>
              <a:gd name="T43" fmla="*/ 33 h 71"/>
              <a:gd name="T44" fmla="*/ 1684 w 2232"/>
              <a:gd name="T45" fmla="*/ 35 h 71"/>
              <a:gd name="T46" fmla="*/ 1757 w 2232"/>
              <a:gd name="T47" fmla="*/ 37 h 71"/>
              <a:gd name="T48" fmla="*/ 1831 w 2232"/>
              <a:gd name="T49" fmla="*/ 39 h 71"/>
              <a:gd name="T50" fmla="*/ 1904 w 2232"/>
              <a:gd name="T51" fmla="*/ 40 h 71"/>
              <a:gd name="T52" fmla="*/ 1978 w 2232"/>
              <a:gd name="T53" fmla="*/ 42 h 71"/>
              <a:gd name="T54" fmla="*/ 2051 w 2232"/>
              <a:gd name="T55" fmla="*/ 43 h 71"/>
              <a:gd name="T56" fmla="*/ 2125 w 2232"/>
              <a:gd name="T57" fmla="*/ 44 h 71"/>
              <a:gd name="T58" fmla="*/ 2198 w 2232"/>
              <a:gd name="T59" fmla="*/ 45 h 71"/>
              <a:gd name="T60" fmla="*/ 2198 w 2232"/>
              <a:gd name="T61" fmla="*/ 71 h 71"/>
              <a:gd name="T62" fmla="*/ 2125 w 2232"/>
              <a:gd name="T63" fmla="*/ 71 h 71"/>
              <a:gd name="T64" fmla="*/ 2051 w 2232"/>
              <a:gd name="T65" fmla="*/ 71 h 71"/>
              <a:gd name="T66" fmla="*/ 1978 w 2232"/>
              <a:gd name="T67" fmla="*/ 71 h 71"/>
              <a:gd name="T68" fmla="*/ 1904 w 2232"/>
              <a:gd name="T69" fmla="*/ 71 h 71"/>
              <a:gd name="T70" fmla="*/ 1831 w 2232"/>
              <a:gd name="T71" fmla="*/ 71 h 71"/>
              <a:gd name="T72" fmla="*/ 1757 w 2232"/>
              <a:gd name="T73" fmla="*/ 71 h 71"/>
              <a:gd name="T74" fmla="*/ 1684 w 2232"/>
              <a:gd name="T75" fmla="*/ 71 h 71"/>
              <a:gd name="T76" fmla="*/ 1610 w 2232"/>
              <a:gd name="T77" fmla="*/ 71 h 71"/>
              <a:gd name="T78" fmla="*/ 1537 w 2232"/>
              <a:gd name="T79" fmla="*/ 71 h 71"/>
              <a:gd name="T80" fmla="*/ 1463 w 2232"/>
              <a:gd name="T81" fmla="*/ 71 h 71"/>
              <a:gd name="T82" fmla="*/ 1390 w 2232"/>
              <a:gd name="T83" fmla="*/ 71 h 71"/>
              <a:gd name="T84" fmla="*/ 1316 w 2232"/>
              <a:gd name="T85" fmla="*/ 71 h 71"/>
              <a:gd name="T86" fmla="*/ 1243 w 2232"/>
              <a:gd name="T87" fmla="*/ 71 h 71"/>
              <a:gd name="T88" fmla="*/ 1169 w 2232"/>
              <a:gd name="T89" fmla="*/ 71 h 71"/>
              <a:gd name="T90" fmla="*/ 1096 w 2232"/>
              <a:gd name="T91" fmla="*/ 71 h 71"/>
              <a:gd name="T92" fmla="*/ 1023 w 2232"/>
              <a:gd name="T93" fmla="*/ 71 h 71"/>
              <a:gd name="T94" fmla="*/ 950 w 2232"/>
              <a:gd name="T95" fmla="*/ 71 h 71"/>
              <a:gd name="T96" fmla="*/ 876 w 2232"/>
              <a:gd name="T97" fmla="*/ 71 h 71"/>
              <a:gd name="T98" fmla="*/ 803 w 2232"/>
              <a:gd name="T99" fmla="*/ 71 h 71"/>
              <a:gd name="T100" fmla="*/ 729 w 2232"/>
              <a:gd name="T101" fmla="*/ 71 h 71"/>
              <a:gd name="T102" fmla="*/ 656 w 2232"/>
              <a:gd name="T103" fmla="*/ 71 h 71"/>
              <a:gd name="T104" fmla="*/ 582 w 2232"/>
              <a:gd name="T105" fmla="*/ 71 h 71"/>
              <a:gd name="T106" fmla="*/ 509 w 2232"/>
              <a:gd name="T107" fmla="*/ 71 h 71"/>
              <a:gd name="T108" fmla="*/ 435 w 2232"/>
              <a:gd name="T109" fmla="*/ 71 h 71"/>
              <a:gd name="T110" fmla="*/ 362 w 2232"/>
              <a:gd name="T111" fmla="*/ 71 h 71"/>
              <a:gd name="T112" fmla="*/ 288 w 2232"/>
              <a:gd name="T113" fmla="*/ 71 h 71"/>
              <a:gd name="T114" fmla="*/ 215 w 2232"/>
              <a:gd name="T115" fmla="*/ 71 h 71"/>
              <a:gd name="T116" fmla="*/ 141 w 2232"/>
              <a:gd name="T117" fmla="*/ 71 h 71"/>
              <a:gd name="T118" fmla="*/ 68 w 2232"/>
              <a:gd name="T11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32" h="71">
                <a:moveTo>
                  <a:pt x="0" y="49"/>
                </a:moveTo>
                <a:lnTo>
                  <a:pt x="6" y="40"/>
                </a:lnTo>
                <a:lnTo>
                  <a:pt x="11" y="23"/>
                </a:lnTo>
                <a:lnTo>
                  <a:pt x="17" y="19"/>
                </a:lnTo>
                <a:lnTo>
                  <a:pt x="23" y="16"/>
                </a:lnTo>
                <a:lnTo>
                  <a:pt x="29" y="14"/>
                </a:lnTo>
                <a:lnTo>
                  <a:pt x="33" y="12"/>
                </a:lnTo>
                <a:lnTo>
                  <a:pt x="39" y="11"/>
                </a:lnTo>
                <a:lnTo>
                  <a:pt x="45" y="10"/>
                </a:lnTo>
                <a:lnTo>
                  <a:pt x="51" y="10"/>
                </a:lnTo>
                <a:lnTo>
                  <a:pt x="56" y="9"/>
                </a:lnTo>
                <a:lnTo>
                  <a:pt x="62" y="9"/>
                </a:lnTo>
                <a:lnTo>
                  <a:pt x="68" y="8"/>
                </a:lnTo>
                <a:lnTo>
                  <a:pt x="74" y="8"/>
                </a:lnTo>
                <a:lnTo>
                  <a:pt x="80" y="7"/>
                </a:lnTo>
                <a:lnTo>
                  <a:pt x="84" y="7"/>
                </a:lnTo>
                <a:lnTo>
                  <a:pt x="90" y="7"/>
                </a:lnTo>
                <a:lnTo>
                  <a:pt x="96" y="7"/>
                </a:lnTo>
                <a:lnTo>
                  <a:pt x="102" y="6"/>
                </a:lnTo>
                <a:lnTo>
                  <a:pt x="107" y="6"/>
                </a:lnTo>
                <a:lnTo>
                  <a:pt x="113" y="6"/>
                </a:lnTo>
                <a:lnTo>
                  <a:pt x="119" y="6"/>
                </a:lnTo>
                <a:lnTo>
                  <a:pt x="125" y="6"/>
                </a:lnTo>
                <a:lnTo>
                  <a:pt x="130" y="6"/>
                </a:lnTo>
                <a:lnTo>
                  <a:pt x="135" y="6"/>
                </a:lnTo>
                <a:lnTo>
                  <a:pt x="141" y="6"/>
                </a:lnTo>
                <a:lnTo>
                  <a:pt x="147" y="6"/>
                </a:lnTo>
                <a:lnTo>
                  <a:pt x="153" y="5"/>
                </a:lnTo>
                <a:lnTo>
                  <a:pt x="158" y="5"/>
                </a:lnTo>
                <a:lnTo>
                  <a:pt x="164" y="5"/>
                </a:lnTo>
                <a:lnTo>
                  <a:pt x="170" y="5"/>
                </a:lnTo>
                <a:lnTo>
                  <a:pt x="176" y="5"/>
                </a:lnTo>
                <a:lnTo>
                  <a:pt x="180" y="5"/>
                </a:lnTo>
                <a:lnTo>
                  <a:pt x="186" y="5"/>
                </a:lnTo>
                <a:lnTo>
                  <a:pt x="192" y="5"/>
                </a:lnTo>
                <a:lnTo>
                  <a:pt x="198" y="5"/>
                </a:lnTo>
                <a:lnTo>
                  <a:pt x="203" y="5"/>
                </a:lnTo>
                <a:lnTo>
                  <a:pt x="209" y="5"/>
                </a:lnTo>
                <a:lnTo>
                  <a:pt x="215" y="5"/>
                </a:lnTo>
                <a:lnTo>
                  <a:pt x="221" y="5"/>
                </a:lnTo>
                <a:lnTo>
                  <a:pt x="226" y="5"/>
                </a:lnTo>
                <a:lnTo>
                  <a:pt x="231" y="5"/>
                </a:lnTo>
                <a:lnTo>
                  <a:pt x="237" y="5"/>
                </a:lnTo>
                <a:lnTo>
                  <a:pt x="243" y="5"/>
                </a:lnTo>
                <a:lnTo>
                  <a:pt x="249" y="5"/>
                </a:lnTo>
                <a:lnTo>
                  <a:pt x="254" y="4"/>
                </a:lnTo>
                <a:lnTo>
                  <a:pt x="260" y="4"/>
                </a:lnTo>
                <a:lnTo>
                  <a:pt x="266" y="4"/>
                </a:lnTo>
                <a:lnTo>
                  <a:pt x="272" y="4"/>
                </a:lnTo>
                <a:lnTo>
                  <a:pt x="277" y="4"/>
                </a:lnTo>
                <a:lnTo>
                  <a:pt x="282" y="4"/>
                </a:lnTo>
                <a:lnTo>
                  <a:pt x="288" y="4"/>
                </a:lnTo>
                <a:lnTo>
                  <a:pt x="294" y="4"/>
                </a:lnTo>
                <a:lnTo>
                  <a:pt x="299" y="4"/>
                </a:lnTo>
                <a:lnTo>
                  <a:pt x="305" y="4"/>
                </a:lnTo>
                <a:lnTo>
                  <a:pt x="311" y="4"/>
                </a:lnTo>
                <a:lnTo>
                  <a:pt x="317" y="4"/>
                </a:lnTo>
                <a:lnTo>
                  <a:pt x="322" y="4"/>
                </a:lnTo>
                <a:lnTo>
                  <a:pt x="327" y="4"/>
                </a:lnTo>
                <a:lnTo>
                  <a:pt x="333" y="4"/>
                </a:lnTo>
                <a:lnTo>
                  <a:pt x="339" y="4"/>
                </a:lnTo>
                <a:lnTo>
                  <a:pt x="345" y="4"/>
                </a:lnTo>
                <a:lnTo>
                  <a:pt x="350" y="4"/>
                </a:lnTo>
                <a:lnTo>
                  <a:pt x="356" y="4"/>
                </a:lnTo>
                <a:lnTo>
                  <a:pt x="362" y="4"/>
                </a:lnTo>
                <a:lnTo>
                  <a:pt x="368" y="4"/>
                </a:lnTo>
                <a:lnTo>
                  <a:pt x="373" y="4"/>
                </a:lnTo>
                <a:lnTo>
                  <a:pt x="378" y="4"/>
                </a:lnTo>
                <a:lnTo>
                  <a:pt x="384" y="4"/>
                </a:lnTo>
                <a:lnTo>
                  <a:pt x="390" y="4"/>
                </a:lnTo>
                <a:lnTo>
                  <a:pt x="395" y="4"/>
                </a:lnTo>
                <a:lnTo>
                  <a:pt x="401" y="4"/>
                </a:lnTo>
                <a:lnTo>
                  <a:pt x="407" y="4"/>
                </a:lnTo>
                <a:lnTo>
                  <a:pt x="413" y="4"/>
                </a:lnTo>
                <a:lnTo>
                  <a:pt x="419" y="4"/>
                </a:lnTo>
                <a:lnTo>
                  <a:pt x="424" y="4"/>
                </a:lnTo>
                <a:lnTo>
                  <a:pt x="429" y="4"/>
                </a:lnTo>
                <a:lnTo>
                  <a:pt x="435" y="4"/>
                </a:lnTo>
                <a:lnTo>
                  <a:pt x="441" y="4"/>
                </a:lnTo>
                <a:lnTo>
                  <a:pt x="446" y="4"/>
                </a:lnTo>
                <a:lnTo>
                  <a:pt x="452" y="4"/>
                </a:lnTo>
                <a:lnTo>
                  <a:pt x="458" y="4"/>
                </a:lnTo>
                <a:lnTo>
                  <a:pt x="464" y="4"/>
                </a:lnTo>
                <a:lnTo>
                  <a:pt x="469" y="4"/>
                </a:lnTo>
                <a:lnTo>
                  <a:pt x="475" y="4"/>
                </a:lnTo>
                <a:lnTo>
                  <a:pt x="480" y="4"/>
                </a:lnTo>
                <a:lnTo>
                  <a:pt x="486" y="4"/>
                </a:lnTo>
                <a:lnTo>
                  <a:pt x="491" y="4"/>
                </a:lnTo>
                <a:lnTo>
                  <a:pt x="497" y="4"/>
                </a:lnTo>
                <a:lnTo>
                  <a:pt x="503" y="4"/>
                </a:lnTo>
                <a:lnTo>
                  <a:pt x="509" y="4"/>
                </a:lnTo>
                <a:lnTo>
                  <a:pt x="515" y="4"/>
                </a:lnTo>
                <a:lnTo>
                  <a:pt x="520" y="4"/>
                </a:lnTo>
                <a:lnTo>
                  <a:pt x="525" y="4"/>
                </a:lnTo>
                <a:lnTo>
                  <a:pt x="531" y="4"/>
                </a:lnTo>
                <a:lnTo>
                  <a:pt x="537" y="3"/>
                </a:lnTo>
                <a:lnTo>
                  <a:pt x="542" y="3"/>
                </a:lnTo>
                <a:lnTo>
                  <a:pt x="548" y="4"/>
                </a:lnTo>
                <a:lnTo>
                  <a:pt x="554" y="3"/>
                </a:lnTo>
                <a:lnTo>
                  <a:pt x="560" y="3"/>
                </a:lnTo>
                <a:lnTo>
                  <a:pt x="565" y="3"/>
                </a:lnTo>
                <a:lnTo>
                  <a:pt x="571" y="3"/>
                </a:lnTo>
                <a:lnTo>
                  <a:pt x="576" y="4"/>
                </a:lnTo>
                <a:lnTo>
                  <a:pt x="582" y="4"/>
                </a:lnTo>
                <a:lnTo>
                  <a:pt x="588" y="3"/>
                </a:lnTo>
                <a:lnTo>
                  <a:pt x="593" y="3"/>
                </a:lnTo>
                <a:lnTo>
                  <a:pt x="599" y="3"/>
                </a:lnTo>
                <a:lnTo>
                  <a:pt x="605" y="3"/>
                </a:lnTo>
                <a:lnTo>
                  <a:pt x="611" y="3"/>
                </a:lnTo>
                <a:lnTo>
                  <a:pt x="616" y="3"/>
                </a:lnTo>
                <a:lnTo>
                  <a:pt x="622" y="3"/>
                </a:lnTo>
                <a:lnTo>
                  <a:pt x="627" y="3"/>
                </a:lnTo>
                <a:lnTo>
                  <a:pt x="633" y="3"/>
                </a:lnTo>
                <a:lnTo>
                  <a:pt x="638" y="3"/>
                </a:lnTo>
                <a:lnTo>
                  <a:pt x="644" y="3"/>
                </a:lnTo>
                <a:lnTo>
                  <a:pt x="650" y="3"/>
                </a:lnTo>
                <a:lnTo>
                  <a:pt x="656" y="3"/>
                </a:lnTo>
                <a:lnTo>
                  <a:pt x="661" y="3"/>
                </a:lnTo>
                <a:lnTo>
                  <a:pt x="667" y="3"/>
                </a:lnTo>
                <a:lnTo>
                  <a:pt x="672" y="3"/>
                </a:lnTo>
                <a:lnTo>
                  <a:pt x="678" y="3"/>
                </a:lnTo>
                <a:lnTo>
                  <a:pt x="684" y="3"/>
                </a:lnTo>
                <a:lnTo>
                  <a:pt x="689" y="3"/>
                </a:lnTo>
                <a:lnTo>
                  <a:pt x="695" y="3"/>
                </a:lnTo>
                <a:lnTo>
                  <a:pt x="701" y="3"/>
                </a:lnTo>
                <a:lnTo>
                  <a:pt x="707" y="3"/>
                </a:lnTo>
                <a:lnTo>
                  <a:pt x="712" y="3"/>
                </a:lnTo>
                <a:lnTo>
                  <a:pt x="718" y="3"/>
                </a:lnTo>
                <a:lnTo>
                  <a:pt x="723" y="3"/>
                </a:lnTo>
                <a:lnTo>
                  <a:pt x="729" y="3"/>
                </a:lnTo>
                <a:lnTo>
                  <a:pt x="734" y="3"/>
                </a:lnTo>
                <a:lnTo>
                  <a:pt x="740" y="3"/>
                </a:lnTo>
                <a:lnTo>
                  <a:pt x="746" y="3"/>
                </a:lnTo>
                <a:lnTo>
                  <a:pt x="752" y="3"/>
                </a:lnTo>
                <a:lnTo>
                  <a:pt x="757" y="3"/>
                </a:lnTo>
                <a:lnTo>
                  <a:pt x="763" y="3"/>
                </a:lnTo>
                <a:lnTo>
                  <a:pt x="769" y="3"/>
                </a:lnTo>
                <a:lnTo>
                  <a:pt x="774" y="3"/>
                </a:lnTo>
                <a:lnTo>
                  <a:pt x="780" y="3"/>
                </a:lnTo>
                <a:lnTo>
                  <a:pt x="785" y="3"/>
                </a:lnTo>
                <a:lnTo>
                  <a:pt x="791" y="3"/>
                </a:lnTo>
                <a:lnTo>
                  <a:pt x="797" y="3"/>
                </a:lnTo>
                <a:lnTo>
                  <a:pt x="803" y="3"/>
                </a:lnTo>
                <a:lnTo>
                  <a:pt x="808" y="3"/>
                </a:lnTo>
                <a:lnTo>
                  <a:pt x="814" y="3"/>
                </a:lnTo>
                <a:lnTo>
                  <a:pt x="819" y="3"/>
                </a:lnTo>
                <a:lnTo>
                  <a:pt x="825" y="3"/>
                </a:lnTo>
                <a:lnTo>
                  <a:pt x="830" y="3"/>
                </a:lnTo>
                <a:lnTo>
                  <a:pt x="836" y="3"/>
                </a:lnTo>
                <a:lnTo>
                  <a:pt x="842" y="3"/>
                </a:lnTo>
                <a:lnTo>
                  <a:pt x="848" y="3"/>
                </a:lnTo>
                <a:lnTo>
                  <a:pt x="854" y="3"/>
                </a:lnTo>
                <a:lnTo>
                  <a:pt x="859" y="3"/>
                </a:lnTo>
                <a:lnTo>
                  <a:pt x="865" y="3"/>
                </a:lnTo>
                <a:lnTo>
                  <a:pt x="870" y="3"/>
                </a:lnTo>
                <a:lnTo>
                  <a:pt x="876" y="3"/>
                </a:lnTo>
                <a:lnTo>
                  <a:pt x="881" y="3"/>
                </a:lnTo>
                <a:lnTo>
                  <a:pt x="887" y="3"/>
                </a:lnTo>
                <a:lnTo>
                  <a:pt x="893" y="3"/>
                </a:lnTo>
                <a:lnTo>
                  <a:pt x="899" y="3"/>
                </a:lnTo>
                <a:lnTo>
                  <a:pt x="904" y="3"/>
                </a:lnTo>
                <a:lnTo>
                  <a:pt x="910" y="3"/>
                </a:lnTo>
                <a:lnTo>
                  <a:pt x="916" y="3"/>
                </a:lnTo>
                <a:lnTo>
                  <a:pt x="921" y="3"/>
                </a:lnTo>
                <a:lnTo>
                  <a:pt x="926" y="3"/>
                </a:lnTo>
                <a:lnTo>
                  <a:pt x="932" y="3"/>
                </a:lnTo>
                <a:lnTo>
                  <a:pt x="938" y="3"/>
                </a:lnTo>
                <a:lnTo>
                  <a:pt x="944" y="3"/>
                </a:lnTo>
                <a:lnTo>
                  <a:pt x="950" y="3"/>
                </a:lnTo>
                <a:lnTo>
                  <a:pt x="955" y="3"/>
                </a:lnTo>
                <a:lnTo>
                  <a:pt x="961" y="3"/>
                </a:lnTo>
                <a:lnTo>
                  <a:pt x="966" y="3"/>
                </a:lnTo>
                <a:lnTo>
                  <a:pt x="972" y="3"/>
                </a:lnTo>
                <a:lnTo>
                  <a:pt x="977" y="3"/>
                </a:lnTo>
                <a:lnTo>
                  <a:pt x="983" y="2"/>
                </a:lnTo>
                <a:lnTo>
                  <a:pt x="989" y="3"/>
                </a:lnTo>
                <a:lnTo>
                  <a:pt x="995" y="3"/>
                </a:lnTo>
                <a:lnTo>
                  <a:pt x="1000" y="3"/>
                </a:lnTo>
                <a:lnTo>
                  <a:pt x="1006" y="2"/>
                </a:lnTo>
                <a:lnTo>
                  <a:pt x="1012" y="2"/>
                </a:lnTo>
                <a:lnTo>
                  <a:pt x="1017" y="2"/>
                </a:lnTo>
                <a:lnTo>
                  <a:pt x="1023" y="2"/>
                </a:lnTo>
                <a:lnTo>
                  <a:pt x="1028" y="2"/>
                </a:lnTo>
                <a:lnTo>
                  <a:pt x="1034" y="2"/>
                </a:lnTo>
                <a:lnTo>
                  <a:pt x="1040" y="2"/>
                </a:lnTo>
                <a:lnTo>
                  <a:pt x="1046" y="2"/>
                </a:lnTo>
                <a:lnTo>
                  <a:pt x="1051" y="2"/>
                </a:lnTo>
                <a:lnTo>
                  <a:pt x="1057" y="2"/>
                </a:lnTo>
                <a:lnTo>
                  <a:pt x="1063" y="2"/>
                </a:lnTo>
                <a:lnTo>
                  <a:pt x="1068" y="2"/>
                </a:lnTo>
                <a:lnTo>
                  <a:pt x="1073" y="2"/>
                </a:lnTo>
                <a:lnTo>
                  <a:pt x="1079" y="2"/>
                </a:lnTo>
                <a:lnTo>
                  <a:pt x="1085" y="2"/>
                </a:lnTo>
                <a:lnTo>
                  <a:pt x="1091" y="2"/>
                </a:lnTo>
                <a:lnTo>
                  <a:pt x="1096" y="2"/>
                </a:lnTo>
                <a:lnTo>
                  <a:pt x="1102" y="0"/>
                </a:lnTo>
                <a:lnTo>
                  <a:pt x="1108" y="0"/>
                </a:lnTo>
                <a:lnTo>
                  <a:pt x="1114" y="0"/>
                </a:lnTo>
                <a:lnTo>
                  <a:pt x="1119" y="0"/>
                </a:lnTo>
                <a:lnTo>
                  <a:pt x="1124" y="0"/>
                </a:lnTo>
                <a:lnTo>
                  <a:pt x="1130" y="0"/>
                </a:lnTo>
                <a:lnTo>
                  <a:pt x="1136" y="0"/>
                </a:lnTo>
                <a:lnTo>
                  <a:pt x="1142" y="0"/>
                </a:lnTo>
                <a:lnTo>
                  <a:pt x="1147" y="0"/>
                </a:lnTo>
                <a:lnTo>
                  <a:pt x="1153" y="0"/>
                </a:lnTo>
                <a:lnTo>
                  <a:pt x="1159" y="0"/>
                </a:lnTo>
                <a:lnTo>
                  <a:pt x="1164" y="0"/>
                </a:lnTo>
                <a:lnTo>
                  <a:pt x="1169" y="0"/>
                </a:lnTo>
                <a:lnTo>
                  <a:pt x="1175" y="0"/>
                </a:lnTo>
                <a:lnTo>
                  <a:pt x="1181" y="0"/>
                </a:lnTo>
                <a:lnTo>
                  <a:pt x="1187" y="0"/>
                </a:lnTo>
                <a:lnTo>
                  <a:pt x="1192" y="0"/>
                </a:lnTo>
                <a:lnTo>
                  <a:pt x="1198" y="0"/>
                </a:lnTo>
                <a:lnTo>
                  <a:pt x="1204" y="0"/>
                </a:lnTo>
                <a:lnTo>
                  <a:pt x="1210" y="0"/>
                </a:lnTo>
                <a:lnTo>
                  <a:pt x="1215" y="0"/>
                </a:lnTo>
                <a:lnTo>
                  <a:pt x="1220" y="0"/>
                </a:lnTo>
                <a:lnTo>
                  <a:pt x="1226" y="0"/>
                </a:lnTo>
                <a:lnTo>
                  <a:pt x="1232" y="0"/>
                </a:lnTo>
                <a:lnTo>
                  <a:pt x="1238" y="1"/>
                </a:lnTo>
                <a:lnTo>
                  <a:pt x="1243" y="4"/>
                </a:lnTo>
                <a:lnTo>
                  <a:pt x="1249" y="5"/>
                </a:lnTo>
                <a:lnTo>
                  <a:pt x="1255" y="7"/>
                </a:lnTo>
                <a:lnTo>
                  <a:pt x="1261" y="8"/>
                </a:lnTo>
                <a:lnTo>
                  <a:pt x="1265" y="9"/>
                </a:lnTo>
                <a:lnTo>
                  <a:pt x="1271" y="10"/>
                </a:lnTo>
                <a:lnTo>
                  <a:pt x="1277" y="11"/>
                </a:lnTo>
                <a:lnTo>
                  <a:pt x="1283" y="12"/>
                </a:lnTo>
                <a:lnTo>
                  <a:pt x="1289" y="13"/>
                </a:lnTo>
                <a:lnTo>
                  <a:pt x="1294" y="14"/>
                </a:lnTo>
                <a:lnTo>
                  <a:pt x="1300" y="14"/>
                </a:lnTo>
                <a:lnTo>
                  <a:pt x="1306" y="15"/>
                </a:lnTo>
                <a:lnTo>
                  <a:pt x="1311" y="16"/>
                </a:lnTo>
                <a:lnTo>
                  <a:pt x="1316" y="16"/>
                </a:lnTo>
                <a:lnTo>
                  <a:pt x="1322" y="17"/>
                </a:lnTo>
                <a:lnTo>
                  <a:pt x="1328" y="18"/>
                </a:lnTo>
                <a:lnTo>
                  <a:pt x="1334" y="18"/>
                </a:lnTo>
                <a:lnTo>
                  <a:pt x="1339" y="19"/>
                </a:lnTo>
                <a:lnTo>
                  <a:pt x="1345" y="19"/>
                </a:lnTo>
                <a:lnTo>
                  <a:pt x="1351" y="20"/>
                </a:lnTo>
                <a:lnTo>
                  <a:pt x="1357" y="20"/>
                </a:lnTo>
                <a:lnTo>
                  <a:pt x="1362" y="21"/>
                </a:lnTo>
                <a:lnTo>
                  <a:pt x="1367" y="21"/>
                </a:lnTo>
                <a:lnTo>
                  <a:pt x="1373" y="21"/>
                </a:lnTo>
                <a:lnTo>
                  <a:pt x="1379" y="21"/>
                </a:lnTo>
                <a:lnTo>
                  <a:pt x="1385" y="22"/>
                </a:lnTo>
                <a:lnTo>
                  <a:pt x="1390" y="22"/>
                </a:lnTo>
                <a:lnTo>
                  <a:pt x="1396" y="23"/>
                </a:lnTo>
                <a:lnTo>
                  <a:pt x="1402" y="23"/>
                </a:lnTo>
                <a:lnTo>
                  <a:pt x="1408" y="24"/>
                </a:lnTo>
                <a:lnTo>
                  <a:pt x="1412" y="24"/>
                </a:lnTo>
                <a:lnTo>
                  <a:pt x="1418" y="24"/>
                </a:lnTo>
                <a:lnTo>
                  <a:pt x="1424" y="25"/>
                </a:lnTo>
                <a:lnTo>
                  <a:pt x="1430" y="25"/>
                </a:lnTo>
                <a:lnTo>
                  <a:pt x="1435" y="25"/>
                </a:lnTo>
                <a:lnTo>
                  <a:pt x="1441" y="26"/>
                </a:lnTo>
                <a:lnTo>
                  <a:pt x="1447" y="26"/>
                </a:lnTo>
                <a:lnTo>
                  <a:pt x="1453" y="26"/>
                </a:lnTo>
                <a:lnTo>
                  <a:pt x="1458" y="26"/>
                </a:lnTo>
                <a:lnTo>
                  <a:pt x="1463" y="27"/>
                </a:lnTo>
                <a:lnTo>
                  <a:pt x="1469" y="27"/>
                </a:lnTo>
                <a:lnTo>
                  <a:pt x="1475" y="27"/>
                </a:lnTo>
                <a:lnTo>
                  <a:pt x="1481" y="27"/>
                </a:lnTo>
                <a:lnTo>
                  <a:pt x="1486" y="28"/>
                </a:lnTo>
                <a:lnTo>
                  <a:pt x="1492" y="28"/>
                </a:lnTo>
                <a:lnTo>
                  <a:pt x="1498" y="28"/>
                </a:lnTo>
                <a:lnTo>
                  <a:pt x="1504" y="29"/>
                </a:lnTo>
                <a:lnTo>
                  <a:pt x="1508" y="29"/>
                </a:lnTo>
                <a:lnTo>
                  <a:pt x="1514" y="29"/>
                </a:lnTo>
                <a:lnTo>
                  <a:pt x="1520" y="29"/>
                </a:lnTo>
                <a:lnTo>
                  <a:pt x="1526" y="30"/>
                </a:lnTo>
                <a:lnTo>
                  <a:pt x="1531" y="30"/>
                </a:lnTo>
                <a:lnTo>
                  <a:pt x="1537" y="30"/>
                </a:lnTo>
                <a:lnTo>
                  <a:pt x="1543" y="30"/>
                </a:lnTo>
                <a:lnTo>
                  <a:pt x="1549" y="31"/>
                </a:lnTo>
                <a:lnTo>
                  <a:pt x="1555" y="31"/>
                </a:lnTo>
                <a:lnTo>
                  <a:pt x="1559" y="31"/>
                </a:lnTo>
                <a:lnTo>
                  <a:pt x="1565" y="31"/>
                </a:lnTo>
                <a:lnTo>
                  <a:pt x="1571" y="32"/>
                </a:lnTo>
                <a:lnTo>
                  <a:pt x="1577" y="32"/>
                </a:lnTo>
                <a:lnTo>
                  <a:pt x="1582" y="32"/>
                </a:lnTo>
                <a:lnTo>
                  <a:pt x="1588" y="32"/>
                </a:lnTo>
                <a:lnTo>
                  <a:pt x="1594" y="32"/>
                </a:lnTo>
                <a:lnTo>
                  <a:pt x="1600" y="33"/>
                </a:lnTo>
                <a:lnTo>
                  <a:pt x="1604" y="33"/>
                </a:lnTo>
                <a:lnTo>
                  <a:pt x="1610" y="33"/>
                </a:lnTo>
                <a:lnTo>
                  <a:pt x="1616" y="33"/>
                </a:lnTo>
                <a:lnTo>
                  <a:pt x="1622" y="33"/>
                </a:lnTo>
                <a:lnTo>
                  <a:pt x="1628" y="34"/>
                </a:lnTo>
                <a:lnTo>
                  <a:pt x="1633" y="34"/>
                </a:lnTo>
                <a:lnTo>
                  <a:pt x="1639" y="34"/>
                </a:lnTo>
                <a:lnTo>
                  <a:pt x="1645" y="34"/>
                </a:lnTo>
                <a:lnTo>
                  <a:pt x="1651" y="34"/>
                </a:lnTo>
                <a:lnTo>
                  <a:pt x="1655" y="34"/>
                </a:lnTo>
                <a:lnTo>
                  <a:pt x="1661" y="35"/>
                </a:lnTo>
                <a:lnTo>
                  <a:pt x="1667" y="35"/>
                </a:lnTo>
                <a:lnTo>
                  <a:pt x="1673" y="35"/>
                </a:lnTo>
                <a:lnTo>
                  <a:pt x="1678" y="35"/>
                </a:lnTo>
                <a:lnTo>
                  <a:pt x="1684" y="35"/>
                </a:lnTo>
                <a:lnTo>
                  <a:pt x="1690" y="36"/>
                </a:lnTo>
                <a:lnTo>
                  <a:pt x="1696" y="36"/>
                </a:lnTo>
                <a:lnTo>
                  <a:pt x="1701" y="36"/>
                </a:lnTo>
                <a:lnTo>
                  <a:pt x="1706" y="36"/>
                </a:lnTo>
                <a:lnTo>
                  <a:pt x="1712" y="36"/>
                </a:lnTo>
                <a:lnTo>
                  <a:pt x="1718" y="37"/>
                </a:lnTo>
                <a:lnTo>
                  <a:pt x="1724" y="37"/>
                </a:lnTo>
                <a:lnTo>
                  <a:pt x="1729" y="37"/>
                </a:lnTo>
                <a:lnTo>
                  <a:pt x="1735" y="37"/>
                </a:lnTo>
                <a:lnTo>
                  <a:pt x="1741" y="37"/>
                </a:lnTo>
                <a:lnTo>
                  <a:pt x="1747" y="37"/>
                </a:lnTo>
                <a:lnTo>
                  <a:pt x="1752" y="37"/>
                </a:lnTo>
                <a:lnTo>
                  <a:pt x="1757" y="37"/>
                </a:lnTo>
                <a:lnTo>
                  <a:pt x="1763" y="38"/>
                </a:lnTo>
                <a:lnTo>
                  <a:pt x="1769" y="38"/>
                </a:lnTo>
                <a:lnTo>
                  <a:pt x="1774" y="38"/>
                </a:lnTo>
                <a:lnTo>
                  <a:pt x="1780" y="38"/>
                </a:lnTo>
                <a:lnTo>
                  <a:pt x="1786" y="38"/>
                </a:lnTo>
                <a:lnTo>
                  <a:pt x="1792" y="38"/>
                </a:lnTo>
                <a:lnTo>
                  <a:pt x="1797" y="38"/>
                </a:lnTo>
                <a:lnTo>
                  <a:pt x="1802" y="38"/>
                </a:lnTo>
                <a:lnTo>
                  <a:pt x="1808" y="39"/>
                </a:lnTo>
                <a:lnTo>
                  <a:pt x="1814" y="39"/>
                </a:lnTo>
                <a:lnTo>
                  <a:pt x="1820" y="39"/>
                </a:lnTo>
                <a:lnTo>
                  <a:pt x="1825" y="39"/>
                </a:lnTo>
                <a:lnTo>
                  <a:pt x="1831" y="39"/>
                </a:lnTo>
                <a:lnTo>
                  <a:pt x="1837" y="39"/>
                </a:lnTo>
                <a:lnTo>
                  <a:pt x="1843" y="39"/>
                </a:lnTo>
                <a:lnTo>
                  <a:pt x="1848" y="40"/>
                </a:lnTo>
                <a:lnTo>
                  <a:pt x="1853" y="39"/>
                </a:lnTo>
                <a:lnTo>
                  <a:pt x="1859" y="40"/>
                </a:lnTo>
                <a:lnTo>
                  <a:pt x="1865" y="40"/>
                </a:lnTo>
                <a:lnTo>
                  <a:pt x="1870" y="40"/>
                </a:lnTo>
                <a:lnTo>
                  <a:pt x="1876" y="40"/>
                </a:lnTo>
                <a:lnTo>
                  <a:pt x="1882" y="40"/>
                </a:lnTo>
                <a:lnTo>
                  <a:pt x="1888" y="40"/>
                </a:lnTo>
                <a:lnTo>
                  <a:pt x="1893" y="40"/>
                </a:lnTo>
                <a:lnTo>
                  <a:pt x="1899" y="40"/>
                </a:lnTo>
                <a:lnTo>
                  <a:pt x="1904" y="40"/>
                </a:lnTo>
                <a:lnTo>
                  <a:pt x="1910" y="40"/>
                </a:lnTo>
                <a:lnTo>
                  <a:pt x="1916" y="41"/>
                </a:lnTo>
                <a:lnTo>
                  <a:pt x="1921" y="41"/>
                </a:lnTo>
                <a:lnTo>
                  <a:pt x="1927" y="41"/>
                </a:lnTo>
                <a:lnTo>
                  <a:pt x="1933" y="41"/>
                </a:lnTo>
                <a:lnTo>
                  <a:pt x="1939" y="41"/>
                </a:lnTo>
                <a:lnTo>
                  <a:pt x="1944" y="41"/>
                </a:lnTo>
                <a:lnTo>
                  <a:pt x="1949" y="41"/>
                </a:lnTo>
                <a:lnTo>
                  <a:pt x="1955" y="41"/>
                </a:lnTo>
                <a:lnTo>
                  <a:pt x="1961" y="41"/>
                </a:lnTo>
                <a:lnTo>
                  <a:pt x="1966" y="41"/>
                </a:lnTo>
                <a:lnTo>
                  <a:pt x="1972" y="42"/>
                </a:lnTo>
                <a:lnTo>
                  <a:pt x="1978" y="42"/>
                </a:lnTo>
                <a:lnTo>
                  <a:pt x="1984" y="42"/>
                </a:lnTo>
                <a:lnTo>
                  <a:pt x="1990" y="42"/>
                </a:lnTo>
                <a:lnTo>
                  <a:pt x="1995" y="42"/>
                </a:lnTo>
                <a:lnTo>
                  <a:pt x="2000" y="42"/>
                </a:lnTo>
                <a:lnTo>
                  <a:pt x="2006" y="42"/>
                </a:lnTo>
                <a:lnTo>
                  <a:pt x="2012" y="42"/>
                </a:lnTo>
                <a:lnTo>
                  <a:pt x="2017" y="42"/>
                </a:lnTo>
                <a:lnTo>
                  <a:pt x="2023" y="42"/>
                </a:lnTo>
                <a:lnTo>
                  <a:pt x="2029" y="42"/>
                </a:lnTo>
                <a:lnTo>
                  <a:pt x="2035" y="42"/>
                </a:lnTo>
                <a:lnTo>
                  <a:pt x="2040" y="43"/>
                </a:lnTo>
                <a:lnTo>
                  <a:pt x="2046" y="43"/>
                </a:lnTo>
                <a:lnTo>
                  <a:pt x="2051" y="43"/>
                </a:lnTo>
                <a:lnTo>
                  <a:pt x="2057" y="43"/>
                </a:lnTo>
                <a:lnTo>
                  <a:pt x="2063" y="43"/>
                </a:lnTo>
                <a:lnTo>
                  <a:pt x="2068" y="43"/>
                </a:lnTo>
                <a:lnTo>
                  <a:pt x="2074" y="43"/>
                </a:lnTo>
                <a:lnTo>
                  <a:pt x="2080" y="43"/>
                </a:lnTo>
                <a:lnTo>
                  <a:pt x="2086" y="44"/>
                </a:lnTo>
                <a:lnTo>
                  <a:pt x="2091" y="44"/>
                </a:lnTo>
                <a:lnTo>
                  <a:pt x="2096" y="43"/>
                </a:lnTo>
                <a:lnTo>
                  <a:pt x="2102" y="44"/>
                </a:lnTo>
                <a:lnTo>
                  <a:pt x="2108" y="44"/>
                </a:lnTo>
                <a:lnTo>
                  <a:pt x="2113" y="44"/>
                </a:lnTo>
                <a:lnTo>
                  <a:pt x="2119" y="44"/>
                </a:lnTo>
                <a:lnTo>
                  <a:pt x="2125" y="44"/>
                </a:lnTo>
                <a:lnTo>
                  <a:pt x="2131" y="44"/>
                </a:lnTo>
                <a:lnTo>
                  <a:pt x="2136" y="44"/>
                </a:lnTo>
                <a:lnTo>
                  <a:pt x="2142" y="44"/>
                </a:lnTo>
                <a:lnTo>
                  <a:pt x="2147" y="44"/>
                </a:lnTo>
                <a:lnTo>
                  <a:pt x="2153" y="44"/>
                </a:lnTo>
                <a:lnTo>
                  <a:pt x="2159" y="44"/>
                </a:lnTo>
                <a:lnTo>
                  <a:pt x="2164" y="44"/>
                </a:lnTo>
                <a:lnTo>
                  <a:pt x="2170" y="45"/>
                </a:lnTo>
                <a:lnTo>
                  <a:pt x="2176" y="45"/>
                </a:lnTo>
                <a:lnTo>
                  <a:pt x="2182" y="45"/>
                </a:lnTo>
                <a:lnTo>
                  <a:pt x="2187" y="45"/>
                </a:lnTo>
                <a:lnTo>
                  <a:pt x="2193" y="45"/>
                </a:lnTo>
                <a:lnTo>
                  <a:pt x="2198" y="45"/>
                </a:lnTo>
                <a:lnTo>
                  <a:pt x="2204" y="45"/>
                </a:lnTo>
                <a:lnTo>
                  <a:pt x="2209" y="45"/>
                </a:lnTo>
                <a:lnTo>
                  <a:pt x="2215" y="45"/>
                </a:lnTo>
                <a:lnTo>
                  <a:pt x="2221" y="45"/>
                </a:lnTo>
                <a:lnTo>
                  <a:pt x="2227" y="45"/>
                </a:lnTo>
                <a:lnTo>
                  <a:pt x="2232" y="45"/>
                </a:lnTo>
                <a:lnTo>
                  <a:pt x="2232" y="71"/>
                </a:lnTo>
                <a:lnTo>
                  <a:pt x="2227" y="71"/>
                </a:lnTo>
                <a:lnTo>
                  <a:pt x="2221" y="71"/>
                </a:lnTo>
                <a:lnTo>
                  <a:pt x="2215" y="71"/>
                </a:lnTo>
                <a:lnTo>
                  <a:pt x="2209" y="71"/>
                </a:lnTo>
                <a:lnTo>
                  <a:pt x="2204" y="71"/>
                </a:lnTo>
                <a:lnTo>
                  <a:pt x="2198" y="71"/>
                </a:lnTo>
                <a:lnTo>
                  <a:pt x="2193" y="71"/>
                </a:lnTo>
                <a:lnTo>
                  <a:pt x="2187" y="71"/>
                </a:lnTo>
                <a:lnTo>
                  <a:pt x="2182" y="71"/>
                </a:lnTo>
                <a:lnTo>
                  <a:pt x="2176" y="71"/>
                </a:lnTo>
                <a:lnTo>
                  <a:pt x="2170" y="71"/>
                </a:lnTo>
                <a:lnTo>
                  <a:pt x="2164" y="71"/>
                </a:lnTo>
                <a:lnTo>
                  <a:pt x="2159" y="71"/>
                </a:lnTo>
                <a:lnTo>
                  <a:pt x="2153" y="71"/>
                </a:lnTo>
                <a:lnTo>
                  <a:pt x="2147" y="71"/>
                </a:lnTo>
                <a:lnTo>
                  <a:pt x="2142" y="71"/>
                </a:lnTo>
                <a:lnTo>
                  <a:pt x="2136" y="71"/>
                </a:lnTo>
                <a:lnTo>
                  <a:pt x="2131" y="71"/>
                </a:lnTo>
                <a:lnTo>
                  <a:pt x="2125" y="71"/>
                </a:lnTo>
                <a:lnTo>
                  <a:pt x="2119" y="71"/>
                </a:lnTo>
                <a:lnTo>
                  <a:pt x="2113" y="71"/>
                </a:lnTo>
                <a:lnTo>
                  <a:pt x="2108" y="71"/>
                </a:lnTo>
                <a:lnTo>
                  <a:pt x="2102" y="71"/>
                </a:lnTo>
                <a:lnTo>
                  <a:pt x="2096" y="71"/>
                </a:lnTo>
                <a:lnTo>
                  <a:pt x="2091" y="71"/>
                </a:lnTo>
                <a:lnTo>
                  <a:pt x="2086" y="71"/>
                </a:lnTo>
                <a:lnTo>
                  <a:pt x="2080" y="71"/>
                </a:lnTo>
                <a:lnTo>
                  <a:pt x="2074" y="71"/>
                </a:lnTo>
                <a:lnTo>
                  <a:pt x="2068" y="71"/>
                </a:lnTo>
                <a:lnTo>
                  <a:pt x="2063" y="71"/>
                </a:lnTo>
                <a:lnTo>
                  <a:pt x="2057" y="71"/>
                </a:lnTo>
                <a:lnTo>
                  <a:pt x="2051" y="71"/>
                </a:lnTo>
                <a:lnTo>
                  <a:pt x="2046" y="71"/>
                </a:lnTo>
                <a:lnTo>
                  <a:pt x="2040" y="71"/>
                </a:lnTo>
                <a:lnTo>
                  <a:pt x="2035" y="71"/>
                </a:lnTo>
                <a:lnTo>
                  <a:pt x="2029" y="71"/>
                </a:lnTo>
                <a:lnTo>
                  <a:pt x="2023" y="71"/>
                </a:lnTo>
                <a:lnTo>
                  <a:pt x="2017" y="71"/>
                </a:lnTo>
                <a:lnTo>
                  <a:pt x="2012" y="71"/>
                </a:lnTo>
                <a:lnTo>
                  <a:pt x="2006" y="71"/>
                </a:lnTo>
                <a:lnTo>
                  <a:pt x="2000" y="71"/>
                </a:lnTo>
                <a:lnTo>
                  <a:pt x="1995" y="71"/>
                </a:lnTo>
                <a:lnTo>
                  <a:pt x="1990" y="71"/>
                </a:lnTo>
                <a:lnTo>
                  <a:pt x="1984" y="71"/>
                </a:lnTo>
                <a:lnTo>
                  <a:pt x="1978" y="71"/>
                </a:lnTo>
                <a:lnTo>
                  <a:pt x="1972" y="71"/>
                </a:lnTo>
                <a:lnTo>
                  <a:pt x="1966" y="71"/>
                </a:lnTo>
                <a:lnTo>
                  <a:pt x="1961" y="71"/>
                </a:lnTo>
                <a:lnTo>
                  <a:pt x="1955" y="71"/>
                </a:lnTo>
                <a:lnTo>
                  <a:pt x="1949" y="71"/>
                </a:lnTo>
                <a:lnTo>
                  <a:pt x="1944" y="71"/>
                </a:lnTo>
                <a:lnTo>
                  <a:pt x="1939" y="71"/>
                </a:lnTo>
                <a:lnTo>
                  <a:pt x="1933" y="71"/>
                </a:lnTo>
                <a:lnTo>
                  <a:pt x="1927" y="71"/>
                </a:lnTo>
                <a:lnTo>
                  <a:pt x="1921" y="71"/>
                </a:lnTo>
                <a:lnTo>
                  <a:pt x="1916" y="71"/>
                </a:lnTo>
                <a:lnTo>
                  <a:pt x="1910" y="71"/>
                </a:lnTo>
                <a:lnTo>
                  <a:pt x="1904" y="71"/>
                </a:lnTo>
                <a:lnTo>
                  <a:pt x="1899" y="71"/>
                </a:lnTo>
                <a:lnTo>
                  <a:pt x="1893" y="71"/>
                </a:lnTo>
                <a:lnTo>
                  <a:pt x="1888" y="71"/>
                </a:lnTo>
                <a:lnTo>
                  <a:pt x="1882" y="71"/>
                </a:lnTo>
                <a:lnTo>
                  <a:pt x="1876" y="71"/>
                </a:lnTo>
                <a:lnTo>
                  <a:pt x="1870" y="71"/>
                </a:lnTo>
                <a:lnTo>
                  <a:pt x="1865" y="71"/>
                </a:lnTo>
                <a:lnTo>
                  <a:pt x="1859" y="71"/>
                </a:lnTo>
                <a:lnTo>
                  <a:pt x="1853" y="71"/>
                </a:lnTo>
                <a:lnTo>
                  <a:pt x="1848" y="71"/>
                </a:lnTo>
                <a:lnTo>
                  <a:pt x="1843" y="71"/>
                </a:lnTo>
                <a:lnTo>
                  <a:pt x="1837" y="71"/>
                </a:lnTo>
                <a:lnTo>
                  <a:pt x="1831" y="71"/>
                </a:lnTo>
                <a:lnTo>
                  <a:pt x="1825" y="71"/>
                </a:lnTo>
                <a:lnTo>
                  <a:pt x="1820" y="71"/>
                </a:lnTo>
                <a:lnTo>
                  <a:pt x="1814" y="71"/>
                </a:lnTo>
                <a:lnTo>
                  <a:pt x="1808" y="71"/>
                </a:lnTo>
                <a:lnTo>
                  <a:pt x="1802" y="71"/>
                </a:lnTo>
                <a:lnTo>
                  <a:pt x="1797" y="71"/>
                </a:lnTo>
                <a:lnTo>
                  <a:pt x="1792" y="71"/>
                </a:lnTo>
                <a:lnTo>
                  <a:pt x="1786" y="71"/>
                </a:lnTo>
                <a:lnTo>
                  <a:pt x="1780" y="71"/>
                </a:lnTo>
                <a:lnTo>
                  <a:pt x="1774" y="71"/>
                </a:lnTo>
                <a:lnTo>
                  <a:pt x="1769" y="71"/>
                </a:lnTo>
                <a:lnTo>
                  <a:pt x="1763" y="71"/>
                </a:lnTo>
                <a:lnTo>
                  <a:pt x="1757" y="71"/>
                </a:lnTo>
                <a:lnTo>
                  <a:pt x="1752" y="71"/>
                </a:lnTo>
                <a:lnTo>
                  <a:pt x="1747" y="71"/>
                </a:lnTo>
                <a:lnTo>
                  <a:pt x="1741" y="71"/>
                </a:lnTo>
                <a:lnTo>
                  <a:pt x="1735" y="71"/>
                </a:lnTo>
                <a:lnTo>
                  <a:pt x="1729" y="71"/>
                </a:lnTo>
                <a:lnTo>
                  <a:pt x="1724" y="71"/>
                </a:lnTo>
                <a:lnTo>
                  <a:pt x="1718" y="71"/>
                </a:lnTo>
                <a:lnTo>
                  <a:pt x="1712" y="71"/>
                </a:lnTo>
                <a:lnTo>
                  <a:pt x="1706" y="71"/>
                </a:lnTo>
                <a:lnTo>
                  <a:pt x="1701" y="71"/>
                </a:lnTo>
                <a:lnTo>
                  <a:pt x="1696" y="71"/>
                </a:lnTo>
                <a:lnTo>
                  <a:pt x="1690" y="71"/>
                </a:lnTo>
                <a:lnTo>
                  <a:pt x="1684" y="71"/>
                </a:lnTo>
                <a:lnTo>
                  <a:pt x="1678" y="71"/>
                </a:lnTo>
                <a:lnTo>
                  <a:pt x="1673" y="71"/>
                </a:lnTo>
                <a:lnTo>
                  <a:pt x="1667" y="71"/>
                </a:lnTo>
                <a:lnTo>
                  <a:pt x="1661" y="71"/>
                </a:lnTo>
                <a:lnTo>
                  <a:pt x="1655" y="71"/>
                </a:lnTo>
                <a:lnTo>
                  <a:pt x="1651" y="71"/>
                </a:lnTo>
                <a:lnTo>
                  <a:pt x="1645" y="71"/>
                </a:lnTo>
                <a:lnTo>
                  <a:pt x="1639" y="71"/>
                </a:lnTo>
                <a:lnTo>
                  <a:pt x="1633" y="71"/>
                </a:lnTo>
                <a:lnTo>
                  <a:pt x="1628" y="71"/>
                </a:lnTo>
                <a:lnTo>
                  <a:pt x="1622" y="71"/>
                </a:lnTo>
                <a:lnTo>
                  <a:pt x="1616" y="71"/>
                </a:lnTo>
                <a:lnTo>
                  <a:pt x="1610" y="71"/>
                </a:lnTo>
                <a:lnTo>
                  <a:pt x="1604" y="71"/>
                </a:lnTo>
                <a:lnTo>
                  <a:pt x="1600" y="71"/>
                </a:lnTo>
                <a:lnTo>
                  <a:pt x="1594" y="71"/>
                </a:lnTo>
                <a:lnTo>
                  <a:pt x="1588" y="71"/>
                </a:lnTo>
                <a:lnTo>
                  <a:pt x="1582" y="71"/>
                </a:lnTo>
                <a:lnTo>
                  <a:pt x="1577" y="71"/>
                </a:lnTo>
                <a:lnTo>
                  <a:pt x="1571" y="71"/>
                </a:lnTo>
                <a:lnTo>
                  <a:pt x="1565" y="71"/>
                </a:lnTo>
                <a:lnTo>
                  <a:pt x="1559" y="71"/>
                </a:lnTo>
                <a:lnTo>
                  <a:pt x="1555" y="71"/>
                </a:lnTo>
                <a:lnTo>
                  <a:pt x="1549" y="71"/>
                </a:lnTo>
                <a:lnTo>
                  <a:pt x="1543" y="71"/>
                </a:lnTo>
                <a:lnTo>
                  <a:pt x="1537" y="71"/>
                </a:lnTo>
                <a:lnTo>
                  <a:pt x="1531" y="71"/>
                </a:lnTo>
                <a:lnTo>
                  <a:pt x="1526" y="71"/>
                </a:lnTo>
                <a:lnTo>
                  <a:pt x="1520" y="71"/>
                </a:lnTo>
                <a:lnTo>
                  <a:pt x="1514" y="71"/>
                </a:lnTo>
                <a:lnTo>
                  <a:pt x="1508" y="71"/>
                </a:lnTo>
                <a:lnTo>
                  <a:pt x="1504" y="71"/>
                </a:lnTo>
                <a:lnTo>
                  <a:pt x="1498" y="71"/>
                </a:lnTo>
                <a:lnTo>
                  <a:pt x="1492" y="71"/>
                </a:lnTo>
                <a:lnTo>
                  <a:pt x="1486" y="71"/>
                </a:lnTo>
                <a:lnTo>
                  <a:pt x="1481" y="71"/>
                </a:lnTo>
                <a:lnTo>
                  <a:pt x="1475" y="71"/>
                </a:lnTo>
                <a:lnTo>
                  <a:pt x="1469" y="71"/>
                </a:lnTo>
                <a:lnTo>
                  <a:pt x="1463" y="71"/>
                </a:lnTo>
                <a:lnTo>
                  <a:pt x="1458" y="71"/>
                </a:lnTo>
                <a:lnTo>
                  <a:pt x="1453" y="71"/>
                </a:lnTo>
                <a:lnTo>
                  <a:pt x="1447" y="71"/>
                </a:lnTo>
                <a:lnTo>
                  <a:pt x="1441" y="71"/>
                </a:lnTo>
                <a:lnTo>
                  <a:pt x="1435" y="71"/>
                </a:lnTo>
                <a:lnTo>
                  <a:pt x="1430" y="71"/>
                </a:lnTo>
                <a:lnTo>
                  <a:pt x="1424" y="71"/>
                </a:lnTo>
                <a:lnTo>
                  <a:pt x="1418" y="71"/>
                </a:lnTo>
                <a:lnTo>
                  <a:pt x="1412" y="71"/>
                </a:lnTo>
                <a:lnTo>
                  <a:pt x="1408" y="71"/>
                </a:lnTo>
                <a:lnTo>
                  <a:pt x="1402" y="71"/>
                </a:lnTo>
                <a:lnTo>
                  <a:pt x="1396" y="71"/>
                </a:lnTo>
                <a:lnTo>
                  <a:pt x="1390" y="71"/>
                </a:lnTo>
                <a:lnTo>
                  <a:pt x="1385" y="71"/>
                </a:lnTo>
                <a:lnTo>
                  <a:pt x="1379" y="71"/>
                </a:lnTo>
                <a:lnTo>
                  <a:pt x="1373" y="71"/>
                </a:lnTo>
                <a:lnTo>
                  <a:pt x="1367" y="71"/>
                </a:lnTo>
                <a:lnTo>
                  <a:pt x="1362" y="71"/>
                </a:lnTo>
                <a:lnTo>
                  <a:pt x="1357" y="71"/>
                </a:lnTo>
                <a:lnTo>
                  <a:pt x="1351" y="71"/>
                </a:lnTo>
                <a:lnTo>
                  <a:pt x="1345" y="71"/>
                </a:lnTo>
                <a:lnTo>
                  <a:pt x="1339" y="71"/>
                </a:lnTo>
                <a:lnTo>
                  <a:pt x="1334" y="71"/>
                </a:lnTo>
                <a:lnTo>
                  <a:pt x="1328" y="71"/>
                </a:lnTo>
                <a:lnTo>
                  <a:pt x="1322" y="71"/>
                </a:lnTo>
                <a:lnTo>
                  <a:pt x="1316" y="71"/>
                </a:lnTo>
                <a:lnTo>
                  <a:pt x="1311" y="71"/>
                </a:lnTo>
                <a:lnTo>
                  <a:pt x="1306" y="71"/>
                </a:lnTo>
                <a:lnTo>
                  <a:pt x="1300" y="71"/>
                </a:lnTo>
                <a:lnTo>
                  <a:pt x="1294" y="71"/>
                </a:lnTo>
                <a:lnTo>
                  <a:pt x="1289" y="71"/>
                </a:lnTo>
                <a:lnTo>
                  <a:pt x="1283" y="71"/>
                </a:lnTo>
                <a:lnTo>
                  <a:pt x="1277" y="71"/>
                </a:lnTo>
                <a:lnTo>
                  <a:pt x="1271" y="71"/>
                </a:lnTo>
                <a:lnTo>
                  <a:pt x="1265" y="71"/>
                </a:lnTo>
                <a:lnTo>
                  <a:pt x="1261" y="71"/>
                </a:lnTo>
                <a:lnTo>
                  <a:pt x="1255" y="71"/>
                </a:lnTo>
                <a:lnTo>
                  <a:pt x="1249" y="71"/>
                </a:lnTo>
                <a:lnTo>
                  <a:pt x="1243" y="71"/>
                </a:lnTo>
                <a:lnTo>
                  <a:pt x="1238" y="71"/>
                </a:lnTo>
                <a:lnTo>
                  <a:pt x="1232" y="71"/>
                </a:lnTo>
                <a:lnTo>
                  <a:pt x="1226" y="71"/>
                </a:lnTo>
                <a:lnTo>
                  <a:pt x="1220" y="71"/>
                </a:lnTo>
                <a:lnTo>
                  <a:pt x="1215" y="71"/>
                </a:lnTo>
                <a:lnTo>
                  <a:pt x="1210" y="71"/>
                </a:lnTo>
                <a:lnTo>
                  <a:pt x="1204" y="71"/>
                </a:lnTo>
                <a:lnTo>
                  <a:pt x="1198" y="71"/>
                </a:lnTo>
                <a:lnTo>
                  <a:pt x="1192" y="71"/>
                </a:lnTo>
                <a:lnTo>
                  <a:pt x="1187" y="71"/>
                </a:lnTo>
                <a:lnTo>
                  <a:pt x="1181" y="71"/>
                </a:lnTo>
                <a:lnTo>
                  <a:pt x="1175" y="71"/>
                </a:lnTo>
                <a:lnTo>
                  <a:pt x="1169" y="71"/>
                </a:lnTo>
                <a:lnTo>
                  <a:pt x="1164" y="71"/>
                </a:lnTo>
                <a:lnTo>
                  <a:pt x="1159" y="71"/>
                </a:lnTo>
                <a:lnTo>
                  <a:pt x="1153" y="71"/>
                </a:lnTo>
                <a:lnTo>
                  <a:pt x="1147" y="71"/>
                </a:lnTo>
                <a:lnTo>
                  <a:pt x="1142" y="71"/>
                </a:lnTo>
                <a:lnTo>
                  <a:pt x="1136" y="71"/>
                </a:lnTo>
                <a:lnTo>
                  <a:pt x="1130" y="71"/>
                </a:lnTo>
                <a:lnTo>
                  <a:pt x="1124" y="71"/>
                </a:lnTo>
                <a:lnTo>
                  <a:pt x="1119" y="71"/>
                </a:lnTo>
                <a:lnTo>
                  <a:pt x="1114" y="71"/>
                </a:lnTo>
                <a:lnTo>
                  <a:pt x="1108" y="71"/>
                </a:lnTo>
                <a:lnTo>
                  <a:pt x="1102" y="71"/>
                </a:lnTo>
                <a:lnTo>
                  <a:pt x="1096" y="71"/>
                </a:lnTo>
                <a:lnTo>
                  <a:pt x="1091" y="71"/>
                </a:lnTo>
                <a:lnTo>
                  <a:pt x="1085" y="71"/>
                </a:lnTo>
                <a:lnTo>
                  <a:pt x="1079" y="71"/>
                </a:lnTo>
                <a:lnTo>
                  <a:pt x="1073" y="71"/>
                </a:lnTo>
                <a:lnTo>
                  <a:pt x="1068" y="71"/>
                </a:lnTo>
                <a:lnTo>
                  <a:pt x="1063" y="71"/>
                </a:lnTo>
                <a:lnTo>
                  <a:pt x="1057" y="71"/>
                </a:lnTo>
                <a:lnTo>
                  <a:pt x="1051" y="71"/>
                </a:lnTo>
                <a:lnTo>
                  <a:pt x="1046" y="71"/>
                </a:lnTo>
                <a:lnTo>
                  <a:pt x="1040" y="71"/>
                </a:lnTo>
                <a:lnTo>
                  <a:pt x="1034" y="71"/>
                </a:lnTo>
                <a:lnTo>
                  <a:pt x="1028" y="71"/>
                </a:lnTo>
                <a:lnTo>
                  <a:pt x="1023" y="71"/>
                </a:lnTo>
                <a:lnTo>
                  <a:pt x="1017" y="71"/>
                </a:lnTo>
                <a:lnTo>
                  <a:pt x="1012" y="71"/>
                </a:lnTo>
                <a:lnTo>
                  <a:pt x="1006" y="71"/>
                </a:lnTo>
                <a:lnTo>
                  <a:pt x="1000" y="71"/>
                </a:lnTo>
                <a:lnTo>
                  <a:pt x="995" y="71"/>
                </a:lnTo>
                <a:lnTo>
                  <a:pt x="989" y="71"/>
                </a:lnTo>
                <a:lnTo>
                  <a:pt x="983" y="71"/>
                </a:lnTo>
                <a:lnTo>
                  <a:pt x="977" y="71"/>
                </a:lnTo>
                <a:lnTo>
                  <a:pt x="972" y="71"/>
                </a:lnTo>
                <a:lnTo>
                  <a:pt x="966" y="71"/>
                </a:lnTo>
                <a:lnTo>
                  <a:pt x="961" y="71"/>
                </a:lnTo>
                <a:lnTo>
                  <a:pt x="955" y="71"/>
                </a:lnTo>
                <a:lnTo>
                  <a:pt x="950" y="71"/>
                </a:lnTo>
                <a:lnTo>
                  <a:pt x="944" y="71"/>
                </a:lnTo>
                <a:lnTo>
                  <a:pt x="938" y="71"/>
                </a:lnTo>
                <a:lnTo>
                  <a:pt x="932" y="71"/>
                </a:lnTo>
                <a:lnTo>
                  <a:pt x="926" y="71"/>
                </a:lnTo>
                <a:lnTo>
                  <a:pt x="921" y="71"/>
                </a:lnTo>
                <a:lnTo>
                  <a:pt x="916" y="71"/>
                </a:lnTo>
                <a:lnTo>
                  <a:pt x="910" y="71"/>
                </a:lnTo>
                <a:lnTo>
                  <a:pt x="904" y="71"/>
                </a:lnTo>
                <a:lnTo>
                  <a:pt x="899" y="71"/>
                </a:lnTo>
                <a:lnTo>
                  <a:pt x="893" y="71"/>
                </a:lnTo>
                <a:lnTo>
                  <a:pt x="887" y="71"/>
                </a:lnTo>
                <a:lnTo>
                  <a:pt x="881" y="71"/>
                </a:lnTo>
                <a:lnTo>
                  <a:pt x="876" y="71"/>
                </a:lnTo>
                <a:lnTo>
                  <a:pt x="870" y="71"/>
                </a:lnTo>
                <a:lnTo>
                  <a:pt x="865" y="71"/>
                </a:lnTo>
                <a:lnTo>
                  <a:pt x="859" y="71"/>
                </a:lnTo>
                <a:lnTo>
                  <a:pt x="854" y="71"/>
                </a:lnTo>
                <a:lnTo>
                  <a:pt x="848" y="71"/>
                </a:lnTo>
                <a:lnTo>
                  <a:pt x="842" y="71"/>
                </a:lnTo>
                <a:lnTo>
                  <a:pt x="836" y="71"/>
                </a:lnTo>
                <a:lnTo>
                  <a:pt x="830" y="71"/>
                </a:lnTo>
                <a:lnTo>
                  <a:pt x="825" y="71"/>
                </a:lnTo>
                <a:lnTo>
                  <a:pt x="819" y="71"/>
                </a:lnTo>
                <a:lnTo>
                  <a:pt x="814" y="71"/>
                </a:lnTo>
                <a:lnTo>
                  <a:pt x="808" y="71"/>
                </a:lnTo>
                <a:lnTo>
                  <a:pt x="803" y="71"/>
                </a:lnTo>
                <a:lnTo>
                  <a:pt x="797" y="71"/>
                </a:lnTo>
                <a:lnTo>
                  <a:pt x="791" y="71"/>
                </a:lnTo>
                <a:lnTo>
                  <a:pt x="785" y="71"/>
                </a:lnTo>
                <a:lnTo>
                  <a:pt x="780" y="71"/>
                </a:lnTo>
                <a:lnTo>
                  <a:pt x="774" y="71"/>
                </a:lnTo>
                <a:lnTo>
                  <a:pt x="769" y="71"/>
                </a:lnTo>
                <a:lnTo>
                  <a:pt x="763" y="71"/>
                </a:lnTo>
                <a:lnTo>
                  <a:pt x="757" y="71"/>
                </a:lnTo>
                <a:lnTo>
                  <a:pt x="752" y="71"/>
                </a:lnTo>
                <a:lnTo>
                  <a:pt x="746" y="71"/>
                </a:lnTo>
                <a:lnTo>
                  <a:pt x="740" y="71"/>
                </a:lnTo>
                <a:lnTo>
                  <a:pt x="734" y="71"/>
                </a:lnTo>
                <a:lnTo>
                  <a:pt x="729" y="71"/>
                </a:lnTo>
                <a:lnTo>
                  <a:pt x="723" y="71"/>
                </a:lnTo>
                <a:lnTo>
                  <a:pt x="718" y="71"/>
                </a:lnTo>
                <a:lnTo>
                  <a:pt x="712" y="71"/>
                </a:lnTo>
                <a:lnTo>
                  <a:pt x="707" y="71"/>
                </a:lnTo>
                <a:lnTo>
                  <a:pt x="701" y="71"/>
                </a:lnTo>
                <a:lnTo>
                  <a:pt x="695" y="71"/>
                </a:lnTo>
                <a:lnTo>
                  <a:pt x="689" y="71"/>
                </a:lnTo>
                <a:lnTo>
                  <a:pt x="684" y="71"/>
                </a:lnTo>
                <a:lnTo>
                  <a:pt x="678" y="71"/>
                </a:lnTo>
                <a:lnTo>
                  <a:pt x="672" y="71"/>
                </a:lnTo>
                <a:lnTo>
                  <a:pt x="667" y="71"/>
                </a:lnTo>
                <a:lnTo>
                  <a:pt x="661" y="71"/>
                </a:lnTo>
                <a:lnTo>
                  <a:pt x="656" y="71"/>
                </a:lnTo>
                <a:lnTo>
                  <a:pt x="650" y="71"/>
                </a:lnTo>
                <a:lnTo>
                  <a:pt x="644" y="71"/>
                </a:lnTo>
                <a:lnTo>
                  <a:pt x="638" y="71"/>
                </a:lnTo>
                <a:lnTo>
                  <a:pt x="633" y="71"/>
                </a:lnTo>
                <a:lnTo>
                  <a:pt x="627" y="71"/>
                </a:lnTo>
                <a:lnTo>
                  <a:pt x="622" y="71"/>
                </a:lnTo>
                <a:lnTo>
                  <a:pt x="616" y="71"/>
                </a:lnTo>
                <a:lnTo>
                  <a:pt x="611" y="71"/>
                </a:lnTo>
                <a:lnTo>
                  <a:pt x="605" y="71"/>
                </a:lnTo>
                <a:lnTo>
                  <a:pt x="599" y="71"/>
                </a:lnTo>
                <a:lnTo>
                  <a:pt x="593" y="71"/>
                </a:lnTo>
                <a:lnTo>
                  <a:pt x="588" y="71"/>
                </a:lnTo>
                <a:lnTo>
                  <a:pt x="582" y="71"/>
                </a:lnTo>
                <a:lnTo>
                  <a:pt x="576" y="71"/>
                </a:lnTo>
                <a:lnTo>
                  <a:pt x="571" y="71"/>
                </a:lnTo>
                <a:lnTo>
                  <a:pt x="565" y="71"/>
                </a:lnTo>
                <a:lnTo>
                  <a:pt x="560" y="71"/>
                </a:lnTo>
                <a:lnTo>
                  <a:pt x="554" y="71"/>
                </a:lnTo>
                <a:lnTo>
                  <a:pt x="548" y="71"/>
                </a:lnTo>
                <a:lnTo>
                  <a:pt x="542" y="71"/>
                </a:lnTo>
                <a:lnTo>
                  <a:pt x="537" y="71"/>
                </a:lnTo>
                <a:lnTo>
                  <a:pt x="531" y="71"/>
                </a:lnTo>
                <a:lnTo>
                  <a:pt x="525" y="71"/>
                </a:lnTo>
                <a:lnTo>
                  <a:pt x="520" y="71"/>
                </a:lnTo>
                <a:lnTo>
                  <a:pt x="515" y="71"/>
                </a:lnTo>
                <a:lnTo>
                  <a:pt x="509" y="71"/>
                </a:lnTo>
                <a:lnTo>
                  <a:pt x="503" y="71"/>
                </a:lnTo>
                <a:lnTo>
                  <a:pt x="497" y="71"/>
                </a:lnTo>
                <a:lnTo>
                  <a:pt x="491" y="71"/>
                </a:lnTo>
                <a:lnTo>
                  <a:pt x="486" y="71"/>
                </a:lnTo>
                <a:lnTo>
                  <a:pt x="480" y="71"/>
                </a:lnTo>
                <a:lnTo>
                  <a:pt x="475" y="71"/>
                </a:lnTo>
                <a:lnTo>
                  <a:pt x="469" y="71"/>
                </a:lnTo>
                <a:lnTo>
                  <a:pt x="464" y="71"/>
                </a:lnTo>
                <a:lnTo>
                  <a:pt x="458" y="71"/>
                </a:lnTo>
                <a:lnTo>
                  <a:pt x="452" y="71"/>
                </a:lnTo>
                <a:lnTo>
                  <a:pt x="446" y="71"/>
                </a:lnTo>
                <a:lnTo>
                  <a:pt x="441" y="71"/>
                </a:lnTo>
                <a:lnTo>
                  <a:pt x="435" y="71"/>
                </a:lnTo>
                <a:lnTo>
                  <a:pt x="429" y="71"/>
                </a:lnTo>
                <a:lnTo>
                  <a:pt x="424" y="71"/>
                </a:lnTo>
                <a:lnTo>
                  <a:pt x="419" y="71"/>
                </a:lnTo>
                <a:lnTo>
                  <a:pt x="413" y="71"/>
                </a:lnTo>
                <a:lnTo>
                  <a:pt x="407" y="71"/>
                </a:lnTo>
                <a:lnTo>
                  <a:pt x="401" y="71"/>
                </a:lnTo>
                <a:lnTo>
                  <a:pt x="395" y="71"/>
                </a:lnTo>
                <a:lnTo>
                  <a:pt x="390" y="71"/>
                </a:lnTo>
                <a:lnTo>
                  <a:pt x="384" y="71"/>
                </a:lnTo>
                <a:lnTo>
                  <a:pt x="378" y="71"/>
                </a:lnTo>
                <a:lnTo>
                  <a:pt x="373" y="71"/>
                </a:lnTo>
                <a:lnTo>
                  <a:pt x="368" y="71"/>
                </a:lnTo>
                <a:lnTo>
                  <a:pt x="362" y="71"/>
                </a:lnTo>
                <a:lnTo>
                  <a:pt x="356" y="71"/>
                </a:lnTo>
                <a:lnTo>
                  <a:pt x="350" y="71"/>
                </a:lnTo>
                <a:lnTo>
                  <a:pt x="345" y="71"/>
                </a:lnTo>
                <a:lnTo>
                  <a:pt x="339" y="71"/>
                </a:lnTo>
                <a:lnTo>
                  <a:pt x="333" y="71"/>
                </a:lnTo>
                <a:lnTo>
                  <a:pt x="327" y="71"/>
                </a:lnTo>
                <a:lnTo>
                  <a:pt x="322" y="71"/>
                </a:lnTo>
                <a:lnTo>
                  <a:pt x="317" y="71"/>
                </a:lnTo>
                <a:lnTo>
                  <a:pt x="311" y="71"/>
                </a:lnTo>
                <a:lnTo>
                  <a:pt x="305" y="71"/>
                </a:lnTo>
                <a:lnTo>
                  <a:pt x="299" y="71"/>
                </a:lnTo>
                <a:lnTo>
                  <a:pt x="294" y="71"/>
                </a:lnTo>
                <a:lnTo>
                  <a:pt x="288" y="71"/>
                </a:lnTo>
                <a:lnTo>
                  <a:pt x="282" y="71"/>
                </a:lnTo>
                <a:lnTo>
                  <a:pt x="277" y="71"/>
                </a:lnTo>
                <a:lnTo>
                  <a:pt x="272" y="71"/>
                </a:lnTo>
                <a:lnTo>
                  <a:pt x="266" y="71"/>
                </a:lnTo>
                <a:lnTo>
                  <a:pt x="260" y="71"/>
                </a:lnTo>
                <a:lnTo>
                  <a:pt x="254" y="71"/>
                </a:lnTo>
                <a:lnTo>
                  <a:pt x="249" y="71"/>
                </a:lnTo>
                <a:lnTo>
                  <a:pt x="243" y="71"/>
                </a:lnTo>
                <a:lnTo>
                  <a:pt x="237" y="71"/>
                </a:lnTo>
                <a:lnTo>
                  <a:pt x="231" y="71"/>
                </a:lnTo>
                <a:lnTo>
                  <a:pt x="226" y="71"/>
                </a:lnTo>
                <a:lnTo>
                  <a:pt x="221" y="71"/>
                </a:lnTo>
                <a:lnTo>
                  <a:pt x="215" y="71"/>
                </a:lnTo>
                <a:lnTo>
                  <a:pt x="209" y="71"/>
                </a:lnTo>
                <a:lnTo>
                  <a:pt x="203" y="71"/>
                </a:lnTo>
                <a:lnTo>
                  <a:pt x="198" y="71"/>
                </a:lnTo>
                <a:lnTo>
                  <a:pt x="192" y="71"/>
                </a:lnTo>
                <a:lnTo>
                  <a:pt x="186" y="71"/>
                </a:lnTo>
                <a:lnTo>
                  <a:pt x="180" y="71"/>
                </a:lnTo>
                <a:lnTo>
                  <a:pt x="176" y="71"/>
                </a:lnTo>
                <a:lnTo>
                  <a:pt x="170" y="71"/>
                </a:lnTo>
                <a:lnTo>
                  <a:pt x="164" y="71"/>
                </a:lnTo>
                <a:lnTo>
                  <a:pt x="158" y="71"/>
                </a:lnTo>
                <a:lnTo>
                  <a:pt x="153" y="71"/>
                </a:lnTo>
                <a:lnTo>
                  <a:pt x="147" y="71"/>
                </a:lnTo>
                <a:lnTo>
                  <a:pt x="141" y="71"/>
                </a:lnTo>
                <a:lnTo>
                  <a:pt x="135" y="71"/>
                </a:lnTo>
                <a:lnTo>
                  <a:pt x="130" y="71"/>
                </a:lnTo>
                <a:lnTo>
                  <a:pt x="125" y="71"/>
                </a:lnTo>
                <a:lnTo>
                  <a:pt x="119" y="71"/>
                </a:lnTo>
                <a:lnTo>
                  <a:pt x="113" y="71"/>
                </a:lnTo>
                <a:lnTo>
                  <a:pt x="107" y="71"/>
                </a:lnTo>
                <a:lnTo>
                  <a:pt x="102" y="71"/>
                </a:lnTo>
                <a:lnTo>
                  <a:pt x="96" y="71"/>
                </a:lnTo>
                <a:lnTo>
                  <a:pt x="90" y="71"/>
                </a:lnTo>
                <a:lnTo>
                  <a:pt x="84" y="71"/>
                </a:lnTo>
                <a:lnTo>
                  <a:pt x="80" y="71"/>
                </a:lnTo>
                <a:lnTo>
                  <a:pt x="74" y="71"/>
                </a:lnTo>
                <a:lnTo>
                  <a:pt x="68" y="71"/>
                </a:lnTo>
                <a:lnTo>
                  <a:pt x="62" y="71"/>
                </a:lnTo>
                <a:lnTo>
                  <a:pt x="56" y="71"/>
                </a:lnTo>
                <a:lnTo>
                  <a:pt x="51" y="71"/>
                </a:lnTo>
                <a:lnTo>
                  <a:pt x="45" y="71"/>
                </a:lnTo>
                <a:lnTo>
                  <a:pt x="39" y="71"/>
                </a:lnTo>
                <a:lnTo>
                  <a:pt x="33" y="71"/>
                </a:lnTo>
                <a:lnTo>
                  <a:pt x="29" y="71"/>
                </a:lnTo>
                <a:lnTo>
                  <a:pt x="23" y="71"/>
                </a:lnTo>
                <a:lnTo>
                  <a:pt x="17" y="71"/>
                </a:lnTo>
                <a:lnTo>
                  <a:pt x="11" y="71"/>
                </a:lnTo>
                <a:lnTo>
                  <a:pt x="6" y="71"/>
                </a:lnTo>
                <a:lnTo>
                  <a:pt x="0" y="71"/>
                </a:lnTo>
              </a:path>
            </a:pathLst>
          </a:custGeom>
          <a:solidFill>
            <a:srgbClr val="FF0000">
              <a:alpha val="60000"/>
            </a:srgbClr>
          </a:solidFill>
          <a:ln w="12700" cap="rnd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correlated Temp+DD">
            <a:extLst>
              <a:ext uri="{FF2B5EF4-FFF2-40B4-BE49-F238E27FC236}">
                <a16:creationId xmlns:a16="http://schemas.microsoft.com/office/drawing/2014/main" id="{C5A3A8ED-CC81-0368-975E-FA9DD9A83434}"/>
              </a:ext>
            </a:extLst>
          </p:cNvPr>
          <p:cNvGrpSpPr/>
          <p:nvPr/>
        </p:nvGrpSpPr>
        <p:grpSpPr>
          <a:xfrm>
            <a:off x="7873694" y="2641600"/>
            <a:ext cx="3281986" cy="328246"/>
            <a:chOff x="7873694" y="2641600"/>
            <a:chExt cx="3281986" cy="328246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5514B2C4-BA51-8429-5D59-078702B8475B}"/>
                </a:ext>
              </a:extLst>
            </p:cNvPr>
            <p:cNvSpPr/>
            <p:nvPr/>
          </p:nvSpPr>
          <p:spPr bwMode="auto">
            <a:xfrm>
              <a:off x="9214338" y="2641600"/>
              <a:ext cx="1941342" cy="32824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ransducer label">
              <a:extLst>
                <a:ext uri="{FF2B5EF4-FFF2-40B4-BE49-F238E27FC236}">
                  <a16:creationId xmlns:a16="http://schemas.microsoft.com/office/drawing/2014/main" id="{D3423FBC-4BA9-AC68-C740-98C7AC96856D}"/>
                </a:ext>
              </a:extLst>
            </p:cNvPr>
            <p:cNvSpPr/>
            <p:nvPr/>
          </p:nvSpPr>
          <p:spPr bwMode="auto">
            <a:xfrm flipH="1">
              <a:off x="7873694" y="2644019"/>
              <a:ext cx="1308370" cy="307777"/>
            </a:xfrm>
            <a:prstGeom prst="rect">
              <a:avLst/>
            </a:prstGeom>
            <a:solidFill>
              <a:schemeClr val="bg1"/>
            </a:solidFill>
            <a:ln w="412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 dirty="0">
                  <a:latin typeface="Arial" pitchFamily="34" charset="0"/>
                  <a:cs typeface="Arial" pitchFamily="34" charset="0"/>
                </a:rPr>
                <a:t>Correlated 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151066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14" grpId="1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Noise – 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19" y="1188720"/>
            <a:ext cx="6126481" cy="5303520"/>
          </a:xfrm>
        </p:spPr>
        <p:txBody>
          <a:bodyPr/>
          <a:lstStyle/>
          <a:p>
            <a:r>
              <a:rPr lang="en-US" dirty="0"/>
              <a:t>Monitoring well ER-EC-11i</a:t>
            </a:r>
          </a:p>
          <a:p>
            <a:pPr lvl="1"/>
            <a:r>
              <a:rPr lang="en-US" dirty="0"/>
              <a:t>Completed in pumping well borehole</a:t>
            </a:r>
          </a:p>
          <a:p>
            <a:r>
              <a:rPr lang="en-US" dirty="0"/>
              <a:t>Water levels in ER-EC-11i</a:t>
            </a:r>
          </a:p>
          <a:p>
            <a:pPr lvl="1">
              <a:tabLst>
                <a:tab pos="5540375" algn="r"/>
              </a:tabLst>
            </a:pPr>
            <a:r>
              <a:rPr lang="en-US" dirty="0"/>
              <a:t>Thermal rise 	3.3 – 3.9 ft</a:t>
            </a:r>
          </a:p>
          <a:p>
            <a:pPr lvl="1">
              <a:tabLst>
                <a:tab pos="5540375" algn="r"/>
              </a:tabLst>
            </a:pPr>
            <a:r>
              <a:rPr lang="en-US" dirty="0"/>
              <a:t>Drawdown from pumping 	0 - 1 ft</a:t>
            </a:r>
          </a:p>
          <a:p>
            <a:pPr lvl="1">
              <a:tabLst>
                <a:tab pos="5540375" algn="r"/>
              </a:tabLst>
            </a:pPr>
            <a:r>
              <a:rPr lang="en-US" dirty="0"/>
              <a:t>Natural fluctuation	~ 1 ft</a:t>
            </a:r>
          </a:p>
          <a:p>
            <a:pPr>
              <a:tabLst>
                <a:tab pos="4057650" algn="r"/>
              </a:tabLst>
            </a:pPr>
            <a:r>
              <a:rPr lang="en-US" dirty="0"/>
              <a:t>Q change complicates</a:t>
            </a:r>
          </a:p>
          <a:p>
            <a:pPr lvl="1">
              <a:tabLst>
                <a:tab pos="4057650" algn="r"/>
              </a:tabLst>
            </a:pPr>
            <a:r>
              <a:rPr lang="en-US" dirty="0"/>
              <a:t>Pumping column varies</a:t>
            </a:r>
          </a:p>
          <a:p>
            <a:pPr lvl="1">
              <a:tabLst>
                <a:tab pos="4057650" algn="r"/>
              </a:tabLst>
            </a:pPr>
            <a:r>
              <a:rPr lang="en-US" dirty="0"/>
              <a:t>Heating variable, </a:t>
            </a:r>
            <a:br>
              <a:rPr lang="en-US" dirty="0"/>
            </a:br>
            <a:r>
              <a:rPr lang="en-US" dirty="0"/>
              <a:t>Less correlated with flow</a:t>
            </a:r>
          </a:p>
          <a:p>
            <a:pPr>
              <a:tabLst>
                <a:tab pos="4057650" algn="r"/>
              </a:tabLst>
            </a:pPr>
            <a:r>
              <a:rPr lang="en-US" dirty="0"/>
              <a:t>Measured profile would help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06AB74-BCF4-8A51-75BA-177FC6C7CDC2}"/>
              </a:ext>
            </a:extLst>
          </p:cNvPr>
          <p:cNvGrpSpPr/>
          <p:nvPr/>
        </p:nvGrpSpPr>
        <p:grpSpPr>
          <a:xfrm>
            <a:off x="10515602" y="27432"/>
            <a:ext cx="679703" cy="1005840"/>
            <a:chOff x="10515602" y="27432"/>
            <a:chExt cx="679703" cy="1005840"/>
          </a:xfrm>
        </p:grpSpPr>
        <p:grpSp>
          <p:nvGrpSpPr>
            <p:cNvPr id="5" name="NV locator small">
              <a:extLst>
                <a:ext uri="{FF2B5EF4-FFF2-40B4-BE49-F238E27FC236}">
                  <a16:creationId xmlns:a16="http://schemas.microsoft.com/office/drawing/2014/main" id="{DDE1CEAF-34B6-546A-3D1B-00D770CC6B9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515602" y="27432"/>
              <a:ext cx="679703" cy="1005840"/>
              <a:chOff x="7507288" y="1233488"/>
              <a:chExt cx="3619500" cy="5356225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F5FB24BB-F5DE-534A-8E8A-E16CB0974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1233488"/>
                <a:ext cx="3619500" cy="5356225"/>
              </a:xfrm>
              <a:custGeom>
                <a:avLst/>
                <a:gdLst>
                  <a:gd name="T0" fmla="*/ 18 w 2280"/>
                  <a:gd name="T1" fmla="*/ 1460 h 3374"/>
                  <a:gd name="T2" fmla="*/ 90 w 2280"/>
                  <a:gd name="T3" fmla="*/ 1527 h 3374"/>
                  <a:gd name="T4" fmla="*/ 137 w 2280"/>
                  <a:gd name="T5" fmla="*/ 1571 h 3374"/>
                  <a:gd name="T6" fmla="*/ 168 w 2280"/>
                  <a:gd name="T7" fmla="*/ 1601 h 3374"/>
                  <a:gd name="T8" fmla="*/ 265 w 2280"/>
                  <a:gd name="T9" fmla="*/ 1691 h 3374"/>
                  <a:gd name="T10" fmla="*/ 421 w 2280"/>
                  <a:gd name="T11" fmla="*/ 1836 h 3374"/>
                  <a:gd name="T12" fmla="*/ 716 w 2280"/>
                  <a:gd name="T13" fmla="*/ 2114 h 3374"/>
                  <a:gd name="T14" fmla="*/ 866 w 2280"/>
                  <a:gd name="T15" fmla="*/ 2253 h 3374"/>
                  <a:gd name="T16" fmla="*/ 1101 w 2280"/>
                  <a:gd name="T17" fmla="*/ 2474 h 3374"/>
                  <a:gd name="T18" fmla="*/ 1443 w 2280"/>
                  <a:gd name="T19" fmla="*/ 2793 h 3374"/>
                  <a:gd name="T20" fmla="*/ 1613 w 2280"/>
                  <a:gd name="T21" fmla="*/ 2952 h 3374"/>
                  <a:gd name="T22" fmla="*/ 1716 w 2280"/>
                  <a:gd name="T23" fmla="*/ 3048 h 3374"/>
                  <a:gd name="T24" fmla="*/ 1852 w 2280"/>
                  <a:gd name="T25" fmla="*/ 3176 h 3374"/>
                  <a:gd name="T26" fmla="*/ 1995 w 2280"/>
                  <a:gd name="T27" fmla="*/ 3309 h 3374"/>
                  <a:gd name="T28" fmla="*/ 2065 w 2280"/>
                  <a:gd name="T29" fmla="*/ 3355 h 3374"/>
                  <a:gd name="T30" fmla="*/ 2060 w 2280"/>
                  <a:gd name="T31" fmla="*/ 3328 h 3374"/>
                  <a:gd name="T32" fmla="*/ 2081 w 2280"/>
                  <a:gd name="T33" fmla="*/ 3315 h 3374"/>
                  <a:gd name="T34" fmla="*/ 2086 w 2280"/>
                  <a:gd name="T35" fmla="*/ 3275 h 3374"/>
                  <a:gd name="T36" fmla="*/ 2047 w 2280"/>
                  <a:gd name="T37" fmla="*/ 3159 h 3374"/>
                  <a:gd name="T38" fmla="*/ 2049 w 2280"/>
                  <a:gd name="T39" fmla="*/ 3117 h 3374"/>
                  <a:gd name="T40" fmla="*/ 2041 w 2280"/>
                  <a:gd name="T41" fmla="*/ 3096 h 3374"/>
                  <a:gd name="T42" fmla="*/ 2044 w 2280"/>
                  <a:gd name="T43" fmla="*/ 3076 h 3374"/>
                  <a:gd name="T44" fmla="*/ 2030 w 2280"/>
                  <a:gd name="T45" fmla="*/ 3038 h 3374"/>
                  <a:gd name="T46" fmla="*/ 2030 w 2280"/>
                  <a:gd name="T47" fmla="*/ 2974 h 3374"/>
                  <a:gd name="T48" fmla="*/ 2041 w 2280"/>
                  <a:gd name="T49" fmla="*/ 2954 h 3374"/>
                  <a:gd name="T50" fmla="*/ 2012 w 2280"/>
                  <a:gd name="T51" fmla="*/ 2898 h 3374"/>
                  <a:gd name="T52" fmla="*/ 2011 w 2280"/>
                  <a:gd name="T53" fmla="*/ 2877 h 3374"/>
                  <a:gd name="T54" fmla="*/ 2007 w 2280"/>
                  <a:gd name="T55" fmla="*/ 2848 h 3374"/>
                  <a:gd name="T56" fmla="*/ 2036 w 2280"/>
                  <a:gd name="T57" fmla="*/ 2840 h 3374"/>
                  <a:gd name="T58" fmla="*/ 2079 w 2280"/>
                  <a:gd name="T59" fmla="*/ 2820 h 3374"/>
                  <a:gd name="T60" fmla="*/ 2103 w 2280"/>
                  <a:gd name="T61" fmla="*/ 2824 h 3374"/>
                  <a:gd name="T62" fmla="*/ 2124 w 2280"/>
                  <a:gd name="T63" fmla="*/ 2831 h 3374"/>
                  <a:gd name="T64" fmla="*/ 2164 w 2280"/>
                  <a:gd name="T65" fmla="*/ 2834 h 3374"/>
                  <a:gd name="T66" fmla="*/ 2179 w 2280"/>
                  <a:gd name="T67" fmla="*/ 2863 h 3374"/>
                  <a:gd name="T68" fmla="*/ 2198 w 2280"/>
                  <a:gd name="T69" fmla="*/ 2878 h 3374"/>
                  <a:gd name="T70" fmla="*/ 2247 w 2280"/>
                  <a:gd name="T71" fmla="*/ 2866 h 3374"/>
                  <a:gd name="T72" fmla="*/ 2271 w 2280"/>
                  <a:gd name="T73" fmla="*/ 2802 h 3374"/>
                  <a:gd name="T74" fmla="*/ 2276 w 2280"/>
                  <a:gd name="T75" fmla="*/ 2649 h 3374"/>
                  <a:gd name="T76" fmla="*/ 2268 w 2280"/>
                  <a:gd name="T77" fmla="*/ 2481 h 3374"/>
                  <a:gd name="T78" fmla="*/ 2261 w 2280"/>
                  <a:gd name="T79" fmla="*/ 2264 h 3374"/>
                  <a:gd name="T80" fmla="*/ 2257 w 2280"/>
                  <a:gd name="T81" fmla="*/ 2150 h 3374"/>
                  <a:gd name="T82" fmla="*/ 2254 w 2280"/>
                  <a:gd name="T83" fmla="*/ 1996 h 3374"/>
                  <a:gd name="T84" fmla="*/ 2243 w 2280"/>
                  <a:gd name="T85" fmla="*/ 1661 h 3374"/>
                  <a:gd name="T86" fmla="*/ 2225 w 2280"/>
                  <a:gd name="T87" fmla="*/ 1094 h 3374"/>
                  <a:gd name="T88" fmla="*/ 2219 w 2280"/>
                  <a:gd name="T89" fmla="*/ 905 h 3374"/>
                  <a:gd name="T90" fmla="*/ 2210 w 2280"/>
                  <a:gd name="T91" fmla="*/ 604 h 3374"/>
                  <a:gd name="T92" fmla="*/ 2204 w 2280"/>
                  <a:gd name="T93" fmla="*/ 374 h 3374"/>
                  <a:gd name="T94" fmla="*/ 2183 w 2280"/>
                  <a:gd name="T95" fmla="*/ 2 h 3374"/>
                  <a:gd name="T96" fmla="*/ 1963 w 2280"/>
                  <a:gd name="T97" fmla="*/ 6 h 3374"/>
                  <a:gd name="T98" fmla="*/ 1754 w 2280"/>
                  <a:gd name="T99" fmla="*/ 11 h 3374"/>
                  <a:gd name="T100" fmla="*/ 1483 w 2280"/>
                  <a:gd name="T101" fmla="*/ 15 h 3374"/>
                  <a:gd name="T102" fmla="*/ 1351 w 2280"/>
                  <a:gd name="T103" fmla="*/ 17 h 3374"/>
                  <a:gd name="T104" fmla="*/ 1177 w 2280"/>
                  <a:gd name="T105" fmla="*/ 17 h 3374"/>
                  <a:gd name="T106" fmla="*/ 982 w 2280"/>
                  <a:gd name="T107" fmla="*/ 16 h 3374"/>
                  <a:gd name="T108" fmla="*/ 723 w 2280"/>
                  <a:gd name="T109" fmla="*/ 15 h 3374"/>
                  <a:gd name="T110" fmla="*/ 408 w 2280"/>
                  <a:gd name="T111" fmla="*/ 11 h 3374"/>
                  <a:gd name="T112" fmla="*/ 94 w 2280"/>
                  <a:gd name="T113" fmla="*/ 1 h 3374"/>
                  <a:gd name="T114" fmla="*/ 31 w 2280"/>
                  <a:gd name="T115" fmla="*/ 543 h 3374"/>
                  <a:gd name="T116" fmla="*/ 19 w 2280"/>
                  <a:gd name="T117" fmla="*/ 900 h 3374"/>
                  <a:gd name="T118" fmla="*/ 10 w 2280"/>
                  <a:gd name="T119" fmla="*/ 1118 h 3374"/>
                  <a:gd name="T120" fmla="*/ 7 w 2280"/>
                  <a:gd name="T121" fmla="*/ 1204 h 3374"/>
                  <a:gd name="T122" fmla="*/ 3 w 2280"/>
                  <a:gd name="T123" fmla="*/ 1290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0" h="3374">
                    <a:moveTo>
                      <a:pt x="2" y="1332"/>
                    </a:moveTo>
                    <a:lnTo>
                      <a:pt x="2" y="1334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7"/>
                    </a:lnTo>
                    <a:lnTo>
                      <a:pt x="1" y="1363"/>
                    </a:lnTo>
                    <a:lnTo>
                      <a:pt x="1" y="1388"/>
                    </a:lnTo>
                    <a:lnTo>
                      <a:pt x="0" y="1410"/>
                    </a:lnTo>
                    <a:lnTo>
                      <a:pt x="0" y="1443"/>
                    </a:lnTo>
                    <a:lnTo>
                      <a:pt x="12" y="1454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21" y="1463"/>
                    </a:lnTo>
                    <a:lnTo>
                      <a:pt x="22" y="1464"/>
                    </a:lnTo>
                    <a:lnTo>
                      <a:pt x="23" y="1465"/>
                    </a:lnTo>
                    <a:lnTo>
                      <a:pt x="32" y="1472"/>
                    </a:lnTo>
                    <a:lnTo>
                      <a:pt x="34" y="1475"/>
                    </a:lnTo>
                    <a:lnTo>
                      <a:pt x="34" y="1475"/>
                    </a:lnTo>
                    <a:lnTo>
                      <a:pt x="36" y="1477"/>
                    </a:lnTo>
                    <a:lnTo>
                      <a:pt x="57" y="1496"/>
                    </a:lnTo>
                    <a:lnTo>
                      <a:pt x="81" y="1518"/>
                    </a:lnTo>
                    <a:lnTo>
                      <a:pt x="90" y="1527"/>
                    </a:lnTo>
                    <a:lnTo>
                      <a:pt x="113" y="1549"/>
                    </a:lnTo>
                    <a:lnTo>
                      <a:pt x="113" y="1549"/>
                    </a:lnTo>
                    <a:lnTo>
                      <a:pt x="116" y="1552"/>
                    </a:lnTo>
                    <a:lnTo>
                      <a:pt x="116" y="1552"/>
                    </a:lnTo>
                    <a:lnTo>
                      <a:pt x="118" y="1554"/>
                    </a:lnTo>
                    <a:lnTo>
                      <a:pt x="118" y="1554"/>
                    </a:lnTo>
                    <a:lnTo>
                      <a:pt x="124" y="1559"/>
                    </a:lnTo>
                    <a:lnTo>
                      <a:pt x="126" y="1561"/>
                    </a:lnTo>
                    <a:lnTo>
                      <a:pt x="133" y="1568"/>
                    </a:lnTo>
                    <a:lnTo>
                      <a:pt x="133" y="1568"/>
                    </a:lnTo>
                    <a:lnTo>
                      <a:pt x="135" y="1569"/>
                    </a:lnTo>
                    <a:lnTo>
                      <a:pt x="137" y="1571"/>
                    </a:lnTo>
                    <a:lnTo>
                      <a:pt x="139" y="1573"/>
                    </a:lnTo>
                    <a:lnTo>
                      <a:pt x="151" y="1585"/>
                    </a:lnTo>
                    <a:lnTo>
                      <a:pt x="152" y="1585"/>
                    </a:lnTo>
                    <a:lnTo>
                      <a:pt x="152" y="1586"/>
                    </a:lnTo>
                    <a:lnTo>
                      <a:pt x="164" y="1596"/>
                    </a:lnTo>
                    <a:lnTo>
                      <a:pt x="164" y="1597"/>
                    </a:lnTo>
                    <a:lnTo>
                      <a:pt x="165" y="1598"/>
                    </a:lnTo>
                    <a:lnTo>
                      <a:pt x="165" y="1598"/>
                    </a:lnTo>
                    <a:lnTo>
                      <a:pt x="166" y="1598"/>
                    </a:lnTo>
                    <a:lnTo>
                      <a:pt x="166" y="1599"/>
                    </a:lnTo>
                    <a:lnTo>
                      <a:pt x="168" y="1600"/>
                    </a:lnTo>
                    <a:lnTo>
                      <a:pt x="168" y="1601"/>
                    </a:lnTo>
                    <a:lnTo>
                      <a:pt x="179" y="1611"/>
                    </a:lnTo>
                    <a:lnTo>
                      <a:pt x="185" y="1616"/>
                    </a:lnTo>
                    <a:lnTo>
                      <a:pt x="185" y="1616"/>
                    </a:lnTo>
                    <a:lnTo>
                      <a:pt x="201" y="1631"/>
                    </a:lnTo>
                    <a:lnTo>
                      <a:pt x="202" y="1632"/>
                    </a:lnTo>
                    <a:lnTo>
                      <a:pt x="202" y="1632"/>
                    </a:lnTo>
                    <a:lnTo>
                      <a:pt x="229" y="1658"/>
                    </a:lnTo>
                    <a:lnTo>
                      <a:pt x="231" y="1660"/>
                    </a:lnTo>
                    <a:lnTo>
                      <a:pt x="245" y="1672"/>
                    </a:lnTo>
                    <a:lnTo>
                      <a:pt x="246" y="1673"/>
                    </a:lnTo>
                    <a:lnTo>
                      <a:pt x="247" y="1674"/>
                    </a:lnTo>
                    <a:lnTo>
                      <a:pt x="265" y="1691"/>
                    </a:lnTo>
                    <a:lnTo>
                      <a:pt x="276" y="1701"/>
                    </a:lnTo>
                    <a:lnTo>
                      <a:pt x="281" y="1707"/>
                    </a:lnTo>
                    <a:lnTo>
                      <a:pt x="310" y="1734"/>
                    </a:lnTo>
                    <a:lnTo>
                      <a:pt x="322" y="1744"/>
                    </a:lnTo>
                    <a:lnTo>
                      <a:pt x="332" y="1754"/>
                    </a:lnTo>
                    <a:lnTo>
                      <a:pt x="338" y="1759"/>
                    </a:lnTo>
                    <a:lnTo>
                      <a:pt x="357" y="1778"/>
                    </a:lnTo>
                    <a:lnTo>
                      <a:pt x="368" y="1788"/>
                    </a:lnTo>
                    <a:lnTo>
                      <a:pt x="387" y="1806"/>
                    </a:lnTo>
                    <a:lnTo>
                      <a:pt x="387" y="1806"/>
                    </a:lnTo>
                    <a:lnTo>
                      <a:pt x="397" y="1814"/>
                    </a:lnTo>
                    <a:lnTo>
                      <a:pt x="421" y="1836"/>
                    </a:lnTo>
                    <a:lnTo>
                      <a:pt x="444" y="1858"/>
                    </a:lnTo>
                    <a:lnTo>
                      <a:pt x="444" y="1858"/>
                    </a:lnTo>
                    <a:lnTo>
                      <a:pt x="453" y="1868"/>
                    </a:lnTo>
                    <a:lnTo>
                      <a:pt x="463" y="1876"/>
                    </a:lnTo>
                    <a:lnTo>
                      <a:pt x="475" y="1887"/>
                    </a:lnTo>
                    <a:lnTo>
                      <a:pt x="510" y="1921"/>
                    </a:lnTo>
                    <a:lnTo>
                      <a:pt x="528" y="1937"/>
                    </a:lnTo>
                    <a:lnTo>
                      <a:pt x="555" y="1962"/>
                    </a:lnTo>
                    <a:lnTo>
                      <a:pt x="583" y="1988"/>
                    </a:lnTo>
                    <a:lnTo>
                      <a:pt x="649" y="2050"/>
                    </a:lnTo>
                    <a:lnTo>
                      <a:pt x="706" y="2103"/>
                    </a:lnTo>
                    <a:lnTo>
                      <a:pt x="716" y="2114"/>
                    </a:lnTo>
                    <a:lnTo>
                      <a:pt x="724" y="2120"/>
                    </a:lnTo>
                    <a:lnTo>
                      <a:pt x="729" y="2125"/>
                    </a:lnTo>
                    <a:lnTo>
                      <a:pt x="729" y="2125"/>
                    </a:lnTo>
                    <a:lnTo>
                      <a:pt x="751" y="2145"/>
                    </a:lnTo>
                    <a:lnTo>
                      <a:pt x="754" y="2147"/>
                    </a:lnTo>
                    <a:lnTo>
                      <a:pt x="754" y="2148"/>
                    </a:lnTo>
                    <a:lnTo>
                      <a:pt x="781" y="2173"/>
                    </a:lnTo>
                    <a:lnTo>
                      <a:pt x="791" y="2183"/>
                    </a:lnTo>
                    <a:lnTo>
                      <a:pt x="795" y="2187"/>
                    </a:lnTo>
                    <a:lnTo>
                      <a:pt x="807" y="2198"/>
                    </a:lnTo>
                    <a:lnTo>
                      <a:pt x="854" y="2242"/>
                    </a:lnTo>
                    <a:lnTo>
                      <a:pt x="866" y="2253"/>
                    </a:lnTo>
                    <a:lnTo>
                      <a:pt x="903" y="2288"/>
                    </a:lnTo>
                    <a:lnTo>
                      <a:pt x="919" y="2303"/>
                    </a:lnTo>
                    <a:lnTo>
                      <a:pt x="934" y="2317"/>
                    </a:lnTo>
                    <a:lnTo>
                      <a:pt x="935" y="2317"/>
                    </a:lnTo>
                    <a:lnTo>
                      <a:pt x="943" y="2325"/>
                    </a:lnTo>
                    <a:lnTo>
                      <a:pt x="982" y="2362"/>
                    </a:lnTo>
                    <a:lnTo>
                      <a:pt x="1017" y="2395"/>
                    </a:lnTo>
                    <a:lnTo>
                      <a:pt x="1024" y="2402"/>
                    </a:lnTo>
                    <a:lnTo>
                      <a:pt x="1033" y="2409"/>
                    </a:lnTo>
                    <a:lnTo>
                      <a:pt x="1063" y="2437"/>
                    </a:lnTo>
                    <a:lnTo>
                      <a:pt x="1076" y="2450"/>
                    </a:lnTo>
                    <a:lnTo>
                      <a:pt x="1101" y="2474"/>
                    </a:lnTo>
                    <a:lnTo>
                      <a:pt x="1102" y="2475"/>
                    </a:lnTo>
                    <a:lnTo>
                      <a:pt x="1127" y="2497"/>
                    </a:lnTo>
                    <a:lnTo>
                      <a:pt x="1155" y="2524"/>
                    </a:lnTo>
                    <a:lnTo>
                      <a:pt x="1170" y="2537"/>
                    </a:lnTo>
                    <a:lnTo>
                      <a:pt x="1240" y="2602"/>
                    </a:lnTo>
                    <a:lnTo>
                      <a:pt x="1305" y="2664"/>
                    </a:lnTo>
                    <a:lnTo>
                      <a:pt x="1321" y="2679"/>
                    </a:lnTo>
                    <a:lnTo>
                      <a:pt x="1326" y="2683"/>
                    </a:lnTo>
                    <a:lnTo>
                      <a:pt x="1368" y="2723"/>
                    </a:lnTo>
                    <a:lnTo>
                      <a:pt x="1370" y="2724"/>
                    </a:lnTo>
                    <a:lnTo>
                      <a:pt x="1419" y="2770"/>
                    </a:lnTo>
                    <a:lnTo>
                      <a:pt x="1443" y="2793"/>
                    </a:lnTo>
                    <a:lnTo>
                      <a:pt x="1475" y="2823"/>
                    </a:lnTo>
                    <a:lnTo>
                      <a:pt x="1480" y="2827"/>
                    </a:lnTo>
                    <a:lnTo>
                      <a:pt x="1481" y="2828"/>
                    </a:lnTo>
                    <a:lnTo>
                      <a:pt x="1527" y="2870"/>
                    </a:lnTo>
                    <a:lnTo>
                      <a:pt x="1528" y="2872"/>
                    </a:lnTo>
                    <a:lnTo>
                      <a:pt x="1532" y="2877"/>
                    </a:lnTo>
                    <a:lnTo>
                      <a:pt x="1553" y="2895"/>
                    </a:lnTo>
                    <a:lnTo>
                      <a:pt x="1559" y="2902"/>
                    </a:lnTo>
                    <a:lnTo>
                      <a:pt x="1560" y="2902"/>
                    </a:lnTo>
                    <a:lnTo>
                      <a:pt x="1576" y="2916"/>
                    </a:lnTo>
                    <a:lnTo>
                      <a:pt x="1579" y="2919"/>
                    </a:lnTo>
                    <a:lnTo>
                      <a:pt x="1613" y="2952"/>
                    </a:lnTo>
                    <a:lnTo>
                      <a:pt x="1616" y="2955"/>
                    </a:lnTo>
                    <a:lnTo>
                      <a:pt x="1641" y="2978"/>
                    </a:lnTo>
                    <a:lnTo>
                      <a:pt x="1641" y="2978"/>
                    </a:lnTo>
                    <a:lnTo>
                      <a:pt x="1649" y="2985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65" y="3000"/>
                    </a:lnTo>
                    <a:lnTo>
                      <a:pt x="1666" y="3001"/>
                    </a:lnTo>
                    <a:lnTo>
                      <a:pt x="1668" y="3003"/>
                    </a:lnTo>
                    <a:lnTo>
                      <a:pt x="1697" y="3030"/>
                    </a:lnTo>
                    <a:lnTo>
                      <a:pt x="1716" y="3048"/>
                    </a:lnTo>
                    <a:lnTo>
                      <a:pt x="1750" y="3081"/>
                    </a:lnTo>
                    <a:lnTo>
                      <a:pt x="1753" y="3083"/>
                    </a:lnTo>
                    <a:lnTo>
                      <a:pt x="1754" y="3083"/>
                    </a:lnTo>
                    <a:lnTo>
                      <a:pt x="1758" y="3087"/>
                    </a:lnTo>
                    <a:lnTo>
                      <a:pt x="1759" y="3088"/>
                    </a:lnTo>
                    <a:lnTo>
                      <a:pt x="1759" y="3089"/>
                    </a:lnTo>
                    <a:lnTo>
                      <a:pt x="1770" y="3098"/>
                    </a:lnTo>
                    <a:lnTo>
                      <a:pt x="1795" y="3121"/>
                    </a:lnTo>
                    <a:lnTo>
                      <a:pt x="1807" y="3133"/>
                    </a:lnTo>
                    <a:lnTo>
                      <a:pt x="1826" y="3151"/>
                    </a:lnTo>
                    <a:lnTo>
                      <a:pt x="1852" y="3175"/>
                    </a:lnTo>
                    <a:lnTo>
                      <a:pt x="1852" y="3176"/>
                    </a:lnTo>
                    <a:lnTo>
                      <a:pt x="1857" y="3180"/>
                    </a:lnTo>
                    <a:lnTo>
                      <a:pt x="1858" y="3180"/>
                    </a:lnTo>
                    <a:lnTo>
                      <a:pt x="1866" y="3188"/>
                    </a:lnTo>
                    <a:lnTo>
                      <a:pt x="1875" y="3197"/>
                    </a:lnTo>
                    <a:lnTo>
                      <a:pt x="1877" y="3199"/>
                    </a:lnTo>
                    <a:lnTo>
                      <a:pt x="1898" y="3219"/>
                    </a:lnTo>
                    <a:lnTo>
                      <a:pt x="1940" y="3257"/>
                    </a:lnTo>
                    <a:lnTo>
                      <a:pt x="1946" y="3263"/>
                    </a:lnTo>
                    <a:lnTo>
                      <a:pt x="1946" y="3263"/>
                    </a:lnTo>
                    <a:lnTo>
                      <a:pt x="1977" y="3292"/>
                    </a:lnTo>
                    <a:lnTo>
                      <a:pt x="1977" y="3292"/>
                    </a:lnTo>
                    <a:lnTo>
                      <a:pt x="1995" y="3309"/>
                    </a:lnTo>
                    <a:lnTo>
                      <a:pt x="1995" y="3309"/>
                    </a:lnTo>
                    <a:lnTo>
                      <a:pt x="2032" y="3344"/>
                    </a:lnTo>
                    <a:lnTo>
                      <a:pt x="2047" y="3358"/>
                    </a:lnTo>
                    <a:lnTo>
                      <a:pt x="2056" y="3367"/>
                    </a:lnTo>
                    <a:lnTo>
                      <a:pt x="2056" y="3367"/>
                    </a:lnTo>
                    <a:lnTo>
                      <a:pt x="2064" y="3374"/>
                    </a:lnTo>
                    <a:lnTo>
                      <a:pt x="2062" y="3371"/>
                    </a:lnTo>
                    <a:lnTo>
                      <a:pt x="2062" y="3371"/>
                    </a:lnTo>
                    <a:lnTo>
                      <a:pt x="2062" y="3365"/>
                    </a:lnTo>
                    <a:lnTo>
                      <a:pt x="2062" y="3361"/>
                    </a:lnTo>
                    <a:lnTo>
                      <a:pt x="2064" y="3357"/>
                    </a:lnTo>
                    <a:lnTo>
                      <a:pt x="2065" y="3355"/>
                    </a:lnTo>
                    <a:lnTo>
                      <a:pt x="2066" y="3353"/>
                    </a:lnTo>
                    <a:lnTo>
                      <a:pt x="2070" y="3350"/>
                    </a:lnTo>
                    <a:lnTo>
                      <a:pt x="2070" y="3350"/>
                    </a:lnTo>
                    <a:lnTo>
                      <a:pt x="2074" y="3347"/>
                    </a:lnTo>
                    <a:lnTo>
                      <a:pt x="2075" y="3344"/>
                    </a:lnTo>
                    <a:lnTo>
                      <a:pt x="2076" y="3342"/>
                    </a:lnTo>
                    <a:lnTo>
                      <a:pt x="2075" y="3339"/>
                    </a:lnTo>
                    <a:lnTo>
                      <a:pt x="2073" y="3337"/>
                    </a:lnTo>
                    <a:lnTo>
                      <a:pt x="2071" y="3335"/>
                    </a:lnTo>
                    <a:lnTo>
                      <a:pt x="2067" y="3332"/>
                    </a:lnTo>
                    <a:lnTo>
                      <a:pt x="2062" y="3330"/>
                    </a:lnTo>
                    <a:lnTo>
                      <a:pt x="2060" y="3328"/>
                    </a:lnTo>
                    <a:lnTo>
                      <a:pt x="2060" y="3328"/>
                    </a:lnTo>
                    <a:lnTo>
                      <a:pt x="2058" y="3326"/>
                    </a:lnTo>
                    <a:lnTo>
                      <a:pt x="2059" y="3324"/>
                    </a:lnTo>
                    <a:lnTo>
                      <a:pt x="2062" y="3320"/>
                    </a:lnTo>
                    <a:lnTo>
                      <a:pt x="2064" y="3318"/>
                    </a:lnTo>
                    <a:lnTo>
                      <a:pt x="2066" y="3317"/>
                    </a:lnTo>
                    <a:lnTo>
                      <a:pt x="2068" y="3316"/>
                    </a:lnTo>
                    <a:lnTo>
                      <a:pt x="2071" y="3316"/>
                    </a:lnTo>
                    <a:lnTo>
                      <a:pt x="2075" y="3317"/>
                    </a:lnTo>
                    <a:lnTo>
                      <a:pt x="2076" y="3317"/>
                    </a:lnTo>
                    <a:lnTo>
                      <a:pt x="2077" y="3317"/>
                    </a:lnTo>
                    <a:lnTo>
                      <a:pt x="2081" y="3315"/>
                    </a:lnTo>
                    <a:lnTo>
                      <a:pt x="2084" y="3314"/>
                    </a:lnTo>
                    <a:lnTo>
                      <a:pt x="2085" y="3312"/>
                    </a:lnTo>
                    <a:lnTo>
                      <a:pt x="2086" y="3307"/>
                    </a:lnTo>
                    <a:lnTo>
                      <a:pt x="2086" y="3306"/>
                    </a:lnTo>
                    <a:lnTo>
                      <a:pt x="2086" y="3306"/>
                    </a:lnTo>
                    <a:lnTo>
                      <a:pt x="2087" y="3296"/>
                    </a:lnTo>
                    <a:lnTo>
                      <a:pt x="2087" y="3292"/>
                    </a:lnTo>
                    <a:lnTo>
                      <a:pt x="2087" y="3286"/>
                    </a:lnTo>
                    <a:lnTo>
                      <a:pt x="2086" y="3278"/>
                    </a:lnTo>
                    <a:lnTo>
                      <a:pt x="2086" y="3278"/>
                    </a:lnTo>
                    <a:lnTo>
                      <a:pt x="2086" y="3277"/>
                    </a:lnTo>
                    <a:lnTo>
                      <a:pt x="2086" y="3275"/>
                    </a:lnTo>
                    <a:lnTo>
                      <a:pt x="2083" y="3274"/>
                    </a:lnTo>
                    <a:lnTo>
                      <a:pt x="2082" y="3264"/>
                    </a:lnTo>
                    <a:lnTo>
                      <a:pt x="2082" y="3260"/>
                    </a:lnTo>
                    <a:lnTo>
                      <a:pt x="2080" y="3249"/>
                    </a:lnTo>
                    <a:lnTo>
                      <a:pt x="2075" y="3231"/>
                    </a:lnTo>
                    <a:lnTo>
                      <a:pt x="2075" y="3218"/>
                    </a:lnTo>
                    <a:lnTo>
                      <a:pt x="2072" y="3204"/>
                    </a:lnTo>
                    <a:lnTo>
                      <a:pt x="2069" y="3197"/>
                    </a:lnTo>
                    <a:lnTo>
                      <a:pt x="2062" y="3178"/>
                    </a:lnTo>
                    <a:lnTo>
                      <a:pt x="2052" y="3169"/>
                    </a:lnTo>
                    <a:lnTo>
                      <a:pt x="2048" y="3161"/>
                    </a:lnTo>
                    <a:lnTo>
                      <a:pt x="2047" y="3159"/>
                    </a:lnTo>
                    <a:lnTo>
                      <a:pt x="2046" y="3151"/>
                    </a:lnTo>
                    <a:lnTo>
                      <a:pt x="2043" y="3143"/>
                    </a:lnTo>
                    <a:lnTo>
                      <a:pt x="2041" y="3140"/>
                    </a:lnTo>
                    <a:lnTo>
                      <a:pt x="2041" y="3137"/>
                    </a:lnTo>
                    <a:lnTo>
                      <a:pt x="2040" y="3134"/>
                    </a:lnTo>
                    <a:lnTo>
                      <a:pt x="2040" y="3134"/>
                    </a:lnTo>
                    <a:lnTo>
                      <a:pt x="2041" y="3129"/>
                    </a:lnTo>
                    <a:lnTo>
                      <a:pt x="2042" y="3126"/>
                    </a:lnTo>
                    <a:lnTo>
                      <a:pt x="2046" y="3123"/>
                    </a:lnTo>
                    <a:lnTo>
                      <a:pt x="2048" y="3120"/>
                    </a:lnTo>
                    <a:lnTo>
                      <a:pt x="2049" y="3118"/>
                    </a:lnTo>
                    <a:lnTo>
                      <a:pt x="2049" y="3117"/>
                    </a:lnTo>
                    <a:lnTo>
                      <a:pt x="2047" y="3116"/>
                    </a:lnTo>
                    <a:lnTo>
                      <a:pt x="2047" y="3112"/>
                    </a:lnTo>
                    <a:lnTo>
                      <a:pt x="2046" y="3104"/>
                    </a:lnTo>
                    <a:lnTo>
                      <a:pt x="2045" y="3102"/>
                    </a:lnTo>
                    <a:lnTo>
                      <a:pt x="2045" y="3100"/>
                    </a:lnTo>
                    <a:lnTo>
                      <a:pt x="2044" y="3099"/>
                    </a:lnTo>
                    <a:lnTo>
                      <a:pt x="2043" y="3098"/>
                    </a:lnTo>
                    <a:lnTo>
                      <a:pt x="2042" y="3098"/>
                    </a:lnTo>
                    <a:lnTo>
                      <a:pt x="2041" y="3097"/>
                    </a:lnTo>
                    <a:lnTo>
                      <a:pt x="2041" y="3097"/>
                    </a:lnTo>
                    <a:lnTo>
                      <a:pt x="2041" y="3096"/>
                    </a:lnTo>
                    <a:lnTo>
                      <a:pt x="2041" y="3096"/>
                    </a:lnTo>
                    <a:lnTo>
                      <a:pt x="2043" y="3094"/>
                    </a:lnTo>
                    <a:lnTo>
                      <a:pt x="2044" y="3094"/>
                    </a:lnTo>
                    <a:lnTo>
                      <a:pt x="2045" y="3093"/>
                    </a:lnTo>
                    <a:lnTo>
                      <a:pt x="2046" y="3093"/>
                    </a:lnTo>
                    <a:lnTo>
                      <a:pt x="2047" y="3093"/>
                    </a:lnTo>
                    <a:lnTo>
                      <a:pt x="2049" y="3087"/>
                    </a:lnTo>
                    <a:lnTo>
                      <a:pt x="2049" y="3082"/>
                    </a:lnTo>
                    <a:lnTo>
                      <a:pt x="2048" y="3079"/>
                    </a:lnTo>
                    <a:lnTo>
                      <a:pt x="2047" y="3077"/>
                    </a:lnTo>
                    <a:lnTo>
                      <a:pt x="2046" y="3077"/>
                    </a:lnTo>
                    <a:lnTo>
                      <a:pt x="2045" y="3077"/>
                    </a:lnTo>
                    <a:lnTo>
                      <a:pt x="2044" y="3076"/>
                    </a:lnTo>
                    <a:lnTo>
                      <a:pt x="2044" y="3076"/>
                    </a:lnTo>
                    <a:lnTo>
                      <a:pt x="2043" y="3073"/>
                    </a:lnTo>
                    <a:lnTo>
                      <a:pt x="2041" y="3069"/>
                    </a:lnTo>
                    <a:lnTo>
                      <a:pt x="2039" y="3066"/>
                    </a:lnTo>
                    <a:lnTo>
                      <a:pt x="2035" y="3062"/>
                    </a:lnTo>
                    <a:lnTo>
                      <a:pt x="2035" y="3056"/>
                    </a:lnTo>
                    <a:lnTo>
                      <a:pt x="2037" y="3050"/>
                    </a:lnTo>
                    <a:lnTo>
                      <a:pt x="2038" y="3049"/>
                    </a:lnTo>
                    <a:lnTo>
                      <a:pt x="2038" y="3045"/>
                    </a:lnTo>
                    <a:lnTo>
                      <a:pt x="2037" y="3043"/>
                    </a:lnTo>
                    <a:lnTo>
                      <a:pt x="2033" y="3041"/>
                    </a:lnTo>
                    <a:lnTo>
                      <a:pt x="2030" y="3038"/>
                    </a:lnTo>
                    <a:lnTo>
                      <a:pt x="2028" y="3034"/>
                    </a:lnTo>
                    <a:lnTo>
                      <a:pt x="2028" y="3034"/>
                    </a:lnTo>
                    <a:lnTo>
                      <a:pt x="2031" y="3022"/>
                    </a:lnTo>
                    <a:lnTo>
                      <a:pt x="2031" y="3011"/>
                    </a:lnTo>
                    <a:lnTo>
                      <a:pt x="2029" y="3006"/>
                    </a:lnTo>
                    <a:lnTo>
                      <a:pt x="2030" y="2995"/>
                    </a:lnTo>
                    <a:lnTo>
                      <a:pt x="2024" y="2987"/>
                    </a:lnTo>
                    <a:lnTo>
                      <a:pt x="2025" y="2986"/>
                    </a:lnTo>
                    <a:lnTo>
                      <a:pt x="2027" y="2984"/>
                    </a:lnTo>
                    <a:lnTo>
                      <a:pt x="2030" y="2977"/>
                    </a:lnTo>
                    <a:lnTo>
                      <a:pt x="2031" y="2975"/>
                    </a:lnTo>
                    <a:lnTo>
                      <a:pt x="2030" y="2974"/>
                    </a:lnTo>
                    <a:lnTo>
                      <a:pt x="2028" y="2971"/>
                    </a:lnTo>
                    <a:lnTo>
                      <a:pt x="2026" y="2967"/>
                    </a:lnTo>
                    <a:lnTo>
                      <a:pt x="2027" y="2965"/>
                    </a:lnTo>
                    <a:lnTo>
                      <a:pt x="2029" y="2964"/>
                    </a:lnTo>
                    <a:lnTo>
                      <a:pt x="2031" y="2964"/>
                    </a:lnTo>
                    <a:lnTo>
                      <a:pt x="2032" y="2962"/>
                    </a:lnTo>
                    <a:lnTo>
                      <a:pt x="2036" y="2960"/>
                    </a:lnTo>
                    <a:lnTo>
                      <a:pt x="2040" y="2959"/>
                    </a:lnTo>
                    <a:lnTo>
                      <a:pt x="2043" y="2957"/>
                    </a:lnTo>
                    <a:lnTo>
                      <a:pt x="2043" y="2956"/>
                    </a:lnTo>
                    <a:lnTo>
                      <a:pt x="2042" y="2955"/>
                    </a:lnTo>
                    <a:lnTo>
                      <a:pt x="2041" y="2954"/>
                    </a:lnTo>
                    <a:lnTo>
                      <a:pt x="2039" y="2953"/>
                    </a:lnTo>
                    <a:lnTo>
                      <a:pt x="2037" y="2950"/>
                    </a:lnTo>
                    <a:lnTo>
                      <a:pt x="2028" y="2941"/>
                    </a:lnTo>
                    <a:lnTo>
                      <a:pt x="2024" y="2937"/>
                    </a:lnTo>
                    <a:lnTo>
                      <a:pt x="2025" y="2929"/>
                    </a:lnTo>
                    <a:lnTo>
                      <a:pt x="2022" y="2927"/>
                    </a:lnTo>
                    <a:lnTo>
                      <a:pt x="2019" y="2921"/>
                    </a:lnTo>
                    <a:lnTo>
                      <a:pt x="2015" y="2913"/>
                    </a:lnTo>
                    <a:lnTo>
                      <a:pt x="2015" y="2913"/>
                    </a:lnTo>
                    <a:lnTo>
                      <a:pt x="2011" y="2907"/>
                    </a:lnTo>
                    <a:lnTo>
                      <a:pt x="2010" y="2902"/>
                    </a:lnTo>
                    <a:lnTo>
                      <a:pt x="2012" y="2898"/>
                    </a:lnTo>
                    <a:lnTo>
                      <a:pt x="2010" y="2891"/>
                    </a:lnTo>
                    <a:lnTo>
                      <a:pt x="2010" y="2889"/>
                    </a:lnTo>
                    <a:lnTo>
                      <a:pt x="2011" y="2889"/>
                    </a:lnTo>
                    <a:lnTo>
                      <a:pt x="2012" y="2887"/>
                    </a:lnTo>
                    <a:lnTo>
                      <a:pt x="2015" y="2885"/>
                    </a:lnTo>
                    <a:lnTo>
                      <a:pt x="2017" y="2882"/>
                    </a:lnTo>
                    <a:lnTo>
                      <a:pt x="2017" y="2881"/>
                    </a:lnTo>
                    <a:lnTo>
                      <a:pt x="2017" y="2880"/>
                    </a:lnTo>
                    <a:lnTo>
                      <a:pt x="2015" y="2879"/>
                    </a:lnTo>
                    <a:lnTo>
                      <a:pt x="2014" y="2876"/>
                    </a:lnTo>
                    <a:lnTo>
                      <a:pt x="2013" y="2876"/>
                    </a:lnTo>
                    <a:lnTo>
                      <a:pt x="2011" y="2877"/>
                    </a:lnTo>
                    <a:lnTo>
                      <a:pt x="2010" y="2875"/>
                    </a:lnTo>
                    <a:lnTo>
                      <a:pt x="2010" y="2873"/>
                    </a:lnTo>
                    <a:lnTo>
                      <a:pt x="2011" y="2871"/>
                    </a:lnTo>
                    <a:lnTo>
                      <a:pt x="2012" y="2868"/>
                    </a:lnTo>
                    <a:lnTo>
                      <a:pt x="2012" y="2866"/>
                    </a:lnTo>
                    <a:lnTo>
                      <a:pt x="2010" y="2863"/>
                    </a:lnTo>
                    <a:lnTo>
                      <a:pt x="2009" y="2861"/>
                    </a:lnTo>
                    <a:lnTo>
                      <a:pt x="2006" y="2857"/>
                    </a:lnTo>
                    <a:lnTo>
                      <a:pt x="2004" y="2854"/>
                    </a:lnTo>
                    <a:lnTo>
                      <a:pt x="2005" y="2852"/>
                    </a:lnTo>
                    <a:lnTo>
                      <a:pt x="2006" y="2850"/>
                    </a:lnTo>
                    <a:lnTo>
                      <a:pt x="2007" y="2848"/>
                    </a:lnTo>
                    <a:lnTo>
                      <a:pt x="2012" y="2844"/>
                    </a:lnTo>
                    <a:lnTo>
                      <a:pt x="2018" y="2842"/>
                    </a:lnTo>
                    <a:lnTo>
                      <a:pt x="2021" y="2842"/>
                    </a:lnTo>
                    <a:lnTo>
                      <a:pt x="2024" y="2842"/>
                    </a:lnTo>
                    <a:lnTo>
                      <a:pt x="2027" y="2841"/>
                    </a:lnTo>
                    <a:lnTo>
                      <a:pt x="2028" y="2840"/>
                    </a:lnTo>
                    <a:lnTo>
                      <a:pt x="2029" y="2840"/>
                    </a:lnTo>
                    <a:lnTo>
                      <a:pt x="2030" y="2841"/>
                    </a:lnTo>
                    <a:lnTo>
                      <a:pt x="2032" y="2841"/>
                    </a:lnTo>
                    <a:lnTo>
                      <a:pt x="2032" y="2841"/>
                    </a:lnTo>
                    <a:lnTo>
                      <a:pt x="2034" y="2841"/>
                    </a:lnTo>
                    <a:lnTo>
                      <a:pt x="2036" y="2840"/>
                    </a:lnTo>
                    <a:lnTo>
                      <a:pt x="2037" y="2839"/>
                    </a:lnTo>
                    <a:lnTo>
                      <a:pt x="2039" y="2838"/>
                    </a:lnTo>
                    <a:lnTo>
                      <a:pt x="2040" y="2838"/>
                    </a:lnTo>
                    <a:lnTo>
                      <a:pt x="2041" y="2834"/>
                    </a:lnTo>
                    <a:lnTo>
                      <a:pt x="2052" y="2825"/>
                    </a:lnTo>
                    <a:lnTo>
                      <a:pt x="2053" y="2826"/>
                    </a:lnTo>
                    <a:lnTo>
                      <a:pt x="2056" y="2830"/>
                    </a:lnTo>
                    <a:lnTo>
                      <a:pt x="2058" y="2831"/>
                    </a:lnTo>
                    <a:lnTo>
                      <a:pt x="2061" y="2829"/>
                    </a:lnTo>
                    <a:lnTo>
                      <a:pt x="2065" y="2825"/>
                    </a:lnTo>
                    <a:lnTo>
                      <a:pt x="2075" y="2820"/>
                    </a:lnTo>
                    <a:lnTo>
                      <a:pt x="2079" y="2820"/>
                    </a:lnTo>
                    <a:lnTo>
                      <a:pt x="2082" y="2819"/>
                    </a:lnTo>
                    <a:lnTo>
                      <a:pt x="2084" y="2820"/>
                    </a:lnTo>
                    <a:lnTo>
                      <a:pt x="2086" y="2819"/>
                    </a:lnTo>
                    <a:lnTo>
                      <a:pt x="2087" y="2819"/>
                    </a:lnTo>
                    <a:lnTo>
                      <a:pt x="2090" y="2820"/>
                    </a:lnTo>
                    <a:lnTo>
                      <a:pt x="2090" y="2821"/>
                    </a:lnTo>
                    <a:lnTo>
                      <a:pt x="2092" y="2821"/>
                    </a:lnTo>
                    <a:lnTo>
                      <a:pt x="2097" y="2819"/>
                    </a:lnTo>
                    <a:lnTo>
                      <a:pt x="2100" y="2820"/>
                    </a:lnTo>
                    <a:lnTo>
                      <a:pt x="2103" y="2823"/>
                    </a:lnTo>
                    <a:lnTo>
                      <a:pt x="2103" y="2823"/>
                    </a:lnTo>
                    <a:lnTo>
                      <a:pt x="2103" y="2824"/>
                    </a:lnTo>
                    <a:lnTo>
                      <a:pt x="2102" y="2825"/>
                    </a:lnTo>
                    <a:lnTo>
                      <a:pt x="2101" y="2827"/>
                    </a:lnTo>
                    <a:lnTo>
                      <a:pt x="2100" y="2828"/>
                    </a:lnTo>
                    <a:lnTo>
                      <a:pt x="2100" y="2830"/>
                    </a:lnTo>
                    <a:lnTo>
                      <a:pt x="2102" y="2831"/>
                    </a:lnTo>
                    <a:lnTo>
                      <a:pt x="2104" y="2831"/>
                    </a:lnTo>
                    <a:lnTo>
                      <a:pt x="2110" y="2830"/>
                    </a:lnTo>
                    <a:lnTo>
                      <a:pt x="2115" y="2825"/>
                    </a:lnTo>
                    <a:lnTo>
                      <a:pt x="2117" y="2825"/>
                    </a:lnTo>
                    <a:lnTo>
                      <a:pt x="2120" y="2825"/>
                    </a:lnTo>
                    <a:lnTo>
                      <a:pt x="2122" y="2829"/>
                    </a:lnTo>
                    <a:lnTo>
                      <a:pt x="2124" y="2831"/>
                    </a:lnTo>
                    <a:lnTo>
                      <a:pt x="2125" y="2831"/>
                    </a:lnTo>
                    <a:lnTo>
                      <a:pt x="2132" y="2826"/>
                    </a:lnTo>
                    <a:lnTo>
                      <a:pt x="2136" y="2821"/>
                    </a:lnTo>
                    <a:lnTo>
                      <a:pt x="2138" y="2820"/>
                    </a:lnTo>
                    <a:lnTo>
                      <a:pt x="2143" y="2821"/>
                    </a:lnTo>
                    <a:lnTo>
                      <a:pt x="2150" y="2823"/>
                    </a:lnTo>
                    <a:lnTo>
                      <a:pt x="2152" y="2822"/>
                    </a:lnTo>
                    <a:lnTo>
                      <a:pt x="2152" y="2822"/>
                    </a:lnTo>
                    <a:lnTo>
                      <a:pt x="2153" y="2822"/>
                    </a:lnTo>
                    <a:lnTo>
                      <a:pt x="2156" y="2825"/>
                    </a:lnTo>
                    <a:lnTo>
                      <a:pt x="2159" y="2829"/>
                    </a:lnTo>
                    <a:lnTo>
                      <a:pt x="2164" y="2834"/>
                    </a:lnTo>
                    <a:lnTo>
                      <a:pt x="2167" y="2838"/>
                    </a:lnTo>
                    <a:lnTo>
                      <a:pt x="2168" y="2840"/>
                    </a:lnTo>
                    <a:lnTo>
                      <a:pt x="2171" y="2840"/>
                    </a:lnTo>
                    <a:lnTo>
                      <a:pt x="2180" y="2850"/>
                    </a:lnTo>
                    <a:lnTo>
                      <a:pt x="2181" y="2854"/>
                    </a:lnTo>
                    <a:lnTo>
                      <a:pt x="2180" y="2857"/>
                    </a:lnTo>
                    <a:lnTo>
                      <a:pt x="2178" y="2859"/>
                    </a:lnTo>
                    <a:lnTo>
                      <a:pt x="2177" y="2861"/>
                    </a:lnTo>
                    <a:lnTo>
                      <a:pt x="2177" y="2862"/>
                    </a:lnTo>
                    <a:lnTo>
                      <a:pt x="2177" y="2862"/>
                    </a:lnTo>
                    <a:lnTo>
                      <a:pt x="2178" y="2863"/>
                    </a:lnTo>
                    <a:lnTo>
                      <a:pt x="2179" y="2863"/>
                    </a:lnTo>
                    <a:lnTo>
                      <a:pt x="2183" y="2863"/>
                    </a:lnTo>
                    <a:lnTo>
                      <a:pt x="2184" y="2864"/>
                    </a:lnTo>
                    <a:lnTo>
                      <a:pt x="2185" y="2864"/>
                    </a:lnTo>
                    <a:lnTo>
                      <a:pt x="2186" y="2865"/>
                    </a:lnTo>
                    <a:lnTo>
                      <a:pt x="2190" y="2867"/>
                    </a:lnTo>
                    <a:lnTo>
                      <a:pt x="2191" y="2868"/>
                    </a:lnTo>
                    <a:lnTo>
                      <a:pt x="2193" y="2867"/>
                    </a:lnTo>
                    <a:lnTo>
                      <a:pt x="2194" y="2868"/>
                    </a:lnTo>
                    <a:lnTo>
                      <a:pt x="2195" y="2870"/>
                    </a:lnTo>
                    <a:lnTo>
                      <a:pt x="2195" y="2872"/>
                    </a:lnTo>
                    <a:lnTo>
                      <a:pt x="2197" y="2876"/>
                    </a:lnTo>
                    <a:lnTo>
                      <a:pt x="2198" y="2878"/>
                    </a:lnTo>
                    <a:lnTo>
                      <a:pt x="2202" y="2880"/>
                    </a:lnTo>
                    <a:lnTo>
                      <a:pt x="2207" y="2883"/>
                    </a:lnTo>
                    <a:lnTo>
                      <a:pt x="2209" y="2883"/>
                    </a:lnTo>
                    <a:lnTo>
                      <a:pt x="2217" y="2882"/>
                    </a:lnTo>
                    <a:lnTo>
                      <a:pt x="2224" y="2880"/>
                    </a:lnTo>
                    <a:lnTo>
                      <a:pt x="2230" y="2877"/>
                    </a:lnTo>
                    <a:lnTo>
                      <a:pt x="2235" y="2875"/>
                    </a:lnTo>
                    <a:lnTo>
                      <a:pt x="2240" y="2877"/>
                    </a:lnTo>
                    <a:lnTo>
                      <a:pt x="2242" y="2876"/>
                    </a:lnTo>
                    <a:lnTo>
                      <a:pt x="2243" y="2874"/>
                    </a:lnTo>
                    <a:lnTo>
                      <a:pt x="2246" y="2870"/>
                    </a:lnTo>
                    <a:lnTo>
                      <a:pt x="2247" y="2866"/>
                    </a:lnTo>
                    <a:lnTo>
                      <a:pt x="2247" y="2861"/>
                    </a:lnTo>
                    <a:lnTo>
                      <a:pt x="2252" y="2849"/>
                    </a:lnTo>
                    <a:lnTo>
                      <a:pt x="2255" y="2842"/>
                    </a:lnTo>
                    <a:lnTo>
                      <a:pt x="2254" y="2840"/>
                    </a:lnTo>
                    <a:lnTo>
                      <a:pt x="2252" y="2838"/>
                    </a:lnTo>
                    <a:lnTo>
                      <a:pt x="2252" y="2836"/>
                    </a:lnTo>
                    <a:lnTo>
                      <a:pt x="2253" y="2834"/>
                    </a:lnTo>
                    <a:lnTo>
                      <a:pt x="2255" y="2831"/>
                    </a:lnTo>
                    <a:lnTo>
                      <a:pt x="2258" y="2830"/>
                    </a:lnTo>
                    <a:lnTo>
                      <a:pt x="2260" y="2829"/>
                    </a:lnTo>
                    <a:lnTo>
                      <a:pt x="2266" y="2817"/>
                    </a:lnTo>
                    <a:lnTo>
                      <a:pt x="2271" y="2802"/>
                    </a:lnTo>
                    <a:lnTo>
                      <a:pt x="2275" y="2796"/>
                    </a:lnTo>
                    <a:lnTo>
                      <a:pt x="2280" y="2794"/>
                    </a:lnTo>
                    <a:lnTo>
                      <a:pt x="2279" y="2769"/>
                    </a:lnTo>
                    <a:lnTo>
                      <a:pt x="2279" y="2763"/>
                    </a:lnTo>
                    <a:lnTo>
                      <a:pt x="2279" y="2756"/>
                    </a:lnTo>
                    <a:lnTo>
                      <a:pt x="2279" y="2746"/>
                    </a:lnTo>
                    <a:lnTo>
                      <a:pt x="2279" y="2736"/>
                    </a:lnTo>
                    <a:lnTo>
                      <a:pt x="2279" y="2727"/>
                    </a:lnTo>
                    <a:lnTo>
                      <a:pt x="2279" y="2704"/>
                    </a:lnTo>
                    <a:lnTo>
                      <a:pt x="2278" y="2676"/>
                    </a:lnTo>
                    <a:lnTo>
                      <a:pt x="2277" y="2661"/>
                    </a:lnTo>
                    <a:lnTo>
                      <a:pt x="2276" y="2649"/>
                    </a:lnTo>
                    <a:lnTo>
                      <a:pt x="2273" y="2589"/>
                    </a:lnTo>
                    <a:lnTo>
                      <a:pt x="2272" y="2579"/>
                    </a:lnTo>
                    <a:lnTo>
                      <a:pt x="2271" y="2555"/>
                    </a:lnTo>
                    <a:lnTo>
                      <a:pt x="2270" y="2515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499"/>
                    </a:lnTo>
                    <a:lnTo>
                      <a:pt x="2269" y="2494"/>
                    </a:lnTo>
                    <a:lnTo>
                      <a:pt x="2269" y="2494"/>
                    </a:lnTo>
                    <a:lnTo>
                      <a:pt x="2268" y="2481"/>
                    </a:lnTo>
                    <a:lnTo>
                      <a:pt x="2268" y="2481"/>
                    </a:lnTo>
                    <a:lnTo>
                      <a:pt x="2267" y="2427"/>
                    </a:lnTo>
                    <a:lnTo>
                      <a:pt x="2266" y="2406"/>
                    </a:lnTo>
                    <a:lnTo>
                      <a:pt x="2264" y="2363"/>
                    </a:lnTo>
                    <a:lnTo>
                      <a:pt x="2264" y="2362"/>
                    </a:lnTo>
                    <a:lnTo>
                      <a:pt x="2263" y="2356"/>
                    </a:lnTo>
                    <a:lnTo>
                      <a:pt x="2263" y="2341"/>
                    </a:lnTo>
                    <a:lnTo>
                      <a:pt x="2263" y="2336"/>
                    </a:lnTo>
                    <a:lnTo>
                      <a:pt x="2263" y="2323"/>
                    </a:lnTo>
                    <a:lnTo>
                      <a:pt x="2262" y="2293"/>
                    </a:lnTo>
                    <a:lnTo>
                      <a:pt x="2261" y="2269"/>
                    </a:lnTo>
                    <a:lnTo>
                      <a:pt x="2261" y="2269"/>
                    </a:lnTo>
                    <a:lnTo>
                      <a:pt x="2261" y="2264"/>
                    </a:lnTo>
                    <a:lnTo>
                      <a:pt x="2261" y="2264"/>
                    </a:lnTo>
                    <a:lnTo>
                      <a:pt x="2260" y="2228"/>
                    </a:lnTo>
                    <a:lnTo>
                      <a:pt x="2260" y="2228"/>
                    </a:lnTo>
                    <a:lnTo>
                      <a:pt x="2259" y="2205"/>
                    </a:lnTo>
                    <a:lnTo>
                      <a:pt x="2258" y="2198"/>
                    </a:lnTo>
                    <a:lnTo>
                      <a:pt x="2258" y="2179"/>
                    </a:lnTo>
                    <a:lnTo>
                      <a:pt x="2258" y="2179"/>
                    </a:lnTo>
                    <a:lnTo>
                      <a:pt x="2257" y="2169"/>
                    </a:lnTo>
                    <a:lnTo>
                      <a:pt x="2257" y="2164"/>
                    </a:lnTo>
                    <a:lnTo>
                      <a:pt x="2257" y="2157"/>
                    </a:lnTo>
                    <a:lnTo>
                      <a:pt x="2257" y="2157"/>
                    </a:lnTo>
                    <a:lnTo>
                      <a:pt x="2257" y="2150"/>
                    </a:lnTo>
                    <a:lnTo>
                      <a:pt x="2256" y="2120"/>
                    </a:lnTo>
                    <a:lnTo>
                      <a:pt x="2256" y="2115"/>
                    </a:lnTo>
                    <a:lnTo>
                      <a:pt x="2255" y="2099"/>
                    </a:lnTo>
                    <a:lnTo>
                      <a:pt x="2255" y="205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2"/>
                    </a:lnTo>
                    <a:lnTo>
                      <a:pt x="2255" y="2037"/>
                    </a:lnTo>
                    <a:lnTo>
                      <a:pt x="2255" y="2016"/>
                    </a:lnTo>
                    <a:lnTo>
                      <a:pt x="2254" y="2009"/>
                    </a:lnTo>
                    <a:lnTo>
                      <a:pt x="2254" y="1996"/>
                    </a:lnTo>
                    <a:lnTo>
                      <a:pt x="2253" y="1981"/>
                    </a:lnTo>
                    <a:lnTo>
                      <a:pt x="2252" y="1952"/>
                    </a:lnTo>
                    <a:lnTo>
                      <a:pt x="2251" y="1925"/>
                    </a:lnTo>
                    <a:lnTo>
                      <a:pt x="2249" y="1853"/>
                    </a:lnTo>
                    <a:lnTo>
                      <a:pt x="2249" y="1853"/>
                    </a:lnTo>
                    <a:lnTo>
                      <a:pt x="2247" y="1805"/>
                    </a:lnTo>
                    <a:lnTo>
                      <a:pt x="2247" y="1797"/>
                    </a:lnTo>
                    <a:lnTo>
                      <a:pt x="2245" y="1730"/>
                    </a:lnTo>
                    <a:lnTo>
                      <a:pt x="2245" y="1730"/>
                    </a:lnTo>
                    <a:lnTo>
                      <a:pt x="2243" y="1684"/>
                    </a:lnTo>
                    <a:lnTo>
                      <a:pt x="2243" y="1662"/>
                    </a:lnTo>
                    <a:lnTo>
                      <a:pt x="2243" y="1661"/>
                    </a:lnTo>
                    <a:lnTo>
                      <a:pt x="2242" y="1649"/>
                    </a:lnTo>
                    <a:lnTo>
                      <a:pt x="2242" y="1649"/>
                    </a:lnTo>
                    <a:lnTo>
                      <a:pt x="2241" y="1598"/>
                    </a:lnTo>
                    <a:lnTo>
                      <a:pt x="2240" y="1573"/>
                    </a:lnTo>
                    <a:lnTo>
                      <a:pt x="2240" y="1564"/>
                    </a:lnTo>
                    <a:lnTo>
                      <a:pt x="2238" y="1503"/>
                    </a:lnTo>
                    <a:lnTo>
                      <a:pt x="2238" y="1502"/>
                    </a:lnTo>
                    <a:lnTo>
                      <a:pt x="2238" y="1501"/>
                    </a:lnTo>
                    <a:lnTo>
                      <a:pt x="2236" y="1441"/>
                    </a:lnTo>
                    <a:lnTo>
                      <a:pt x="2229" y="1203"/>
                    </a:lnTo>
                    <a:lnTo>
                      <a:pt x="2228" y="1181"/>
                    </a:lnTo>
                    <a:lnTo>
                      <a:pt x="2225" y="1094"/>
                    </a:lnTo>
                    <a:lnTo>
                      <a:pt x="2225" y="1077"/>
                    </a:lnTo>
                    <a:lnTo>
                      <a:pt x="2225" y="1067"/>
                    </a:lnTo>
                    <a:lnTo>
                      <a:pt x="2224" y="1061"/>
                    </a:lnTo>
                    <a:lnTo>
                      <a:pt x="2224" y="1048"/>
                    </a:lnTo>
                    <a:lnTo>
                      <a:pt x="2223" y="1007"/>
                    </a:lnTo>
                    <a:lnTo>
                      <a:pt x="2223" y="1007"/>
                    </a:lnTo>
                    <a:lnTo>
                      <a:pt x="2222" y="971"/>
                    </a:lnTo>
                    <a:lnTo>
                      <a:pt x="2221" y="963"/>
                    </a:lnTo>
                    <a:lnTo>
                      <a:pt x="2221" y="947"/>
                    </a:lnTo>
                    <a:lnTo>
                      <a:pt x="2220" y="915"/>
                    </a:lnTo>
                    <a:lnTo>
                      <a:pt x="2219" y="911"/>
                    </a:lnTo>
                    <a:lnTo>
                      <a:pt x="2219" y="905"/>
                    </a:lnTo>
                    <a:lnTo>
                      <a:pt x="2218" y="849"/>
                    </a:lnTo>
                    <a:lnTo>
                      <a:pt x="2215" y="770"/>
                    </a:lnTo>
                    <a:lnTo>
                      <a:pt x="2214" y="757"/>
                    </a:lnTo>
                    <a:lnTo>
                      <a:pt x="2215" y="754"/>
                    </a:lnTo>
                    <a:lnTo>
                      <a:pt x="2213" y="724"/>
                    </a:lnTo>
                    <a:lnTo>
                      <a:pt x="2213" y="723"/>
                    </a:lnTo>
                    <a:lnTo>
                      <a:pt x="2213" y="718"/>
                    </a:lnTo>
                    <a:lnTo>
                      <a:pt x="2211" y="629"/>
                    </a:lnTo>
                    <a:lnTo>
                      <a:pt x="2210" y="612"/>
                    </a:lnTo>
                    <a:lnTo>
                      <a:pt x="2210" y="611"/>
                    </a:lnTo>
                    <a:lnTo>
                      <a:pt x="2210" y="608"/>
                    </a:lnTo>
                    <a:lnTo>
                      <a:pt x="2210" y="604"/>
                    </a:lnTo>
                    <a:lnTo>
                      <a:pt x="2210" y="602"/>
                    </a:lnTo>
                    <a:lnTo>
                      <a:pt x="2210" y="598"/>
                    </a:lnTo>
                    <a:lnTo>
                      <a:pt x="2210" y="596"/>
                    </a:lnTo>
                    <a:lnTo>
                      <a:pt x="2210" y="596"/>
                    </a:lnTo>
                    <a:lnTo>
                      <a:pt x="2210" y="590"/>
                    </a:lnTo>
                    <a:lnTo>
                      <a:pt x="2209" y="585"/>
                    </a:lnTo>
                    <a:lnTo>
                      <a:pt x="2207" y="507"/>
                    </a:lnTo>
                    <a:lnTo>
                      <a:pt x="2207" y="480"/>
                    </a:lnTo>
                    <a:lnTo>
                      <a:pt x="2207" y="480"/>
                    </a:lnTo>
                    <a:lnTo>
                      <a:pt x="2204" y="380"/>
                    </a:lnTo>
                    <a:lnTo>
                      <a:pt x="2203" y="378"/>
                    </a:lnTo>
                    <a:lnTo>
                      <a:pt x="2204" y="374"/>
                    </a:lnTo>
                    <a:lnTo>
                      <a:pt x="2199" y="243"/>
                    </a:lnTo>
                    <a:lnTo>
                      <a:pt x="2199" y="239"/>
                    </a:lnTo>
                    <a:lnTo>
                      <a:pt x="2197" y="184"/>
                    </a:lnTo>
                    <a:lnTo>
                      <a:pt x="2197" y="183"/>
                    </a:lnTo>
                    <a:lnTo>
                      <a:pt x="2197" y="178"/>
                    </a:lnTo>
                    <a:lnTo>
                      <a:pt x="2195" y="117"/>
                    </a:lnTo>
                    <a:lnTo>
                      <a:pt x="2193" y="70"/>
                    </a:lnTo>
                    <a:lnTo>
                      <a:pt x="2193" y="70"/>
                    </a:lnTo>
                    <a:lnTo>
                      <a:pt x="2193" y="53"/>
                    </a:lnTo>
                    <a:lnTo>
                      <a:pt x="2190" y="1"/>
                    </a:lnTo>
                    <a:lnTo>
                      <a:pt x="2188" y="2"/>
                    </a:lnTo>
                    <a:lnTo>
                      <a:pt x="2183" y="2"/>
                    </a:lnTo>
                    <a:lnTo>
                      <a:pt x="2183" y="2"/>
                    </a:lnTo>
                    <a:lnTo>
                      <a:pt x="2167" y="2"/>
                    </a:lnTo>
                    <a:lnTo>
                      <a:pt x="2167" y="2"/>
                    </a:lnTo>
                    <a:lnTo>
                      <a:pt x="2104" y="3"/>
                    </a:lnTo>
                    <a:lnTo>
                      <a:pt x="2104" y="3"/>
                    </a:lnTo>
                    <a:lnTo>
                      <a:pt x="2038" y="5"/>
                    </a:lnTo>
                    <a:lnTo>
                      <a:pt x="2026" y="5"/>
                    </a:lnTo>
                    <a:lnTo>
                      <a:pt x="2026" y="5"/>
                    </a:lnTo>
                    <a:lnTo>
                      <a:pt x="1990" y="7"/>
                    </a:lnTo>
                    <a:lnTo>
                      <a:pt x="1971" y="6"/>
                    </a:lnTo>
                    <a:lnTo>
                      <a:pt x="1965" y="6"/>
                    </a:lnTo>
                    <a:lnTo>
                      <a:pt x="1963" y="6"/>
                    </a:lnTo>
                    <a:lnTo>
                      <a:pt x="1946" y="6"/>
                    </a:lnTo>
                    <a:lnTo>
                      <a:pt x="1946" y="6"/>
                    </a:lnTo>
                    <a:lnTo>
                      <a:pt x="1916" y="5"/>
                    </a:lnTo>
                    <a:lnTo>
                      <a:pt x="1907" y="5"/>
                    </a:lnTo>
                    <a:lnTo>
                      <a:pt x="1891" y="6"/>
                    </a:lnTo>
                    <a:lnTo>
                      <a:pt x="1882" y="7"/>
                    </a:lnTo>
                    <a:lnTo>
                      <a:pt x="1877" y="7"/>
                    </a:lnTo>
                    <a:lnTo>
                      <a:pt x="1856" y="8"/>
                    </a:lnTo>
                    <a:lnTo>
                      <a:pt x="1835" y="10"/>
                    </a:lnTo>
                    <a:lnTo>
                      <a:pt x="1832" y="10"/>
                    </a:lnTo>
                    <a:lnTo>
                      <a:pt x="1756" y="12"/>
                    </a:lnTo>
                    <a:lnTo>
                      <a:pt x="1754" y="11"/>
                    </a:lnTo>
                    <a:lnTo>
                      <a:pt x="1733" y="12"/>
                    </a:lnTo>
                    <a:lnTo>
                      <a:pt x="1641" y="14"/>
                    </a:lnTo>
                    <a:lnTo>
                      <a:pt x="1635" y="14"/>
                    </a:lnTo>
                    <a:lnTo>
                      <a:pt x="1621" y="14"/>
                    </a:lnTo>
                    <a:lnTo>
                      <a:pt x="1590" y="14"/>
                    </a:lnTo>
                    <a:lnTo>
                      <a:pt x="1582" y="14"/>
                    </a:lnTo>
                    <a:lnTo>
                      <a:pt x="1533" y="15"/>
                    </a:lnTo>
                    <a:lnTo>
                      <a:pt x="1530" y="15"/>
                    </a:lnTo>
                    <a:lnTo>
                      <a:pt x="1527" y="15"/>
                    </a:lnTo>
                    <a:lnTo>
                      <a:pt x="1491" y="15"/>
                    </a:lnTo>
                    <a:lnTo>
                      <a:pt x="1491" y="15"/>
                    </a:lnTo>
                    <a:lnTo>
                      <a:pt x="1483" y="15"/>
                    </a:lnTo>
                    <a:lnTo>
                      <a:pt x="1483" y="15"/>
                    </a:lnTo>
                    <a:lnTo>
                      <a:pt x="1480" y="15"/>
                    </a:lnTo>
                    <a:lnTo>
                      <a:pt x="1480" y="15"/>
                    </a:lnTo>
                    <a:lnTo>
                      <a:pt x="1476" y="16"/>
                    </a:lnTo>
                    <a:lnTo>
                      <a:pt x="1476" y="16"/>
                    </a:lnTo>
                    <a:lnTo>
                      <a:pt x="1473" y="16"/>
                    </a:lnTo>
                    <a:lnTo>
                      <a:pt x="1473" y="16"/>
                    </a:lnTo>
                    <a:lnTo>
                      <a:pt x="1429" y="16"/>
                    </a:lnTo>
                    <a:lnTo>
                      <a:pt x="1428" y="16"/>
                    </a:lnTo>
                    <a:lnTo>
                      <a:pt x="1367" y="17"/>
                    </a:lnTo>
                    <a:lnTo>
                      <a:pt x="1354" y="17"/>
                    </a:lnTo>
                    <a:lnTo>
                      <a:pt x="1351" y="17"/>
                    </a:lnTo>
                    <a:lnTo>
                      <a:pt x="1351" y="17"/>
                    </a:lnTo>
                    <a:lnTo>
                      <a:pt x="1339" y="17"/>
                    </a:lnTo>
                    <a:lnTo>
                      <a:pt x="1318" y="17"/>
                    </a:lnTo>
                    <a:lnTo>
                      <a:pt x="1313" y="17"/>
                    </a:lnTo>
                    <a:lnTo>
                      <a:pt x="1308" y="17"/>
                    </a:lnTo>
                    <a:lnTo>
                      <a:pt x="1306" y="17"/>
                    </a:lnTo>
                    <a:lnTo>
                      <a:pt x="1298" y="17"/>
                    </a:lnTo>
                    <a:lnTo>
                      <a:pt x="1277" y="17"/>
                    </a:lnTo>
                    <a:lnTo>
                      <a:pt x="1276" y="17"/>
                    </a:lnTo>
                    <a:lnTo>
                      <a:pt x="1262" y="17"/>
                    </a:lnTo>
                    <a:lnTo>
                      <a:pt x="1262" y="17"/>
                    </a:lnTo>
                    <a:lnTo>
                      <a:pt x="1177" y="17"/>
                    </a:lnTo>
                    <a:lnTo>
                      <a:pt x="1139" y="17"/>
                    </a:lnTo>
                    <a:lnTo>
                      <a:pt x="1124" y="17"/>
                    </a:lnTo>
                    <a:lnTo>
                      <a:pt x="1121" y="17"/>
                    </a:lnTo>
                    <a:lnTo>
                      <a:pt x="1121" y="17"/>
                    </a:lnTo>
                    <a:lnTo>
                      <a:pt x="1118" y="17"/>
                    </a:lnTo>
                    <a:lnTo>
                      <a:pt x="1113" y="16"/>
                    </a:lnTo>
                    <a:lnTo>
                      <a:pt x="1110" y="17"/>
                    </a:lnTo>
                    <a:lnTo>
                      <a:pt x="1107" y="16"/>
                    </a:lnTo>
                    <a:lnTo>
                      <a:pt x="1102" y="16"/>
                    </a:lnTo>
                    <a:lnTo>
                      <a:pt x="1056" y="16"/>
                    </a:lnTo>
                    <a:lnTo>
                      <a:pt x="1049" y="16"/>
                    </a:lnTo>
                    <a:lnTo>
                      <a:pt x="982" y="16"/>
                    </a:lnTo>
                    <a:lnTo>
                      <a:pt x="968" y="16"/>
                    </a:lnTo>
                    <a:lnTo>
                      <a:pt x="945" y="16"/>
                    </a:lnTo>
                    <a:lnTo>
                      <a:pt x="937" y="16"/>
                    </a:lnTo>
                    <a:lnTo>
                      <a:pt x="907" y="16"/>
                    </a:lnTo>
                    <a:lnTo>
                      <a:pt x="905" y="16"/>
                    </a:lnTo>
                    <a:lnTo>
                      <a:pt x="903" y="16"/>
                    </a:lnTo>
                    <a:lnTo>
                      <a:pt x="903" y="17"/>
                    </a:lnTo>
                    <a:lnTo>
                      <a:pt x="891" y="16"/>
                    </a:lnTo>
                    <a:lnTo>
                      <a:pt x="889" y="16"/>
                    </a:lnTo>
                    <a:lnTo>
                      <a:pt x="862" y="16"/>
                    </a:lnTo>
                    <a:lnTo>
                      <a:pt x="813" y="16"/>
                    </a:lnTo>
                    <a:lnTo>
                      <a:pt x="723" y="15"/>
                    </a:lnTo>
                    <a:lnTo>
                      <a:pt x="697" y="15"/>
                    </a:lnTo>
                    <a:lnTo>
                      <a:pt x="697" y="15"/>
                    </a:lnTo>
                    <a:lnTo>
                      <a:pt x="588" y="14"/>
                    </a:lnTo>
                    <a:lnTo>
                      <a:pt x="573" y="14"/>
                    </a:lnTo>
                    <a:lnTo>
                      <a:pt x="552" y="14"/>
                    </a:lnTo>
                    <a:lnTo>
                      <a:pt x="536" y="14"/>
                    </a:lnTo>
                    <a:lnTo>
                      <a:pt x="517" y="14"/>
                    </a:lnTo>
                    <a:lnTo>
                      <a:pt x="489" y="13"/>
                    </a:lnTo>
                    <a:lnTo>
                      <a:pt x="489" y="13"/>
                    </a:lnTo>
                    <a:lnTo>
                      <a:pt x="482" y="13"/>
                    </a:lnTo>
                    <a:lnTo>
                      <a:pt x="469" y="13"/>
                    </a:lnTo>
                    <a:lnTo>
                      <a:pt x="408" y="11"/>
                    </a:lnTo>
                    <a:lnTo>
                      <a:pt x="334" y="9"/>
                    </a:lnTo>
                    <a:lnTo>
                      <a:pt x="325" y="8"/>
                    </a:lnTo>
                    <a:lnTo>
                      <a:pt x="319" y="8"/>
                    </a:lnTo>
                    <a:lnTo>
                      <a:pt x="292" y="8"/>
                    </a:lnTo>
                    <a:lnTo>
                      <a:pt x="279" y="7"/>
                    </a:lnTo>
                    <a:lnTo>
                      <a:pt x="279" y="7"/>
                    </a:lnTo>
                    <a:lnTo>
                      <a:pt x="249" y="6"/>
                    </a:lnTo>
                    <a:lnTo>
                      <a:pt x="148" y="2"/>
                    </a:lnTo>
                    <a:lnTo>
                      <a:pt x="125" y="2"/>
                    </a:lnTo>
                    <a:lnTo>
                      <a:pt x="104" y="1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7" y="57"/>
                    </a:lnTo>
                    <a:lnTo>
                      <a:pt x="46" y="118"/>
                    </a:lnTo>
                    <a:lnTo>
                      <a:pt x="43" y="178"/>
                    </a:lnTo>
                    <a:lnTo>
                      <a:pt x="43" y="181"/>
                    </a:lnTo>
                    <a:lnTo>
                      <a:pt x="42" y="211"/>
                    </a:lnTo>
                    <a:lnTo>
                      <a:pt x="41" y="239"/>
                    </a:lnTo>
                    <a:lnTo>
                      <a:pt x="35" y="390"/>
                    </a:lnTo>
                    <a:lnTo>
                      <a:pt x="33" y="474"/>
                    </a:lnTo>
                    <a:lnTo>
                      <a:pt x="31" y="540"/>
                    </a:lnTo>
                    <a:lnTo>
                      <a:pt x="31" y="543"/>
                    </a:lnTo>
                    <a:lnTo>
                      <a:pt x="31" y="544"/>
                    </a:lnTo>
                    <a:lnTo>
                      <a:pt x="30" y="585"/>
                    </a:lnTo>
                    <a:lnTo>
                      <a:pt x="29" y="600"/>
                    </a:lnTo>
                    <a:lnTo>
                      <a:pt x="29" y="614"/>
                    </a:lnTo>
                    <a:lnTo>
                      <a:pt x="26" y="720"/>
                    </a:lnTo>
                    <a:lnTo>
                      <a:pt x="24" y="767"/>
                    </a:lnTo>
                    <a:lnTo>
                      <a:pt x="23" y="806"/>
                    </a:lnTo>
                    <a:lnTo>
                      <a:pt x="23" y="806"/>
                    </a:lnTo>
                    <a:lnTo>
                      <a:pt x="22" y="834"/>
                    </a:lnTo>
                    <a:lnTo>
                      <a:pt x="22" y="835"/>
                    </a:lnTo>
                    <a:lnTo>
                      <a:pt x="20" y="885"/>
                    </a:lnTo>
                    <a:lnTo>
                      <a:pt x="19" y="900"/>
                    </a:lnTo>
                    <a:lnTo>
                      <a:pt x="18" y="916"/>
                    </a:lnTo>
                    <a:lnTo>
                      <a:pt x="18" y="916"/>
                    </a:lnTo>
                    <a:lnTo>
                      <a:pt x="18" y="923"/>
                    </a:lnTo>
                    <a:lnTo>
                      <a:pt x="18" y="926"/>
                    </a:lnTo>
                    <a:lnTo>
                      <a:pt x="16" y="982"/>
                    </a:lnTo>
                    <a:lnTo>
                      <a:pt x="15" y="998"/>
                    </a:lnTo>
                    <a:lnTo>
                      <a:pt x="13" y="1033"/>
                    </a:lnTo>
                    <a:lnTo>
                      <a:pt x="12" y="1066"/>
                    </a:lnTo>
                    <a:lnTo>
                      <a:pt x="12" y="1067"/>
                    </a:lnTo>
                    <a:lnTo>
                      <a:pt x="11" y="1088"/>
                    </a:lnTo>
                    <a:lnTo>
                      <a:pt x="11" y="1094"/>
                    </a:lnTo>
                    <a:lnTo>
                      <a:pt x="10" y="1118"/>
                    </a:lnTo>
                    <a:lnTo>
                      <a:pt x="10" y="1118"/>
                    </a:lnTo>
                    <a:lnTo>
                      <a:pt x="10" y="1130"/>
                    </a:lnTo>
                    <a:lnTo>
                      <a:pt x="10" y="1136"/>
                    </a:lnTo>
                    <a:lnTo>
                      <a:pt x="10" y="1150"/>
                    </a:lnTo>
                    <a:lnTo>
                      <a:pt x="9" y="1179"/>
                    </a:lnTo>
                    <a:lnTo>
                      <a:pt x="8" y="1182"/>
                    </a:lnTo>
                    <a:lnTo>
                      <a:pt x="8" y="1184"/>
                    </a:lnTo>
                    <a:lnTo>
                      <a:pt x="8" y="1185"/>
                    </a:lnTo>
                    <a:lnTo>
                      <a:pt x="8" y="1199"/>
                    </a:lnTo>
                    <a:lnTo>
                      <a:pt x="8" y="1200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5"/>
                    </a:lnTo>
                    <a:lnTo>
                      <a:pt x="7" y="1207"/>
                    </a:lnTo>
                    <a:lnTo>
                      <a:pt x="7" y="1219"/>
                    </a:lnTo>
                    <a:lnTo>
                      <a:pt x="6" y="1228"/>
                    </a:lnTo>
                    <a:lnTo>
                      <a:pt x="6" y="1228"/>
                    </a:lnTo>
                    <a:lnTo>
                      <a:pt x="5" y="1250"/>
                    </a:lnTo>
                    <a:lnTo>
                      <a:pt x="5" y="1255"/>
                    </a:lnTo>
                    <a:lnTo>
                      <a:pt x="5" y="1262"/>
                    </a:lnTo>
                    <a:lnTo>
                      <a:pt x="4" y="1283"/>
                    </a:lnTo>
                    <a:lnTo>
                      <a:pt x="3" y="1290"/>
                    </a:lnTo>
                    <a:lnTo>
                      <a:pt x="3" y="1290"/>
                    </a:lnTo>
                    <a:lnTo>
                      <a:pt x="3" y="1291"/>
                    </a:lnTo>
                    <a:lnTo>
                      <a:pt x="3" y="1292"/>
                    </a:lnTo>
                    <a:lnTo>
                      <a:pt x="3" y="1302"/>
                    </a:lnTo>
                    <a:lnTo>
                      <a:pt x="3" y="1307"/>
                    </a:lnTo>
                    <a:lnTo>
                      <a:pt x="3" y="1308"/>
                    </a:lnTo>
                    <a:lnTo>
                      <a:pt x="3" y="1311"/>
                    </a:lnTo>
                    <a:lnTo>
                      <a:pt x="2" y="1324"/>
                    </a:lnTo>
                    <a:lnTo>
                      <a:pt x="2" y="1325"/>
                    </a:lnTo>
                    <a:lnTo>
                      <a:pt x="2" y="133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NNSS">
                <a:extLst>
                  <a:ext uri="{FF2B5EF4-FFF2-40B4-BE49-F238E27FC236}">
                    <a16:creationId xmlns:a16="http://schemas.microsoft.com/office/drawing/2014/main" id="{31FA1B97-2CB6-0F4E-CA93-6BCA023FA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7226" y="4784726"/>
                <a:ext cx="409575" cy="615950"/>
              </a:xfrm>
              <a:custGeom>
                <a:avLst/>
                <a:gdLst>
                  <a:gd name="T0" fmla="*/ 255 w 258"/>
                  <a:gd name="T1" fmla="*/ 62 h 388"/>
                  <a:gd name="T2" fmla="*/ 255 w 258"/>
                  <a:gd name="T3" fmla="*/ 110 h 388"/>
                  <a:gd name="T4" fmla="*/ 256 w 258"/>
                  <a:gd name="T5" fmla="*/ 183 h 388"/>
                  <a:gd name="T6" fmla="*/ 237 w 258"/>
                  <a:gd name="T7" fmla="*/ 339 h 388"/>
                  <a:gd name="T8" fmla="*/ 238 w 258"/>
                  <a:gd name="T9" fmla="*/ 376 h 388"/>
                  <a:gd name="T10" fmla="*/ 237 w 258"/>
                  <a:gd name="T11" fmla="*/ 376 h 388"/>
                  <a:gd name="T12" fmla="*/ 233 w 258"/>
                  <a:gd name="T13" fmla="*/ 377 h 388"/>
                  <a:gd name="T14" fmla="*/ 231 w 258"/>
                  <a:gd name="T15" fmla="*/ 376 h 388"/>
                  <a:gd name="T16" fmla="*/ 210 w 258"/>
                  <a:gd name="T17" fmla="*/ 383 h 388"/>
                  <a:gd name="T18" fmla="*/ 210 w 258"/>
                  <a:gd name="T19" fmla="*/ 383 h 388"/>
                  <a:gd name="T20" fmla="*/ 210 w 258"/>
                  <a:gd name="T21" fmla="*/ 383 h 388"/>
                  <a:gd name="T22" fmla="*/ 209 w 258"/>
                  <a:gd name="T23" fmla="*/ 383 h 388"/>
                  <a:gd name="T24" fmla="*/ 209 w 258"/>
                  <a:gd name="T25" fmla="*/ 383 h 388"/>
                  <a:gd name="T26" fmla="*/ 208 w 258"/>
                  <a:gd name="T27" fmla="*/ 384 h 388"/>
                  <a:gd name="T28" fmla="*/ 208 w 258"/>
                  <a:gd name="T29" fmla="*/ 384 h 388"/>
                  <a:gd name="T30" fmla="*/ 207 w 258"/>
                  <a:gd name="T31" fmla="*/ 384 h 388"/>
                  <a:gd name="T32" fmla="*/ 207 w 258"/>
                  <a:gd name="T33" fmla="*/ 385 h 388"/>
                  <a:gd name="T34" fmla="*/ 206 w 258"/>
                  <a:gd name="T35" fmla="*/ 385 h 388"/>
                  <a:gd name="T36" fmla="*/ 206 w 258"/>
                  <a:gd name="T37" fmla="*/ 385 h 388"/>
                  <a:gd name="T38" fmla="*/ 205 w 258"/>
                  <a:gd name="T39" fmla="*/ 386 h 388"/>
                  <a:gd name="T40" fmla="*/ 203 w 258"/>
                  <a:gd name="T41" fmla="*/ 388 h 388"/>
                  <a:gd name="T42" fmla="*/ 203 w 258"/>
                  <a:gd name="T43" fmla="*/ 366 h 388"/>
                  <a:gd name="T44" fmla="*/ 142 w 258"/>
                  <a:gd name="T45" fmla="*/ 343 h 388"/>
                  <a:gd name="T46" fmla="*/ 74 w 258"/>
                  <a:gd name="T47" fmla="*/ 345 h 388"/>
                  <a:gd name="T48" fmla="*/ 56 w 258"/>
                  <a:gd name="T49" fmla="*/ 295 h 388"/>
                  <a:gd name="T50" fmla="*/ 56 w 258"/>
                  <a:gd name="T51" fmla="*/ 157 h 388"/>
                  <a:gd name="T52" fmla="*/ 49 w 258"/>
                  <a:gd name="T53" fmla="*/ 107 h 388"/>
                  <a:gd name="T54" fmla="*/ 41 w 258"/>
                  <a:gd name="T55" fmla="*/ 100 h 388"/>
                  <a:gd name="T56" fmla="*/ 40 w 258"/>
                  <a:gd name="T57" fmla="*/ 85 h 388"/>
                  <a:gd name="T58" fmla="*/ 29 w 258"/>
                  <a:gd name="T59" fmla="*/ 78 h 388"/>
                  <a:gd name="T60" fmla="*/ 25 w 258"/>
                  <a:gd name="T61" fmla="*/ 63 h 388"/>
                  <a:gd name="T62" fmla="*/ 18 w 258"/>
                  <a:gd name="T63" fmla="*/ 57 h 388"/>
                  <a:gd name="T64" fmla="*/ 15 w 258"/>
                  <a:gd name="T65" fmla="*/ 42 h 388"/>
                  <a:gd name="T66" fmla="*/ 8 w 258"/>
                  <a:gd name="T67" fmla="*/ 36 h 388"/>
                  <a:gd name="T68" fmla="*/ 0 w 258"/>
                  <a:gd name="T69" fmla="*/ 22 h 388"/>
                  <a:gd name="T70" fmla="*/ 0 w 258"/>
                  <a:gd name="T71" fmla="*/ 4 h 388"/>
                  <a:gd name="T72" fmla="*/ 17 w 258"/>
                  <a:gd name="T73" fmla="*/ 4 h 388"/>
                  <a:gd name="T74" fmla="*/ 21 w 258"/>
                  <a:gd name="T75" fmla="*/ 15 h 388"/>
                  <a:gd name="T76" fmla="*/ 42 w 258"/>
                  <a:gd name="T77" fmla="*/ 15 h 388"/>
                  <a:gd name="T78" fmla="*/ 62 w 258"/>
                  <a:gd name="T79" fmla="*/ 15 h 388"/>
                  <a:gd name="T80" fmla="*/ 64 w 258"/>
                  <a:gd name="T81" fmla="*/ 8 h 388"/>
                  <a:gd name="T82" fmla="*/ 77 w 258"/>
                  <a:gd name="T83" fmla="*/ 0 h 388"/>
                  <a:gd name="T84" fmla="*/ 98 w 258"/>
                  <a:gd name="T85" fmla="*/ 0 h 388"/>
                  <a:gd name="T86" fmla="*/ 119 w 258"/>
                  <a:gd name="T87" fmla="*/ 0 h 388"/>
                  <a:gd name="T88" fmla="*/ 133 w 258"/>
                  <a:gd name="T89" fmla="*/ 7 h 388"/>
                  <a:gd name="T90" fmla="*/ 139 w 258"/>
                  <a:gd name="T91" fmla="*/ 21 h 388"/>
                  <a:gd name="T92" fmla="*/ 154 w 258"/>
                  <a:gd name="T93" fmla="*/ 28 h 388"/>
                  <a:gd name="T94" fmla="*/ 154 w 258"/>
                  <a:gd name="T95" fmla="*/ 49 h 388"/>
                  <a:gd name="T96" fmla="*/ 155 w 258"/>
                  <a:gd name="T97" fmla="*/ 6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8" h="388">
                    <a:moveTo>
                      <a:pt x="155" y="62"/>
                    </a:moveTo>
                    <a:lnTo>
                      <a:pt x="182" y="62"/>
                    </a:lnTo>
                    <a:lnTo>
                      <a:pt x="255" y="62"/>
                    </a:lnTo>
                    <a:lnTo>
                      <a:pt x="255" y="85"/>
                    </a:lnTo>
                    <a:lnTo>
                      <a:pt x="255" y="89"/>
                    </a:lnTo>
                    <a:lnTo>
                      <a:pt x="255" y="110"/>
                    </a:lnTo>
                    <a:lnTo>
                      <a:pt x="255" y="130"/>
                    </a:lnTo>
                    <a:lnTo>
                      <a:pt x="256" y="150"/>
                    </a:lnTo>
                    <a:lnTo>
                      <a:pt x="256" y="183"/>
                    </a:lnTo>
                    <a:lnTo>
                      <a:pt x="257" y="243"/>
                    </a:lnTo>
                    <a:lnTo>
                      <a:pt x="258" y="339"/>
                    </a:lnTo>
                    <a:lnTo>
                      <a:pt x="237" y="339"/>
                    </a:lnTo>
                    <a:lnTo>
                      <a:pt x="238" y="357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3" y="377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0" y="378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5"/>
                    </a:lnTo>
                    <a:lnTo>
                      <a:pt x="207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6"/>
                    </a:lnTo>
                    <a:lnTo>
                      <a:pt x="205" y="386"/>
                    </a:lnTo>
                    <a:lnTo>
                      <a:pt x="205" y="386"/>
                    </a:lnTo>
                    <a:lnTo>
                      <a:pt x="203" y="388"/>
                    </a:lnTo>
                    <a:lnTo>
                      <a:pt x="203" y="388"/>
                    </a:lnTo>
                    <a:lnTo>
                      <a:pt x="203" y="386"/>
                    </a:lnTo>
                    <a:lnTo>
                      <a:pt x="203" y="378"/>
                    </a:lnTo>
                    <a:lnTo>
                      <a:pt x="203" y="366"/>
                    </a:lnTo>
                    <a:lnTo>
                      <a:pt x="176" y="342"/>
                    </a:lnTo>
                    <a:lnTo>
                      <a:pt x="169" y="342"/>
                    </a:lnTo>
                    <a:lnTo>
                      <a:pt x="142" y="343"/>
                    </a:lnTo>
                    <a:lnTo>
                      <a:pt x="115" y="343"/>
                    </a:lnTo>
                    <a:lnTo>
                      <a:pt x="115" y="344"/>
                    </a:lnTo>
                    <a:lnTo>
                      <a:pt x="74" y="345"/>
                    </a:lnTo>
                    <a:lnTo>
                      <a:pt x="56" y="345"/>
                    </a:lnTo>
                    <a:lnTo>
                      <a:pt x="56" y="337"/>
                    </a:lnTo>
                    <a:lnTo>
                      <a:pt x="56" y="295"/>
                    </a:lnTo>
                    <a:lnTo>
                      <a:pt x="56" y="225"/>
                    </a:lnTo>
                    <a:lnTo>
                      <a:pt x="56" y="193"/>
                    </a:lnTo>
                    <a:lnTo>
                      <a:pt x="56" y="157"/>
                    </a:lnTo>
                    <a:lnTo>
                      <a:pt x="56" y="113"/>
                    </a:lnTo>
                    <a:lnTo>
                      <a:pt x="49" y="113"/>
                    </a:lnTo>
                    <a:lnTo>
                      <a:pt x="49" y="107"/>
                    </a:lnTo>
                    <a:lnTo>
                      <a:pt x="49" y="104"/>
                    </a:lnTo>
                    <a:lnTo>
                      <a:pt x="48" y="100"/>
                    </a:lnTo>
                    <a:lnTo>
                      <a:pt x="41" y="100"/>
                    </a:lnTo>
                    <a:lnTo>
                      <a:pt x="41" y="92"/>
                    </a:lnTo>
                    <a:lnTo>
                      <a:pt x="40" y="92"/>
                    </a:lnTo>
                    <a:lnTo>
                      <a:pt x="40" y="85"/>
                    </a:lnTo>
                    <a:lnTo>
                      <a:pt x="36" y="85"/>
                    </a:lnTo>
                    <a:lnTo>
                      <a:pt x="36" y="78"/>
                    </a:lnTo>
                    <a:lnTo>
                      <a:pt x="29" y="78"/>
                    </a:lnTo>
                    <a:lnTo>
                      <a:pt x="29" y="71"/>
                    </a:lnTo>
                    <a:lnTo>
                      <a:pt x="25" y="71"/>
                    </a:lnTo>
                    <a:lnTo>
                      <a:pt x="25" y="63"/>
                    </a:lnTo>
                    <a:lnTo>
                      <a:pt x="21" y="63"/>
                    </a:lnTo>
                    <a:lnTo>
                      <a:pt x="21" y="57"/>
                    </a:lnTo>
                    <a:lnTo>
                      <a:pt x="18" y="57"/>
                    </a:lnTo>
                    <a:lnTo>
                      <a:pt x="18" y="50"/>
                    </a:lnTo>
                    <a:lnTo>
                      <a:pt x="15" y="50"/>
                    </a:lnTo>
                    <a:lnTo>
                      <a:pt x="15" y="42"/>
                    </a:lnTo>
                    <a:lnTo>
                      <a:pt x="12" y="43"/>
                    </a:lnTo>
                    <a:lnTo>
                      <a:pt x="12" y="36"/>
                    </a:lnTo>
                    <a:lnTo>
                      <a:pt x="8" y="36"/>
                    </a:lnTo>
                    <a:lnTo>
                      <a:pt x="8" y="29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8"/>
                    </a:lnTo>
                    <a:lnTo>
                      <a:pt x="17" y="15"/>
                    </a:lnTo>
                    <a:lnTo>
                      <a:pt x="21" y="15"/>
                    </a:lnTo>
                    <a:lnTo>
                      <a:pt x="28" y="15"/>
                    </a:lnTo>
                    <a:lnTo>
                      <a:pt x="36" y="15"/>
                    </a:lnTo>
                    <a:lnTo>
                      <a:pt x="42" y="15"/>
                    </a:lnTo>
                    <a:lnTo>
                      <a:pt x="49" y="15"/>
                    </a:lnTo>
                    <a:lnTo>
                      <a:pt x="56" y="15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1"/>
                    </a:lnTo>
                    <a:lnTo>
                      <a:pt x="64" y="8"/>
                    </a:lnTo>
                    <a:lnTo>
                      <a:pt x="70" y="8"/>
                    </a:lnTo>
                    <a:lnTo>
                      <a:pt x="77" y="8"/>
                    </a:lnTo>
                    <a:lnTo>
                      <a:pt x="77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8" y="0"/>
                    </a:lnTo>
                    <a:lnTo>
                      <a:pt x="105" y="0"/>
                    </a:lnTo>
                    <a:lnTo>
                      <a:pt x="112" y="0"/>
                    </a:lnTo>
                    <a:lnTo>
                      <a:pt x="119" y="0"/>
                    </a:lnTo>
                    <a:lnTo>
                      <a:pt x="119" y="7"/>
                    </a:lnTo>
                    <a:lnTo>
                      <a:pt x="126" y="7"/>
                    </a:lnTo>
                    <a:lnTo>
                      <a:pt x="133" y="7"/>
                    </a:lnTo>
                    <a:lnTo>
                      <a:pt x="133" y="14"/>
                    </a:lnTo>
                    <a:lnTo>
                      <a:pt x="139" y="14"/>
                    </a:lnTo>
                    <a:lnTo>
                      <a:pt x="139" y="21"/>
                    </a:lnTo>
                    <a:lnTo>
                      <a:pt x="147" y="21"/>
                    </a:lnTo>
                    <a:lnTo>
                      <a:pt x="154" y="21"/>
                    </a:lnTo>
                    <a:lnTo>
                      <a:pt x="154" y="28"/>
                    </a:lnTo>
                    <a:lnTo>
                      <a:pt x="154" y="35"/>
                    </a:lnTo>
                    <a:lnTo>
                      <a:pt x="154" y="42"/>
                    </a:lnTo>
                    <a:lnTo>
                      <a:pt x="154" y="49"/>
                    </a:lnTo>
                    <a:lnTo>
                      <a:pt x="154" y="56"/>
                    </a:lnTo>
                    <a:lnTo>
                      <a:pt x="154" y="62"/>
                    </a:lnTo>
                    <a:lnTo>
                      <a:pt x="155" y="62"/>
                    </a:lnTo>
                  </a:path>
                </a:pathLst>
              </a:custGeom>
              <a:solidFill>
                <a:srgbClr val="00B050"/>
              </a:solidFill>
              <a:ln w="12700" cap="rnd">
                <a:solidFill>
                  <a:srgbClr val="47D45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YuccaFlat">
                <a:extLst>
                  <a:ext uri="{FF2B5EF4-FFF2-40B4-BE49-F238E27FC236}">
                    <a16:creationId xmlns:a16="http://schemas.microsoft.com/office/drawing/2014/main" id="{3C175292-A7BD-E996-DA09-A8F8669D5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6776" y="4876801"/>
                <a:ext cx="201613" cy="268288"/>
              </a:xfrm>
              <a:custGeom>
                <a:avLst/>
                <a:gdLst>
                  <a:gd name="T0" fmla="*/ 14 w 127"/>
                  <a:gd name="T1" fmla="*/ 38 h 169"/>
                  <a:gd name="T2" fmla="*/ 17 w 127"/>
                  <a:gd name="T3" fmla="*/ 52 h 169"/>
                  <a:gd name="T4" fmla="*/ 13 w 127"/>
                  <a:gd name="T5" fmla="*/ 67 h 169"/>
                  <a:gd name="T6" fmla="*/ 12 w 127"/>
                  <a:gd name="T7" fmla="*/ 80 h 169"/>
                  <a:gd name="T8" fmla="*/ 1 w 127"/>
                  <a:gd name="T9" fmla="*/ 82 h 169"/>
                  <a:gd name="T10" fmla="*/ 2 w 127"/>
                  <a:gd name="T11" fmla="*/ 96 h 169"/>
                  <a:gd name="T12" fmla="*/ 10 w 127"/>
                  <a:gd name="T13" fmla="*/ 100 h 169"/>
                  <a:gd name="T14" fmla="*/ 10 w 127"/>
                  <a:gd name="T15" fmla="*/ 113 h 169"/>
                  <a:gd name="T16" fmla="*/ 15 w 127"/>
                  <a:gd name="T17" fmla="*/ 119 h 169"/>
                  <a:gd name="T18" fmla="*/ 23 w 127"/>
                  <a:gd name="T19" fmla="*/ 123 h 169"/>
                  <a:gd name="T20" fmla="*/ 30 w 127"/>
                  <a:gd name="T21" fmla="*/ 125 h 169"/>
                  <a:gd name="T22" fmla="*/ 37 w 127"/>
                  <a:gd name="T23" fmla="*/ 129 h 169"/>
                  <a:gd name="T24" fmla="*/ 40 w 127"/>
                  <a:gd name="T25" fmla="*/ 140 h 169"/>
                  <a:gd name="T26" fmla="*/ 45 w 127"/>
                  <a:gd name="T27" fmla="*/ 144 h 169"/>
                  <a:gd name="T28" fmla="*/ 50 w 127"/>
                  <a:gd name="T29" fmla="*/ 150 h 169"/>
                  <a:gd name="T30" fmla="*/ 55 w 127"/>
                  <a:gd name="T31" fmla="*/ 154 h 169"/>
                  <a:gd name="T32" fmla="*/ 60 w 127"/>
                  <a:gd name="T33" fmla="*/ 161 h 169"/>
                  <a:gd name="T34" fmla="*/ 72 w 127"/>
                  <a:gd name="T35" fmla="*/ 159 h 169"/>
                  <a:gd name="T36" fmla="*/ 80 w 127"/>
                  <a:gd name="T37" fmla="*/ 161 h 169"/>
                  <a:gd name="T38" fmla="*/ 91 w 127"/>
                  <a:gd name="T39" fmla="*/ 168 h 169"/>
                  <a:gd name="T40" fmla="*/ 102 w 127"/>
                  <a:gd name="T41" fmla="*/ 167 h 169"/>
                  <a:gd name="T42" fmla="*/ 112 w 127"/>
                  <a:gd name="T43" fmla="*/ 166 h 169"/>
                  <a:gd name="T44" fmla="*/ 119 w 127"/>
                  <a:gd name="T45" fmla="*/ 165 h 169"/>
                  <a:gd name="T46" fmla="*/ 125 w 127"/>
                  <a:gd name="T47" fmla="*/ 158 h 169"/>
                  <a:gd name="T48" fmla="*/ 122 w 127"/>
                  <a:gd name="T49" fmla="*/ 147 h 169"/>
                  <a:gd name="T50" fmla="*/ 122 w 127"/>
                  <a:gd name="T51" fmla="*/ 138 h 169"/>
                  <a:gd name="T52" fmla="*/ 118 w 127"/>
                  <a:gd name="T53" fmla="*/ 129 h 169"/>
                  <a:gd name="T54" fmla="*/ 119 w 127"/>
                  <a:gd name="T55" fmla="*/ 122 h 169"/>
                  <a:gd name="T56" fmla="*/ 116 w 127"/>
                  <a:gd name="T57" fmla="*/ 114 h 169"/>
                  <a:gd name="T58" fmla="*/ 112 w 127"/>
                  <a:gd name="T59" fmla="*/ 105 h 169"/>
                  <a:gd name="T60" fmla="*/ 117 w 127"/>
                  <a:gd name="T61" fmla="*/ 99 h 169"/>
                  <a:gd name="T62" fmla="*/ 120 w 127"/>
                  <a:gd name="T63" fmla="*/ 91 h 169"/>
                  <a:gd name="T64" fmla="*/ 122 w 127"/>
                  <a:gd name="T65" fmla="*/ 83 h 169"/>
                  <a:gd name="T66" fmla="*/ 121 w 127"/>
                  <a:gd name="T67" fmla="*/ 74 h 169"/>
                  <a:gd name="T68" fmla="*/ 126 w 127"/>
                  <a:gd name="T69" fmla="*/ 67 h 169"/>
                  <a:gd name="T70" fmla="*/ 125 w 127"/>
                  <a:gd name="T71" fmla="*/ 57 h 169"/>
                  <a:gd name="T72" fmla="*/ 120 w 127"/>
                  <a:gd name="T73" fmla="*/ 52 h 169"/>
                  <a:gd name="T74" fmla="*/ 112 w 127"/>
                  <a:gd name="T75" fmla="*/ 54 h 169"/>
                  <a:gd name="T76" fmla="*/ 110 w 127"/>
                  <a:gd name="T77" fmla="*/ 46 h 169"/>
                  <a:gd name="T78" fmla="*/ 105 w 127"/>
                  <a:gd name="T79" fmla="*/ 36 h 169"/>
                  <a:gd name="T80" fmla="*/ 96 w 127"/>
                  <a:gd name="T81" fmla="*/ 29 h 169"/>
                  <a:gd name="T82" fmla="*/ 90 w 127"/>
                  <a:gd name="T83" fmla="*/ 21 h 169"/>
                  <a:gd name="T84" fmla="*/ 86 w 127"/>
                  <a:gd name="T85" fmla="*/ 13 h 169"/>
                  <a:gd name="T86" fmla="*/ 83 w 127"/>
                  <a:gd name="T87" fmla="*/ 5 h 169"/>
                  <a:gd name="T88" fmla="*/ 78 w 127"/>
                  <a:gd name="T89" fmla="*/ 5 h 169"/>
                  <a:gd name="T90" fmla="*/ 68 w 127"/>
                  <a:gd name="T91" fmla="*/ 5 h 169"/>
                  <a:gd name="T92" fmla="*/ 60 w 127"/>
                  <a:gd name="T93" fmla="*/ 0 h 169"/>
                  <a:gd name="T94" fmla="*/ 54 w 127"/>
                  <a:gd name="T95" fmla="*/ 3 h 169"/>
                  <a:gd name="T96" fmla="*/ 49 w 127"/>
                  <a:gd name="T97" fmla="*/ 6 h 169"/>
                  <a:gd name="T98" fmla="*/ 42 w 127"/>
                  <a:gd name="T99" fmla="*/ 5 h 169"/>
                  <a:gd name="T100" fmla="*/ 35 w 127"/>
                  <a:gd name="T101" fmla="*/ 2 h 169"/>
                  <a:gd name="T102" fmla="*/ 27 w 127"/>
                  <a:gd name="T103" fmla="*/ 5 h 169"/>
                  <a:gd name="T104" fmla="*/ 21 w 127"/>
                  <a:gd name="T105" fmla="*/ 9 h 169"/>
                  <a:gd name="T106" fmla="*/ 23 w 127"/>
                  <a:gd name="T107" fmla="*/ 17 h 169"/>
                  <a:gd name="T108" fmla="*/ 17 w 127"/>
                  <a:gd name="T109" fmla="*/ 23 h 169"/>
                  <a:gd name="T110" fmla="*/ 6 w 127"/>
                  <a:gd name="T111" fmla="*/ 27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7" h="169">
                    <a:moveTo>
                      <a:pt x="8" y="30"/>
                    </a:moveTo>
                    <a:lnTo>
                      <a:pt x="9" y="33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6" y="49"/>
                    </a:lnTo>
                    <a:lnTo>
                      <a:pt x="17" y="52"/>
                    </a:lnTo>
                    <a:lnTo>
                      <a:pt x="16" y="55"/>
                    </a:lnTo>
                    <a:lnTo>
                      <a:pt x="14" y="59"/>
                    </a:lnTo>
                    <a:lnTo>
                      <a:pt x="15" y="63"/>
                    </a:lnTo>
                    <a:lnTo>
                      <a:pt x="13" y="67"/>
                    </a:lnTo>
                    <a:lnTo>
                      <a:pt x="12" y="70"/>
                    </a:lnTo>
                    <a:lnTo>
                      <a:pt x="13" y="73"/>
                    </a:lnTo>
                    <a:lnTo>
                      <a:pt x="14" y="77"/>
                    </a:lnTo>
                    <a:lnTo>
                      <a:pt x="12" y="80"/>
                    </a:lnTo>
                    <a:lnTo>
                      <a:pt x="8" y="82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1" y="82"/>
                    </a:lnTo>
                    <a:lnTo>
                      <a:pt x="0" y="85"/>
                    </a:lnTo>
                    <a:lnTo>
                      <a:pt x="1" y="88"/>
                    </a:lnTo>
                    <a:lnTo>
                      <a:pt x="3" y="93"/>
                    </a:lnTo>
                    <a:lnTo>
                      <a:pt x="2" y="96"/>
                    </a:lnTo>
                    <a:lnTo>
                      <a:pt x="4" y="98"/>
                    </a:lnTo>
                    <a:lnTo>
                      <a:pt x="8" y="97"/>
                    </a:lnTo>
                    <a:lnTo>
                      <a:pt x="10" y="98"/>
                    </a:lnTo>
                    <a:lnTo>
                      <a:pt x="10" y="100"/>
                    </a:lnTo>
                    <a:lnTo>
                      <a:pt x="9" y="102"/>
                    </a:lnTo>
                    <a:lnTo>
                      <a:pt x="8" y="105"/>
                    </a:lnTo>
                    <a:lnTo>
                      <a:pt x="7" y="107"/>
                    </a:lnTo>
                    <a:lnTo>
                      <a:pt x="10" y="113"/>
                    </a:lnTo>
                    <a:lnTo>
                      <a:pt x="11" y="116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5" y="119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1" y="123"/>
                    </a:lnTo>
                    <a:lnTo>
                      <a:pt x="23" y="123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9" y="124"/>
                    </a:lnTo>
                    <a:lnTo>
                      <a:pt x="30" y="125"/>
                    </a:lnTo>
                    <a:lnTo>
                      <a:pt x="31" y="128"/>
                    </a:lnTo>
                    <a:lnTo>
                      <a:pt x="33" y="129"/>
                    </a:lnTo>
                    <a:lnTo>
                      <a:pt x="35" y="129"/>
                    </a:lnTo>
                    <a:lnTo>
                      <a:pt x="37" y="129"/>
                    </a:lnTo>
                    <a:lnTo>
                      <a:pt x="39" y="131"/>
                    </a:lnTo>
                    <a:lnTo>
                      <a:pt x="38" y="134"/>
                    </a:lnTo>
                    <a:lnTo>
                      <a:pt x="40" y="137"/>
                    </a:lnTo>
                    <a:lnTo>
                      <a:pt x="40" y="140"/>
                    </a:lnTo>
                    <a:lnTo>
                      <a:pt x="40" y="142"/>
                    </a:lnTo>
                    <a:lnTo>
                      <a:pt x="41" y="143"/>
                    </a:lnTo>
                    <a:lnTo>
                      <a:pt x="43" y="143"/>
                    </a:lnTo>
                    <a:lnTo>
                      <a:pt x="45" y="144"/>
                    </a:lnTo>
                    <a:lnTo>
                      <a:pt x="46" y="145"/>
                    </a:lnTo>
                    <a:lnTo>
                      <a:pt x="47" y="147"/>
                    </a:lnTo>
                    <a:lnTo>
                      <a:pt x="49" y="149"/>
                    </a:lnTo>
                    <a:lnTo>
                      <a:pt x="50" y="150"/>
                    </a:lnTo>
                    <a:lnTo>
                      <a:pt x="52" y="151"/>
                    </a:lnTo>
                    <a:lnTo>
                      <a:pt x="54" y="151"/>
                    </a:lnTo>
                    <a:lnTo>
                      <a:pt x="55" y="153"/>
                    </a:lnTo>
                    <a:lnTo>
                      <a:pt x="55" y="154"/>
                    </a:lnTo>
                    <a:lnTo>
                      <a:pt x="55" y="156"/>
                    </a:lnTo>
                    <a:lnTo>
                      <a:pt x="57" y="158"/>
                    </a:lnTo>
                    <a:lnTo>
                      <a:pt x="59" y="161"/>
                    </a:lnTo>
                    <a:lnTo>
                      <a:pt x="60" y="161"/>
                    </a:lnTo>
                    <a:lnTo>
                      <a:pt x="61" y="159"/>
                    </a:lnTo>
                    <a:lnTo>
                      <a:pt x="64" y="158"/>
                    </a:lnTo>
                    <a:lnTo>
                      <a:pt x="68" y="160"/>
                    </a:lnTo>
                    <a:lnTo>
                      <a:pt x="72" y="159"/>
                    </a:lnTo>
                    <a:lnTo>
                      <a:pt x="73" y="158"/>
                    </a:lnTo>
                    <a:lnTo>
                      <a:pt x="76" y="158"/>
                    </a:lnTo>
                    <a:lnTo>
                      <a:pt x="78" y="160"/>
                    </a:lnTo>
                    <a:lnTo>
                      <a:pt x="80" y="161"/>
                    </a:lnTo>
                    <a:lnTo>
                      <a:pt x="83" y="162"/>
                    </a:lnTo>
                    <a:lnTo>
                      <a:pt x="87" y="165"/>
                    </a:lnTo>
                    <a:lnTo>
                      <a:pt x="89" y="167"/>
                    </a:lnTo>
                    <a:lnTo>
                      <a:pt x="91" y="168"/>
                    </a:lnTo>
                    <a:lnTo>
                      <a:pt x="96" y="169"/>
                    </a:lnTo>
                    <a:lnTo>
                      <a:pt x="98" y="168"/>
                    </a:lnTo>
                    <a:lnTo>
                      <a:pt x="100" y="167"/>
                    </a:lnTo>
                    <a:lnTo>
                      <a:pt x="102" y="167"/>
                    </a:lnTo>
                    <a:lnTo>
                      <a:pt x="105" y="167"/>
                    </a:lnTo>
                    <a:lnTo>
                      <a:pt x="107" y="166"/>
                    </a:lnTo>
                    <a:lnTo>
                      <a:pt x="108" y="165"/>
                    </a:lnTo>
                    <a:lnTo>
                      <a:pt x="112" y="166"/>
                    </a:lnTo>
                    <a:lnTo>
                      <a:pt x="113" y="167"/>
                    </a:lnTo>
                    <a:lnTo>
                      <a:pt x="116" y="166"/>
                    </a:lnTo>
                    <a:lnTo>
                      <a:pt x="118" y="167"/>
                    </a:lnTo>
                    <a:lnTo>
                      <a:pt x="119" y="165"/>
                    </a:lnTo>
                    <a:lnTo>
                      <a:pt x="121" y="164"/>
                    </a:lnTo>
                    <a:lnTo>
                      <a:pt x="123" y="162"/>
                    </a:lnTo>
                    <a:lnTo>
                      <a:pt x="124" y="160"/>
                    </a:lnTo>
                    <a:lnTo>
                      <a:pt x="125" y="158"/>
                    </a:lnTo>
                    <a:lnTo>
                      <a:pt x="125" y="156"/>
                    </a:lnTo>
                    <a:lnTo>
                      <a:pt x="124" y="153"/>
                    </a:lnTo>
                    <a:lnTo>
                      <a:pt x="122" y="149"/>
                    </a:lnTo>
                    <a:lnTo>
                      <a:pt x="122" y="147"/>
                    </a:lnTo>
                    <a:lnTo>
                      <a:pt x="122" y="142"/>
                    </a:lnTo>
                    <a:lnTo>
                      <a:pt x="122" y="143"/>
                    </a:lnTo>
                    <a:lnTo>
                      <a:pt x="123" y="141"/>
                    </a:lnTo>
                    <a:lnTo>
                      <a:pt x="122" y="138"/>
                    </a:lnTo>
                    <a:lnTo>
                      <a:pt x="122" y="135"/>
                    </a:lnTo>
                    <a:lnTo>
                      <a:pt x="122" y="134"/>
                    </a:lnTo>
                    <a:lnTo>
                      <a:pt x="120" y="131"/>
                    </a:lnTo>
                    <a:lnTo>
                      <a:pt x="118" y="129"/>
                    </a:lnTo>
                    <a:lnTo>
                      <a:pt x="119" y="126"/>
                    </a:lnTo>
                    <a:lnTo>
                      <a:pt x="121" y="125"/>
                    </a:lnTo>
                    <a:lnTo>
                      <a:pt x="121" y="123"/>
                    </a:lnTo>
                    <a:lnTo>
                      <a:pt x="119" y="122"/>
                    </a:lnTo>
                    <a:lnTo>
                      <a:pt x="117" y="121"/>
                    </a:lnTo>
                    <a:lnTo>
                      <a:pt x="116" y="118"/>
                    </a:lnTo>
                    <a:lnTo>
                      <a:pt x="116" y="116"/>
                    </a:lnTo>
                    <a:lnTo>
                      <a:pt x="116" y="114"/>
                    </a:lnTo>
                    <a:lnTo>
                      <a:pt x="116" y="112"/>
                    </a:lnTo>
                    <a:lnTo>
                      <a:pt x="115" y="110"/>
                    </a:lnTo>
                    <a:lnTo>
                      <a:pt x="114" y="107"/>
                    </a:lnTo>
                    <a:lnTo>
                      <a:pt x="112" y="105"/>
                    </a:lnTo>
                    <a:lnTo>
                      <a:pt x="114" y="103"/>
                    </a:lnTo>
                    <a:lnTo>
                      <a:pt x="114" y="101"/>
                    </a:lnTo>
                    <a:lnTo>
                      <a:pt x="115" y="100"/>
                    </a:lnTo>
                    <a:lnTo>
                      <a:pt x="117" y="99"/>
                    </a:lnTo>
                    <a:lnTo>
                      <a:pt x="118" y="98"/>
                    </a:lnTo>
                    <a:lnTo>
                      <a:pt x="119" y="96"/>
                    </a:lnTo>
                    <a:lnTo>
                      <a:pt x="119" y="94"/>
                    </a:lnTo>
                    <a:lnTo>
                      <a:pt x="120" y="91"/>
                    </a:lnTo>
                    <a:lnTo>
                      <a:pt x="122" y="89"/>
                    </a:lnTo>
                    <a:lnTo>
                      <a:pt x="122" y="89"/>
                    </a:lnTo>
                    <a:lnTo>
                      <a:pt x="124" y="87"/>
                    </a:lnTo>
                    <a:lnTo>
                      <a:pt x="122" y="83"/>
                    </a:lnTo>
                    <a:lnTo>
                      <a:pt x="121" y="80"/>
                    </a:lnTo>
                    <a:lnTo>
                      <a:pt x="120" y="78"/>
                    </a:lnTo>
                    <a:lnTo>
                      <a:pt x="121" y="77"/>
                    </a:lnTo>
                    <a:lnTo>
                      <a:pt x="121" y="74"/>
                    </a:lnTo>
                    <a:lnTo>
                      <a:pt x="122" y="71"/>
                    </a:lnTo>
                    <a:lnTo>
                      <a:pt x="122" y="70"/>
                    </a:lnTo>
                    <a:lnTo>
                      <a:pt x="122" y="69"/>
                    </a:lnTo>
                    <a:lnTo>
                      <a:pt x="126" y="67"/>
                    </a:lnTo>
                    <a:lnTo>
                      <a:pt x="127" y="65"/>
                    </a:lnTo>
                    <a:lnTo>
                      <a:pt x="127" y="63"/>
                    </a:lnTo>
                    <a:lnTo>
                      <a:pt x="126" y="60"/>
                    </a:lnTo>
                    <a:lnTo>
                      <a:pt x="125" y="57"/>
                    </a:lnTo>
                    <a:lnTo>
                      <a:pt x="124" y="55"/>
                    </a:lnTo>
                    <a:lnTo>
                      <a:pt x="123" y="54"/>
                    </a:lnTo>
                    <a:lnTo>
                      <a:pt x="121" y="53"/>
                    </a:lnTo>
                    <a:lnTo>
                      <a:pt x="120" y="52"/>
                    </a:lnTo>
                    <a:lnTo>
                      <a:pt x="116" y="53"/>
                    </a:lnTo>
                    <a:lnTo>
                      <a:pt x="116" y="53"/>
                    </a:lnTo>
                    <a:lnTo>
                      <a:pt x="114" y="55"/>
                    </a:lnTo>
                    <a:lnTo>
                      <a:pt x="112" y="54"/>
                    </a:lnTo>
                    <a:lnTo>
                      <a:pt x="111" y="53"/>
                    </a:lnTo>
                    <a:lnTo>
                      <a:pt x="112" y="52"/>
                    </a:lnTo>
                    <a:lnTo>
                      <a:pt x="111" y="49"/>
                    </a:lnTo>
                    <a:lnTo>
                      <a:pt x="110" y="46"/>
                    </a:lnTo>
                    <a:lnTo>
                      <a:pt x="109" y="43"/>
                    </a:lnTo>
                    <a:lnTo>
                      <a:pt x="108" y="40"/>
                    </a:lnTo>
                    <a:lnTo>
                      <a:pt x="107" y="38"/>
                    </a:lnTo>
                    <a:lnTo>
                      <a:pt x="105" y="36"/>
                    </a:lnTo>
                    <a:lnTo>
                      <a:pt x="103" y="34"/>
                    </a:lnTo>
                    <a:lnTo>
                      <a:pt x="101" y="32"/>
                    </a:lnTo>
                    <a:lnTo>
                      <a:pt x="98" y="29"/>
                    </a:lnTo>
                    <a:lnTo>
                      <a:pt x="96" y="29"/>
                    </a:lnTo>
                    <a:lnTo>
                      <a:pt x="93" y="27"/>
                    </a:lnTo>
                    <a:lnTo>
                      <a:pt x="91" y="25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19"/>
                    </a:lnTo>
                    <a:lnTo>
                      <a:pt x="88" y="15"/>
                    </a:lnTo>
                    <a:lnTo>
                      <a:pt x="87" y="13"/>
                    </a:lnTo>
                    <a:lnTo>
                      <a:pt x="86" y="13"/>
                    </a:lnTo>
                    <a:lnTo>
                      <a:pt x="86" y="10"/>
                    </a:lnTo>
                    <a:lnTo>
                      <a:pt x="85" y="9"/>
                    </a:lnTo>
                    <a:lnTo>
                      <a:pt x="85" y="6"/>
                    </a:lnTo>
                    <a:lnTo>
                      <a:pt x="83" y="5"/>
                    </a:lnTo>
                    <a:lnTo>
                      <a:pt x="82" y="5"/>
                    </a:lnTo>
                    <a:lnTo>
                      <a:pt x="80" y="5"/>
                    </a:lnTo>
                    <a:lnTo>
                      <a:pt x="78" y="5"/>
                    </a:lnTo>
                    <a:lnTo>
                      <a:pt x="78" y="5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0" y="5"/>
                    </a:lnTo>
                    <a:lnTo>
                      <a:pt x="68" y="5"/>
                    </a:lnTo>
                    <a:lnTo>
                      <a:pt x="66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9" y="1"/>
                    </a:lnTo>
                    <a:lnTo>
                      <a:pt x="57" y="3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0" y="3"/>
                    </a:lnTo>
                    <a:lnTo>
                      <a:pt x="49" y="5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6" y="6"/>
                    </a:lnTo>
                    <a:lnTo>
                      <a:pt x="44" y="5"/>
                    </a:lnTo>
                    <a:lnTo>
                      <a:pt x="42" y="5"/>
                    </a:lnTo>
                    <a:lnTo>
                      <a:pt x="39" y="5"/>
                    </a:lnTo>
                    <a:lnTo>
                      <a:pt x="38" y="5"/>
                    </a:lnTo>
                    <a:lnTo>
                      <a:pt x="36" y="3"/>
                    </a:lnTo>
                    <a:lnTo>
                      <a:pt x="35" y="2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5" y="6"/>
                    </a:lnTo>
                    <a:lnTo>
                      <a:pt x="24" y="7"/>
                    </a:lnTo>
                    <a:lnTo>
                      <a:pt x="22" y="8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4" y="13"/>
                    </a:lnTo>
                    <a:lnTo>
                      <a:pt x="23" y="17"/>
                    </a:lnTo>
                    <a:lnTo>
                      <a:pt x="22" y="19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7" y="23"/>
                    </a:lnTo>
                    <a:lnTo>
                      <a:pt x="13" y="25"/>
                    </a:lnTo>
                    <a:lnTo>
                      <a:pt x="9" y="26"/>
                    </a:lnTo>
                    <a:lnTo>
                      <a:pt x="7" y="27"/>
                    </a:lnTo>
                    <a:lnTo>
                      <a:pt x="6" y="27"/>
                    </a:lnTo>
                    <a:lnTo>
                      <a:pt x="8" y="3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GW basin">
                <a:extLst>
                  <a:ext uri="{FF2B5EF4-FFF2-40B4-BE49-F238E27FC236}">
                    <a16:creationId xmlns:a16="http://schemas.microsoft.com/office/drawing/2014/main" id="{31750AF5-0249-DA60-A2D0-BEAF38B760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66238" y="4532313"/>
                <a:ext cx="1200150" cy="1312863"/>
              </a:xfrm>
              <a:custGeom>
                <a:avLst/>
                <a:gdLst>
                  <a:gd name="T0" fmla="*/ 325 w 756"/>
                  <a:gd name="T1" fmla="*/ 310 h 827"/>
                  <a:gd name="T2" fmla="*/ 326 w 756"/>
                  <a:gd name="T3" fmla="*/ 395 h 827"/>
                  <a:gd name="T4" fmla="*/ 346 w 756"/>
                  <a:gd name="T5" fmla="*/ 480 h 827"/>
                  <a:gd name="T6" fmla="*/ 269 w 756"/>
                  <a:gd name="T7" fmla="*/ 533 h 827"/>
                  <a:gd name="T8" fmla="*/ 279 w 756"/>
                  <a:gd name="T9" fmla="*/ 596 h 827"/>
                  <a:gd name="T10" fmla="*/ 299 w 756"/>
                  <a:gd name="T11" fmla="*/ 639 h 827"/>
                  <a:gd name="T12" fmla="*/ 307 w 756"/>
                  <a:gd name="T13" fmla="*/ 702 h 827"/>
                  <a:gd name="T14" fmla="*/ 270 w 756"/>
                  <a:gd name="T15" fmla="*/ 734 h 827"/>
                  <a:gd name="T16" fmla="*/ 207 w 756"/>
                  <a:gd name="T17" fmla="*/ 795 h 827"/>
                  <a:gd name="T18" fmla="*/ 123 w 756"/>
                  <a:gd name="T19" fmla="*/ 826 h 827"/>
                  <a:gd name="T20" fmla="*/ 92 w 756"/>
                  <a:gd name="T21" fmla="*/ 751 h 827"/>
                  <a:gd name="T22" fmla="*/ 71 w 756"/>
                  <a:gd name="T23" fmla="*/ 663 h 827"/>
                  <a:gd name="T24" fmla="*/ 48 w 756"/>
                  <a:gd name="T25" fmla="*/ 576 h 827"/>
                  <a:gd name="T26" fmla="*/ 61 w 756"/>
                  <a:gd name="T27" fmla="*/ 501 h 827"/>
                  <a:gd name="T28" fmla="*/ 18 w 756"/>
                  <a:gd name="T29" fmla="*/ 436 h 827"/>
                  <a:gd name="T30" fmla="*/ 32 w 756"/>
                  <a:gd name="T31" fmla="*/ 368 h 827"/>
                  <a:gd name="T32" fmla="*/ 100 w 756"/>
                  <a:gd name="T33" fmla="*/ 391 h 827"/>
                  <a:gd name="T34" fmla="*/ 152 w 756"/>
                  <a:gd name="T35" fmla="*/ 393 h 827"/>
                  <a:gd name="T36" fmla="*/ 189 w 756"/>
                  <a:gd name="T37" fmla="*/ 352 h 827"/>
                  <a:gd name="T38" fmla="*/ 237 w 756"/>
                  <a:gd name="T39" fmla="*/ 314 h 827"/>
                  <a:gd name="T40" fmla="*/ 281 w 756"/>
                  <a:gd name="T41" fmla="*/ 275 h 827"/>
                  <a:gd name="T42" fmla="*/ 323 w 756"/>
                  <a:gd name="T43" fmla="*/ 233 h 827"/>
                  <a:gd name="T44" fmla="*/ 300 w 756"/>
                  <a:gd name="T45" fmla="*/ 263 h 827"/>
                  <a:gd name="T46" fmla="*/ 255 w 756"/>
                  <a:gd name="T47" fmla="*/ 304 h 827"/>
                  <a:gd name="T48" fmla="*/ 206 w 756"/>
                  <a:gd name="T49" fmla="*/ 339 h 827"/>
                  <a:gd name="T50" fmla="*/ 157 w 756"/>
                  <a:gd name="T51" fmla="*/ 373 h 827"/>
                  <a:gd name="T52" fmla="*/ 127 w 756"/>
                  <a:gd name="T53" fmla="*/ 402 h 827"/>
                  <a:gd name="T54" fmla="*/ 115 w 756"/>
                  <a:gd name="T55" fmla="*/ 359 h 827"/>
                  <a:gd name="T56" fmla="*/ 92 w 756"/>
                  <a:gd name="T57" fmla="*/ 311 h 827"/>
                  <a:gd name="T58" fmla="*/ 118 w 756"/>
                  <a:gd name="T59" fmla="*/ 263 h 827"/>
                  <a:gd name="T60" fmla="*/ 111 w 756"/>
                  <a:gd name="T61" fmla="*/ 208 h 827"/>
                  <a:gd name="T62" fmla="*/ 106 w 756"/>
                  <a:gd name="T63" fmla="*/ 154 h 827"/>
                  <a:gd name="T64" fmla="*/ 117 w 756"/>
                  <a:gd name="T65" fmla="*/ 98 h 827"/>
                  <a:gd name="T66" fmla="*/ 137 w 756"/>
                  <a:gd name="T67" fmla="*/ 73 h 827"/>
                  <a:gd name="T68" fmla="*/ 189 w 756"/>
                  <a:gd name="T69" fmla="*/ 58 h 827"/>
                  <a:gd name="T70" fmla="*/ 234 w 756"/>
                  <a:gd name="T71" fmla="*/ 22 h 827"/>
                  <a:gd name="T72" fmla="*/ 286 w 756"/>
                  <a:gd name="T73" fmla="*/ 0 h 827"/>
                  <a:gd name="T74" fmla="*/ 346 w 756"/>
                  <a:gd name="T75" fmla="*/ 11 h 827"/>
                  <a:gd name="T76" fmla="*/ 368 w 756"/>
                  <a:gd name="T77" fmla="*/ 58 h 827"/>
                  <a:gd name="T78" fmla="*/ 373 w 756"/>
                  <a:gd name="T79" fmla="*/ 113 h 827"/>
                  <a:gd name="T80" fmla="*/ 343 w 756"/>
                  <a:gd name="T81" fmla="*/ 164 h 827"/>
                  <a:gd name="T82" fmla="*/ 325 w 756"/>
                  <a:gd name="T83" fmla="*/ 220 h 827"/>
                  <a:gd name="T84" fmla="*/ 326 w 756"/>
                  <a:gd name="T85" fmla="*/ 297 h 827"/>
                  <a:gd name="T86" fmla="*/ 318 w 756"/>
                  <a:gd name="T87" fmla="*/ 384 h 827"/>
                  <a:gd name="T88" fmla="*/ 351 w 756"/>
                  <a:gd name="T89" fmla="*/ 468 h 827"/>
                  <a:gd name="T90" fmla="*/ 285 w 756"/>
                  <a:gd name="T91" fmla="*/ 526 h 827"/>
                  <a:gd name="T92" fmla="*/ 278 w 756"/>
                  <a:gd name="T93" fmla="*/ 593 h 827"/>
                  <a:gd name="T94" fmla="*/ 289 w 756"/>
                  <a:gd name="T95" fmla="*/ 631 h 827"/>
                  <a:gd name="T96" fmla="*/ 361 w 756"/>
                  <a:gd name="T97" fmla="*/ 638 h 827"/>
                  <a:gd name="T98" fmla="*/ 430 w 756"/>
                  <a:gd name="T99" fmla="*/ 609 h 827"/>
                  <a:gd name="T100" fmla="*/ 506 w 756"/>
                  <a:gd name="T101" fmla="*/ 654 h 827"/>
                  <a:gd name="T102" fmla="*/ 576 w 756"/>
                  <a:gd name="T103" fmla="*/ 666 h 827"/>
                  <a:gd name="T104" fmla="*/ 727 w 756"/>
                  <a:gd name="T105" fmla="*/ 516 h 827"/>
                  <a:gd name="T106" fmla="*/ 668 w 756"/>
                  <a:gd name="T107" fmla="*/ 206 h 827"/>
                  <a:gd name="T108" fmla="*/ 633 w 756"/>
                  <a:gd name="T109" fmla="*/ 125 h 827"/>
                  <a:gd name="T110" fmla="*/ 631 w 756"/>
                  <a:gd name="T111" fmla="*/ 36 h 827"/>
                  <a:gd name="T112" fmla="*/ 562 w 756"/>
                  <a:gd name="T113" fmla="*/ 41 h 827"/>
                  <a:gd name="T114" fmla="*/ 491 w 756"/>
                  <a:gd name="T115" fmla="*/ 93 h 827"/>
                  <a:gd name="T116" fmla="*/ 401 w 756"/>
                  <a:gd name="T117" fmla="*/ 95 h 827"/>
                  <a:gd name="T118" fmla="*/ 370 w 756"/>
                  <a:gd name="T119" fmla="*/ 130 h 827"/>
                  <a:gd name="T120" fmla="*/ 334 w 756"/>
                  <a:gd name="T121" fmla="*/ 179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56" h="827"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17" y="687"/>
                    </a:lnTo>
                    <a:lnTo>
                      <a:pt x="312" y="691"/>
                    </a:lnTo>
                    <a:lnTo>
                      <a:pt x="309" y="696"/>
                    </a:lnTo>
                    <a:lnTo>
                      <a:pt x="308" y="699"/>
                    </a:lnTo>
                    <a:lnTo>
                      <a:pt x="307" y="702"/>
                    </a:lnTo>
                    <a:lnTo>
                      <a:pt x="312" y="712"/>
                    </a:lnTo>
                    <a:lnTo>
                      <a:pt x="315" y="716"/>
                    </a:lnTo>
                    <a:lnTo>
                      <a:pt x="319" y="721"/>
                    </a:lnTo>
                    <a:lnTo>
                      <a:pt x="322" y="726"/>
                    </a:lnTo>
                    <a:lnTo>
                      <a:pt x="323" y="732"/>
                    </a:lnTo>
                    <a:lnTo>
                      <a:pt x="320" y="737"/>
                    </a:lnTo>
                    <a:lnTo>
                      <a:pt x="313" y="738"/>
                    </a:lnTo>
                    <a:lnTo>
                      <a:pt x="307" y="736"/>
                    </a:lnTo>
                    <a:lnTo>
                      <a:pt x="302" y="733"/>
                    </a:lnTo>
                    <a:lnTo>
                      <a:pt x="296" y="729"/>
                    </a:lnTo>
                    <a:lnTo>
                      <a:pt x="289" y="729"/>
                    </a:lnTo>
                    <a:lnTo>
                      <a:pt x="282" y="730"/>
                    </a:lnTo>
                    <a:lnTo>
                      <a:pt x="277" y="732"/>
                    </a:lnTo>
                    <a:lnTo>
                      <a:pt x="270" y="734"/>
                    </a:lnTo>
                    <a:lnTo>
                      <a:pt x="264" y="736"/>
                    </a:lnTo>
                    <a:lnTo>
                      <a:pt x="258" y="738"/>
                    </a:lnTo>
                    <a:lnTo>
                      <a:pt x="253" y="741"/>
                    </a:lnTo>
                    <a:lnTo>
                      <a:pt x="248" y="746"/>
                    </a:lnTo>
                    <a:lnTo>
                      <a:pt x="245" y="751"/>
                    </a:lnTo>
                    <a:lnTo>
                      <a:pt x="241" y="757"/>
                    </a:lnTo>
                    <a:lnTo>
                      <a:pt x="236" y="761"/>
                    </a:lnTo>
                    <a:lnTo>
                      <a:pt x="232" y="766"/>
                    </a:lnTo>
                    <a:lnTo>
                      <a:pt x="230" y="772"/>
                    </a:lnTo>
                    <a:lnTo>
                      <a:pt x="227" y="777"/>
                    </a:lnTo>
                    <a:lnTo>
                      <a:pt x="222" y="783"/>
                    </a:lnTo>
                    <a:lnTo>
                      <a:pt x="217" y="787"/>
                    </a:lnTo>
                    <a:lnTo>
                      <a:pt x="212" y="790"/>
                    </a:lnTo>
                    <a:lnTo>
                      <a:pt x="207" y="795"/>
                    </a:lnTo>
                    <a:lnTo>
                      <a:pt x="202" y="799"/>
                    </a:lnTo>
                    <a:lnTo>
                      <a:pt x="197" y="802"/>
                    </a:lnTo>
                    <a:lnTo>
                      <a:pt x="191" y="806"/>
                    </a:lnTo>
                    <a:lnTo>
                      <a:pt x="185" y="809"/>
                    </a:lnTo>
                    <a:lnTo>
                      <a:pt x="180" y="811"/>
                    </a:lnTo>
                    <a:lnTo>
                      <a:pt x="174" y="814"/>
                    </a:lnTo>
                    <a:lnTo>
                      <a:pt x="167" y="816"/>
                    </a:lnTo>
                    <a:lnTo>
                      <a:pt x="161" y="818"/>
                    </a:lnTo>
                    <a:lnTo>
                      <a:pt x="156" y="821"/>
                    </a:lnTo>
                    <a:lnTo>
                      <a:pt x="149" y="823"/>
                    </a:lnTo>
                    <a:lnTo>
                      <a:pt x="142" y="824"/>
                    </a:lnTo>
                    <a:lnTo>
                      <a:pt x="136" y="825"/>
                    </a:lnTo>
                    <a:lnTo>
                      <a:pt x="130" y="825"/>
                    </a:lnTo>
                    <a:lnTo>
                      <a:pt x="123" y="826"/>
                    </a:lnTo>
                    <a:lnTo>
                      <a:pt x="115" y="827"/>
                    </a:lnTo>
                    <a:lnTo>
                      <a:pt x="114" y="825"/>
                    </a:lnTo>
                    <a:lnTo>
                      <a:pt x="111" y="819"/>
                    </a:lnTo>
                    <a:lnTo>
                      <a:pt x="109" y="813"/>
                    </a:lnTo>
                    <a:lnTo>
                      <a:pt x="107" y="808"/>
                    </a:lnTo>
                    <a:lnTo>
                      <a:pt x="104" y="802"/>
                    </a:lnTo>
                    <a:lnTo>
                      <a:pt x="102" y="795"/>
                    </a:lnTo>
                    <a:lnTo>
                      <a:pt x="101" y="789"/>
                    </a:lnTo>
                    <a:lnTo>
                      <a:pt x="99" y="783"/>
                    </a:lnTo>
                    <a:lnTo>
                      <a:pt x="97" y="777"/>
                    </a:lnTo>
                    <a:lnTo>
                      <a:pt x="96" y="770"/>
                    </a:lnTo>
                    <a:lnTo>
                      <a:pt x="95" y="763"/>
                    </a:lnTo>
                    <a:lnTo>
                      <a:pt x="93" y="758"/>
                    </a:lnTo>
                    <a:lnTo>
                      <a:pt x="92" y="751"/>
                    </a:lnTo>
                    <a:lnTo>
                      <a:pt x="91" y="744"/>
                    </a:lnTo>
                    <a:lnTo>
                      <a:pt x="90" y="739"/>
                    </a:lnTo>
                    <a:lnTo>
                      <a:pt x="89" y="732"/>
                    </a:lnTo>
                    <a:lnTo>
                      <a:pt x="88" y="725"/>
                    </a:lnTo>
                    <a:lnTo>
                      <a:pt x="87" y="719"/>
                    </a:lnTo>
                    <a:lnTo>
                      <a:pt x="85" y="713"/>
                    </a:lnTo>
                    <a:lnTo>
                      <a:pt x="85" y="706"/>
                    </a:lnTo>
                    <a:lnTo>
                      <a:pt x="82" y="700"/>
                    </a:lnTo>
                    <a:lnTo>
                      <a:pt x="80" y="694"/>
                    </a:lnTo>
                    <a:lnTo>
                      <a:pt x="78" y="688"/>
                    </a:lnTo>
                    <a:lnTo>
                      <a:pt x="76" y="682"/>
                    </a:lnTo>
                    <a:lnTo>
                      <a:pt x="74" y="675"/>
                    </a:lnTo>
                    <a:lnTo>
                      <a:pt x="73" y="669"/>
                    </a:lnTo>
                    <a:lnTo>
                      <a:pt x="71" y="663"/>
                    </a:lnTo>
                    <a:lnTo>
                      <a:pt x="68" y="657"/>
                    </a:lnTo>
                    <a:lnTo>
                      <a:pt x="64" y="651"/>
                    </a:lnTo>
                    <a:lnTo>
                      <a:pt x="61" y="645"/>
                    </a:lnTo>
                    <a:lnTo>
                      <a:pt x="61" y="640"/>
                    </a:lnTo>
                    <a:lnTo>
                      <a:pt x="60" y="633"/>
                    </a:lnTo>
                    <a:lnTo>
                      <a:pt x="58" y="626"/>
                    </a:lnTo>
                    <a:lnTo>
                      <a:pt x="57" y="620"/>
                    </a:lnTo>
                    <a:lnTo>
                      <a:pt x="57" y="614"/>
                    </a:lnTo>
                    <a:lnTo>
                      <a:pt x="57" y="607"/>
                    </a:lnTo>
                    <a:lnTo>
                      <a:pt x="56" y="600"/>
                    </a:lnTo>
                    <a:lnTo>
                      <a:pt x="55" y="595"/>
                    </a:lnTo>
                    <a:lnTo>
                      <a:pt x="53" y="588"/>
                    </a:lnTo>
                    <a:lnTo>
                      <a:pt x="51" y="582"/>
                    </a:lnTo>
                    <a:lnTo>
                      <a:pt x="48" y="576"/>
                    </a:lnTo>
                    <a:lnTo>
                      <a:pt x="44" y="571"/>
                    </a:lnTo>
                    <a:lnTo>
                      <a:pt x="41" y="565"/>
                    </a:lnTo>
                    <a:lnTo>
                      <a:pt x="38" y="559"/>
                    </a:lnTo>
                    <a:lnTo>
                      <a:pt x="37" y="553"/>
                    </a:lnTo>
                    <a:lnTo>
                      <a:pt x="35" y="547"/>
                    </a:lnTo>
                    <a:lnTo>
                      <a:pt x="31" y="542"/>
                    </a:lnTo>
                    <a:lnTo>
                      <a:pt x="33" y="536"/>
                    </a:lnTo>
                    <a:lnTo>
                      <a:pt x="37" y="531"/>
                    </a:lnTo>
                    <a:lnTo>
                      <a:pt x="40" y="525"/>
                    </a:lnTo>
                    <a:lnTo>
                      <a:pt x="44" y="521"/>
                    </a:lnTo>
                    <a:lnTo>
                      <a:pt x="49" y="516"/>
                    </a:lnTo>
                    <a:lnTo>
                      <a:pt x="53" y="511"/>
                    </a:lnTo>
                    <a:lnTo>
                      <a:pt x="58" y="506"/>
                    </a:lnTo>
                    <a:lnTo>
                      <a:pt x="61" y="501"/>
                    </a:lnTo>
                    <a:lnTo>
                      <a:pt x="66" y="497"/>
                    </a:lnTo>
                    <a:lnTo>
                      <a:pt x="65" y="491"/>
                    </a:lnTo>
                    <a:lnTo>
                      <a:pt x="62" y="484"/>
                    </a:lnTo>
                    <a:lnTo>
                      <a:pt x="61" y="478"/>
                    </a:lnTo>
                    <a:lnTo>
                      <a:pt x="59" y="473"/>
                    </a:lnTo>
                    <a:lnTo>
                      <a:pt x="56" y="466"/>
                    </a:lnTo>
                    <a:lnTo>
                      <a:pt x="53" y="461"/>
                    </a:lnTo>
                    <a:lnTo>
                      <a:pt x="46" y="461"/>
                    </a:lnTo>
                    <a:lnTo>
                      <a:pt x="41" y="456"/>
                    </a:lnTo>
                    <a:lnTo>
                      <a:pt x="38" y="451"/>
                    </a:lnTo>
                    <a:lnTo>
                      <a:pt x="33" y="450"/>
                    </a:lnTo>
                    <a:lnTo>
                      <a:pt x="27" y="446"/>
                    </a:lnTo>
                    <a:lnTo>
                      <a:pt x="22" y="441"/>
                    </a:lnTo>
                    <a:lnTo>
                      <a:pt x="18" y="436"/>
                    </a:lnTo>
                    <a:lnTo>
                      <a:pt x="15" y="430"/>
                    </a:lnTo>
                    <a:lnTo>
                      <a:pt x="13" y="425"/>
                    </a:lnTo>
                    <a:lnTo>
                      <a:pt x="10" y="419"/>
                    </a:lnTo>
                    <a:lnTo>
                      <a:pt x="8" y="412"/>
                    </a:lnTo>
                    <a:lnTo>
                      <a:pt x="6" y="406"/>
                    </a:lnTo>
                    <a:lnTo>
                      <a:pt x="3" y="401"/>
                    </a:lnTo>
                    <a:lnTo>
                      <a:pt x="0" y="395"/>
                    </a:lnTo>
                    <a:lnTo>
                      <a:pt x="2" y="388"/>
                    </a:lnTo>
                    <a:lnTo>
                      <a:pt x="6" y="383"/>
                    </a:lnTo>
                    <a:lnTo>
                      <a:pt x="9" y="378"/>
                    </a:lnTo>
                    <a:lnTo>
                      <a:pt x="13" y="373"/>
                    </a:lnTo>
                    <a:lnTo>
                      <a:pt x="19" y="370"/>
                    </a:lnTo>
                    <a:lnTo>
                      <a:pt x="25" y="368"/>
                    </a:lnTo>
                    <a:lnTo>
                      <a:pt x="32" y="368"/>
                    </a:lnTo>
                    <a:lnTo>
                      <a:pt x="37" y="372"/>
                    </a:lnTo>
                    <a:lnTo>
                      <a:pt x="41" y="377"/>
                    </a:lnTo>
                    <a:lnTo>
                      <a:pt x="46" y="379"/>
                    </a:lnTo>
                    <a:lnTo>
                      <a:pt x="53" y="378"/>
                    </a:lnTo>
                    <a:lnTo>
                      <a:pt x="59" y="376"/>
                    </a:lnTo>
                    <a:lnTo>
                      <a:pt x="63" y="373"/>
                    </a:lnTo>
                    <a:lnTo>
                      <a:pt x="69" y="376"/>
                    </a:lnTo>
                    <a:lnTo>
                      <a:pt x="76" y="375"/>
                    </a:lnTo>
                    <a:lnTo>
                      <a:pt x="78" y="376"/>
                    </a:lnTo>
                    <a:lnTo>
                      <a:pt x="81" y="377"/>
                    </a:lnTo>
                    <a:lnTo>
                      <a:pt x="85" y="380"/>
                    </a:lnTo>
                    <a:lnTo>
                      <a:pt x="92" y="381"/>
                    </a:lnTo>
                    <a:lnTo>
                      <a:pt x="97" y="385"/>
                    </a:lnTo>
                    <a:lnTo>
                      <a:pt x="100" y="391"/>
                    </a:lnTo>
                    <a:lnTo>
                      <a:pt x="106" y="395"/>
                    </a:lnTo>
                    <a:lnTo>
                      <a:pt x="114" y="402"/>
                    </a:lnTo>
                    <a:lnTo>
                      <a:pt x="118" y="402"/>
                    </a:lnTo>
                    <a:lnTo>
                      <a:pt x="123" y="402"/>
                    </a:lnTo>
                    <a:lnTo>
                      <a:pt x="127" y="402"/>
                    </a:lnTo>
                    <a:lnTo>
                      <a:pt x="131" y="405"/>
                    </a:lnTo>
                    <a:lnTo>
                      <a:pt x="133" y="408"/>
                    </a:lnTo>
                    <a:lnTo>
                      <a:pt x="137" y="410"/>
                    </a:lnTo>
                    <a:lnTo>
                      <a:pt x="141" y="410"/>
                    </a:lnTo>
                    <a:lnTo>
                      <a:pt x="145" y="408"/>
                    </a:lnTo>
                    <a:lnTo>
                      <a:pt x="148" y="405"/>
                    </a:lnTo>
                    <a:lnTo>
                      <a:pt x="150" y="402"/>
                    </a:lnTo>
                    <a:lnTo>
                      <a:pt x="150" y="398"/>
                    </a:lnTo>
                    <a:lnTo>
                      <a:pt x="152" y="393"/>
                    </a:lnTo>
                    <a:lnTo>
                      <a:pt x="152" y="389"/>
                    </a:lnTo>
                    <a:lnTo>
                      <a:pt x="153" y="384"/>
                    </a:lnTo>
                    <a:lnTo>
                      <a:pt x="154" y="380"/>
                    </a:lnTo>
                    <a:lnTo>
                      <a:pt x="156" y="377"/>
                    </a:lnTo>
                    <a:lnTo>
                      <a:pt x="157" y="373"/>
                    </a:lnTo>
                    <a:lnTo>
                      <a:pt x="160" y="369"/>
                    </a:lnTo>
                    <a:lnTo>
                      <a:pt x="163" y="366"/>
                    </a:lnTo>
                    <a:lnTo>
                      <a:pt x="166" y="362"/>
                    </a:lnTo>
                    <a:lnTo>
                      <a:pt x="169" y="359"/>
                    </a:lnTo>
                    <a:lnTo>
                      <a:pt x="173" y="358"/>
                    </a:lnTo>
                    <a:lnTo>
                      <a:pt x="177" y="356"/>
                    </a:lnTo>
                    <a:lnTo>
                      <a:pt x="182" y="355"/>
                    </a:lnTo>
                    <a:lnTo>
                      <a:pt x="185" y="354"/>
                    </a:lnTo>
                    <a:lnTo>
                      <a:pt x="189" y="352"/>
                    </a:lnTo>
                    <a:lnTo>
                      <a:pt x="192" y="349"/>
                    </a:lnTo>
                    <a:lnTo>
                      <a:pt x="196" y="347"/>
                    </a:lnTo>
                    <a:lnTo>
                      <a:pt x="200" y="344"/>
                    </a:lnTo>
                    <a:lnTo>
                      <a:pt x="203" y="341"/>
                    </a:lnTo>
                    <a:lnTo>
                      <a:pt x="206" y="339"/>
                    </a:lnTo>
                    <a:lnTo>
                      <a:pt x="210" y="336"/>
                    </a:lnTo>
                    <a:lnTo>
                      <a:pt x="213" y="333"/>
                    </a:lnTo>
                    <a:lnTo>
                      <a:pt x="216" y="330"/>
                    </a:lnTo>
                    <a:lnTo>
                      <a:pt x="220" y="328"/>
                    </a:lnTo>
                    <a:lnTo>
                      <a:pt x="223" y="325"/>
                    </a:lnTo>
                    <a:lnTo>
                      <a:pt x="227" y="322"/>
                    </a:lnTo>
                    <a:lnTo>
                      <a:pt x="230" y="319"/>
                    </a:lnTo>
                    <a:lnTo>
                      <a:pt x="232" y="316"/>
                    </a:lnTo>
                    <a:lnTo>
                      <a:pt x="237" y="314"/>
                    </a:lnTo>
                    <a:lnTo>
                      <a:pt x="241" y="312"/>
                    </a:lnTo>
                    <a:lnTo>
                      <a:pt x="245" y="310"/>
                    </a:lnTo>
                    <a:lnTo>
                      <a:pt x="249" y="308"/>
                    </a:lnTo>
                    <a:lnTo>
                      <a:pt x="253" y="306"/>
                    </a:lnTo>
                    <a:lnTo>
                      <a:pt x="255" y="304"/>
                    </a:lnTo>
                    <a:lnTo>
                      <a:pt x="258" y="301"/>
                    </a:lnTo>
                    <a:lnTo>
                      <a:pt x="261" y="297"/>
                    </a:lnTo>
                    <a:lnTo>
                      <a:pt x="264" y="294"/>
                    </a:lnTo>
                    <a:lnTo>
                      <a:pt x="267" y="290"/>
                    </a:lnTo>
                    <a:lnTo>
                      <a:pt x="270" y="287"/>
                    </a:lnTo>
                    <a:lnTo>
                      <a:pt x="273" y="284"/>
                    </a:lnTo>
                    <a:lnTo>
                      <a:pt x="276" y="281"/>
                    </a:lnTo>
                    <a:lnTo>
                      <a:pt x="278" y="278"/>
                    </a:lnTo>
                    <a:lnTo>
                      <a:pt x="281" y="275"/>
                    </a:lnTo>
                    <a:lnTo>
                      <a:pt x="285" y="272"/>
                    </a:lnTo>
                    <a:lnTo>
                      <a:pt x="288" y="269"/>
                    </a:lnTo>
                    <a:lnTo>
                      <a:pt x="292" y="267"/>
                    </a:lnTo>
                    <a:lnTo>
                      <a:pt x="296" y="265"/>
                    </a:lnTo>
                    <a:lnTo>
                      <a:pt x="300" y="263"/>
                    </a:lnTo>
                    <a:lnTo>
                      <a:pt x="303" y="260"/>
                    </a:lnTo>
                    <a:lnTo>
                      <a:pt x="306" y="258"/>
                    </a:lnTo>
                    <a:lnTo>
                      <a:pt x="309" y="255"/>
                    </a:lnTo>
                    <a:lnTo>
                      <a:pt x="312" y="251"/>
                    </a:lnTo>
                    <a:lnTo>
                      <a:pt x="314" y="247"/>
                    </a:lnTo>
                    <a:lnTo>
                      <a:pt x="317" y="244"/>
                    </a:lnTo>
                    <a:lnTo>
                      <a:pt x="319" y="240"/>
                    </a:lnTo>
                    <a:lnTo>
                      <a:pt x="321" y="236"/>
                    </a:lnTo>
                    <a:lnTo>
                      <a:pt x="323" y="233"/>
                    </a:lnTo>
                    <a:lnTo>
                      <a:pt x="325" y="229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5" y="229"/>
                    </a:lnTo>
                    <a:lnTo>
                      <a:pt x="323" y="233"/>
                    </a:lnTo>
                    <a:lnTo>
                      <a:pt x="321" y="236"/>
                    </a:lnTo>
                    <a:lnTo>
                      <a:pt x="319" y="240"/>
                    </a:lnTo>
                    <a:lnTo>
                      <a:pt x="317" y="244"/>
                    </a:lnTo>
                    <a:lnTo>
                      <a:pt x="314" y="247"/>
                    </a:lnTo>
                    <a:lnTo>
                      <a:pt x="312" y="251"/>
                    </a:lnTo>
                    <a:lnTo>
                      <a:pt x="309" y="255"/>
                    </a:lnTo>
                    <a:lnTo>
                      <a:pt x="306" y="258"/>
                    </a:lnTo>
                    <a:lnTo>
                      <a:pt x="303" y="260"/>
                    </a:lnTo>
                    <a:lnTo>
                      <a:pt x="300" y="263"/>
                    </a:lnTo>
                    <a:lnTo>
                      <a:pt x="296" y="265"/>
                    </a:lnTo>
                    <a:lnTo>
                      <a:pt x="292" y="267"/>
                    </a:lnTo>
                    <a:lnTo>
                      <a:pt x="288" y="269"/>
                    </a:lnTo>
                    <a:lnTo>
                      <a:pt x="285" y="272"/>
                    </a:lnTo>
                    <a:lnTo>
                      <a:pt x="281" y="275"/>
                    </a:lnTo>
                    <a:lnTo>
                      <a:pt x="278" y="278"/>
                    </a:lnTo>
                    <a:lnTo>
                      <a:pt x="276" y="281"/>
                    </a:lnTo>
                    <a:lnTo>
                      <a:pt x="273" y="284"/>
                    </a:lnTo>
                    <a:lnTo>
                      <a:pt x="270" y="287"/>
                    </a:lnTo>
                    <a:lnTo>
                      <a:pt x="267" y="290"/>
                    </a:lnTo>
                    <a:lnTo>
                      <a:pt x="264" y="294"/>
                    </a:lnTo>
                    <a:lnTo>
                      <a:pt x="261" y="297"/>
                    </a:lnTo>
                    <a:lnTo>
                      <a:pt x="258" y="301"/>
                    </a:lnTo>
                    <a:lnTo>
                      <a:pt x="255" y="304"/>
                    </a:lnTo>
                    <a:lnTo>
                      <a:pt x="253" y="306"/>
                    </a:lnTo>
                    <a:lnTo>
                      <a:pt x="249" y="308"/>
                    </a:lnTo>
                    <a:lnTo>
                      <a:pt x="245" y="310"/>
                    </a:lnTo>
                    <a:lnTo>
                      <a:pt x="241" y="312"/>
                    </a:lnTo>
                    <a:lnTo>
                      <a:pt x="237" y="314"/>
                    </a:lnTo>
                    <a:lnTo>
                      <a:pt x="232" y="316"/>
                    </a:lnTo>
                    <a:lnTo>
                      <a:pt x="230" y="319"/>
                    </a:lnTo>
                    <a:lnTo>
                      <a:pt x="227" y="322"/>
                    </a:lnTo>
                    <a:lnTo>
                      <a:pt x="223" y="325"/>
                    </a:lnTo>
                    <a:lnTo>
                      <a:pt x="220" y="328"/>
                    </a:lnTo>
                    <a:lnTo>
                      <a:pt x="216" y="330"/>
                    </a:lnTo>
                    <a:lnTo>
                      <a:pt x="213" y="333"/>
                    </a:lnTo>
                    <a:lnTo>
                      <a:pt x="210" y="336"/>
                    </a:lnTo>
                    <a:lnTo>
                      <a:pt x="206" y="339"/>
                    </a:lnTo>
                    <a:lnTo>
                      <a:pt x="203" y="341"/>
                    </a:lnTo>
                    <a:lnTo>
                      <a:pt x="200" y="344"/>
                    </a:lnTo>
                    <a:lnTo>
                      <a:pt x="196" y="347"/>
                    </a:lnTo>
                    <a:lnTo>
                      <a:pt x="192" y="349"/>
                    </a:lnTo>
                    <a:lnTo>
                      <a:pt x="189" y="352"/>
                    </a:lnTo>
                    <a:lnTo>
                      <a:pt x="185" y="354"/>
                    </a:lnTo>
                    <a:lnTo>
                      <a:pt x="182" y="355"/>
                    </a:lnTo>
                    <a:lnTo>
                      <a:pt x="177" y="356"/>
                    </a:lnTo>
                    <a:lnTo>
                      <a:pt x="173" y="358"/>
                    </a:lnTo>
                    <a:lnTo>
                      <a:pt x="169" y="359"/>
                    </a:lnTo>
                    <a:lnTo>
                      <a:pt x="166" y="362"/>
                    </a:lnTo>
                    <a:lnTo>
                      <a:pt x="163" y="366"/>
                    </a:lnTo>
                    <a:lnTo>
                      <a:pt x="160" y="369"/>
                    </a:lnTo>
                    <a:lnTo>
                      <a:pt x="157" y="373"/>
                    </a:lnTo>
                    <a:lnTo>
                      <a:pt x="156" y="377"/>
                    </a:lnTo>
                    <a:lnTo>
                      <a:pt x="154" y="380"/>
                    </a:lnTo>
                    <a:lnTo>
                      <a:pt x="153" y="384"/>
                    </a:lnTo>
                    <a:lnTo>
                      <a:pt x="152" y="389"/>
                    </a:lnTo>
                    <a:lnTo>
                      <a:pt x="152" y="393"/>
                    </a:lnTo>
                    <a:lnTo>
                      <a:pt x="150" y="398"/>
                    </a:lnTo>
                    <a:lnTo>
                      <a:pt x="150" y="402"/>
                    </a:lnTo>
                    <a:lnTo>
                      <a:pt x="148" y="405"/>
                    </a:lnTo>
                    <a:lnTo>
                      <a:pt x="145" y="408"/>
                    </a:lnTo>
                    <a:lnTo>
                      <a:pt x="141" y="410"/>
                    </a:lnTo>
                    <a:lnTo>
                      <a:pt x="137" y="410"/>
                    </a:lnTo>
                    <a:lnTo>
                      <a:pt x="133" y="408"/>
                    </a:lnTo>
                    <a:lnTo>
                      <a:pt x="131" y="405"/>
                    </a:lnTo>
                    <a:lnTo>
                      <a:pt x="127" y="402"/>
                    </a:lnTo>
                    <a:lnTo>
                      <a:pt x="123" y="402"/>
                    </a:lnTo>
                    <a:lnTo>
                      <a:pt x="118" y="402"/>
                    </a:lnTo>
                    <a:lnTo>
                      <a:pt x="114" y="402"/>
                    </a:lnTo>
                    <a:lnTo>
                      <a:pt x="111" y="400"/>
                    </a:lnTo>
                    <a:lnTo>
                      <a:pt x="109" y="396"/>
                    </a:lnTo>
                    <a:lnTo>
                      <a:pt x="108" y="392"/>
                    </a:lnTo>
                    <a:lnTo>
                      <a:pt x="107" y="388"/>
                    </a:lnTo>
                    <a:lnTo>
                      <a:pt x="107" y="383"/>
                    </a:lnTo>
                    <a:lnTo>
                      <a:pt x="108" y="379"/>
                    </a:lnTo>
                    <a:lnTo>
                      <a:pt x="109" y="376"/>
                    </a:lnTo>
                    <a:lnTo>
                      <a:pt x="111" y="372"/>
                    </a:lnTo>
                    <a:lnTo>
                      <a:pt x="112" y="367"/>
                    </a:lnTo>
                    <a:lnTo>
                      <a:pt x="113" y="363"/>
                    </a:lnTo>
                    <a:lnTo>
                      <a:pt x="115" y="359"/>
                    </a:lnTo>
                    <a:lnTo>
                      <a:pt x="116" y="355"/>
                    </a:lnTo>
                    <a:lnTo>
                      <a:pt x="115" y="351"/>
                    </a:lnTo>
                    <a:lnTo>
                      <a:pt x="114" y="347"/>
                    </a:lnTo>
                    <a:lnTo>
                      <a:pt x="112" y="343"/>
                    </a:lnTo>
                    <a:lnTo>
                      <a:pt x="110" y="339"/>
                    </a:lnTo>
                    <a:lnTo>
                      <a:pt x="108" y="335"/>
                    </a:lnTo>
                    <a:lnTo>
                      <a:pt x="105" y="332"/>
                    </a:lnTo>
                    <a:lnTo>
                      <a:pt x="102" y="329"/>
                    </a:lnTo>
                    <a:lnTo>
                      <a:pt x="100" y="326"/>
                    </a:lnTo>
                    <a:lnTo>
                      <a:pt x="97" y="324"/>
                    </a:lnTo>
                    <a:lnTo>
                      <a:pt x="96" y="323"/>
                    </a:lnTo>
                    <a:lnTo>
                      <a:pt x="93" y="320"/>
                    </a:lnTo>
                    <a:lnTo>
                      <a:pt x="92" y="315"/>
                    </a:lnTo>
                    <a:lnTo>
                      <a:pt x="92" y="311"/>
                    </a:lnTo>
                    <a:lnTo>
                      <a:pt x="92" y="306"/>
                    </a:lnTo>
                    <a:lnTo>
                      <a:pt x="91" y="303"/>
                    </a:lnTo>
                    <a:lnTo>
                      <a:pt x="91" y="298"/>
                    </a:lnTo>
                    <a:lnTo>
                      <a:pt x="90" y="294"/>
                    </a:lnTo>
                    <a:lnTo>
                      <a:pt x="91" y="289"/>
                    </a:lnTo>
                    <a:lnTo>
                      <a:pt x="93" y="285"/>
                    </a:lnTo>
                    <a:lnTo>
                      <a:pt x="95" y="282"/>
                    </a:lnTo>
                    <a:lnTo>
                      <a:pt x="98" y="279"/>
                    </a:lnTo>
                    <a:lnTo>
                      <a:pt x="101" y="276"/>
                    </a:lnTo>
                    <a:lnTo>
                      <a:pt x="105" y="274"/>
                    </a:lnTo>
                    <a:lnTo>
                      <a:pt x="109" y="271"/>
                    </a:lnTo>
                    <a:lnTo>
                      <a:pt x="112" y="269"/>
                    </a:lnTo>
                    <a:lnTo>
                      <a:pt x="115" y="266"/>
                    </a:lnTo>
                    <a:lnTo>
                      <a:pt x="118" y="263"/>
                    </a:lnTo>
                    <a:lnTo>
                      <a:pt x="121" y="259"/>
                    </a:lnTo>
                    <a:lnTo>
                      <a:pt x="122" y="256"/>
                    </a:lnTo>
                    <a:lnTo>
                      <a:pt x="122" y="252"/>
                    </a:lnTo>
                    <a:lnTo>
                      <a:pt x="121" y="247"/>
                    </a:lnTo>
                    <a:lnTo>
                      <a:pt x="120" y="243"/>
                    </a:lnTo>
                    <a:lnTo>
                      <a:pt x="121" y="238"/>
                    </a:lnTo>
                    <a:lnTo>
                      <a:pt x="122" y="234"/>
                    </a:lnTo>
                    <a:lnTo>
                      <a:pt x="121" y="230"/>
                    </a:lnTo>
                    <a:lnTo>
                      <a:pt x="121" y="226"/>
                    </a:lnTo>
                    <a:lnTo>
                      <a:pt x="120" y="221"/>
                    </a:lnTo>
                    <a:lnTo>
                      <a:pt x="119" y="217"/>
                    </a:lnTo>
                    <a:lnTo>
                      <a:pt x="117" y="213"/>
                    </a:lnTo>
                    <a:lnTo>
                      <a:pt x="114" y="210"/>
                    </a:lnTo>
                    <a:lnTo>
                      <a:pt x="111" y="208"/>
                    </a:lnTo>
                    <a:lnTo>
                      <a:pt x="108" y="205"/>
                    </a:lnTo>
                    <a:lnTo>
                      <a:pt x="106" y="201"/>
                    </a:lnTo>
                    <a:lnTo>
                      <a:pt x="103" y="198"/>
                    </a:lnTo>
                    <a:lnTo>
                      <a:pt x="102" y="194"/>
                    </a:lnTo>
                    <a:lnTo>
                      <a:pt x="103" y="189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09" y="179"/>
                    </a:lnTo>
                    <a:lnTo>
                      <a:pt x="110" y="175"/>
                    </a:lnTo>
                    <a:lnTo>
                      <a:pt x="110" y="170"/>
                    </a:lnTo>
                    <a:lnTo>
                      <a:pt x="109" y="166"/>
                    </a:lnTo>
                    <a:lnTo>
                      <a:pt x="108" y="162"/>
                    </a:lnTo>
                    <a:lnTo>
                      <a:pt x="107" y="158"/>
                    </a:lnTo>
                    <a:lnTo>
                      <a:pt x="106" y="154"/>
                    </a:lnTo>
                    <a:lnTo>
                      <a:pt x="106" y="149"/>
                    </a:lnTo>
                    <a:lnTo>
                      <a:pt x="106" y="145"/>
                    </a:lnTo>
                    <a:lnTo>
                      <a:pt x="106" y="140"/>
                    </a:lnTo>
                    <a:lnTo>
                      <a:pt x="105" y="137"/>
                    </a:lnTo>
                    <a:lnTo>
                      <a:pt x="104" y="132"/>
                    </a:lnTo>
                    <a:lnTo>
                      <a:pt x="104" y="128"/>
                    </a:lnTo>
                    <a:lnTo>
                      <a:pt x="105" y="123"/>
                    </a:lnTo>
                    <a:lnTo>
                      <a:pt x="108" y="120"/>
                    </a:lnTo>
                    <a:lnTo>
                      <a:pt x="110" y="117"/>
                    </a:lnTo>
                    <a:lnTo>
                      <a:pt x="113" y="114"/>
                    </a:lnTo>
                    <a:lnTo>
                      <a:pt x="115" y="111"/>
                    </a:lnTo>
                    <a:lnTo>
                      <a:pt x="117" y="106"/>
                    </a:lnTo>
                    <a:lnTo>
                      <a:pt x="118" y="102"/>
                    </a:lnTo>
                    <a:lnTo>
                      <a:pt x="117" y="98"/>
                    </a:lnTo>
                    <a:lnTo>
                      <a:pt x="116" y="93"/>
                    </a:lnTo>
                    <a:lnTo>
                      <a:pt x="116" y="90"/>
                    </a:lnTo>
                    <a:lnTo>
                      <a:pt x="116" y="85"/>
                    </a:lnTo>
                    <a:lnTo>
                      <a:pt x="117" y="81"/>
                    </a:lnTo>
                    <a:lnTo>
                      <a:pt x="120" y="78"/>
                    </a:lnTo>
                    <a:lnTo>
                      <a:pt x="119" y="73"/>
                    </a:lnTo>
                    <a:lnTo>
                      <a:pt x="119" y="69"/>
                    </a:lnTo>
                    <a:lnTo>
                      <a:pt x="121" y="66"/>
                    </a:lnTo>
                    <a:lnTo>
                      <a:pt x="122" y="61"/>
                    </a:lnTo>
                    <a:lnTo>
                      <a:pt x="125" y="62"/>
                    </a:lnTo>
                    <a:lnTo>
                      <a:pt x="127" y="66"/>
                    </a:lnTo>
                    <a:lnTo>
                      <a:pt x="130" y="68"/>
                    </a:lnTo>
                    <a:lnTo>
                      <a:pt x="133" y="70"/>
                    </a:lnTo>
                    <a:lnTo>
                      <a:pt x="137" y="73"/>
                    </a:lnTo>
                    <a:lnTo>
                      <a:pt x="142" y="73"/>
                    </a:lnTo>
                    <a:lnTo>
                      <a:pt x="146" y="73"/>
                    </a:lnTo>
                    <a:lnTo>
                      <a:pt x="151" y="74"/>
                    </a:lnTo>
                    <a:lnTo>
                      <a:pt x="155" y="74"/>
                    </a:lnTo>
                    <a:lnTo>
                      <a:pt x="158" y="76"/>
                    </a:lnTo>
                    <a:lnTo>
                      <a:pt x="162" y="77"/>
                    </a:lnTo>
                    <a:lnTo>
                      <a:pt x="167" y="78"/>
                    </a:lnTo>
                    <a:lnTo>
                      <a:pt x="171" y="76"/>
                    </a:lnTo>
                    <a:lnTo>
                      <a:pt x="175" y="74"/>
                    </a:lnTo>
                    <a:lnTo>
                      <a:pt x="179" y="71"/>
                    </a:lnTo>
                    <a:lnTo>
                      <a:pt x="182" y="69"/>
                    </a:lnTo>
                    <a:lnTo>
                      <a:pt x="184" y="66"/>
                    </a:lnTo>
                    <a:lnTo>
                      <a:pt x="187" y="62"/>
                    </a:lnTo>
                    <a:lnTo>
                      <a:pt x="189" y="58"/>
                    </a:lnTo>
                    <a:lnTo>
                      <a:pt x="191" y="54"/>
                    </a:lnTo>
                    <a:lnTo>
                      <a:pt x="194" y="51"/>
                    </a:lnTo>
                    <a:lnTo>
                      <a:pt x="195" y="47"/>
                    </a:lnTo>
                    <a:lnTo>
                      <a:pt x="198" y="43"/>
                    </a:lnTo>
                    <a:lnTo>
                      <a:pt x="201" y="41"/>
                    </a:lnTo>
                    <a:lnTo>
                      <a:pt x="204" y="38"/>
                    </a:lnTo>
                    <a:lnTo>
                      <a:pt x="208" y="37"/>
                    </a:lnTo>
                    <a:lnTo>
                      <a:pt x="212" y="35"/>
                    </a:lnTo>
                    <a:lnTo>
                      <a:pt x="216" y="33"/>
                    </a:lnTo>
                    <a:lnTo>
                      <a:pt x="220" y="31"/>
                    </a:lnTo>
                    <a:lnTo>
                      <a:pt x="224" y="29"/>
                    </a:lnTo>
                    <a:lnTo>
                      <a:pt x="228" y="26"/>
                    </a:lnTo>
                    <a:lnTo>
                      <a:pt x="231" y="24"/>
                    </a:lnTo>
                    <a:lnTo>
                      <a:pt x="234" y="22"/>
                    </a:lnTo>
                    <a:lnTo>
                      <a:pt x="238" y="19"/>
                    </a:lnTo>
                    <a:lnTo>
                      <a:pt x="242" y="17"/>
                    </a:lnTo>
                    <a:lnTo>
                      <a:pt x="246" y="16"/>
                    </a:lnTo>
                    <a:lnTo>
                      <a:pt x="250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60" y="5"/>
                    </a:lnTo>
                    <a:lnTo>
                      <a:pt x="264" y="3"/>
                    </a:lnTo>
                    <a:lnTo>
                      <a:pt x="268" y="2"/>
                    </a:lnTo>
                    <a:lnTo>
                      <a:pt x="272" y="1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6" y="0"/>
                    </a:lnTo>
                    <a:lnTo>
                      <a:pt x="290" y="1"/>
                    </a:lnTo>
                    <a:lnTo>
                      <a:pt x="295" y="1"/>
                    </a:lnTo>
                    <a:lnTo>
                      <a:pt x="299" y="2"/>
                    </a:lnTo>
                    <a:lnTo>
                      <a:pt x="303" y="2"/>
                    </a:lnTo>
                    <a:lnTo>
                      <a:pt x="307" y="3"/>
                    </a:lnTo>
                    <a:lnTo>
                      <a:pt x="312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5" y="5"/>
                    </a:lnTo>
                    <a:lnTo>
                      <a:pt x="328" y="6"/>
                    </a:lnTo>
                    <a:lnTo>
                      <a:pt x="333" y="8"/>
                    </a:lnTo>
                    <a:lnTo>
                      <a:pt x="337" y="9"/>
                    </a:lnTo>
                    <a:lnTo>
                      <a:pt x="341" y="10"/>
                    </a:lnTo>
                    <a:lnTo>
                      <a:pt x="346" y="11"/>
                    </a:lnTo>
                    <a:lnTo>
                      <a:pt x="350" y="13"/>
                    </a:lnTo>
                    <a:lnTo>
                      <a:pt x="353" y="14"/>
                    </a:lnTo>
                    <a:lnTo>
                      <a:pt x="357" y="16"/>
                    </a:lnTo>
                    <a:lnTo>
                      <a:pt x="361" y="17"/>
                    </a:lnTo>
                    <a:lnTo>
                      <a:pt x="364" y="20"/>
                    </a:lnTo>
                    <a:lnTo>
                      <a:pt x="364" y="24"/>
                    </a:lnTo>
                    <a:lnTo>
                      <a:pt x="363" y="29"/>
                    </a:lnTo>
                    <a:lnTo>
                      <a:pt x="363" y="33"/>
                    </a:lnTo>
                    <a:lnTo>
                      <a:pt x="362" y="38"/>
                    </a:lnTo>
                    <a:lnTo>
                      <a:pt x="362" y="41"/>
                    </a:lnTo>
                    <a:lnTo>
                      <a:pt x="362" y="46"/>
                    </a:lnTo>
                    <a:lnTo>
                      <a:pt x="364" y="50"/>
                    </a:lnTo>
                    <a:lnTo>
                      <a:pt x="366" y="54"/>
                    </a:lnTo>
                    <a:lnTo>
                      <a:pt x="368" y="58"/>
                    </a:lnTo>
                    <a:lnTo>
                      <a:pt x="370" y="62"/>
                    </a:lnTo>
                    <a:lnTo>
                      <a:pt x="371" y="66"/>
                    </a:lnTo>
                    <a:lnTo>
                      <a:pt x="373" y="69"/>
                    </a:lnTo>
                    <a:lnTo>
                      <a:pt x="374" y="74"/>
                    </a:lnTo>
                    <a:lnTo>
                      <a:pt x="374" y="78"/>
                    </a:lnTo>
                    <a:lnTo>
                      <a:pt x="374" y="83"/>
                    </a:lnTo>
                    <a:lnTo>
                      <a:pt x="374" y="87"/>
                    </a:lnTo>
                    <a:lnTo>
                      <a:pt x="374" y="91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31" y="667"/>
                    </a:lnTo>
                    <a:lnTo>
                      <a:pt x="350" y="644"/>
                    </a:lnTo>
                    <a:lnTo>
                      <a:pt x="361" y="638"/>
                    </a:lnTo>
                    <a:lnTo>
                      <a:pt x="369" y="629"/>
                    </a:lnTo>
                    <a:lnTo>
                      <a:pt x="369" y="623"/>
                    </a:lnTo>
                    <a:lnTo>
                      <a:pt x="371" y="617"/>
                    </a:lnTo>
                    <a:lnTo>
                      <a:pt x="375" y="612"/>
                    </a:lnTo>
                    <a:lnTo>
                      <a:pt x="378" y="606"/>
                    </a:lnTo>
                    <a:lnTo>
                      <a:pt x="383" y="602"/>
                    </a:lnTo>
                    <a:lnTo>
                      <a:pt x="389" y="599"/>
                    </a:lnTo>
                    <a:lnTo>
                      <a:pt x="396" y="598"/>
                    </a:lnTo>
                    <a:lnTo>
                      <a:pt x="401" y="595"/>
                    </a:lnTo>
                    <a:lnTo>
                      <a:pt x="408" y="595"/>
                    </a:lnTo>
                    <a:lnTo>
                      <a:pt x="414" y="597"/>
                    </a:lnTo>
                    <a:lnTo>
                      <a:pt x="420" y="601"/>
                    </a:lnTo>
                    <a:lnTo>
                      <a:pt x="424" y="604"/>
                    </a:lnTo>
                    <a:lnTo>
                      <a:pt x="430" y="609"/>
                    </a:lnTo>
                    <a:lnTo>
                      <a:pt x="434" y="613"/>
                    </a:lnTo>
                    <a:lnTo>
                      <a:pt x="439" y="619"/>
                    </a:lnTo>
                    <a:lnTo>
                      <a:pt x="444" y="622"/>
                    </a:lnTo>
                    <a:lnTo>
                      <a:pt x="448" y="627"/>
                    </a:lnTo>
                    <a:lnTo>
                      <a:pt x="453" y="631"/>
                    </a:lnTo>
                    <a:lnTo>
                      <a:pt x="459" y="633"/>
                    </a:lnTo>
                    <a:lnTo>
                      <a:pt x="465" y="635"/>
                    </a:lnTo>
                    <a:lnTo>
                      <a:pt x="471" y="637"/>
                    </a:lnTo>
                    <a:lnTo>
                      <a:pt x="477" y="639"/>
                    </a:lnTo>
                    <a:lnTo>
                      <a:pt x="483" y="643"/>
                    </a:lnTo>
                    <a:lnTo>
                      <a:pt x="489" y="645"/>
                    </a:lnTo>
                    <a:lnTo>
                      <a:pt x="494" y="648"/>
                    </a:lnTo>
                    <a:lnTo>
                      <a:pt x="500" y="651"/>
                    </a:lnTo>
                    <a:lnTo>
                      <a:pt x="506" y="654"/>
                    </a:lnTo>
                    <a:lnTo>
                      <a:pt x="512" y="656"/>
                    </a:lnTo>
                    <a:lnTo>
                      <a:pt x="518" y="659"/>
                    </a:lnTo>
                    <a:lnTo>
                      <a:pt x="524" y="661"/>
                    </a:lnTo>
                    <a:lnTo>
                      <a:pt x="529" y="662"/>
                    </a:lnTo>
                    <a:lnTo>
                      <a:pt x="528" y="668"/>
                    </a:lnTo>
                    <a:lnTo>
                      <a:pt x="526" y="674"/>
                    </a:lnTo>
                    <a:lnTo>
                      <a:pt x="526" y="681"/>
                    </a:lnTo>
                    <a:lnTo>
                      <a:pt x="530" y="685"/>
                    </a:lnTo>
                    <a:lnTo>
                      <a:pt x="534" y="686"/>
                    </a:lnTo>
                    <a:lnTo>
                      <a:pt x="545" y="680"/>
                    </a:lnTo>
                    <a:lnTo>
                      <a:pt x="555" y="680"/>
                    </a:lnTo>
                    <a:lnTo>
                      <a:pt x="566" y="675"/>
                    </a:lnTo>
                    <a:lnTo>
                      <a:pt x="570" y="673"/>
                    </a:lnTo>
                    <a:lnTo>
                      <a:pt x="576" y="666"/>
                    </a:lnTo>
                    <a:lnTo>
                      <a:pt x="581" y="653"/>
                    </a:lnTo>
                    <a:lnTo>
                      <a:pt x="592" y="641"/>
                    </a:lnTo>
                    <a:lnTo>
                      <a:pt x="598" y="625"/>
                    </a:lnTo>
                    <a:lnTo>
                      <a:pt x="604" y="621"/>
                    </a:lnTo>
                    <a:lnTo>
                      <a:pt x="606" y="620"/>
                    </a:lnTo>
                    <a:lnTo>
                      <a:pt x="614" y="617"/>
                    </a:lnTo>
                    <a:lnTo>
                      <a:pt x="618" y="618"/>
                    </a:lnTo>
                    <a:lnTo>
                      <a:pt x="625" y="616"/>
                    </a:lnTo>
                    <a:lnTo>
                      <a:pt x="631" y="614"/>
                    </a:lnTo>
                    <a:lnTo>
                      <a:pt x="637" y="611"/>
                    </a:lnTo>
                    <a:lnTo>
                      <a:pt x="688" y="600"/>
                    </a:lnTo>
                    <a:lnTo>
                      <a:pt x="698" y="586"/>
                    </a:lnTo>
                    <a:lnTo>
                      <a:pt x="704" y="571"/>
                    </a:lnTo>
                    <a:lnTo>
                      <a:pt x="727" y="516"/>
                    </a:lnTo>
                    <a:lnTo>
                      <a:pt x="732" y="499"/>
                    </a:lnTo>
                    <a:lnTo>
                      <a:pt x="752" y="449"/>
                    </a:lnTo>
                    <a:lnTo>
                      <a:pt x="755" y="422"/>
                    </a:lnTo>
                    <a:lnTo>
                      <a:pt x="756" y="406"/>
                    </a:lnTo>
                    <a:lnTo>
                      <a:pt x="753" y="387"/>
                    </a:lnTo>
                    <a:lnTo>
                      <a:pt x="746" y="348"/>
                    </a:lnTo>
                    <a:lnTo>
                      <a:pt x="732" y="298"/>
                    </a:lnTo>
                    <a:lnTo>
                      <a:pt x="712" y="265"/>
                    </a:lnTo>
                    <a:lnTo>
                      <a:pt x="702" y="246"/>
                    </a:lnTo>
                    <a:lnTo>
                      <a:pt x="691" y="235"/>
                    </a:lnTo>
                    <a:lnTo>
                      <a:pt x="678" y="223"/>
                    </a:lnTo>
                    <a:lnTo>
                      <a:pt x="675" y="217"/>
                    </a:lnTo>
                    <a:lnTo>
                      <a:pt x="671" y="211"/>
                    </a:lnTo>
                    <a:lnTo>
                      <a:pt x="668" y="206"/>
                    </a:lnTo>
                    <a:lnTo>
                      <a:pt x="665" y="200"/>
                    </a:lnTo>
                    <a:lnTo>
                      <a:pt x="663" y="194"/>
                    </a:lnTo>
                    <a:lnTo>
                      <a:pt x="661" y="187"/>
                    </a:lnTo>
                    <a:lnTo>
                      <a:pt x="659" y="182"/>
                    </a:lnTo>
                    <a:lnTo>
                      <a:pt x="657" y="175"/>
                    </a:lnTo>
                    <a:lnTo>
                      <a:pt x="657" y="169"/>
                    </a:lnTo>
                    <a:lnTo>
                      <a:pt x="657" y="162"/>
                    </a:lnTo>
                    <a:lnTo>
                      <a:pt x="655" y="156"/>
                    </a:lnTo>
                    <a:lnTo>
                      <a:pt x="653" y="150"/>
                    </a:lnTo>
                    <a:lnTo>
                      <a:pt x="651" y="144"/>
                    </a:lnTo>
                    <a:lnTo>
                      <a:pt x="646" y="139"/>
                    </a:lnTo>
                    <a:lnTo>
                      <a:pt x="641" y="136"/>
                    </a:lnTo>
                    <a:lnTo>
                      <a:pt x="637" y="131"/>
                    </a:lnTo>
                    <a:lnTo>
                      <a:pt x="633" y="125"/>
                    </a:lnTo>
                    <a:lnTo>
                      <a:pt x="630" y="119"/>
                    </a:lnTo>
                    <a:lnTo>
                      <a:pt x="628" y="114"/>
                    </a:lnTo>
                    <a:lnTo>
                      <a:pt x="627" y="107"/>
                    </a:lnTo>
                    <a:lnTo>
                      <a:pt x="626" y="100"/>
                    </a:lnTo>
                    <a:lnTo>
                      <a:pt x="626" y="94"/>
                    </a:lnTo>
                    <a:lnTo>
                      <a:pt x="626" y="88"/>
                    </a:lnTo>
                    <a:lnTo>
                      <a:pt x="627" y="81"/>
                    </a:lnTo>
                    <a:lnTo>
                      <a:pt x="628" y="75"/>
                    </a:lnTo>
                    <a:lnTo>
                      <a:pt x="629" y="68"/>
                    </a:lnTo>
                    <a:lnTo>
                      <a:pt x="629" y="62"/>
                    </a:lnTo>
                    <a:lnTo>
                      <a:pt x="630" y="55"/>
                    </a:lnTo>
                    <a:lnTo>
                      <a:pt x="630" y="48"/>
                    </a:lnTo>
                    <a:lnTo>
                      <a:pt x="631" y="42"/>
                    </a:lnTo>
                    <a:lnTo>
                      <a:pt x="631" y="36"/>
                    </a:lnTo>
                    <a:lnTo>
                      <a:pt x="629" y="30"/>
                    </a:lnTo>
                    <a:lnTo>
                      <a:pt x="625" y="24"/>
                    </a:lnTo>
                    <a:lnTo>
                      <a:pt x="621" y="19"/>
                    </a:lnTo>
                    <a:lnTo>
                      <a:pt x="616" y="16"/>
                    </a:lnTo>
                    <a:lnTo>
                      <a:pt x="610" y="15"/>
                    </a:lnTo>
                    <a:lnTo>
                      <a:pt x="603" y="16"/>
                    </a:lnTo>
                    <a:lnTo>
                      <a:pt x="597" y="17"/>
                    </a:lnTo>
                    <a:lnTo>
                      <a:pt x="592" y="19"/>
                    </a:lnTo>
                    <a:lnTo>
                      <a:pt x="590" y="25"/>
                    </a:lnTo>
                    <a:lnTo>
                      <a:pt x="585" y="30"/>
                    </a:lnTo>
                    <a:lnTo>
                      <a:pt x="580" y="34"/>
                    </a:lnTo>
                    <a:lnTo>
                      <a:pt x="574" y="37"/>
                    </a:lnTo>
                    <a:lnTo>
                      <a:pt x="568" y="39"/>
                    </a:lnTo>
                    <a:lnTo>
                      <a:pt x="562" y="41"/>
                    </a:lnTo>
                    <a:lnTo>
                      <a:pt x="556" y="43"/>
                    </a:lnTo>
                    <a:lnTo>
                      <a:pt x="550" y="46"/>
                    </a:lnTo>
                    <a:lnTo>
                      <a:pt x="544" y="50"/>
                    </a:lnTo>
                    <a:lnTo>
                      <a:pt x="541" y="55"/>
                    </a:lnTo>
                    <a:lnTo>
                      <a:pt x="536" y="61"/>
                    </a:lnTo>
                    <a:lnTo>
                      <a:pt x="532" y="65"/>
                    </a:lnTo>
                    <a:lnTo>
                      <a:pt x="526" y="67"/>
                    </a:lnTo>
                    <a:lnTo>
                      <a:pt x="519" y="69"/>
                    </a:lnTo>
                    <a:lnTo>
                      <a:pt x="514" y="71"/>
                    </a:lnTo>
                    <a:lnTo>
                      <a:pt x="508" y="75"/>
                    </a:lnTo>
                    <a:lnTo>
                      <a:pt x="504" y="80"/>
                    </a:lnTo>
                    <a:lnTo>
                      <a:pt x="500" y="85"/>
                    </a:lnTo>
                    <a:lnTo>
                      <a:pt x="496" y="90"/>
                    </a:lnTo>
                    <a:lnTo>
                      <a:pt x="491" y="93"/>
                    </a:lnTo>
                    <a:lnTo>
                      <a:pt x="484" y="92"/>
                    </a:lnTo>
                    <a:lnTo>
                      <a:pt x="478" y="92"/>
                    </a:lnTo>
                    <a:lnTo>
                      <a:pt x="471" y="91"/>
                    </a:lnTo>
                    <a:lnTo>
                      <a:pt x="465" y="91"/>
                    </a:lnTo>
                    <a:lnTo>
                      <a:pt x="458" y="92"/>
                    </a:lnTo>
                    <a:lnTo>
                      <a:pt x="452" y="92"/>
                    </a:lnTo>
                    <a:lnTo>
                      <a:pt x="447" y="90"/>
                    </a:lnTo>
                    <a:lnTo>
                      <a:pt x="440" y="90"/>
                    </a:lnTo>
                    <a:lnTo>
                      <a:pt x="434" y="92"/>
                    </a:lnTo>
                    <a:lnTo>
                      <a:pt x="427" y="93"/>
                    </a:lnTo>
                    <a:lnTo>
                      <a:pt x="421" y="94"/>
                    </a:lnTo>
                    <a:lnTo>
                      <a:pt x="415" y="95"/>
                    </a:lnTo>
                    <a:lnTo>
                      <a:pt x="408" y="96"/>
                    </a:lnTo>
                    <a:lnTo>
                      <a:pt x="401" y="95"/>
                    </a:lnTo>
                    <a:lnTo>
                      <a:pt x="395" y="95"/>
                    </a:lnTo>
                    <a:lnTo>
                      <a:pt x="389" y="95"/>
                    </a:lnTo>
                    <a:lnTo>
                      <a:pt x="383" y="93"/>
                    </a:lnTo>
                    <a:lnTo>
                      <a:pt x="377" y="92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</a:path>
                </a:pathLst>
              </a:custGeom>
              <a:noFill/>
              <a:ln w="19050" cap="rnd">
                <a:solidFill>
                  <a:srgbClr val="DAA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Oval 472">
              <a:extLst>
                <a:ext uri="{FF2B5EF4-FFF2-40B4-BE49-F238E27FC236}">
                  <a16:creationId xmlns:a16="http://schemas.microsoft.com/office/drawing/2014/main" id="{791CD2EA-3B02-93E6-46DA-35B07F950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3641" y="656100"/>
              <a:ext cx="112549" cy="11101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1941FEB8-6819-C538-D1DD-CBC1D7EF2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3B6256-3258-BB20-89F0-59C3663EE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188720"/>
            <a:ext cx="5760720" cy="5577840"/>
          </a:xfrm>
          <a:prstGeom prst="rect">
            <a:avLst/>
          </a:prstGeom>
        </p:spPr>
      </p:pic>
      <p:sp>
        <p:nvSpPr>
          <p:cNvPr id="13" name="Freeform 11">
            <a:extLst>
              <a:ext uri="{FF2B5EF4-FFF2-40B4-BE49-F238E27FC236}">
                <a16:creationId xmlns:a16="http://schemas.microsoft.com/office/drawing/2014/main" id="{C01DAF1E-8780-F27B-6C60-610347B9C5F1}"/>
              </a:ext>
            </a:extLst>
          </p:cNvPr>
          <p:cNvSpPr>
            <a:spLocks/>
          </p:cNvSpPr>
          <p:nvPr/>
        </p:nvSpPr>
        <p:spPr bwMode="auto">
          <a:xfrm>
            <a:off x="8270143" y="5049228"/>
            <a:ext cx="3543300" cy="322263"/>
          </a:xfrm>
          <a:custGeom>
            <a:avLst/>
            <a:gdLst>
              <a:gd name="T0" fmla="*/ 68 w 2232"/>
              <a:gd name="T1" fmla="*/ 156 h 203"/>
              <a:gd name="T2" fmla="*/ 141 w 2232"/>
              <a:gd name="T3" fmla="*/ 170 h 203"/>
              <a:gd name="T4" fmla="*/ 215 w 2232"/>
              <a:gd name="T5" fmla="*/ 178 h 203"/>
              <a:gd name="T6" fmla="*/ 288 w 2232"/>
              <a:gd name="T7" fmla="*/ 183 h 203"/>
              <a:gd name="T8" fmla="*/ 362 w 2232"/>
              <a:gd name="T9" fmla="*/ 187 h 203"/>
              <a:gd name="T10" fmla="*/ 435 w 2232"/>
              <a:gd name="T11" fmla="*/ 190 h 203"/>
              <a:gd name="T12" fmla="*/ 509 w 2232"/>
              <a:gd name="T13" fmla="*/ 193 h 203"/>
              <a:gd name="T14" fmla="*/ 582 w 2232"/>
              <a:gd name="T15" fmla="*/ 194 h 203"/>
              <a:gd name="T16" fmla="*/ 656 w 2232"/>
              <a:gd name="T17" fmla="*/ 196 h 203"/>
              <a:gd name="T18" fmla="*/ 729 w 2232"/>
              <a:gd name="T19" fmla="*/ 197 h 203"/>
              <a:gd name="T20" fmla="*/ 803 w 2232"/>
              <a:gd name="T21" fmla="*/ 199 h 203"/>
              <a:gd name="T22" fmla="*/ 876 w 2232"/>
              <a:gd name="T23" fmla="*/ 200 h 203"/>
              <a:gd name="T24" fmla="*/ 950 w 2232"/>
              <a:gd name="T25" fmla="*/ 201 h 203"/>
              <a:gd name="T26" fmla="*/ 1023 w 2232"/>
              <a:gd name="T27" fmla="*/ 202 h 203"/>
              <a:gd name="T28" fmla="*/ 1096 w 2232"/>
              <a:gd name="T29" fmla="*/ 203 h 203"/>
              <a:gd name="T30" fmla="*/ 1169 w 2232"/>
              <a:gd name="T31" fmla="*/ 146 h 203"/>
              <a:gd name="T32" fmla="*/ 1243 w 2232"/>
              <a:gd name="T33" fmla="*/ 87 h 203"/>
              <a:gd name="T34" fmla="*/ 1316 w 2232"/>
              <a:gd name="T35" fmla="*/ 54 h 203"/>
              <a:gd name="T36" fmla="*/ 1390 w 2232"/>
              <a:gd name="T37" fmla="*/ 45 h 203"/>
              <a:gd name="T38" fmla="*/ 1463 w 2232"/>
              <a:gd name="T39" fmla="*/ 39 h 203"/>
              <a:gd name="T40" fmla="*/ 1537 w 2232"/>
              <a:gd name="T41" fmla="*/ 35 h 203"/>
              <a:gd name="T42" fmla="*/ 1610 w 2232"/>
              <a:gd name="T43" fmla="*/ 32 h 203"/>
              <a:gd name="T44" fmla="*/ 1684 w 2232"/>
              <a:gd name="T45" fmla="*/ 29 h 203"/>
              <a:gd name="T46" fmla="*/ 1757 w 2232"/>
              <a:gd name="T47" fmla="*/ 27 h 203"/>
              <a:gd name="T48" fmla="*/ 1831 w 2232"/>
              <a:gd name="T49" fmla="*/ 25 h 203"/>
              <a:gd name="T50" fmla="*/ 1904 w 2232"/>
              <a:gd name="T51" fmla="*/ 24 h 203"/>
              <a:gd name="T52" fmla="*/ 1978 w 2232"/>
              <a:gd name="T53" fmla="*/ 23 h 203"/>
              <a:gd name="T54" fmla="*/ 2051 w 2232"/>
              <a:gd name="T55" fmla="*/ 22 h 203"/>
              <a:gd name="T56" fmla="*/ 2125 w 2232"/>
              <a:gd name="T57" fmla="*/ 21 h 203"/>
              <a:gd name="T58" fmla="*/ 2198 w 2232"/>
              <a:gd name="T59" fmla="*/ 20 h 203"/>
              <a:gd name="T60" fmla="*/ 2198 w 2232"/>
              <a:gd name="T61" fmla="*/ 0 h 203"/>
              <a:gd name="T62" fmla="*/ 2125 w 2232"/>
              <a:gd name="T63" fmla="*/ 0 h 203"/>
              <a:gd name="T64" fmla="*/ 2051 w 2232"/>
              <a:gd name="T65" fmla="*/ 0 h 203"/>
              <a:gd name="T66" fmla="*/ 1978 w 2232"/>
              <a:gd name="T67" fmla="*/ 0 h 203"/>
              <a:gd name="T68" fmla="*/ 1904 w 2232"/>
              <a:gd name="T69" fmla="*/ 0 h 203"/>
              <a:gd name="T70" fmla="*/ 1831 w 2232"/>
              <a:gd name="T71" fmla="*/ 0 h 203"/>
              <a:gd name="T72" fmla="*/ 1757 w 2232"/>
              <a:gd name="T73" fmla="*/ 0 h 203"/>
              <a:gd name="T74" fmla="*/ 1684 w 2232"/>
              <a:gd name="T75" fmla="*/ 0 h 203"/>
              <a:gd name="T76" fmla="*/ 1610 w 2232"/>
              <a:gd name="T77" fmla="*/ 0 h 203"/>
              <a:gd name="T78" fmla="*/ 1537 w 2232"/>
              <a:gd name="T79" fmla="*/ 0 h 203"/>
              <a:gd name="T80" fmla="*/ 1463 w 2232"/>
              <a:gd name="T81" fmla="*/ 0 h 203"/>
              <a:gd name="T82" fmla="*/ 1390 w 2232"/>
              <a:gd name="T83" fmla="*/ 0 h 203"/>
              <a:gd name="T84" fmla="*/ 1316 w 2232"/>
              <a:gd name="T85" fmla="*/ 0 h 203"/>
              <a:gd name="T86" fmla="*/ 1243 w 2232"/>
              <a:gd name="T87" fmla="*/ 0 h 203"/>
              <a:gd name="T88" fmla="*/ 1169 w 2232"/>
              <a:gd name="T89" fmla="*/ 0 h 203"/>
              <a:gd name="T90" fmla="*/ 1096 w 2232"/>
              <a:gd name="T91" fmla="*/ 0 h 203"/>
              <a:gd name="T92" fmla="*/ 1023 w 2232"/>
              <a:gd name="T93" fmla="*/ 0 h 203"/>
              <a:gd name="T94" fmla="*/ 950 w 2232"/>
              <a:gd name="T95" fmla="*/ 0 h 203"/>
              <a:gd name="T96" fmla="*/ 876 w 2232"/>
              <a:gd name="T97" fmla="*/ 0 h 203"/>
              <a:gd name="T98" fmla="*/ 803 w 2232"/>
              <a:gd name="T99" fmla="*/ 0 h 203"/>
              <a:gd name="T100" fmla="*/ 729 w 2232"/>
              <a:gd name="T101" fmla="*/ 0 h 203"/>
              <a:gd name="T102" fmla="*/ 656 w 2232"/>
              <a:gd name="T103" fmla="*/ 0 h 203"/>
              <a:gd name="T104" fmla="*/ 582 w 2232"/>
              <a:gd name="T105" fmla="*/ 0 h 203"/>
              <a:gd name="T106" fmla="*/ 509 w 2232"/>
              <a:gd name="T107" fmla="*/ 0 h 203"/>
              <a:gd name="T108" fmla="*/ 435 w 2232"/>
              <a:gd name="T109" fmla="*/ 0 h 203"/>
              <a:gd name="T110" fmla="*/ 362 w 2232"/>
              <a:gd name="T111" fmla="*/ 0 h 203"/>
              <a:gd name="T112" fmla="*/ 288 w 2232"/>
              <a:gd name="T113" fmla="*/ 0 h 203"/>
              <a:gd name="T114" fmla="*/ 215 w 2232"/>
              <a:gd name="T115" fmla="*/ 0 h 203"/>
              <a:gd name="T116" fmla="*/ 141 w 2232"/>
              <a:gd name="T117" fmla="*/ 0 h 203"/>
              <a:gd name="T118" fmla="*/ 68 w 2232"/>
              <a:gd name="T119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32" h="203">
                <a:moveTo>
                  <a:pt x="0" y="11"/>
                </a:moveTo>
                <a:lnTo>
                  <a:pt x="6" y="11"/>
                </a:lnTo>
                <a:lnTo>
                  <a:pt x="11" y="103"/>
                </a:lnTo>
                <a:lnTo>
                  <a:pt x="17" y="120"/>
                </a:lnTo>
                <a:lnTo>
                  <a:pt x="23" y="128"/>
                </a:lnTo>
                <a:lnTo>
                  <a:pt x="29" y="135"/>
                </a:lnTo>
                <a:lnTo>
                  <a:pt x="33" y="140"/>
                </a:lnTo>
                <a:lnTo>
                  <a:pt x="39" y="144"/>
                </a:lnTo>
                <a:lnTo>
                  <a:pt x="45" y="146"/>
                </a:lnTo>
                <a:lnTo>
                  <a:pt x="51" y="149"/>
                </a:lnTo>
                <a:lnTo>
                  <a:pt x="56" y="152"/>
                </a:lnTo>
                <a:lnTo>
                  <a:pt x="62" y="154"/>
                </a:lnTo>
                <a:lnTo>
                  <a:pt x="68" y="156"/>
                </a:lnTo>
                <a:lnTo>
                  <a:pt x="74" y="157"/>
                </a:lnTo>
                <a:lnTo>
                  <a:pt x="80" y="159"/>
                </a:lnTo>
                <a:lnTo>
                  <a:pt x="84" y="161"/>
                </a:lnTo>
                <a:lnTo>
                  <a:pt x="90" y="162"/>
                </a:lnTo>
                <a:lnTo>
                  <a:pt x="96" y="163"/>
                </a:lnTo>
                <a:lnTo>
                  <a:pt x="102" y="164"/>
                </a:lnTo>
                <a:lnTo>
                  <a:pt x="107" y="165"/>
                </a:lnTo>
                <a:lnTo>
                  <a:pt x="113" y="167"/>
                </a:lnTo>
                <a:lnTo>
                  <a:pt x="119" y="167"/>
                </a:lnTo>
                <a:lnTo>
                  <a:pt x="125" y="168"/>
                </a:lnTo>
                <a:lnTo>
                  <a:pt x="130" y="169"/>
                </a:lnTo>
                <a:lnTo>
                  <a:pt x="135" y="169"/>
                </a:lnTo>
                <a:lnTo>
                  <a:pt x="141" y="170"/>
                </a:lnTo>
                <a:lnTo>
                  <a:pt x="147" y="171"/>
                </a:lnTo>
                <a:lnTo>
                  <a:pt x="153" y="172"/>
                </a:lnTo>
                <a:lnTo>
                  <a:pt x="158" y="172"/>
                </a:lnTo>
                <a:lnTo>
                  <a:pt x="164" y="173"/>
                </a:lnTo>
                <a:lnTo>
                  <a:pt x="170" y="173"/>
                </a:lnTo>
                <a:lnTo>
                  <a:pt x="176" y="174"/>
                </a:lnTo>
                <a:lnTo>
                  <a:pt x="180" y="175"/>
                </a:lnTo>
                <a:lnTo>
                  <a:pt x="186" y="175"/>
                </a:lnTo>
                <a:lnTo>
                  <a:pt x="192" y="176"/>
                </a:lnTo>
                <a:lnTo>
                  <a:pt x="198" y="177"/>
                </a:lnTo>
                <a:lnTo>
                  <a:pt x="203" y="177"/>
                </a:lnTo>
                <a:lnTo>
                  <a:pt x="209" y="177"/>
                </a:lnTo>
                <a:lnTo>
                  <a:pt x="215" y="178"/>
                </a:lnTo>
                <a:lnTo>
                  <a:pt x="221" y="178"/>
                </a:lnTo>
                <a:lnTo>
                  <a:pt x="226" y="179"/>
                </a:lnTo>
                <a:lnTo>
                  <a:pt x="231" y="179"/>
                </a:lnTo>
                <a:lnTo>
                  <a:pt x="237" y="180"/>
                </a:lnTo>
                <a:lnTo>
                  <a:pt x="243" y="180"/>
                </a:lnTo>
                <a:lnTo>
                  <a:pt x="249" y="181"/>
                </a:lnTo>
                <a:lnTo>
                  <a:pt x="254" y="181"/>
                </a:lnTo>
                <a:lnTo>
                  <a:pt x="260" y="182"/>
                </a:lnTo>
                <a:lnTo>
                  <a:pt x="266" y="182"/>
                </a:lnTo>
                <a:lnTo>
                  <a:pt x="272" y="182"/>
                </a:lnTo>
                <a:lnTo>
                  <a:pt x="277" y="183"/>
                </a:lnTo>
                <a:lnTo>
                  <a:pt x="282" y="183"/>
                </a:lnTo>
                <a:lnTo>
                  <a:pt x="288" y="183"/>
                </a:lnTo>
                <a:lnTo>
                  <a:pt x="294" y="184"/>
                </a:lnTo>
                <a:lnTo>
                  <a:pt x="299" y="184"/>
                </a:lnTo>
                <a:lnTo>
                  <a:pt x="305" y="184"/>
                </a:lnTo>
                <a:lnTo>
                  <a:pt x="311" y="185"/>
                </a:lnTo>
                <a:lnTo>
                  <a:pt x="317" y="185"/>
                </a:lnTo>
                <a:lnTo>
                  <a:pt x="322" y="185"/>
                </a:lnTo>
                <a:lnTo>
                  <a:pt x="327" y="186"/>
                </a:lnTo>
                <a:lnTo>
                  <a:pt x="333" y="186"/>
                </a:lnTo>
                <a:lnTo>
                  <a:pt x="339" y="186"/>
                </a:lnTo>
                <a:lnTo>
                  <a:pt x="345" y="186"/>
                </a:lnTo>
                <a:lnTo>
                  <a:pt x="350" y="187"/>
                </a:lnTo>
                <a:lnTo>
                  <a:pt x="356" y="187"/>
                </a:lnTo>
                <a:lnTo>
                  <a:pt x="362" y="187"/>
                </a:lnTo>
                <a:lnTo>
                  <a:pt x="368" y="188"/>
                </a:lnTo>
                <a:lnTo>
                  <a:pt x="373" y="188"/>
                </a:lnTo>
                <a:lnTo>
                  <a:pt x="378" y="188"/>
                </a:lnTo>
                <a:lnTo>
                  <a:pt x="384" y="188"/>
                </a:lnTo>
                <a:lnTo>
                  <a:pt x="390" y="189"/>
                </a:lnTo>
                <a:lnTo>
                  <a:pt x="395" y="189"/>
                </a:lnTo>
                <a:lnTo>
                  <a:pt x="401" y="189"/>
                </a:lnTo>
                <a:lnTo>
                  <a:pt x="407" y="189"/>
                </a:lnTo>
                <a:lnTo>
                  <a:pt x="413" y="189"/>
                </a:lnTo>
                <a:lnTo>
                  <a:pt x="419" y="190"/>
                </a:lnTo>
                <a:lnTo>
                  <a:pt x="424" y="190"/>
                </a:lnTo>
                <a:lnTo>
                  <a:pt x="429" y="190"/>
                </a:lnTo>
                <a:lnTo>
                  <a:pt x="435" y="190"/>
                </a:lnTo>
                <a:lnTo>
                  <a:pt x="441" y="191"/>
                </a:lnTo>
                <a:lnTo>
                  <a:pt x="446" y="191"/>
                </a:lnTo>
                <a:lnTo>
                  <a:pt x="452" y="191"/>
                </a:lnTo>
                <a:lnTo>
                  <a:pt x="458" y="191"/>
                </a:lnTo>
                <a:lnTo>
                  <a:pt x="464" y="192"/>
                </a:lnTo>
                <a:lnTo>
                  <a:pt x="469" y="192"/>
                </a:lnTo>
                <a:lnTo>
                  <a:pt x="475" y="192"/>
                </a:lnTo>
                <a:lnTo>
                  <a:pt x="480" y="192"/>
                </a:lnTo>
                <a:lnTo>
                  <a:pt x="486" y="192"/>
                </a:lnTo>
                <a:lnTo>
                  <a:pt x="491" y="193"/>
                </a:lnTo>
                <a:lnTo>
                  <a:pt x="497" y="193"/>
                </a:lnTo>
                <a:lnTo>
                  <a:pt x="503" y="193"/>
                </a:lnTo>
                <a:lnTo>
                  <a:pt x="509" y="193"/>
                </a:lnTo>
                <a:lnTo>
                  <a:pt x="515" y="193"/>
                </a:lnTo>
                <a:lnTo>
                  <a:pt x="520" y="193"/>
                </a:lnTo>
                <a:lnTo>
                  <a:pt x="525" y="193"/>
                </a:lnTo>
                <a:lnTo>
                  <a:pt x="531" y="193"/>
                </a:lnTo>
                <a:lnTo>
                  <a:pt x="537" y="193"/>
                </a:lnTo>
                <a:lnTo>
                  <a:pt x="542" y="193"/>
                </a:lnTo>
                <a:lnTo>
                  <a:pt x="548" y="193"/>
                </a:lnTo>
                <a:lnTo>
                  <a:pt x="554" y="193"/>
                </a:lnTo>
                <a:lnTo>
                  <a:pt x="560" y="194"/>
                </a:lnTo>
                <a:lnTo>
                  <a:pt x="565" y="194"/>
                </a:lnTo>
                <a:lnTo>
                  <a:pt x="571" y="194"/>
                </a:lnTo>
                <a:lnTo>
                  <a:pt x="576" y="194"/>
                </a:lnTo>
                <a:lnTo>
                  <a:pt x="582" y="194"/>
                </a:lnTo>
                <a:lnTo>
                  <a:pt x="588" y="194"/>
                </a:lnTo>
                <a:lnTo>
                  <a:pt x="593" y="194"/>
                </a:lnTo>
                <a:lnTo>
                  <a:pt x="599" y="194"/>
                </a:lnTo>
                <a:lnTo>
                  <a:pt x="605" y="195"/>
                </a:lnTo>
                <a:lnTo>
                  <a:pt x="611" y="195"/>
                </a:lnTo>
                <a:lnTo>
                  <a:pt x="616" y="195"/>
                </a:lnTo>
                <a:lnTo>
                  <a:pt x="622" y="195"/>
                </a:lnTo>
                <a:lnTo>
                  <a:pt x="627" y="195"/>
                </a:lnTo>
                <a:lnTo>
                  <a:pt x="633" y="195"/>
                </a:lnTo>
                <a:lnTo>
                  <a:pt x="638" y="196"/>
                </a:lnTo>
                <a:lnTo>
                  <a:pt x="644" y="196"/>
                </a:lnTo>
                <a:lnTo>
                  <a:pt x="650" y="196"/>
                </a:lnTo>
                <a:lnTo>
                  <a:pt x="656" y="196"/>
                </a:lnTo>
                <a:lnTo>
                  <a:pt x="661" y="196"/>
                </a:lnTo>
                <a:lnTo>
                  <a:pt x="667" y="196"/>
                </a:lnTo>
                <a:lnTo>
                  <a:pt x="672" y="196"/>
                </a:lnTo>
                <a:lnTo>
                  <a:pt x="678" y="196"/>
                </a:lnTo>
                <a:lnTo>
                  <a:pt x="684" y="196"/>
                </a:lnTo>
                <a:lnTo>
                  <a:pt x="689" y="196"/>
                </a:lnTo>
                <a:lnTo>
                  <a:pt x="695" y="197"/>
                </a:lnTo>
                <a:lnTo>
                  <a:pt x="701" y="197"/>
                </a:lnTo>
                <a:lnTo>
                  <a:pt x="707" y="197"/>
                </a:lnTo>
                <a:lnTo>
                  <a:pt x="712" y="197"/>
                </a:lnTo>
                <a:lnTo>
                  <a:pt x="718" y="197"/>
                </a:lnTo>
                <a:lnTo>
                  <a:pt x="723" y="197"/>
                </a:lnTo>
                <a:lnTo>
                  <a:pt x="729" y="197"/>
                </a:lnTo>
                <a:lnTo>
                  <a:pt x="734" y="198"/>
                </a:lnTo>
                <a:lnTo>
                  <a:pt x="740" y="198"/>
                </a:lnTo>
                <a:lnTo>
                  <a:pt x="746" y="198"/>
                </a:lnTo>
                <a:lnTo>
                  <a:pt x="752" y="198"/>
                </a:lnTo>
                <a:lnTo>
                  <a:pt x="757" y="198"/>
                </a:lnTo>
                <a:lnTo>
                  <a:pt x="763" y="198"/>
                </a:lnTo>
                <a:lnTo>
                  <a:pt x="769" y="198"/>
                </a:lnTo>
                <a:lnTo>
                  <a:pt x="774" y="198"/>
                </a:lnTo>
                <a:lnTo>
                  <a:pt x="780" y="198"/>
                </a:lnTo>
                <a:lnTo>
                  <a:pt x="785" y="198"/>
                </a:lnTo>
                <a:lnTo>
                  <a:pt x="791" y="198"/>
                </a:lnTo>
                <a:lnTo>
                  <a:pt x="797" y="199"/>
                </a:lnTo>
                <a:lnTo>
                  <a:pt x="803" y="199"/>
                </a:lnTo>
                <a:lnTo>
                  <a:pt x="808" y="199"/>
                </a:lnTo>
                <a:lnTo>
                  <a:pt x="814" y="199"/>
                </a:lnTo>
                <a:lnTo>
                  <a:pt x="819" y="199"/>
                </a:lnTo>
                <a:lnTo>
                  <a:pt x="825" y="199"/>
                </a:lnTo>
                <a:lnTo>
                  <a:pt x="830" y="199"/>
                </a:lnTo>
                <a:lnTo>
                  <a:pt x="836" y="199"/>
                </a:lnTo>
                <a:lnTo>
                  <a:pt x="842" y="199"/>
                </a:lnTo>
                <a:lnTo>
                  <a:pt x="848" y="200"/>
                </a:lnTo>
                <a:lnTo>
                  <a:pt x="854" y="200"/>
                </a:lnTo>
                <a:lnTo>
                  <a:pt x="859" y="200"/>
                </a:lnTo>
                <a:lnTo>
                  <a:pt x="865" y="200"/>
                </a:lnTo>
                <a:lnTo>
                  <a:pt x="870" y="200"/>
                </a:lnTo>
                <a:lnTo>
                  <a:pt x="876" y="200"/>
                </a:lnTo>
                <a:lnTo>
                  <a:pt x="881" y="200"/>
                </a:lnTo>
                <a:lnTo>
                  <a:pt x="887" y="200"/>
                </a:lnTo>
                <a:lnTo>
                  <a:pt x="893" y="200"/>
                </a:lnTo>
                <a:lnTo>
                  <a:pt x="899" y="200"/>
                </a:lnTo>
                <a:lnTo>
                  <a:pt x="904" y="200"/>
                </a:lnTo>
                <a:lnTo>
                  <a:pt x="910" y="200"/>
                </a:lnTo>
                <a:lnTo>
                  <a:pt x="916" y="200"/>
                </a:lnTo>
                <a:lnTo>
                  <a:pt x="921" y="201"/>
                </a:lnTo>
                <a:lnTo>
                  <a:pt x="926" y="201"/>
                </a:lnTo>
                <a:lnTo>
                  <a:pt x="932" y="201"/>
                </a:lnTo>
                <a:lnTo>
                  <a:pt x="938" y="201"/>
                </a:lnTo>
                <a:lnTo>
                  <a:pt x="944" y="201"/>
                </a:lnTo>
                <a:lnTo>
                  <a:pt x="950" y="201"/>
                </a:lnTo>
                <a:lnTo>
                  <a:pt x="955" y="201"/>
                </a:lnTo>
                <a:lnTo>
                  <a:pt x="961" y="201"/>
                </a:lnTo>
                <a:lnTo>
                  <a:pt x="966" y="201"/>
                </a:lnTo>
                <a:lnTo>
                  <a:pt x="972" y="201"/>
                </a:lnTo>
                <a:lnTo>
                  <a:pt x="977" y="202"/>
                </a:lnTo>
                <a:lnTo>
                  <a:pt x="983" y="202"/>
                </a:lnTo>
                <a:lnTo>
                  <a:pt x="989" y="202"/>
                </a:lnTo>
                <a:lnTo>
                  <a:pt x="995" y="201"/>
                </a:lnTo>
                <a:lnTo>
                  <a:pt x="1000" y="201"/>
                </a:lnTo>
                <a:lnTo>
                  <a:pt x="1006" y="201"/>
                </a:lnTo>
                <a:lnTo>
                  <a:pt x="1012" y="201"/>
                </a:lnTo>
                <a:lnTo>
                  <a:pt x="1017" y="201"/>
                </a:lnTo>
                <a:lnTo>
                  <a:pt x="1023" y="202"/>
                </a:lnTo>
                <a:lnTo>
                  <a:pt x="1028" y="202"/>
                </a:lnTo>
                <a:lnTo>
                  <a:pt x="1034" y="202"/>
                </a:lnTo>
                <a:lnTo>
                  <a:pt x="1040" y="202"/>
                </a:lnTo>
                <a:lnTo>
                  <a:pt x="1046" y="202"/>
                </a:lnTo>
                <a:lnTo>
                  <a:pt x="1051" y="202"/>
                </a:lnTo>
                <a:lnTo>
                  <a:pt x="1057" y="202"/>
                </a:lnTo>
                <a:lnTo>
                  <a:pt x="1063" y="202"/>
                </a:lnTo>
                <a:lnTo>
                  <a:pt x="1068" y="202"/>
                </a:lnTo>
                <a:lnTo>
                  <a:pt x="1073" y="202"/>
                </a:lnTo>
                <a:lnTo>
                  <a:pt x="1079" y="202"/>
                </a:lnTo>
                <a:lnTo>
                  <a:pt x="1085" y="202"/>
                </a:lnTo>
                <a:lnTo>
                  <a:pt x="1091" y="203"/>
                </a:lnTo>
                <a:lnTo>
                  <a:pt x="1096" y="203"/>
                </a:lnTo>
                <a:lnTo>
                  <a:pt x="1102" y="203"/>
                </a:lnTo>
                <a:lnTo>
                  <a:pt x="1108" y="167"/>
                </a:lnTo>
                <a:lnTo>
                  <a:pt x="1114" y="161"/>
                </a:lnTo>
                <a:lnTo>
                  <a:pt x="1119" y="157"/>
                </a:lnTo>
                <a:lnTo>
                  <a:pt x="1124" y="155"/>
                </a:lnTo>
                <a:lnTo>
                  <a:pt x="1130" y="153"/>
                </a:lnTo>
                <a:lnTo>
                  <a:pt x="1136" y="152"/>
                </a:lnTo>
                <a:lnTo>
                  <a:pt x="1142" y="151"/>
                </a:lnTo>
                <a:lnTo>
                  <a:pt x="1147" y="149"/>
                </a:lnTo>
                <a:lnTo>
                  <a:pt x="1153" y="149"/>
                </a:lnTo>
                <a:lnTo>
                  <a:pt x="1159" y="148"/>
                </a:lnTo>
                <a:lnTo>
                  <a:pt x="1164" y="147"/>
                </a:lnTo>
                <a:lnTo>
                  <a:pt x="1169" y="146"/>
                </a:lnTo>
                <a:lnTo>
                  <a:pt x="1175" y="146"/>
                </a:lnTo>
                <a:lnTo>
                  <a:pt x="1181" y="145"/>
                </a:lnTo>
                <a:lnTo>
                  <a:pt x="1187" y="145"/>
                </a:lnTo>
                <a:lnTo>
                  <a:pt x="1192" y="144"/>
                </a:lnTo>
                <a:lnTo>
                  <a:pt x="1198" y="144"/>
                </a:lnTo>
                <a:lnTo>
                  <a:pt x="1204" y="144"/>
                </a:lnTo>
                <a:lnTo>
                  <a:pt x="1210" y="144"/>
                </a:lnTo>
                <a:lnTo>
                  <a:pt x="1215" y="144"/>
                </a:lnTo>
                <a:lnTo>
                  <a:pt x="1220" y="143"/>
                </a:lnTo>
                <a:lnTo>
                  <a:pt x="1226" y="143"/>
                </a:lnTo>
                <a:lnTo>
                  <a:pt x="1232" y="143"/>
                </a:lnTo>
                <a:lnTo>
                  <a:pt x="1238" y="117"/>
                </a:lnTo>
                <a:lnTo>
                  <a:pt x="1243" y="87"/>
                </a:lnTo>
                <a:lnTo>
                  <a:pt x="1249" y="79"/>
                </a:lnTo>
                <a:lnTo>
                  <a:pt x="1255" y="73"/>
                </a:lnTo>
                <a:lnTo>
                  <a:pt x="1261" y="71"/>
                </a:lnTo>
                <a:lnTo>
                  <a:pt x="1265" y="68"/>
                </a:lnTo>
                <a:lnTo>
                  <a:pt x="1271" y="65"/>
                </a:lnTo>
                <a:lnTo>
                  <a:pt x="1277" y="63"/>
                </a:lnTo>
                <a:lnTo>
                  <a:pt x="1283" y="61"/>
                </a:lnTo>
                <a:lnTo>
                  <a:pt x="1289" y="60"/>
                </a:lnTo>
                <a:lnTo>
                  <a:pt x="1294" y="58"/>
                </a:lnTo>
                <a:lnTo>
                  <a:pt x="1300" y="57"/>
                </a:lnTo>
                <a:lnTo>
                  <a:pt x="1306" y="56"/>
                </a:lnTo>
                <a:lnTo>
                  <a:pt x="1311" y="55"/>
                </a:lnTo>
                <a:lnTo>
                  <a:pt x="1316" y="54"/>
                </a:lnTo>
                <a:lnTo>
                  <a:pt x="1322" y="53"/>
                </a:lnTo>
                <a:lnTo>
                  <a:pt x="1328" y="52"/>
                </a:lnTo>
                <a:lnTo>
                  <a:pt x="1334" y="51"/>
                </a:lnTo>
                <a:lnTo>
                  <a:pt x="1339" y="50"/>
                </a:lnTo>
                <a:lnTo>
                  <a:pt x="1345" y="49"/>
                </a:lnTo>
                <a:lnTo>
                  <a:pt x="1351" y="48"/>
                </a:lnTo>
                <a:lnTo>
                  <a:pt x="1357" y="48"/>
                </a:lnTo>
                <a:lnTo>
                  <a:pt x="1362" y="48"/>
                </a:lnTo>
                <a:lnTo>
                  <a:pt x="1367" y="47"/>
                </a:lnTo>
                <a:lnTo>
                  <a:pt x="1373" y="47"/>
                </a:lnTo>
                <a:lnTo>
                  <a:pt x="1379" y="46"/>
                </a:lnTo>
                <a:lnTo>
                  <a:pt x="1385" y="46"/>
                </a:lnTo>
                <a:lnTo>
                  <a:pt x="1390" y="45"/>
                </a:lnTo>
                <a:lnTo>
                  <a:pt x="1396" y="44"/>
                </a:lnTo>
                <a:lnTo>
                  <a:pt x="1402" y="44"/>
                </a:lnTo>
                <a:lnTo>
                  <a:pt x="1408" y="43"/>
                </a:lnTo>
                <a:lnTo>
                  <a:pt x="1412" y="43"/>
                </a:lnTo>
                <a:lnTo>
                  <a:pt x="1418" y="42"/>
                </a:lnTo>
                <a:lnTo>
                  <a:pt x="1424" y="42"/>
                </a:lnTo>
                <a:lnTo>
                  <a:pt x="1430" y="42"/>
                </a:lnTo>
                <a:lnTo>
                  <a:pt x="1435" y="41"/>
                </a:lnTo>
                <a:lnTo>
                  <a:pt x="1441" y="41"/>
                </a:lnTo>
                <a:lnTo>
                  <a:pt x="1447" y="40"/>
                </a:lnTo>
                <a:lnTo>
                  <a:pt x="1453" y="40"/>
                </a:lnTo>
                <a:lnTo>
                  <a:pt x="1458" y="39"/>
                </a:lnTo>
                <a:lnTo>
                  <a:pt x="1463" y="39"/>
                </a:lnTo>
                <a:lnTo>
                  <a:pt x="1469" y="39"/>
                </a:lnTo>
                <a:lnTo>
                  <a:pt x="1475" y="38"/>
                </a:lnTo>
                <a:lnTo>
                  <a:pt x="1481" y="38"/>
                </a:lnTo>
                <a:lnTo>
                  <a:pt x="1486" y="38"/>
                </a:lnTo>
                <a:lnTo>
                  <a:pt x="1492" y="37"/>
                </a:lnTo>
                <a:lnTo>
                  <a:pt x="1498" y="37"/>
                </a:lnTo>
                <a:lnTo>
                  <a:pt x="1504" y="37"/>
                </a:lnTo>
                <a:lnTo>
                  <a:pt x="1508" y="36"/>
                </a:lnTo>
                <a:lnTo>
                  <a:pt x="1514" y="36"/>
                </a:lnTo>
                <a:lnTo>
                  <a:pt x="1520" y="36"/>
                </a:lnTo>
                <a:lnTo>
                  <a:pt x="1526" y="36"/>
                </a:lnTo>
                <a:lnTo>
                  <a:pt x="1531" y="35"/>
                </a:lnTo>
                <a:lnTo>
                  <a:pt x="1537" y="35"/>
                </a:lnTo>
                <a:lnTo>
                  <a:pt x="1543" y="35"/>
                </a:lnTo>
                <a:lnTo>
                  <a:pt x="1549" y="34"/>
                </a:lnTo>
                <a:lnTo>
                  <a:pt x="1555" y="34"/>
                </a:lnTo>
                <a:lnTo>
                  <a:pt x="1559" y="34"/>
                </a:lnTo>
                <a:lnTo>
                  <a:pt x="1565" y="34"/>
                </a:lnTo>
                <a:lnTo>
                  <a:pt x="1571" y="33"/>
                </a:lnTo>
                <a:lnTo>
                  <a:pt x="1577" y="33"/>
                </a:lnTo>
                <a:lnTo>
                  <a:pt x="1582" y="33"/>
                </a:lnTo>
                <a:lnTo>
                  <a:pt x="1588" y="33"/>
                </a:lnTo>
                <a:lnTo>
                  <a:pt x="1594" y="32"/>
                </a:lnTo>
                <a:lnTo>
                  <a:pt x="1600" y="32"/>
                </a:lnTo>
                <a:lnTo>
                  <a:pt x="1604" y="32"/>
                </a:lnTo>
                <a:lnTo>
                  <a:pt x="1610" y="32"/>
                </a:lnTo>
                <a:lnTo>
                  <a:pt x="1616" y="32"/>
                </a:lnTo>
                <a:lnTo>
                  <a:pt x="1622" y="31"/>
                </a:lnTo>
                <a:lnTo>
                  <a:pt x="1628" y="31"/>
                </a:lnTo>
                <a:lnTo>
                  <a:pt x="1633" y="31"/>
                </a:lnTo>
                <a:lnTo>
                  <a:pt x="1639" y="31"/>
                </a:lnTo>
                <a:lnTo>
                  <a:pt x="1645" y="30"/>
                </a:lnTo>
                <a:lnTo>
                  <a:pt x="1651" y="30"/>
                </a:lnTo>
                <a:lnTo>
                  <a:pt x="1655" y="30"/>
                </a:lnTo>
                <a:lnTo>
                  <a:pt x="1661" y="30"/>
                </a:lnTo>
                <a:lnTo>
                  <a:pt x="1667" y="30"/>
                </a:lnTo>
                <a:lnTo>
                  <a:pt x="1673" y="30"/>
                </a:lnTo>
                <a:lnTo>
                  <a:pt x="1678" y="29"/>
                </a:lnTo>
                <a:lnTo>
                  <a:pt x="1684" y="29"/>
                </a:lnTo>
                <a:lnTo>
                  <a:pt x="1690" y="29"/>
                </a:lnTo>
                <a:lnTo>
                  <a:pt x="1696" y="29"/>
                </a:lnTo>
                <a:lnTo>
                  <a:pt x="1701" y="29"/>
                </a:lnTo>
                <a:lnTo>
                  <a:pt x="1706" y="28"/>
                </a:lnTo>
                <a:lnTo>
                  <a:pt x="1712" y="28"/>
                </a:lnTo>
                <a:lnTo>
                  <a:pt x="1718" y="28"/>
                </a:lnTo>
                <a:lnTo>
                  <a:pt x="1724" y="28"/>
                </a:lnTo>
                <a:lnTo>
                  <a:pt x="1729" y="28"/>
                </a:lnTo>
                <a:lnTo>
                  <a:pt x="1735" y="28"/>
                </a:lnTo>
                <a:lnTo>
                  <a:pt x="1741" y="28"/>
                </a:lnTo>
                <a:lnTo>
                  <a:pt x="1747" y="27"/>
                </a:lnTo>
                <a:lnTo>
                  <a:pt x="1752" y="27"/>
                </a:lnTo>
                <a:lnTo>
                  <a:pt x="1757" y="27"/>
                </a:lnTo>
                <a:lnTo>
                  <a:pt x="1763" y="27"/>
                </a:lnTo>
                <a:lnTo>
                  <a:pt x="1769" y="27"/>
                </a:lnTo>
                <a:lnTo>
                  <a:pt x="1774" y="27"/>
                </a:lnTo>
                <a:lnTo>
                  <a:pt x="1780" y="26"/>
                </a:lnTo>
                <a:lnTo>
                  <a:pt x="1786" y="26"/>
                </a:lnTo>
                <a:lnTo>
                  <a:pt x="1792" y="26"/>
                </a:lnTo>
                <a:lnTo>
                  <a:pt x="1797" y="26"/>
                </a:lnTo>
                <a:lnTo>
                  <a:pt x="1802" y="26"/>
                </a:lnTo>
                <a:lnTo>
                  <a:pt x="1808" y="26"/>
                </a:lnTo>
                <a:lnTo>
                  <a:pt x="1814" y="26"/>
                </a:lnTo>
                <a:lnTo>
                  <a:pt x="1820" y="26"/>
                </a:lnTo>
                <a:lnTo>
                  <a:pt x="1825" y="25"/>
                </a:lnTo>
                <a:lnTo>
                  <a:pt x="1831" y="25"/>
                </a:lnTo>
                <a:lnTo>
                  <a:pt x="1837" y="25"/>
                </a:lnTo>
                <a:lnTo>
                  <a:pt x="1843" y="25"/>
                </a:lnTo>
                <a:lnTo>
                  <a:pt x="1848" y="25"/>
                </a:lnTo>
                <a:lnTo>
                  <a:pt x="1853" y="25"/>
                </a:lnTo>
                <a:lnTo>
                  <a:pt x="1859" y="25"/>
                </a:lnTo>
                <a:lnTo>
                  <a:pt x="1865" y="25"/>
                </a:lnTo>
                <a:lnTo>
                  <a:pt x="1870" y="24"/>
                </a:lnTo>
                <a:lnTo>
                  <a:pt x="1876" y="24"/>
                </a:lnTo>
                <a:lnTo>
                  <a:pt x="1882" y="24"/>
                </a:lnTo>
                <a:lnTo>
                  <a:pt x="1888" y="24"/>
                </a:lnTo>
                <a:lnTo>
                  <a:pt x="1893" y="24"/>
                </a:lnTo>
                <a:lnTo>
                  <a:pt x="1899" y="24"/>
                </a:lnTo>
                <a:lnTo>
                  <a:pt x="1904" y="24"/>
                </a:lnTo>
                <a:lnTo>
                  <a:pt x="1910" y="24"/>
                </a:lnTo>
                <a:lnTo>
                  <a:pt x="1916" y="24"/>
                </a:lnTo>
                <a:lnTo>
                  <a:pt x="1921" y="24"/>
                </a:lnTo>
                <a:lnTo>
                  <a:pt x="1927" y="24"/>
                </a:lnTo>
                <a:lnTo>
                  <a:pt x="1933" y="24"/>
                </a:lnTo>
                <a:lnTo>
                  <a:pt x="1939" y="24"/>
                </a:lnTo>
                <a:lnTo>
                  <a:pt x="1944" y="24"/>
                </a:lnTo>
                <a:lnTo>
                  <a:pt x="1949" y="24"/>
                </a:lnTo>
                <a:lnTo>
                  <a:pt x="1955" y="24"/>
                </a:lnTo>
                <a:lnTo>
                  <a:pt x="1961" y="24"/>
                </a:lnTo>
                <a:lnTo>
                  <a:pt x="1966" y="24"/>
                </a:lnTo>
                <a:lnTo>
                  <a:pt x="1972" y="23"/>
                </a:lnTo>
                <a:lnTo>
                  <a:pt x="1978" y="23"/>
                </a:lnTo>
                <a:lnTo>
                  <a:pt x="1984" y="23"/>
                </a:lnTo>
                <a:lnTo>
                  <a:pt x="1990" y="23"/>
                </a:lnTo>
                <a:lnTo>
                  <a:pt x="1995" y="23"/>
                </a:lnTo>
                <a:lnTo>
                  <a:pt x="2000" y="23"/>
                </a:lnTo>
                <a:lnTo>
                  <a:pt x="2006" y="23"/>
                </a:lnTo>
                <a:lnTo>
                  <a:pt x="2012" y="23"/>
                </a:lnTo>
                <a:lnTo>
                  <a:pt x="2017" y="23"/>
                </a:lnTo>
                <a:lnTo>
                  <a:pt x="2023" y="23"/>
                </a:lnTo>
                <a:lnTo>
                  <a:pt x="2029" y="23"/>
                </a:lnTo>
                <a:lnTo>
                  <a:pt x="2035" y="22"/>
                </a:lnTo>
                <a:lnTo>
                  <a:pt x="2040" y="22"/>
                </a:lnTo>
                <a:lnTo>
                  <a:pt x="2046" y="22"/>
                </a:lnTo>
                <a:lnTo>
                  <a:pt x="2051" y="22"/>
                </a:lnTo>
                <a:lnTo>
                  <a:pt x="2057" y="22"/>
                </a:lnTo>
                <a:lnTo>
                  <a:pt x="2063" y="22"/>
                </a:lnTo>
                <a:lnTo>
                  <a:pt x="2068" y="22"/>
                </a:lnTo>
                <a:lnTo>
                  <a:pt x="2074" y="22"/>
                </a:lnTo>
                <a:lnTo>
                  <a:pt x="2080" y="22"/>
                </a:lnTo>
                <a:lnTo>
                  <a:pt x="2086" y="22"/>
                </a:lnTo>
                <a:lnTo>
                  <a:pt x="2091" y="22"/>
                </a:lnTo>
                <a:lnTo>
                  <a:pt x="2096" y="21"/>
                </a:lnTo>
                <a:lnTo>
                  <a:pt x="2102" y="21"/>
                </a:lnTo>
                <a:lnTo>
                  <a:pt x="2108" y="21"/>
                </a:lnTo>
                <a:lnTo>
                  <a:pt x="2113" y="21"/>
                </a:lnTo>
                <a:lnTo>
                  <a:pt x="2119" y="21"/>
                </a:lnTo>
                <a:lnTo>
                  <a:pt x="2125" y="21"/>
                </a:lnTo>
                <a:lnTo>
                  <a:pt x="2131" y="21"/>
                </a:lnTo>
                <a:lnTo>
                  <a:pt x="2136" y="21"/>
                </a:lnTo>
                <a:lnTo>
                  <a:pt x="2142" y="21"/>
                </a:lnTo>
                <a:lnTo>
                  <a:pt x="2147" y="21"/>
                </a:lnTo>
                <a:lnTo>
                  <a:pt x="2153" y="21"/>
                </a:lnTo>
                <a:lnTo>
                  <a:pt x="2159" y="21"/>
                </a:lnTo>
                <a:lnTo>
                  <a:pt x="2164" y="21"/>
                </a:lnTo>
                <a:lnTo>
                  <a:pt x="2170" y="21"/>
                </a:lnTo>
                <a:lnTo>
                  <a:pt x="2176" y="20"/>
                </a:lnTo>
                <a:lnTo>
                  <a:pt x="2182" y="20"/>
                </a:lnTo>
                <a:lnTo>
                  <a:pt x="2187" y="20"/>
                </a:lnTo>
                <a:lnTo>
                  <a:pt x="2193" y="20"/>
                </a:lnTo>
                <a:lnTo>
                  <a:pt x="2198" y="20"/>
                </a:lnTo>
                <a:lnTo>
                  <a:pt x="2204" y="20"/>
                </a:lnTo>
                <a:lnTo>
                  <a:pt x="2209" y="20"/>
                </a:lnTo>
                <a:lnTo>
                  <a:pt x="2215" y="20"/>
                </a:lnTo>
                <a:lnTo>
                  <a:pt x="2221" y="20"/>
                </a:lnTo>
                <a:lnTo>
                  <a:pt x="2227" y="20"/>
                </a:lnTo>
                <a:lnTo>
                  <a:pt x="2232" y="20"/>
                </a:lnTo>
                <a:lnTo>
                  <a:pt x="2232" y="0"/>
                </a:lnTo>
                <a:lnTo>
                  <a:pt x="2227" y="0"/>
                </a:lnTo>
                <a:lnTo>
                  <a:pt x="2221" y="0"/>
                </a:lnTo>
                <a:lnTo>
                  <a:pt x="2215" y="0"/>
                </a:lnTo>
                <a:lnTo>
                  <a:pt x="2209" y="0"/>
                </a:lnTo>
                <a:lnTo>
                  <a:pt x="2204" y="0"/>
                </a:lnTo>
                <a:lnTo>
                  <a:pt x="2198" y="0"/>
                </a:lnTo>
                <a:lnTo>
                  <a:pt x="2193" y="0"/>
                </a:lnTo>
                <a:lnTo>
                  <a:pt x="2187" y="0"/>
                </a:lnTo>
                <a:lnTo>
                  <a:pt x="2182" y="0"/>
                </a:lnTo>
                <a:lnTo>
                  <a:pt x="2176" y="0"/>
                </a:lnTo>
                <a:lnTo>
                  <a:pt x="2170" y="0"/>
                </a:lnTo>
                <a:lnTo>
                  <a:pt x="2164" y="0"/>
                </a:lnTo>
                <a:lnTo>
                  <a:pt x="2159" y="0"/>
                </a:lnTo>
                <a:lnTo>
                  <a:pt x="2153" y="0"/>
                </a:lnTo>
                <a:lnTo>
                  <a:pt x="2147" y="0"/>
                </a:lnTo>
                <a:lnTo>
                  <a:pt x="2142" y="0"/>
                </a:lnTo>
                <a:lnTo>
                  <a:pt x="2136" y="0"/>
                </a:lnTo>
                <a:lnTo>
                  <a:pt x="2131" y="0"/>
                </a:lnTo>
                <a:lnTo>
                  <a:pt x="2125" y="0"/>
                </a:lnTo>
                <a:lnTo>
                  <a:pt x="2119" y="0"/>
                </a:lnTo>
                <a:lnTo>
                  <a:pt x="2113" y="0"/>
                </a:lnTo>
                <a:lnTo>
                  <a:pt x="2108" y="0"/>
                </a:lnTo>
                <a:lnTo>
                  <a:pt x="2102" y="0"/>
                </a:lnTo>
                <a:lnTo>
                  <a:pt x="2096" y="0"/>
                </a:lnTo>
                <a:lnTo>
                  <a:pt x="2091" y="0"/>
                </a:lnTo>
                <a:lnTo>
                  <a:pt x="2086" y="0"/>
                </a:lnTo>
                <a:lnTo>
                  <a:pt x="2080" y="0"/>
                </a:lnTo>
                <a:lnTo>
                  <a:pt x="2074" y="0"/>
                </a:lnTo>
                <a:lnTo>
                  <a:pt x="2068" y="0"/>
                </a:lnTo>
                <a:lnTo>
                  <a:pt x="2063" y="0"/>
                </a:lnTo>
                <a:lnTo>
                  <a:pt x="2057" y="0"/>
                </a:lnTo>
                <a:lnTo>
                  <a:pt x="2051" y="0"/>
                </a:lnTo>
                <a:lnTo>
                  <a:pt x="2046" y="0"/>
                </a:lnTo>
                <a:lnTo>
                  <a:pt x="2040" y="0"/>
                </a:lnTo>
                <a:lnTo>
                  <a:pt x="2035" y="0"/>
                </a:lnTo>
                <a:lnTo>
                  <a:pt x="2029" y="0"/>
                </a:lnTo>
                <a:lnTo>
                  <a:pt x="2023" y="0"/>
                </a:lnTo>
                <a:lnTo>
                  <a:pt x="2017" y="0"/>
                </a:lnTo>
                <a:lnTo>
                  <a:pt x="2012" y="0"/>
                </a:lnTo>
                <a:lnTo>
                  <a:pt x="2006" y="0"/>
                </a:lnTo>
                <a:lnTo>
                  <a:pt x="2000" y="0"/>
                </a:lnTo>
                <a:lnTo>
                  <a:pt x="1995" y="0"/>
                </a:lnTo>
                <a:lnTo>
                  <a:pt x="1990" y="0"/>
                </a:lnTo>
                <a:lnTo>
                  <a:pt x="1984" y="0"/>
                </a:lnTo>
                <a:lnTo>
                  <a:pt x="1978" y="0"/>
                </a:lnTo>
                <a:lnTo>
                  <a:pt x="1972" y="0"/>
                </a:lnTo>
                <a:lnTo>
                  <a:pt x="1966" y="0"/>
                </a:lnTo>
                <a:lnTo>
                  <a:pt x="1961" y="0"/>
                </a:lnTo>
                <a:lnTo>
                  <a:pt x="1955" y="0"/>
                </a:lnTo>
                <a:lnTo>
                  <a:pt x="1949" y="0"/>
                </a:lnTo>
                <a:lnTo>
                  <a:pt x="1944" y="0"/>
                </a:lnTo>
                <a:lnTo>
                  <a:pt x="1939" y="0"/>
                </a:lnTo>
                <a:lnTo>
                  <a:pt x="1933" y="0"/>
                </a:lnTo>
                <a:lnTo>
                  <a:pt x="1927" y="0"/>
                </a:lnTo>
                <a:lnTo>
                  <a:pt x="1921" y="0"/>
                </a:lnTo>
                <a:lnTo>
                  <a:pt x="1916" y="0"/>
                </a:lnTo>
                <a:lnTo>
                  <a:pt x="1910" y="0"/>
                </a:lnTo>
                <a:lnTo>
                  <a:pt x="1904" y="0"/>
                </a:lnTo>
                <a:lnTo>
                  <a:pt x="1899" y="0"/>
                </a:lnTo>
                <a:lnTo>
                  <a:pt x="1893" y="0"/>
                </a:lnTo>
                <a:lnTo>
                  <a:pt x="1888" y="0"/>
                </a:lnTo>
                <a:lnTo>
                  <a:pt x="1882" y="0"/>
                </a:lnTo>
                <a:lnTo>
                  <a:pt x="1876" y="0"/>
                </a:lnTo>
                <a:lnTo>
                  <a:pt x="1870" y="0"/>
                </a:lnTo>
                <a:lnTo>
                  <a:pt x="1865" y="0"/>
                </a:lnTo>
                <a:lnTo>
                  <a:pt x="1859" y="0"/>
                </a:lnTo>
                <a:lnTo>
                  <a:pt x="1853" y="0"/>
                </a:lnTo>
                <a:lnTo>
                  <a:pt x="1848" y="0"/>
                </a:lnTo>
                <a:lnTo>
                  <a:pt x="1843" y="0"/>
                </a:lnTo>
                <a:lnTo>
                  <a:pt x="1837" y="0"/>
                </a:lnTo>
                <a:lnTo>
                  <a:pt x="1831" y="0"/>
                </a:lnTo>
                <a:lnTo>
                  <a:pt x="1825" y="0"/>
                </a:lnTo>
                <a:lnTo>
                  <a:pt x="1820" y="0"/>
                </a:lnTo>
                <a:lnTo>
                  <a:pt x="1814" y="0"/>
                </a:lnTo>
                <a:lnTo>
                  <a:pt x="1808" y="0"/>
                </a:lnTo>
                <a:lnTo>
                  <a:pt x="1802" y="0"/>
                </a:lnTo>
                <a:lnTo>
                  <a:pt x="1797" y="0"/>
                </a:lnTo>
                <a:lnTo>
                  <a:pt x="1792" y="0"/>
                </a:lnTo>
                <a:lnTo>
                  <a:pt x="1786" y="0"/>
                </a:lnTo>
                <a:lnTo>
                  <a:pt x="1780" y="0"/>
                </a:lnTo>
                <a:lnTo>
                  <a:pt x="1774" y="0"/>
                </a:lnTo>
                <a:lnTo>
                  <a:pt x="1769" y="0"/>
                </a:lnTo>
                <a:lnTo>
                  <a:pt x="1763" y="0"/>
                </a:lnTo>
                <a:lnTo>
                  <a:pt x="1757" y="0"/>
                </a:lnTo>
                <a:lnTo>
                  <a:pt x="1752" y="0"/>
                </a:lnTo>
                <a:lnTo>
                  <a:pt x="1747" y="0"/>
                </a:lnTo>
                <a:lnTo>
                  <a:pt x="1741" y="0"/>
                </a:lnTo>
                <a:lnTo>
                  <a:pt x="1735" y="0"/>
                </a:lnTo>
                <a:lnTo>
                  <a:pt x="1729" y="0"/>
                </a:lnTo>
                <a:lnTo>
                  <a:pt x="1724" y="0"/>
                </a:lnTo>
                <a:lnTo>
                  <a:pt x="1718" y="0"/>
                </a:lnTo>
                <a:lnTo>
                  <a:pt x="1712" y="0"/>
                </a:lnTo>
                <a:lnTo>
                  <a:pt x="1706" y="0"/>
                </a:lnTo>
                <a:lnTo>
                  <a:pt x="1701" y="0"/>
                </a:lnTo>
                <a:lnTo>
                  <a:pt x="1696" y="0"/>
                </a:lnTo>
                <a:lnTo>
                  <a:pt x="1690" y="0"/>
                </a:lnTo>
                <a:lnTo>
                  <a:pt x="1684" y="0"/>
                </a:lnTo>
                <a:lnTo>
                  <a:pt x="1678" y="0"/>
                </a:lnTo>
                <a:lnTo>
                  <a:pt x="1673" y="0"/>
                </a:lnTo>
                <a:lnTo>
                  <a:pt x="1667" y="0"/>
                </a:lnTo>
                <a:lnTo>
                  <a:pt x="1661" y="0"/>
                </a:lnTo>
                <a:lnTo>
                  <a:pt x="1655" y="0"/>
                </a:lnTo>
                <a:lnTo>
                  <a:pt x="1651" y="0"/>
                </a:lnTo>
                <a:lnTo>
                  <a:pt x="1645" y="0"/>
                </a:lnTo>
                <a:lnTo>
                  <a:pt x="1639" y="0"/>
                </a:lnTo>
                <a:lnTo>
                  <a:pt x="1633" y="0"/>
                </a:lnTo>
                <a:lnTo>
                  <a:pt x="1628" y="0"/>
                </a:lnTo>
                <a:lnTo>
                  <a:pt x="1622" y="0"/>
                </a:lnTo>
                <a:lnTo>
                  <a:pt x="1616" y="0"/>
                </a:lnTo>
                <a:lnTo>
                  <a:pt x="1610" y="0"/>
                </a:lnTo>
                <a:lnTo>
                  <a:pt x="1604" y="0"/>
                </a:lnTo>
                <a:lnTo>
                  <a:pt x="1600" y="0"/>
                </a:lnTo>
                <a:lnTo>
                  <a:pt x="1594" y="0"/>
                </a:lnTo>
                <a:lnTo>
                  <a:pt x="1588" y="0"/>
                </a:lnTo>
                <a:lnTo>
                  <a:pt x="1582" y="0"/>
                </a:lnTo>
                <a:lnTo>
                  <a:pt x="1577" y="0"/>
                </a:lnTo>
                <a:lnTo>
                  <a:pt x="1571" y="0"/>
                </a:lnTo>
                <a:lnTo>
                  <a:pt x="1565" y="0"/>
                </a:lnTo>
                <a:lnTo>
                  <a:pt x="1559" y="0"/>
                </a:lnTo>
                <a:lnTo>
                  <a:pt x="1555" y="0"/>
                </a:lnTo>
                <a:lnTo>
                  <a:pt x="1549" y="0"/>
                </a:lnTo>
                <a:lnTo>
                  <a:pt x="1543" y="0"/>
                </a:lnTo>
                <a:lnTo>
                  <a:pt x="1537" y="0"/>
                </a:lnTo>
                <a:lnTo>
                  <a:pt x="1531" y="0"/>
                </a:lnTo>
                <a:lnTo>
                  <a:pt x="1526" y="0"/>
                </a:lnTo>
                <a:lnTo>
                  <a:pt x="1520" y="0"/>
                </a:lnTo>
                <a:lnTo>
                  <a:pt x="1514" y="0"/>
                </a:lnTo>
                <a:lnTo>
                  <a:pt x="1508" y="0"/>
                </a:lnTo>
                <a:lnTo>
                  <a:pt x="1504" y="0"/>
                </a:lnTo>
                <a:lnTo>
                  <a:pt x="1498" y="0"/>
                </a:lnTo>
                <a:lnTo>
                  <a:pt x="1492" y="0"/>
                </a:lnTo>
                <a:lnTo>
                  <a:pt x="1486" y="0"/>
                </a:lnTo>
                <a:lnTo>
                  <a:pt x="1481" y="0"/>
                </a:lnTo>
                <a:lnTo>
                  <a:pt x="1475" y="0"/>
                </a:lnTo>
                <a:lnTo>
                  <a:pt x="1469" y="0"/>
                </a:lnTo>
                <a:lnTo>
                  <a:pt x="1463" y="0"/>
                </a:lnTo>
                <a:lnTo>
                  <a:pt x="1458" y="0"/>
                </a:lnTo>
                <a:lnTo>
                  <a:pt x="1453" y="0"/>
                </a:lnTo>
                <a:lnTo>
                  <a:pt x="1447" y="0"/>
                </a:lnTo>
                <a:lnTo>
                  <a:pt x="1441" y="0"/>
                </a:lnTo>
                <a:lnTo>
                  <a:pt x="1435" y="0"/>
                </a:lnTo>
                <a:lnTo>
                  <a:pt x="1430" y="0"/>
                </a:lnTo>
                <a:lnTo>
                  <a:pt x="1424" y="0"/>
                </a:lnTo>
                <a:lnTo>
                  <a:pt x="1418" y="0"/>
                </a:lnTo>
                <a:lnTo>
                  <a:pt x="1412" y="0"/>
                </a:lnTo>
                <a:lnTo>
                  <a:pt x="1408" y="0"/>
                </a:lnTo>
                <a:lnTo>
                  <a:pt x="1402" y="0"/>
                </a:lnTo>
                <a:lnTo>
                  <a:pt x="1396" y="0"/>
                </a:lnTo>
                <a:lnTo>
                  <a:pt x="1390" y="0"/>
                </a:lnTo>
                <a:lnTo>
                  <a:pt x="1385" y="0"/>
                </a:lnTo>
                <a:lnTo>
                  <a:pt x="1379" y="0"/>
                </a:lnTo>
                <a:lnTo>
                  <a:pt x="1373" y="0"/>
                </a:lnTo>
                <a:lnTo>
                  <a:pt x="1367" y="0"/>
                </a:lnTo>
                <a:lnTo>
                  <a:pt x="1362" y="0"/>
                </a:lnTo>
                <a:lnTo>
                  <a:pt x="1357" y="0"/>
                </a:lnTo>
                <a:lnTo>
                  <a:pt x="1351" y="0"/>
                </a:lnTo>
                <a:lnTo>
                  <a:pt x="1345" y="0"/>
                </a:lnTo>
                <a:lnTo>
                  <a:pt x="1339" y="0"/>
                </a:lnTo>
                <a:lnTo>
                  <a:pt x="1334" y="0"/>
                </a:lnTo>
                <a:lnTo>
                  <a:pt x="1328" y="0"/>
                </a:lnTo>
                <a:lnTo>
                  <a:pt x="1322" y="0"/>
                </a:lnTo>
                <a:lnTo>
                  <a:pt x="1316" y="0"/>
                </a:lnTo>
                <a:lnTo>
                  <a:pt x="1311" y="0"/>
                </a:lnTo>
                <a:lnTo>
                  <a:pt x="1306" y="0"/>
                </a:lnTo>
                <a:lnTo>
                  <a:pt x="1300" y="0"/>
                </a:lnTo>
                <a:lnTo>
                  <a:pt x="1294" y="0"/>
                </a:lnTo>
                <a:lnTo>
                  <a:pt x="1289" y="0"/>
                </a:lnTo>
                <a:lnTo>
                  <a:pt x="1283" y="0"/>
                </a:lnTo>
                <a:lnTo>
                  <a:pt x="1277" y="0"/>
                </a:lnTo>
                <a:lnTo>
                  <a:pt x="1271" y="0"/>
                </a:lnTo>
                <a:lnTo>
                  <a:pt x="1265" y="0"/>
                </a:lnTo>
                <a:lnTo>
                  <a:pt x="1261" y="0"/>
                </a:lnTo>
                <a:lnTo>
                  <a:pt x="1255" y="0"/>
                </a:lnTo>
                <a:lnTo>
                  <a:pt x="1249" y="0"/>
                </a:lnTo>
                <a:lnTo>
                  <a:pt x="1243" y="0"/>
                </a:lnTo>
                <a:lnTo>
                  <a:pt x="1238" y="0"/>
                </a:lnTo>
                <a:lnTo>
                  <a:pt x="1232" y="0"/>
                </a:lnTo>
                <a:lnTo>
                  <a:pt x="1226" y="0"/>
                </a:lnTo>
                <a:lnTo>
                  <a:pt x="1220" y="0"/>
                </a:lnTo>
                <a:lnTo>
                  <a:pt x="1215" y="0"/>
                </a:lnTo>
                <a:lnTo>
                  <a:pt x="1210" y="0"/>
                </a:lnTo>
                <a:lnTo>
                  <a:pt x="1204" y="0"/>
                </a:lnTo>
                <a:lnTo>
                  <a:pt x="1198" y="0"/>
                </a:lnTo>
                <a:lnTo>
                  <a:pt x="1192" y="0"/>
                </a:lnTo>
                <a:lnTo>
                  <a:pt x="1187" y="0"/>
                </a:lnTo>
                <a:lnTo>
                  <a:pt x="1181" y="0"/>
                </a:lnTo>
                <a:lnTo>
                  <a:pt x="1175" y="0"/>
                </a:lnTo>
                <a:lnTo>
                  <a:pt x="1169" y="0"/>
                </a:lnTo>
                <a:lnTo>
                  <a:pt x="1164" y="0"/>
                </a:lnTo>
                <a:lnTo>
                  <a:pt x="1159" y="0"/>
                </a:lnTo>
                <a:lnTo>
                  <a:pt x="1153" y="0"/>
                </a:lnTo>
                <a:lnTo>
                  <a:pt x="1147" y="0"/>
                </a:lnTo>
                <a:lnTo>
                  <a:pt x="1142" y="0"/>
                </a:lnTo>
                <a:lnTo>
                  <a:pt x="1136" y="0"/>
                </a:lnTo>
                <a:lnTo>
                  <a:pt x="1130" y="0"/>
                </a:lnTo>
                <a:lnTo>
                  <a:pt x="1124" y="0"/>
                </a:lnTo>
                <a:lnTo>
                  <a:pt x="1119" y="0"/>
                </a:lnTo>
                <a:lnTo>
                  <a:pt x="1114" y="0"/>
                </a:lnTo>
                <a:lnTo>
                  <a:pt x="1108" y="0"/>
                </a:lnTo>
                <a:lnTo>
                  <a:pt x="1102" y="0"/>
                </a:lnTo>
                <a:lnTo>
                  <a:pt x="1096" y="0"/>
                </a:lnTo>
                <a:lnTo>
                  <a:pt x="1091" y="0"/>
                </a:lnTo>
                <a:lnTo>
                  <a:pt x="1085" y="0"/>
                </a:lnTo>
                <a:lnTo>
                  <a:pt x="1079" y="0"/>
                </a:lnTo>
                <a:lnTo>
                  <a:pt x="1073" y="0"/>
                </a:lnTo>
                <a:lnTo>
                  <a:pt x="1068" y="0"/>
                </a:lnTo>
                <a:lnTo>
                  <a:pt x="1063" y="0"/>
                </a:lnTo>
                <a:lnTo>
                  <a:pt x="1057" y="0"/>
                </a:lnTo>
                <a:lnTo>
                  <a:pt x="1051" y="0"/>
                </a:lnTo>
                <a:lnTo>
                  <a:pt x="1046" y="0"/>
                </a:lnTo>
                <a:lnTo>
                  <a:pt x="1040" y="0"/>
                </a:lnTo>
                <a:lnTo>
                  <a:pt x="1034" y="0"/>
                </a:lnTo>
                <a:lnTo>
                  <a:pt x="1028" y="0"/>
                </a:lnTo>
                <a:lnTo>
                  <a:pt x="1023" y="0"/>
                </a:lnTo>
                <a:lnTo>
                  <a:pt x="1017" y="0"/>
                </a:lnTo>
                <a:lnTo>
                  <a:pt x="1012" y="0"/>
                </a:lnTo>
                <a:lnTo>
                  <a:pt x="1006" y="0"/>
                </a:lnTo>
                <a:lnTo>
                  <a:pt x="1000" y="0"/>
                </a:lnTo>
                <a:lnTo>
                  <a:pt x="995" y="0"/>
                </a:lnTo>
                <a:lnTo>
                  <a:pt x="989" y="0"/>
                </a:lnTo>
                <a:lnTo>
                  <a:pt x="983" y="0"/>
                </a:lnTo>
                <a:lnTo>
                  <a:pt x="977" y="0"/>
                </a:lnTo>
                <a:lnTo>
                  <a:pt x="972" y="0"/>
                </a:lnTo>
                <a:lnTo>
                  <a:pt x="966" y="0"/>
                </a:lnTo>
                <a:lnTo>
                  <a:pt x="961" y="0"/>
                </a:lnTo>
                <a:lnTo>
                  <a:pt x="955" y="0"/>
                </a:lnTo>
                <a:lnTo>
                  <a:pt x="950" y="0"/>
                </a:lnTo>
                <a:lnTo>
                  <a:pt x="944" y="0"/>
                </a:lnTo>
                <a:lnTo>
                  <a:pt x="938" y="0"/>
                </a:lnTo>
                <a:lnTo>
                  <a:pt x="932" y="0"/>
                </a:lnTo>
                <a:lnTo>
                  <a:pt x="926" y="0"/>
                </a:lnTo>
                <a:lnTo>
                  <a:pt x="921" y="0"/>
                </a:lnTo>
                <a:lnTo>
                  <a:pt x="916" y="0"/>
                </a:lnTo>
                <a:lnTo>
                  <a:pt x="910" y="0"/>
                </a:lnTo>
                <a:lnTo>
                  <a:pt x="904" y="0"/>
                </a:lnTo>
                <a:lnTo>
                  <a:pt x="899" y="0"/>
                </a:lnTo>
                <a:lnTo>
                  <a:pt x="893" y="0"/>
                </a:lnTo>
                <a:lnTo>
                  <a:pt x="887" y="0"/>
                </a:lnTo>
                <a:lnTo>
                  <a:pt x="881" y="0"/>
                </a:lnTo>
                <a:lnTo>
                  <a:pt x="876" y="0"/>
                </a:lnTo>
                <a:lnTo>
                  <a:pt x="870" y="0"/>
                </a:lnTo>
                <a:lnTo>
                  <a:pt x="865" y="0"/>
                </a:lnTo>
                <a:lnTo>
                  <a:pt x="859" y="0"/>
                </a:lnTo>
                <a:lnTo>
                  <a:pt x="854" y="0"/>
                </a:lnTo>
                <a:lnTo>
                  <a:pt x="848" y="0"/>
                </a:lnTo>
                <a:lnTo>
                  <a:pt x="842" y="0"/>
                </a:lnTo>
                <a:lnTo>
                  <a:pt x="836" y="0"/>
                </a:lnTo>
                <a:lnTo>
                  <a:pt x="830" y="0"/>
                </a:lnTo>
                <a:lnTo>
                  <a:pt x="825" y="0"/>
                </a:lnTo>
                <a:lnTo>
                  <a:pt x="819" y="0"/>
                </a:lnTo>
                <a:lnTo>
                  <a:pt x="814" y="0"/>
                </a:lnTo>
                <a:lnTo>
                  <a:pt x="808" y="0"/>
                </a:lnTo>
                <a:lnTo>
                  <a:pt x="803" y="0"/>
                </a:lnTo>
                <a:lnTo>
                  <a:pt x="797" y="0"/>
                </a:lnTo>
                <a:lnTo>
                  <a:pt x="791" y="0"/>
                </a:lnTo>
                <a:lnTo>
                  <a:pt x="785" y="0"/>
                </a:lnTo>
                <a:lnTo>
                  <a:pt x="780" y="0"/>
                </a:lnTo>
                <a:lnTo>
                  <a:pt x="774" y="0"/>
                </a:lnTo>
                <a:lnTo>
                  <a:pt x="769" y="0"/>
                </a:lnTo>
                <a:lnTo>
                  <a:pt x="763" y="0"/>
                </a:lnTo>
                <a:lnTo>
                  <a:pt x="757" y="0"/>
                </a:lnTo>
                <a:lnTo>
                  <a:pt x="752" y="0"/>
                </a:lnTo>
                <a:lnTo>
                  <a:pt x="746" y="0"/>
                </a:lnTo>
                <a:lnTo>
                  <a:pt x="740" y="0"/>
                </a:lnTo>
                <a:lnTo>
                  <a:pt x="734" y="0"/>
                </a:lnTo>
                <a:lnTo>
                  <a:pt x="729" y="0"/>
                </a:lnTo>
                <a:lnTo>
                  <a:pt x="723" y="0"/>
                </a:lnTo>
                <a:lnTo>
                  <a:pt x="718" y="0"/>
                </a:lnTo>
                <a:lnTo>
                  <a:pt x="712" y="0"/>
                </a:lnTo>
                <a:lnTo>
                  <a:pt x="707" y="0"/>
                </a:lnTo>
                <a:lnTo>
                  <a:pt x="701" y="0"/>
                </a:lnTo>
                <a:lnTo>
                  <a:pt x="695" y="0"/>
                </a:lnTo>
                <a:lnTo>
                  <a:pt x="689" y="0"/>
                </a:lnTo>
                <a:lnTo>
                  <a:pt x="684" y="0"/>
                </a:lnTo>
                <a:lnTo>
                  <a:pt x="678" y="0"/>
                </a:lnTo>
                <a:lnTo>
                  <a:pt x="672" y="0"/>
                </a:lnTo>
                <a:lnTo>
                  <a:pt x="667" y="0"/>
                </a:lnTo>
                <a:lnTo>
                  <a:pt x="661" y="0"/>
                </a:lnTo>
                <a:lnTo>
                  <a:pt x="656" y="0"/>
                </a:lnTo>
                <a:lnTo>
                  <a:pt x="650" y="0"/>
                </a:lnTo>
                <a:lnTo>
                  <a:pt x="644" y="0"/>
                </a:lnTo>
                <a:lnTo>
                  <a:pt x="638" y="0"/>
                </a:lnTo>
                <a:lnTo>
                  <a:pt x="633" y="0"/>
                </a:lnTo>
                <a:lnTo>
                  <a:pt x="627" y="0"/>
                </a:lnTo>
                <a:lnTo>
                  <a:pt x="622" y="0"/>
                </a:lnTo>
                <a:lnTo>
                  <a:pt x="616" y="0"/>
                </a:lnTo>
                <a:lnTo>
                  <a:pt x="611" y="0"/>
                </a:lnTo>
                <a:lnTo>
                  <a:pt x="605" y="0"/>
                </a:lnTo>
                <a:lnTo>
                  <a:pt x="599" y="0"/>
                </a:lnTo>
                <a:lnTo>
                  <a:pt x="593" y="0"/>
                </a:lnTo>
                <a:lnTo>
                  <a:pt x="588" y="0"/>
                </a:lnTo>
                <a:lnTo>
                  <a:pt x="582" y="0"/>
                </a:lnTo>
                <a:lnTo>
                  <a:pt x="576" y="0"/>
                </a:lnTo>
                <a:lnTo>
                  <a:pt x="571" y="0"/>
                </a:lnTo>
                <a:lnTo>
                  <a:pt x="565" y="0"/>
                </a:lnTo>
                <a:lnTo>
                  <a:pt x="560" y="0"/>
                </a:lnTo>
                <a:lnTo>
                  <a:pt x="554" y="0"/>
                </a:lnTo>
                <a:lnTo>
                  <a:pt x="548" y="0"/>
                </a:lnTo>
                <a:lnTo>
                  <a:pt x="542" y="0"/>
                </a:lnTo>
                <a:lnTo>
                  <a:pt x="537" y="0"/>
                </a:lnTo>
                <a:lnTo>
                  <a:pt x="531" y="0"/>
                </a:lnTo>
                <a:lnTo>
                  <a:pt x="525" y="0"/>
                </a:lnTo>
                <a:lnTo>
                  <a:pt x="520" y="0"/>
                </a:lnTo>
                <a:lnTo>
                  <a:pt x="515" y="0"/>
                </a:lnTo>
                <a:lnTo>
                  <a:pt x="509" y="0"/>
                </a:lnTo>
                <a:lnTo>
                  <a:pt x="503" y="0"/>
                </a:lnTo>
                <a:lnTo>
                  <a:pt x="497" y="0"/>
                </a:lnTo>
                <a:lnTo>
                  <a:pt x="491" y="0"/>
                </a:lnTo>
                <a:lnTo>
                  <a:pt x="486" y="0"/>
                </a:lnTo>
                <a:lnTo>
                  <a:pt x="480" y="0"/>
                </a:lnTo>
                <a:lnTo>
                  <a:pt x="475" y="0"/>
                </a:lnTo>
                <a:lnTo>
                  <a:pt x="469" y="0"/>
                </a:lnTo>
                <a:lnTo>
                  <a:pt x="464" y="0"/>
                </a:lnTo>
                <a:lnTo>
                  <a:pt x="458" y="0"/>
                </a:lnTo>
                <a:lnTo>
                  <a:pt x="452" y="0"/>
                </a:lnTo>
                <a:lnTo>
                  <a:pt x="446" y="0"/>
                </a:lnTo>
                <a:lnTo>
                  <a:pt x="441" y="0"/>
                </a:lnTo>
                <a:lnTo>
                  <a:pt x="435" y="0"/>
                </a:lnTo>
                <a:lnTo>
                  <a:pt x="429" y="0"/>
                </a:lnTo>
                <a:lnTo>
                  <a:pt x="424" y="0"/>
                </a:lnTo>
                <a:lnTo>
                  <a:pt x="419" y="0"/>
                </a:lnTo>
                <a:lnTo>
                  <a:pt x="413" y="0"/>
                </a:lnTo>
                <a:lnTo>
                  <a:pt x="407" y="0"/>
                </a:lnTo>
                <a:lnTo>
                  <a:pt x="401" y="0"/>
                </a:lnTo>
                <a:lnTo>
                  <a:pt x="395" y="0"/>
                </a:lnTo>
                <a:lnTo>
                  <a:pt x="390" y="0"/>
                </a:lnTo>
                <a:lnTo>
                  <a:pt x="384" y="0"/>
                </a:lnTo>
                <a:lnTo>
                  <a:pt x="378" y="0"/>
                </a:lnTo>
                <a:lnTo>
                  <a:pt x="373" y="0"/>
                </a:lnTo>
                <a:lnTo>
                  <a:pt x="368" y="0"/>
                </a:lnTo>
                <a:lnTo>
                  <a:pt x="362" y="0"/>
                </a:lnTo>
                <a:lnTo>
                  <a:pt x="356" y="0"/>
                </a:lnTo>
                <a:lnTo>
                  <a:pt x="350" y="0"/>
                </a:lnTo>
                <a:lnTo>
                  <a:pt x="345" y="0"/>
                </a:lnTo>
                <a:lnTo>
                  <a:pt x="339" y="0"/>
                </a:lnTo>
                <a:lnTo>
                  <a:pt x="333" y="0"/>
                </a:lnTo>
                <a:lnTo>
                  <a:pt x="327" y="0"/>
                </a:lnTo>
                <a:lnTo>
                  <a:pt x="322" y="0"/>
                </a:lnTo>
                <a:lnTo>
                  <a:pt x="317" y="0"/>
                </a:lnTo>
                <a:lnTo>
                  <a:pt x="311" y="0"/>
                </a:lnTo>
                <a:lnTo>
                  <a:pt x="305" y="0"/>
                </a:lnTo>
                <a:lnTo>
                  <a:pt x="299" y="0"/>
                </a:lnTo>
                <a:lnTo>
                  <a:pt x="294" y="0"/>
                </a:lnTo>
                <a:lnTo>
                  <a:pt x="288" y="0"/>
                </a:lnTo>
                <a:lnTo>
                  <a:pt x="282" y="0"/>
                </a:lnTo>
                <a:lnTo>
                  <a:pt x="277" y="0"/>
                </a:lnTo>
                <a:lnTo>
                  <a:pt x="272" y="0"/>
                </a:lnTo>
                <a:lnTo>
                  <a:pt x="266" y="0"/>
                </a:lnTo>
                <a:lnTo>
                  <a:pt x="260" y="0"/>
                </a:lnTo>
                <a:lnTo>
                  <a:pt x="254" y="0"/>
                </a:lnTo>
                <a:lnTo>
                  <a:pt x="249" y="0"/>
                </a:lnTo>
                <a:lnTo>
                  <a:pt x="243" y="0"/>
                </a:lnTo>
                <a:lnTo>
                  <a:pt x="237" y="0"/>
                </a:lnTo>
                <a:lnTo>
                  <a:pt x="231" y="0"/>
                </a:lnTo>
                <a:lnTo>
                  <a:pt x="226" y="0"/>
                </a:lnTo>
                <a:lnTo>
                  <a:pt x="221" y="0"/>
                </a:lnTo>
                <a:lnTo>
                  <a:pt x="215" y="0"/>
                </a:lnTo>
                <a:lnTo>
                  <a:pt x="209" y="0"/>
                </a:lnTo>
                <a:lnTo>
                  <a:pt x="203" y="0"/>
                </a:lnTo>
                <a:lnTo>
                  <a:pt x="198" y="0"/>
                </a:lnTo>
                <a:lnTo>
                  <a:pt x="192" y="0"/>
                </a:lnTo>
                <a:lnTo>
                  <a:pt x="186" y="0"/>
                </a:lnTo>
                <a:lnTo>
                  <a:pt x="180" y="0"/>
                </a:lnTo>
                <a:lnTo>
                  <a:pt x="176" y="0"/>
                </a:lnTo>
                <a:lnTo>
                  <a:pt x="170" y="0"/>
                </a:lnTo>
                <a:lnTo>
                  <a:pt x="164" y="0"/>
                </a:lnTo>
                <a:lnTo>
                  <a:pt x="158" y="0"/>
                </a:lnTo>
                <a:lnTo>
                  <a:pt x="153" y="0"/>
                </a:lnTo>
                <a:lnTo>
                  <a:pt x="147" y="0"/>
                </a:lnTo>
                <a:lnTo>
                  <a:pt x="141" y="0"/>
                </a:lnTo>
                <a:lnTo>
                  <a:pt x="135" y="0"/>
                </a:lnTo>
                <a:lnTo>
                  <a:pt x="130" y="0"/>
                </a:lnTo>
                <a:lnTo>
                  <a:pt x="125" y="0"/>
                </a:lnTo>
                <a:lnTo>
                  <a:pt x="119" y="0"/>
                </a:lnTo>
                <a:lnTo>
                  <a:pt x="113" y="0"/>
                </a:lnTo>
                <a:lnTo>
                  <a:pt x="107" y="0"/>
                </a:lnTo>
                <a:lnTo>
                  <a:pt x="102" y="0"/>
                </a:lnTo>
                <a:lnTo>
                  <a:pt x="96" y="0"/>
                </a:lnTo>
                <a:lnTo>
                  <a:pt x="90" y="0"/>
                </a:lnTo>
                <a:lnTo>
                  <a:pt x="84" y="0"/>
                </a:lnTo>
                <a:lnTo>
                  <a:pt x="80" y="0"/>
                </a:lnTo>
                <a:lnTo>
                  <a:pt x="74" y="0"/>
                </a:lnTo>
                <a:lnTo>
                  <a:pt x="68" y="0"/>
                </a:lnTo>
                <a:lnTo>
                  <a:pt x="62" y="0"/>
                </a:lnTo>
                <a:lnTo>
                  <a:pt x="56" y="0"/>
                </a:lnTo>
                <a:lnTo>
                  <a:pt x="51" y="0"/>
                </a:lnTo>
                <a:lnTo>
                  <a:pt x="45" y="0"/>
                </a:lnTo>
                <a:lnTo>
                  <a:pt x="39" y="0"/>
                </a:lnTo>
                <a:lnTo>
                  <a:pt x="33" y="0"/>
                </a:lnTo>
                <a:lnTo>
                  <a:pt x="29" y="0"/>
                </a:lnTo>
                <a:lnTo>
                  <a:pt x="23" y="0"/>
                </a:lnTo>
                <a:lnTo>
                  <a:pt x="17" y="0"/>
                </a:lnTo>
                <a:lnTo>
                  <a:pt x="11" y="0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rgbClr val="00B050">
              <a:alpha val="60000"/>
            </a:srgbClr>
          </a:solidFill>
          <a:ln w="12700" cap="rnd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A3990E91-012B-6C20-5740-50955CA7B173}"/>
              </a:ext>
            </a:extLst>
          </p:cNvPr>
          <p:cNvSpPr>
            <a:spLocks/>
          </p:cNvSpPr>
          <p:nvPr/>
        </p:nvSpPr>
        <p:spPr bwMode="auto">
          <a:xfrm>
            <a:off x="8270143" y="2742590"/>
            <a:ext cx="3543300" cy="2306638"/>
          </a:xfrm>
          <a:custGeom>
            <a:avLst/>
            <a:gdLst>
              <a:gd name="T0" fmla="*/ 68 w 2232"/>
              <a:gd name="T1" fmla="*/ 267 h 1453"/>
              <a:gd name="T2" fmla="*/ 141 w 2232"/>
              <a:gd name="T3" fmla="*/ 194 h 1453"/>
              <a:gd name="T4" fmla="*/ 215 w 2232"/>
              <a:gd name="T5" fmla="*/ 172 h 1453"/>
              <a:gd name="T6" fmla="*/ 288 w 2232"/>
              <a:gd name="T7" fmla="*/ 157 h 1453"/>
              <a:gd name="T8" fmla="*/ 362 w 2232"/>
              <a:gd name="T9" fmla="*/ 151 h 1453"/>
              <a:gd name="T10" fmla="*/ 435 w 2232"/>
              <a:gd name="T11" fmla="*/ 144 h 1453"/>
              <a:gd name="T12" fmla="*/ 509 w 2232"/>
              <a:gd name="T13" fmla="*/ 137 h 1453"/>
              <a:gd name="T14" fmla="*/ 582 w 2232"/>
              <a:gd name="T15" fmla="*/ 134 h 1453"/>
              <a:gd name="T16" fmla="*/ 656 w 2232"/>
              <a:gd name="T17" fmla="*/ 126 h 1453"/>
              <a:gd name="T18" fmla="*/ 729 w 2232"/>
              <a:gd name="T19" fmla="*/ 122 h 1453"/>
              <a:gd name="T20" fmla="*/ 803 w 2232"/>
              <a:gd name="T21" fmla="*/ 113 h 1453"/>
              <a:gd name="T22" fmla="*/ 876 w 2232"/>
              <a:gd name="T23" fmla="*/ 108 h 1453"/>
              <a:gd name="T24" fmla="*/ 950 w 2232"/>
              <a:gd name="T25" fmla="*/ 105 h 1453"/>
              <a:gd name="T26" fmla="*/ 1023 w 2232"/>
              <a:gd name="T27" fmla="*/ 103 h 1453"/>
              <a:gd name="T28" fmla="*/ 1096 w 2232"/>
              <a:gd name="T29" fmla="*/ 100 h 1453"/>
              <a:gd name="T30" fmla="*/ 1169 w 2232"/>
              <a:gd name="T31" fmla="*/ 8 h 1453"/>
              <a:gd name="T32" fmla="*/ 1243 w 2232"/>
              <a:gd name="T33" fmla="*/ 98 h 1453"/>
              <a:gd name="T34" fmla="*/ 1316 w 2232"/>
              <a:gd name="T35" fmla="*/ 467 h 1453"/>
              <a:gd name="T36" fmla="*/ 1390 w 2232"/>
              <a:gd name="T37" fmla="*/ 660 h 1453"/>
              <a:gd name="T38" fmla="*/ 1463 w 2232"/>
              <a:gd name="T39" fmla="*/ 793 h 1453"/>
              <a:gd name="T40" fmla="*/ 1537 w 2232"/>
              <a:gd name="T41" fmla="*/ 886 h 1453"/>
              <a:gd name="T42" fmla="*/ 1610 w 2232"/>
              <a:gd name="T43" fmla="*/ 969 h 1453"/>
              <a:gd name="T44" fmla="*/ 1684 w 2232"/>
              <a:gd name="T45" fmla="*/ 1032 h 1453"/>
              <a:gd name="T46" fmla="*/ 1757 w 2232"/>
              <a:gd name="T47" fmla="*/ 1095 h 1453"/>
              <a:gd name="T48" fmla="*/ 1831 w 2232"/>
              <a:gd name="T49" fmla="*/ 1135 h 1453"/>
              <a:gd name="T50" fmla="*/ 1904 w 2232"/>
              <a:gd name="T51" fmla="*/ 1180 h 1453"/>
              <a:gd name="T52" fmla="*/ 1978 w 2232"/>
              <a:gd name="T53" fmla="*/ 1211 h 1453"/>
              <a:gd name="T54" fmla="*/ 2051 w 2232"/>
              <a:gd name="T55" fmla="*/ 1247 h 1453"/>
              <a:gd name="T56" fmla="*/ 2125 w 2232"/>
              <a:gd name="T57" fmla="*/ 1281 h 1453"/>
              <a:gd name="T58" fmla="*/ 2198 w 2232"/>
              <a:gd name="T59" fmla="*/ 1304 h 1453"/>
              <a:gd name="T60" fmla="*/ 2198 w 2232"/>
              <a:gd name="T61" fmla="*/ 1453 h 1453"/>
              <a:gd name="T62" fmla="*/ 2125 w 2232"/>
              <a:gd name="T63" fmla="*/ 1453 h 1453"/>
              <a:gd name="T64" fmla="*/ 2051 w 2232"/>
              <a:gd name="T65" fmla="*/ 1453 h 1453"/>
              <a:gd name="T66" fmla="*/ 1978 w 2232"/>
              <a:gd name="T67" fmla="*/ 1453 h 1453"/>
              <a:gd name="T68" fmla="*/ 1904 w 2232"/>
              <a:gd name="T69" fmla="*/ 1453 h 1453"/>
              <a:gd name="T70" fmla="*/ 1831 w 2232"/>
              <a:gd name="T71" fmla="*/ 1453 h 1453"/>
              <a:gd name="T72" fmla="*/ 1757 w 2232"/>
              <a:gd name="T73" fmla="*/ 1453 h 1453"/>
              <a:gd name="T74" fmla="*/ 1684 w 2232"/>
              <a:gd name="T75" fmla="*/ 1453 h 1453"/>
              <a:gd name="T76" fmla="*/ 1610 w 2232"/>
              <a:gd name="T77" fmla="*/ 1453 h 1453"/>
              <a:gd name="T78" fmla="*/ 1537 w 2232"/>
              <a:gd name="T79" fmla="*/ 1453 h 1453"/>
              <a:gd name="T80" fmla="*/ 1463 w 2232"/>
              <a:gd name="T81" fmla="*/ 1453 h 1453"/>
              <a:gd name="T82" fmla="*/ 1390 w 2232"/>
              <a:gd name="T83" fmla="*/ 1453 h 1453"/>
              <a:gd name="T84" fmla="*/ 1316 w 2232"/>
              <a:gd name="T85" fmla="*/ 1453 h 1453"/>
              <a:gd name="T86" fmla="*/ 1243 w 2232"/>
              <a:gd name="T87" fmla="*/ 1453 h 1453"/>
              <a:gd name="T88" fmla="*/ 1169 w 2232"/>
              <a:gd name="T89" fmla="*/ 1453 h 1453"/>
              <a:gd name="T90" fmla="*/ 1096 w 2232"/>
              <a:gd name="T91" fmla="*/ 1453 h 1453"/>
              <a:gd name="T92" fmla="*/ 1023 w 2232"/>
              <a:gd name="T93" fmla="*/ 1453 h 1453"/>
              <a:gd name="T94" fmla="*/ 950 w 2232"/>
              <a:gd name="T95" fmla="*/ 1453 h 1453"/>
              <a:gd name="T96" fmla="*/ 876 w 2232"/>
              <a:gd name="T97" fmla="*/ 1453 h 1453"/>
              <a:gd name="T98" fmla="*/ 803 w 2232"/>
              <a:gd name="T99" fmla="*/ 1453 h 1453"/>
              <a:gd name="T100" fmla="*/ 729 w 2232"/>
              <a:gd name="T101" fmla="*/ 1453 h 1453"/>
              <a:gd name="T102" fmla="*/ 656 w 2232"/>
              <a:gd name="T103" fmla="*/ 1453 h 1453"/>
              <a:gd name="T104" fmla="*/ 582 w 2232"/>
              <a:gd name="T105" fmla="*/ 1453 h 1453"/>
              <a:gd name="T106" fmla="*/ 509 w 2232"/>
              <a:gd name="T107" fmla="*/ 1453 h 1453"/>
              <a:gd name="T108" fmla="*/ 435 w 2232"/>
              <a:gd name="T109" fmla="*/ 1453 h 1453"/>
              <a:gd name="T110" fmla="*/ 362 w 2232"/>
              <a:gd name="T111" fmla="*/ 1453 h 1453"/>
              <a:gd name="T112" fmla="*/ 288 w 2232"/>
              <a:gd name="T113" fmla="*/ 1453 h 1453"/>
              <a:gd name="T114" fmla="*/ 215 w 2232"/>
              <a:gd name="T115" fmla="*/ 1453 h 1453"/>
              <a:gd name="T116" fmla="*/ 141 w 2232"/>
              <a:gd name="T117" fmla="*/ 1453 h 1453"/>
              <a:gd name="T118" fmla="*/ 68 w 2232"/>
              <a:gd name="T119" fmla="*/ 1453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32" h="1453">
                <a:moveTo>
                  <a:pt x="0" y="1451"/>
                </a:moveTo>
                <a:lnTo>
                  <a:pt x="6" y="1175"/>
                </a:lnTo>
                <a:lnTo>
                  <a:pt x="11" y="701"/>
                </a:lnTo>
                <a:lnTo>
                  <a:pt x="17" y="574"/>
                </a:lnTo>
                <a:lnTo>
                  <a:pt x="23" y="479"/>
                </a:lnTo>
                <a:lnTo>
                  <a:pt x="29" y="426"/>
                </a:lnTo>
                <a:lnTo>
                  <a:pt x="33" y="382"/>
                </a:lnTo>
                <a:lnTo>
                  <a:pt x="39" y="349"/>
                </a:lnTo>
                <a:lnTo>
                  <a:pt x="45" y="328"/>
                </a:lnTo>
                <a:lnTo>
                  <a:pt x="51" y="312"/>
                </a:lnTo>
                <a:lnTo>
                  <a:pt x="56" y="295"/>
                </a:lnTo>
                <a:lnTo>
                  <a:pt x="62" y="279"/>
                </a:lnTo>
                <a:lnTo>
                  <a:pt x="68" y="267"/>
                </a:lnTo>
                <a:lnTo>
                  <a:pt x="74" y="255"/>
                </a:lnTo>
                <a:lnTo>
                  <a:pt x="80" y="245"/>
                </a:lnTo>
                <a:lnTo>
                  <a:pt x="84" y="237"/>
                </a:lnTo>
                <a:lnTo>
                  <a:pt x="90" y="232"/>
                </a:lnTo>
                <a:lnTo>
                  <a:pt x="96" y="226"/>
                </a:lnTo>
                <a:lnTo>
                  <a:pt x="102" y="219"/>
                </a:lnTo>
                <a:lnTo>
                  <a:pt x="107" y="215"/>
                </a:lnTo>
                <a:lnTo>
                  <a:pt x="113" y="209"/>
                </a:lnTo>
                <a:lnTo>
                  <a:pt x="119" y="208"/>
                </a:lnTo>
                <a:lnTo>
                  <a:pt x="125" y="202"/>
                </a:lnTo>
                <a:lnTo>
                  <a:pt x="130" y="199"/>
                </a:lnTo>
                <a:lnTo>
                  <a:pt x="135" y="195"/>
                </a:lnTo>
                <a:lnTo>
                  <a:pt x="141" y="194"/>
                </a:lnTo>
                <a:lnTo>
                  <a:pt x="147" y="194"/>
                </a:lnTo>
                <a:lnTo>
                  <a:pt x="153" y="191"/>
                </a:lnTo>
                <a:lnTo>
                  <a:pt x="158" y="188"/>
                </a:lnTo>
                <a:lnTo>
                  <a:pt x="164" y="185"/>
                </a:lnTo>
                <a:lnTo>
                  <a:pt x="170" y="186"/>
                </a:lnTo>
                <a:lnTo>
                  <a:pt x="176" y="184"/>
                </a:lnTo>
                <a:lnTo>
                  <a:pt x="180" y="179"/>
                </a:lnTo>
                <a:lnTo>
                  <a:pt x="186" y="176"/>
                </a:lnTo>
                <a:lnTo>
                  <a:pt x="192" y="176"/>
                </a:lnTo>
                <a:lnTo>
                  <a:pt x="198" y="176"/>
                </a:lnTo>
                <a:lnTo>
                  <a:pt x="203" y="175"/>
                </a:lnTo>
                <a:lnTo>
                  <a:pt x="209" y="171"/>
                </a:lnTo>
                <a:lnTo>
                  <a:pt x="215" y="172"/>
                </a:lnTo>
                <a:lnTo>
                  <a:pt x="221" y="171"/>
                </a:lnTo>
                <a:lnTo>
                  <a:pt x="226" y="170"/>
                </a:lnTo>
                <a:lnTo>
                  <a:pt x="231" y="168"/>
                </a:lnTo>
                <a:lnTo>
                  <a:pt x="237" y="169"/>
                </a:lnTo>
                <a:lnTo>
                  <a:pt x="243" y="164"/>
                </a:lnTo>
                <a:lnTo>
                  <a:pt x="249" y="164"/>
                </a:lnTo>
                <a:lnTo>
                  <a:pt x="254" y="162"/>
                </a:lnTo>
                <a:lnTo>
                  <a:pt x="260" y="160"/>
                </a:lnTo>
                <a:lnTo>
                  <a:pt x="266" y="162"/>
                </a:lnTo>
                <a:lnTo>
                  <a:pt x="272" y="158"/>
                </a:lnTo>
                <a:lnTo>
                  <a:pt x="277" y="160"/>
                </a:lnTo>
                <a:lnTo>
                  <a:pt x="282" y="160"/>
                </a:lnTo>
                <a:lnTo>
                  <a:pt x="288" y="157"/>
                </a:lnTo>
                <a:lnTo>
                  <a:pt x="294" y="158"/>
                </a:lnTo>
                <a:lnTo>
                  <a:pt x="299" y="159"/>
                </a:lnTo>
                <a:lnTo>
                  <a:pt x="305" y="159"/>
                </a:lnTo>
                <a:lnTo>
                  <a:pt x="311" y="156"/>
                </a:lnTo>
                <a:lnTo>
                  <a:pt x="317" y="155"/>
                </a:lnTo>
                <a:lnTo>
                  <a:pt x="322" y="155"/>
                </a:lnTo>
                <a:lnTo>
                  <a:pt x="327" y="156"/>
                </a:lnTo>
                <a:lnTo>
                  <a:pt x="333" y="152"/>
                </a:lnTo>
                <a:lnTo>
                  <a:pt x="339" y="153"/>
                </a:lnTo>
                <a:lnTo>
                  <a:pt x="345" y="154"/>
                </a:lnTo>
                <a:lnTo>
                  <a:pt x="350" y="150"/>
                </a:lnTo>
                <a:lnTo>
                  <a:pt x="356" y="151"/>
                </a:lnTo>
                <a:lnTo>
                  <a:pt x="362" y="151"/>
                </a:lnTo>
                <a:lnTo>
                  <a:pt x="368" y="150"/>
                </a:lnTo>
                <a:lnTo>
                  <a:pt x="373" y="148"/>
                </a:lnTo>
                <a:lnTo>
                  <a:pt x="378" y="148"/>
                </a:lnTo>
                <a:lnTo>
                  <a:pt x="384" y="146"/>
                </a:lnTo>
                <a:lnTo>
                  <a:pt x="390" y="147"/>
                </a:lnTo>
                <a:lnTo>
                  <a:pt x="395" y="150"/>
                </a:lnTo>
                <a:lnTo>
                  <a:pt x="401" y="146"/>
                </a:lnTo>
                <a:lnTo>
                  <a:pt x="407" y="144"/>
                </a:lnTo>
                <a:lnTo>
                  <a:pt x="413" y="146"/>
                </a:lnTo>
                <a:lnTo>
                  <a:pt x="419" y="144"/>
                </a:lnTo>
                <a:lnTo>
                  <a:pt x="424" y="141"/>
                </a:lnTo>
                <a:lnTo>
                  <a:pt x="429" y="142"/>
                </a:lnTo>
                <a:lnTo>
                  <a:pt x="435" y="144"/>
                </a:lnTo>
                <a:lnTo>
                  <a:pt x="441" y="144"/>
                </a:lnTo>
                <a:lnTo>
                  <a:pt x="446" y="143"/>
                </a:lnTo>
                <a:lnTo>
                  <a:pt x="452" y="142"/>
                </a:lnTo>
                <a:lnTo>
                  <a:pt x="458" y="137"/>
                </a:lnTo>
                <a:lnTo>
                  <a:pt x="464" y="139"/>
                </a:lnTo>
                <a:lnTo>
                  <a:pt x="469" y="139"/>
                </a:lnTo>
                <a:lnTo>
                  <a:pt x="475" y="138"/>
                </a:lnTo>
                <a:lnTo>
                  <a:pt x="480" y="141"/>
                </a:lnTo>
                <a:lnTo>
                  <a:pt x="486" y="137"/>
                </a:lnTo>
                <a:lnTo>
                  <a:pt x="491" y="136"/>
                </a:lnTo>
                <a:lnTo>
                  <a:pt x="497" y="135"/>
                </a:lnTo>
                <a:lnTo>
                  <a:pt x="503" y="137"/>
                </a:lnTo>
                <a:lnTo>
                  <a:pt x="509" y="137"/>
                </a:lnTo>
                <a:lnTo>
                  <a:pt x="515" y="136"/>
                </a:lnTo>
                <a:lnTo>
                  <a:pt x="520" y="135"/>
                </a:lnTo>
                <a:lnTo>
                  <a:pt x="525" y="135"/>
                </a:lnTo>
                <a:lnTo>
                  <a:pt x="531" y="136"/>
                </a:lnTo>
                <a:lnTo>
                  <a:pt x="537" y="134"/>
                </a:lnTo>
                <a:lnTo>
                  <a:pt x="542" y="134"/>
                </a:lnTo>
                <a:lnTo>
                  <a:pt x="548" y="134"/>
                </a:lnTo>
                <a:lnTo>
                  <a:pt x="554" y="132"/>
                </a:lnTo>
                <a:lnTo>
                  <a:pt x="560" y="133"/>
                </a:lnTo>
                <a:lnTo>
                  <a:pt x="565" y="132"/>
                </a:lnTo>
                <a:lnTo>
                  <a:pt x="571" y="131"/>
                </a:lnTo>
                <a:lnTo>
                  <a:pt x="576" y="136"/>
                </a:lnTo>
                <a:lnTo>
                  <a:pt x="582" y="134"/>
                </a:lnTo>
                <a:lnTo>
                  <a:pt x="588" y="133"/>
                </a:lnTo>
                <a:lnTo>
                  <a:pt x="593" y="130"/>
                </a:lnTo>
                <a:lnTo>
                  <a:pt x="599" y="129"/>
                </a:lnTo>
                <a:lnTo>
                  <a:pt x="605" y="132"/>
                </a:lnTo>
                <a:lnTo>
                  <a:pt x="611" y="130"/>
                </a:lnTo>
                <a:lnTo>
                  <a:pt x="616" y="129"/>
                </a:lnTo>
                <a:lnTo>
                  <a:pt x="622" y="128"/>
                </a:lnTo>
                <a:lnTo>
                  <a:pt x="627" y="127"/>
                </a:lnTo>
                <a:lnTo>
                  <a:pt x="633" y="126"/>
                </a:lnTo>
                <a:lnTo>
                  <a:pt x="638" y="127"/>
                </a:lnTo>
                <a:lnTo>
                  <a:pt x="644" y="129"/>
                </a:lnTo>
                <a:lnTo>
                  <a:pt x="650" y="126"/>
                </a:lnTo>
                <a:lnTo>
                  <a:pt x="656" y="126"/>
                </a:lnTo>
                <a:lnTo>
                  <a:pt x="661" y="127"/>
                </a:lnTo>
                <a:lnTo>
                  <a:pt x="667" y="127"/>
                </a:lnTo>
                <a:lnTo>
                  <a:pt x="672" y="127"/>
                </a:lnTo>
                <a:lnTo>
                  <a:pt x="678" y="126"/>
                </a:lnTo>
                <a:lnTo>
                  <a:pt x="684" y="124"/>
                </a:lnTo>
                <a:lnTo>
                  <a:pt x="689" y="124"/>
                </a:lnTo>
                <a:lnTo>
                  <a:pt x="695" y="123"/>
                </a:lnTo>
                <a:lnTo>
                  <a:pt x="701" y="125"/>
                </a:lnTo>
                <a:lnTo>
                  <a:pt x="707" y="124"/>
                </a:lnTo>
                <a:lnTo>
                  <a:pt x="712" y="122"/>
                </a:lnTo>
                <a:lnTo>
                  <a:pt x="718" y="122"/>
                </a:lnTo>
                <a:lnTo>
                  <a:pt x="723" y="124"/>
                </a:lnTo>
                <a:lnTo>
                  <a:pt x="729" y="122"/>
                </a:lnTo>
                <a:lnTo>
                  <a:pt x="734" y="125"/>
                </a:lnTo>
                <a:lnTo>
                  <a:pt x="740" y="123"/>
                </a:lnTo>
                <a:lnTo>
                  <a:pt x="746" y="119"/>
                </a:lnTo>
                <a:lnTo>
                  <a:pt x="752" y="120"/>
                </a:lnTo>
                <a:lnTo>
                  <a:pt x="757" y="121"/>
                </a:lnTo>
                <a:lnTo>
                  <a:pt x="763" y="120"/>
                </a:lnTo>
                <a:lnTo>
                  <a:pt x="769" y="121"/>
                </a:lnTo>
                <a:lnTo>
                  <a:pt x="774" y="121"/>
                </a:lnTo>
                <a:lnTo>
                  <a:pt x="780" y="116"/>
                </a:lnTo>
                <a:lnTo>
                  <a:pt x="785" y="114"/>
                </a:lnTo>
                <a:lnTo>
                  <a:pt x="791" y="113"/>
                </a:lnTo>
                <a:lnTo>
                  <a:pt x="797" y="115"/>
                </a:lnTo>
                <a:lnTo>
                  <a:pt x="803" y="113"/>
                </a:lnTo>
                <a:lnTo>
                  <a:pt x="808" y="112"/>
                </a:lnTo>
                <a:lnTo>
                  <a:pt x="814" y="112"/>
                </a:lnTo>
                <a:lnTo>
                  <a:pt x="819" y="115"/>
                </a:lnTo>
                <a:lnTo>
                  <a:pt x="825" y="117"/>
                </a:lnTo>
                <a:lnTo>
                  <a:pt x="830" y="115"/>
                </a:lnTo>
                <a:lnTo>
                  <a:pt x="836" y="115"/>
                </a:lnTo>
                <a:lnTo>
                  <a:pt x="842" y="111"/>
                </a:lnTo>
                <a:lnTo>
                  <a:pt x="848" y="112"/>
                </a:lnTo>
                <a:lnTo>
                  <a:pt x="854" y="111"/>
                </a:lnTo>
                <a:lnTo>
                  <a:pt x="859" y="113"/>
                </a:lnTo>
                <a:lnTo>
                  <a:pt x="865" y="109"/>
                </a:lnTo>
                <a:lnTo>
                  <a:pt x="870" y="108"/>
                </a:lnTo>
                <a:lnTo>
                  <a:pt x="876" y="108"/>
                </a:lnTo>
                <a:lnTo>
                  <a:pt x="881" y="110"/>
                </a:lnTo>
                <a:lnTo>
                  <a:pt x="887" y="107"/>
                </a:lnTo>
                <a:lnTo>
                  <a:pt x="893" y="110"/>
                </a:lnTo>
                <a:lnTo>
                  <a:pt x="899" y="110"/>
                </a:lnTo>
                <a:lnTo>
                  <a:pt x="904" y="109"/>
                </a:lnTo>
                <a:lnTo>
                  <a:pt x="910" y="109"/>
                </a:lnTo>
                <a:lnTo>
                  <a:pt x="916" y="108"/>
                </a:lnTo>
                <a:lnTo>
                  <a:pt x="921" y="109"/>
                </a:lnTo>
                <a:lnTo>
                  <a:pt x="926" y="110"/>
                </a:lnTo>
                <a:lnTo>
                  <a:pt x="932" y="107"/>
                </a:lnTo>
                <a:lnTo>
                  <a:pt x="938" y="107"/>
                </a:lnTo>
                <a:lnTo>
                  <a:pt x="944" y="109"/>
                </a:lnTo>
                <a:lnTo>
                  <a:pt x="950" y="105"/>
                </a:lnTo>
                <a:lnTo>
                  <a:pt x="955" y="106"/>
                </a:lnTo>
                <a:lnTo>
                  <a:pt x="961" y="106"/>
                </a:lnTo>
                <a:lnTo>
                  <a:pt x="966" y="106"/>
                </a:lnTo>
                <a:lnTo>
                  <a:pt x="972" y="107"/>
                </a:lnTo>
                <a:lnTo>
                  <a:pt x="977" y="107"/>
                </a:lnTo>
                <a:lnTo>
                  <a:pt x="983" y="104"/>
                </a:lnTo>
                <a:lnTo>
                  <a:pt x="989" y="105"/>
                </a:lnTo>
                <a:lnTo>
                  <a:pt x="995" y="105"/>
                </a:lnTo>
                <a:lnTo>
                  <a:pt x="1000" y="105"/>
                </a:lnTo>
                <a:lnTo>
                  <a:pt x="1006" y="104"/>
                </a:lnTo>
                <a:lnTo>
                  <a:pt x="1012" y="104"/>
                </a:lnTo>
                <a:lnTo>
                  <a:pt x="1017" y="102"/>
                </a:lnTo>
                <a:lnTo>
                  <a:pt x="1023" y="103"/>
                </a:lnTo>
                <a:lnTo>
                  <a:pt x="1028" y="103"/>
                </a:lnTo>
                <a:lnTo>
                  <a:pt x="1034" y="102"/>
                </a:lnTo>
                <a:lnTo>
                  <a:pt x="1040" y="100"/>
                </a:lnTo>
                <a:lnTo>
                  <a:pt x="1046" y="102"/>
                </a:lnTo>
                <a:lnTo>
                  <a:pt x="1051" y="102"/>
                </a:lnTo>
                <a:lnTo>
                  <a:pt x="1057" y="101"/>
                </a:lnTo>
                <a:lnTo>
                  <a:pt x="1063" y="97"/>
                </a:lnTo>
                <a:lnTo>
                  <a:pt x="1068" y="101"/>
                </a:lnTo>
                <a:lnTo>
                  <a:pt x="1073" y="99"/>
                </a:lnTo>
                <a:lnTo>
                  <a:pt x="1079" y="100"/>
                </a:lnTo>
                <a:lnTo>
                  <a:pt x="1085" y="99"/>
                </a:lnTo>
                <a:lnTo>
                  <a:pt x="1091" y="99"/>
                </a:lnTo>
                <a:lnTo>
                  <a:pt x="1096" y="100"/>
                </a:lnTo>
                <a:lnTo>
                  <a:pt x="1102" y="6"/>
                </a:lnTo>
                <a:lnTo>
                  <a:pt x="1108" y="6"/>
                </a:lnTo>
                <a:lnTo>
                  <a:pt x="1114" y="10"/>
                </a:lnTo>
                <a:lnTo>
                  <a:pt x="1119" y="13"/>
                </a:lnTo>
                <a:lnTo>
                  <a:pt x="1124" y="14"/>
                </a:lnTo>
                <a:lnTo>
                  <a:pt x="1130" y="14"/>
                </a:lnTo>
                <a:lnTo>
                  <a:pt x="1136" y="14"/>
                </a:lnTo>
                <a:lnTo>
                  <a:pt x="1142" y="14"/>
                </a:lnTo>
                <a:lnTo>
                  <a:pt x="1147" y="13"/>
                </a:lnTo>
                <a:lnTo>
                  <a:pt x="1153" y="13"/>
                </a:lnTo>
                <a:lnTo>
                  <a:pt x="1159" y="10"/>
                </a:lnTo>
                <a:lnTo>
                  <a:pt x="1164" y="9"/>
                </a:lnTo>
                <a:lnTo>
                  <a:pt x="1169" y="8"/>
                </a:lnTo>
                <a:lnTo>
                  <a:pt x="1175" y="8"/>
                </a:lnTo>
                <a:lnTo>
                  <a:pt x="1181" y="8"/>
                </a:lnTo>
                <a:lnTo>
                  <a:pt x="1187" y="6"/>
                </a:lnTo>
                <a:lnTo>
                  <a:pt x="1192" y="5"/>
                </a:lnTo>
                <a:lnTo>
                  <a:pt x="1198" y="5"/>
                </a:lnTo>
                <a:lnTo>
                  <a:pt x="1204" y="5"/>
                </a:lnTo>
                <a:lnTo>
                  <a:pt x="1210" y="4"/>
                </a:lnTo>
                <a:lnTo>
                  <a:pt x="1215" y="4"/>
                </a:lnTo>
                <a:lnTo>
                  <a:pt x="1220" y="3"/>
                </a:lnTo>
                <a:lnTo>
                  <a:pt x="1226" y="2"/>
                </a:lnTo>
                <a:lnTo>
                  <a:pt x="1232" y="0"/>
                </a:lnTo>
                <a:lnTo>
                  <a:pt x="1238" y="20"/>
                </a:lnTo>
                <a:lnTo>
                  <a:pt x="1243" y="98"/>
                </a:lnTo>
                <a:lnTo>
                  <a:pt x="1249" y="148"/>
                </a:lnTo>
                <a:lnTo>
                  <a:pt x="1255" y="192"/>
                </a:lnTo>
                <a:lnTo>
                  <a:pt x="1261" y="226"/>
                </a:lnTo>
                <a:lnTo>
                  <a:pt x="1265" y="257"/>
                </a:lnTo>
                <a:lnTo>
                  <a:pt x="1271" y="284"/>
                </a:lnTo>
                <a:lnTo>
                  <a:pt x="1277" y="317"/>
                </a:lnTo>
                <a:lnTo>
                  <a:pt x="1283" y="338"/>
                </a:lnTo>
                <a:lnTo>
                  <a:pt x="1289" y="359"/>
                </a:lnTo>
                <a:lnTo>
                  <a:pt x="1294" y="382"/>
                </a:lnTo>
                <a:lnTo>
                  <a:pt x="1300" y="400"/>
                </a:lnTo>
                <a:lnTo>
                  <a:pt x="1306" y="426"/>
                </a:lnTo>
                <a:lnTo>
                  <a:pt x="1311" y="447"/>
                </a:lnTo>
                <a:lnTo>
                  <a:pt x="1316" y="467"/>
                </a:lnTo>
                <a:lnTo>
                  <a:pt x="1322" y="481"/>
                </a:lnTo>
                <a:lnTo>
                  <a:pt x="1328" y="499"/>
                </a:lnTo>
                <a:lnTo>
                  <a:pt x="1334" y="515"/>
                </a:lnTo>
                <a:lnTo>
                  <a:pt x="1339" y="535"/>
                </a:lnTo>
                <a:lnTo>
                  <a:pt x="1345" y="551"/>
                </a:lnTo>
                <a:lnTo>
                  <a:pt x="1351" y="567"/>
                </a:lnTo>
                <a:lnTo>
                  <a:pt x="1357" y="579"/>
                </a:lnTo>
                <a:lnTo>
                  <a:pt x="1362" y="593"/>
                </a:lnTo>
                <a:lnTo>
                  <a:pt x="1367" y="608"/>
                </a:lnTo>
                <a:lnTo>
                  <a:pt x="1373" y="622"/>
                </a:lnTo>
                <a:lnTo>
                  <a:pt x="1379" y="633"/>
                </a:lnTo>
                <a:lnTo>
                  <a:pt x="1385" y="649"/>
                </a:lnTo>
                <a:lnTo>
                  <a:pt x="1390" y="660"/>
                </a:lnTo>
                <a:lnTo>
                  <a:pt x="1396" y="674"/>
                </a:lnTo>
                <a:lnTo>
                  <a:pt x="1402" y="684"/>
                </a:lnTo>
                <a:lnTo>
                  <a:pt x="1408" y="701"/>
                </a:lnTo>
                <a:lnTo>
                  <a:pt x="1412" y="704"/>
                </a:lnTo>
                <a:lnTo>
                  <a:pt x="1418" y="711"/>
                </a:lnTo>
                <a:lnTo>
                  <a:pt x="1424" y="728"/>
                </a:lnTo>
                <a:lnTo>
                  <a:pt x="1430" y="738"/>
                </a:lnTo>
                <a:lnTo>
                  <a:pt x="1435" y="753"/>
                </a:lnTo>
                <a:lnTo>
                  <a:pt x="1441" y="760"/>
                </a:lnTo>
                <a:lnTo>
                  <a:pt x="1447" y="756"/>
                </a:lnTo>
                <a:lnTo>
                  <a:pt x="1453" y="769"/>
                </a:lnTo>
                <a:lnTo>
                  <a:pt x="1458" y="777"/>
                </a:lnTo>
                <a:lnTo>
                  <a:pt x="1463" y="793"/>
                </a:lnTo>
                <a:lnTo>
                  <a:pt x="1469" y="803"/>
                </a:lnTo>
                <a:lnTo>
                  <a:pt x="1475" y="803"/>
                </a:lnTo>
                <a:lnTo>
                  <a:pt x="1481" y="809"/>
                </a:lnTo>
                <a:lnTo>
                  <a:pt x="1486" y="823"/>
                </a:lnTo>
                <a:lnTo>
                  <a:pt x="1492" y="831"/>
                </a:lnTo>
                <a:lnTo>
                  <a:pt x="1498" y="838"/>
                </a:lnTo>
                <a:lnTo>
                  <a:pt x="1504" y="850"/>
                </a:lnTo>
                <a:lnTo>
                  <a:pt x="1508" y="855"/>
                </a:lnTo>
                <a:lnTo>
                  <a:pt x="1514" y="859"/>
                </a:lnTo>
                <a:lnTo>
                  <a:pt x="1520" y="863"/>
                </a:lnTo>
                <a:lnTo>
                  <a:pt x="1526" y="871"/>
                </a:lnTo>
                <a:lnTo>
                  <a:pt x="1531" y="881"/>
                </a:lnTo>
                <a:lnTo>
                  <a:pt x="1537" y="886"/>
                </a:lnTo>
                <a:lnTo>
                  <a:pt x="1543" y="893"/>
                </a:lnTo>
                <a:lnTo>
                  <a:pt x="1549" y="898"/>
                </a:lnTo>
                <a:lnTo>
                  <a:pt x="1555" y="911"/>
                </a:lnTo>
                <a:lnTo>
                  <a:pt x="1559" y="916"/>
                </a:lnTo>
                <a:lnTo>
                  <a:pt x="1565" y="923"/>
                </a:lnTo>
                <a:lnTo>
                  <a:pt x="1571" y="927"/>
                </a:lnTo>
                <a:lnTo>
                  <a:pt x="1577" y="933"/>
                </a:lnTo>
                <a:lnTo>
                  <a:pt x="1582" y="935"/>
                </a:lnTo>
                <a:lnTo>
                  <a:pt x="1588" y="942"/>
                </a:lnTo>
                <a:lnTo>
                  <a:pt x="1594" y="947"/>
                </a:lnTo>
                <a:lnTo>
                  <a:pt x="1600" y="952"/>
                </a:lnTo>
                <a:lnTo>
                  <a:pt x="1604" y="958"/>
                </a:lnTo>
                <a:lnTo>
                  <a:pt x="1610" y="969"/>
                </a:lnTo>
                <a:lnTo>
                  <a:pt x="1616" y="975"/>
                </a:lnTo>
                <a:lnTo>
                  <a:pt x="1622" y="975"/>
                </a:lnTo>
                <a:lnTo>
                  <a:pt x="1628" y="982"/>
                </a:lnTo>
                <a:lnTo>
                  <a:pt x="1633" y="985"/>
                </a:lnTo>
                <a:lnTo>
                  <a:pt x="1639" y="991"/>
                </a:lnTo>
                <a:lnTo>
                  <a:pt x="1645" y="998"/>
                </a:lnTo>
                <a:lnTo>
                  <a:pt x="1651" y="1003"/>
                </a:lnTo>
                <a:lnTo>
                  <a:pt x="1655" y="1003"/>
                </a:lnTo>
                <a:lnTo>
                  <a:pt x="1661" y="1015"/>
                </a:lnTo>
                <a:lnTo>
                  <a:pt x="1667" y="1019"/>
                </a:lnTo>
                <a:lnTo>
                  <a:pt x="1673" y="1029"/>
                </a:lnTo>
                <a:lnTo>
                  <a:pt x="1678" y="1029"/>
                </a:lnTo>
                <a:lnTo>
                  <a:pt x="1684" y="1032"/>
                </a:lnTo>
                <a:lnTo>
                  <a:pt x="1690" y="1043"/>
                </a:lnTo>
                <a:lnTo>
                  <a:pt x="1696" y="1048"/>
                </a:lnTo>
                <a:lnTo>
                  <a:pt x="1701" y="1050"/>
                </a:lnTo>
                <a:lnTo>
                  <a:pt x="1706" y="1051"/>
                </a:lnTo>
                <a:lnTo>
                  <a:pt x="1712" y="1058"/>
                </a:lnTo>
                <a:lnTo>
                  <a:pt x="1718" y="1069"/>
                </a:lnTo>
                <a:lnTo>
                  <a:pt x="1724" y="1072"/>
                </a:lnTo>
                <a:lnTo>
                  <a:pt x="1729" y="1070"/>
                </a:lnTo>
                <a:lnTo>
                  <a:pt x="1735" y="1075"/>
                </a:lnTo>
                <a:lnTo>
                  <a:pt x="1741" y="1078"/>
                </a:lnTo>
                <a:lnTo>
                  <a:pt x="1747" y="1084"/>
                </a:lnTo>
                <a:lnTo>
                  <a:pt x="1752" y="1087"/>
                </a:lnTo>
                <a:lnTo>
                  <a:pt x="1757" y="1095"/>
                </a:lnTo>
                <a:lnTo>
                  <a:pt x="1763" y="1097"/>
                </a:lnTo>
                <a:lnTo>
                  <a:pt x="1769" y="1101"/>
                </a:lnTo>
                <a:lnTo>
                  <a:pt x="1774" y="1103"/>
                </a:lnTo>
                <a:lnTo>
                  <a:pt x="1780" y="1108"/>
                </a:lnTo>
                <a:lnTo>
                  <a:pt x="1786" y="1110"/>
                </a:lnTo>
                <a:lnTo>
                  <a:pt x="1792" y="1118"/>
                </a:lnTo>
                <a:lnTo>
                  <a:pt x="1797" y="1121"/>
                </a:lnTo>
                <a:lnTo>
                  <a:pt x="1802" y="1123"/>
                </a:lnTo>
                <a:lnTo>
                  <a:pt x="1808" y="1124"/>
                </a:lnTo>
                <a:lnTo>
                  <a:pt x="1814" y="1127"/>
                </a:lnTo>
                <a:lnTo>
                  <a:pt x="1820" y="1133"/>
                </a:lnTo>
                <a:lnTo>
                  <a:pt x="1825" y="1135"/>
                </a:lnTo>
                <a:lnTo>
                  <a:pt x="1831" y="1135"/>
                </a:lnTo>
                <a:lnTo>
                  <a:pt x="1837" y="1143"/>
                </a:lnTo>
                <a:lnTo>
                  <a:pt x="1843" y="1147"/>
                </a:lnTo>
                <a:lnTo>
                  <a:pt x="1848" y="1155"/>
                </a:lnTo>
                <a:lnTo>
                  <a:pt x="1853" y="1152"/>
                </a:lnTo>
                <a:lnTo>
                  <a:pt x="1859" y="1160"/>
                </a:lnTo>
                <a:lnTo>
                  <a:pt x="1865" y="1161"/>
                </a:lnTo>
                <a:lnTo>
                  <a:pt x="1870" y="1156"/>
                </a:lnTo>
                <a:lnTo>
                  <a:pt x="1876" y="1166"/>
                </a:lnTo>
                <a:lnTo>
                  <a:pt x="1882" y="1168"/>
                </a:lnTo>
                <a:lnTo>
                  <a:pt x="1888" y="1169"/>
                </a:lnTo>
                <a:lnTo>
                  <a:pt x="1893" y="1169"/>
                </a:lnTo>
                <a:lnTo>
                  <a:pt x="1899" y="1173"/>
                </a:lnTo>
                <a:lnTo>
                  <a:pt x="1904" y="1180"/>
                </a:lnTo>
                <a:lnTo>
                  <a:pt x="1910" y="1176"/>
                </a:lnTo>
                <a:lnTo>
                  <a:pt x="1916" y="1182"/>
                </a:lnTo>
                <a:lnTo>
                  <a:pt x="1921" y="1183"/>
                </a:lnTo>
                <a:lnTo>
                  <a:pt x="1927" y="1187"/>
                </a:lnTo>
                <a:lnTo>
                  <a:pt x="1933" y="1195"/>
                </a:lnTo>
                <a:lnTo>
                  <a:pt x="1939" y="1193"/>
                </a:lnTo>
                <a:lnTo>
                  <a:pt x="1944" y="1200"/>
                </a:lnTo>
                <a:lnTo>
                  <a:pt x="1949" y="1200"/>
                </a:lnTo>
                <a:lnTo>
                  <a:pt x="1955" y="1201"/>
                </a:lnTo>
                <a:lnTo>
                  <a:pt x="1961" y="1204"/>
                </a:lnTo>
                <a:lnTo>
                  <a:pt x="1966" y="1209"/>
                </a:lnTo>
                <a:lnTo>
                  <a:pt x="1972" y="1215"/>
                </a:lnTo>
                <a:lnTo>
                  <a:pt x="1978" y="1211"/>
                </a:lnTo>
                <a:lnTo>
                  <a:pt x="1984" y="1215"/>
                </a:lnTo>
                <a:lnTo>
                  <a:pt x="1990" y="1220"/>
                </a:lnTo>
                <a:lnTo>
                  <a:pt x="1995" y="1218"/>
                </a:lnTo>
                <a:lnTo>
                  <a:pt x="2000" y="1218"/>
                </a:lnTo>
                <a:lnTo>
                  <a:pt x="2006" y="1220"/>
                </a:lnTo>
                <a:lnTo>
                  <a:pt x="2012" y="1227"/>
                </a:lnTo>
                <a:lnTo>
                  <a:pt x="2017" y="1230"/>
                </a:lnTo>
                <a:lnTo>
                  <a:pt x="2023" y="1234"/>
                </a:lnTo>
                <a:lnTo>
                  <a:pt x="2029" y="1233"/>
                </a:lnTo>
                <a:lnTo>
                  <a:pt x="2035" y="1236"/>
                </a:lnTo>
                <a:lnTo>
                  <a:pt x="2040" y="1246"/>
                </a:lnTo>
                <a:lnTo>
                  <a:pt x="2046" y="1248"/>
                </a:lnTo>
                <a:lnTo>
                  <a:pt x="2051" y="1247"/>
                </a:lnTo>
                <a:lnTo>
                  <a:pt x="2057" y="1252"/>
                </a:lnTo>
                <a:lnTo>
                  <a:pt x="2063" y="1255"/>
                </a:lnTo>
                <a:lnTo>
                  <a:pt x="2068" y="1256"/>
                </a:lnTo>
                <a:lnTo>
                  <a:pt x="2074" y="1260"/>
                </a:lnTo>
                <a:lnTo>
                  <a:pt x="2080" y="1265"/>
                </a:lnTo>
                <a:lnTo>
                  <a:pt x="2086" y="1266"/>
                </a:lnTo>
                <a:lnTo>
                  <a:pt x="2091" y="1267"/>
                </a:lnTo>
                <a:lnTo>
                  <a:pt x="2096" y="1263"/>
                </a:lnTo>
                <a:lnTo>
                  <a:pt x="2102" y="1267"/>
                </a:lnTo>
                <a:lnTo>
                  <a:pt x="2108" y="1270"/>
                </a:lnTo>
                <a:lnTo>
                  <a:pt x="2113" y="1277"/>
                </a:lnTo>
                <a:lnTo>
                  <a:pt x="2119" y="1280"/>
                </a:lnTo>
                <a:lnTo>
                  <a:pt x="2125" y="1281"/>
                </a:lnTo>
                <a:lnTo>
                  <a:pt x="2131" y="1283"/>
                </a:lnTo>
                <a:lnTo>
                  <a:pt x="2136" y="1282"/>
                </a:lnTo>
                <a:lnTo>
                  <a:pt x="2142" y="1287"/>
                </a:lnTo>
                <a:lnTo>
                  <a:pt x="2147" y="1288"/>
                </a:lnTo>
                <a:lnTo>
                  <a:pt x="2153" y="1290"/>
                </a:lnTo>
                <a:lnTo>
                  <a:pt x="2159" y="1292"/>
                </a:lnTo>
                <a:lnTo>
                  <a:pt x="2164" y="1291"/>
                </a:lnTo>
                <a:lnTo>
                  <a:pt x="2170" y="1296"/>
                </a:lnTo>
                <a:lnTo>
                  <a:pt x="2176" y="1298"/>
                </a:lnTo>
                <a:lnTo>
                  <a:pt x="2182" y="1298"/>
                </a:lnTo>
                <a:lnTo>
                  <a:pt x="2187" y="1300"/>
                </a:lnTo>
                <a:lnTo>
                  <a:pt x="2193" y="1295"/>
                </a:lnTo>
                <a:lnTo>
                  <a:pt x="2198" y="1304"/>
                </a:lnTo>
                <a:lnTo>
                  <a:pt x="2204" y="1302"/>
                </a:lnTo>
                <a:lnTo>
                  <a:pt x="2209" y="1308"/>
                </a:lnTo>
                <a:lnTo>
                  <a:pt x="2215" y="1306"/>
                </a:lnTo>
                <a:lnTo>
                  <a:pt x="2221" y="1308"/>
                </a:lnTo>
                <a:lnTo>
                  <a:pt x="2227" y="1312"/>
                </a:lnTo>
                <a:lnTo>
                  <a:pt x="2232" y="1314"/>
                </a:lnTo>
                <a:lnTo>
                  <a:pt x="2232" y="1453"/>
                </a:lnTo>
                <a:lnTo>
                  <a:pt x="2227" y="1453"/>
                </a:lnTo>
                <a:lnTo>
                  <a:pt x="2221" y="1453"/>
                </a:lnTo>
                <a:lnTo>
                  <a:pt x="2215" y="1453"/>
                </a:lnTo>
                <a:lnTo>
                  <a:pt x="2209" y="1453"/>
                </a:lnTo>
                <a:lnTo>
                  <a:pt x="2204" y="1453"/>
                </a:lnTo>
                <a:lnTo>
                  <a:pt x="2198" y="1453"/>
                </a:lnTo>
                <a:lnTo>
                  <a:pt x="2193" y="1453"/>
                </a:lnTo>
                <a:lnTo>
                  <a:pt x="2187" y="1453"/>
                </a:lnTo>
                <a:lnTo>
                  <a:pt x="2182" y="1453"/>
                </a:lnTo>
                <a:lnTo>
                  <a:pt x="2176" y="1453"/>
                </a:lnTo>
                <a:lnTo>
                  <a:pt x="2170" y="1453"/>
                </a:lnTo>
                <a:lnTo>
                  <a:pt x="2164" y="1453"/>
                </a:lnTo>
                <a:lnTo>
                  <a:pt x="2159" y="1453"/>
                </a:lnTo>
                <a:lnTo>
                  <a:pt x="2153" y="1453"/>
                </a:lnTo>
                <a:lnTo>
                  <a:pt x="2147" y="1453"/>
                </a:lnTo>
                <a:lnTo>
                  <a:pt x="2142" y="1453"/>
                </a:lnTo>
                <a:lnTo>
                  <a:pt x="2136" y="1453"/>
                </a:lnTo>
                <a:lnTo>
                  <a:pt x="2131" y="1453"/>
                </a:lnTo>
                <a:lnTo>
                  <a:pt x="2125" y="1453"/>
                </a:lnTo>
                <a:lnTo>
                  <a:pt x="2119" y="1453"/>
                </a:lnTo>
                <a:lnTo>
                  <a:pt x="2113" y="1453"/>
                </a:lnTo>
                <a:lnTo>
                  <a:pt x="2108" y="1453"/>
                </a:lnTo>
                <a:lnTo>
                  <a:pt x="2102" y="1453"/>
                </a:lnTo>
                <a:lnTo>
                  <a:pt x="2096" y="1453"/>
                </a:lnTo>
                <a:lnTo>
                  <a:pt x="2091" y="1453"/>
                </a:lnTo>
                <a:lnTo>
                  <a:pt x="2086" y="1453"/>
                </a:lnTo>
                <a:lnTo>
                  <a:pt x="2080" y="1453"/>
                </a:lnTo>
                <a:lnTo>
                  <a:pt x="2074" y="1453"/>
                </a:lnTo>
                <a:lnTo>
                  <a:pt x="2068" y="1453"/>
                </a:lnTo>
                <a:lnTo>
                  <a:pt x="2063" y="1453"/>
                </a:lnTo>
                <a:lnTo>
                  <a:pt x="2057" y="1453"/>
                </a:lnTo>
                <a:lnTo>
                  <a:pt x="2051" y="1453"/>
                </a:lnTo>
                <a:lnTo>
                  <a:pt x="2046" y="1453"/>
                </a:lnTo>
                <a:lnTo>
                  <a:pt x="2040" y="1453"/>
                </a:lnTo>
                <a:lnTo>
                  <a:pt x="2035" y="1453"/>
                </a:lnTo>
                <a:lnTo>
                  <a:pt x="2029" y="1453"/>
                </a:lnTo>
                <a:lnTo>
                  <a:pt x="2023" y="1453"/>
                </a:lnTo>
                <a:lnTo>
                  <a:pt x="2017" y="1453"/>
                </a:lnTo>
                <a:lnTo>
                  <a:pt x="2012" y="1453"/>
                </a:lnTo>
                <a:lnTo>
                  <a:pt x="2006" y="1453"/>
                </a:lnTo>
                <a:lnTo>
                  <a:pt x="2000" y="1453"/>
                </a:lnTo>
                <a:lnTo>
                  <a:pt x="1995" y="1453"/>
                </a:lnTo>
                <a:lnTo>
                  <a:pt x="1990" y="1453"/>
                </a:lnTo>
                <a:lnTo>
                  <a:pt x="1984" y="1453"/>
                </a:lnTo>
                <a:lnTo>
                  <a:pt x="1978" y="1453"/>
                </a:lnTo>
                <a:lnTo>
                  <a:pt x="1972" y="1453"/>
                </a:lnTo>
                <a:lnTo>
                  <a:pt x="1966" y="1453"/>
                </a:lnTo>
                <a:lnTo>
                  <a:pt x="1961" y="1453"/>
                </a:lnTo>
                <a:lnTo>
                  <a:pt x="1955" y="1453"/>
                </a:lnTo>
                <a:lnTo>
                  <a:pt x="1949" y="1453"/>
                </a:lnTo>
                <a:lnTo>
                  <a:pt x="1944" y="1453"/>
                </a:lnTo>
                <a:lnTo>
                  <a:pt x="1939" y="1453"/>
                </a:lnTo>
                <a:lnTo>
                  <a:pt x="1933" y="1453"/>
                </a:lnTo>
                <a:lnTo>
                  <a:pt x="1927" y="1453"/>
                </a:lnTo>
                <a:lnTo>
                  <a:pt x="1921" y="1453"/>
                </a:lnTo>
                <a:lnTo>
                  <a:pt x="1916" y="1453"/>
                </a:lnTo>
                <a:lnTo>
                  <a:pt x="1910" y="1453"/>
                </a:lnTo>
                <a:lnTo>
                  <a:pt x="1904" y="1453"/>
                </a:lnTo>
                <a:lnTo>
                  <a:pt x="1899" y="1453"/>
                </a:lnTo>
                <a:lnTo>
                  <a:pt x="1893" y="1453"/>
                </a:lnTo>
                <a:lnTo>
                  <a:pt x="1888" y="1453"/>
                </a:lnTo>
                <a:lnTo>
                  <a:pt x="1882" y="1453"/>
                </a:lnTo>
                <a:lnTo>
                  <a:pt x="1876" y="1453"/>
                </a:lnTo>
                <a:lnTo>
                  <a:pt x="1870" y="1453"/>
                </a:lnTo>
                <a:lnTo>
                  <a:pt x="1865" y="1453"/>
                </a:lnTo>
                <a:lnTo>
                  <a:pt x="1859" y="1453"/>
                </a:lnTo>
                <a:lnTo>
                  <a:pt x="1853" y="1453"/>
                </a:lnTo>
                <a:lnTo>
                  <a:pt x="1848" y="1453"/>
                </a:lnTo>
                <a:lnTo>
                  <a:pt x="1843" y="1453"/>
                </a:lnTo>
                <a:lnTo>
                  <a:pt x="1837" y="1453"/>
                </a:lnTo>
                <a:lnTo>
                  <a:pt x="1831" y="1453"/>
                </a:lnTo>
                <a:lnTo>
                  <a:pt x="1825" y="1453"/>
                </a:lnTo>
                <a:lnTo>
                  <a:pt x="1820" y="1453"/>
                </a:lnTo>
                <a:lnTo>
                  <a:pt x="1814" y="1453"/>
                </a:lnTo>
                <a:lnTo>
                  <a:pt x="1808" y="1453"/>
                </a:lnTo>
                <a:lnTo>
                  <a:pt x="1802" y="1453"/>
                </a:lnTo>
                <a:lnTo>
                  <a:pt x="1797" y="1453"/>
                </a:lnTo>
                <a:lnTo>
                  <a:pt x="1792" y="1453"/>
                </a:lnTo>
                <a:lnTo>
                  <a:pt x="1786" y="1453"/>
                </a:lnTo>
                <a:lnTo>
                  <a:pt x="1780" y="1453"/>
                </a:lnTo>
                <a:lnTo>
                  <a:pt x="1774" y="1453"/>
                </a:lnTo>
                <a:lnTo>
                  <a:pt x="1769" y="1453"/>
                </a:lnTo>
                <a:lnTo>
                  <a:pt x="1763" y="1453"/>
                </a:lnTo>
                <a:lnTo>
                  <a:pt x="1757" y="1453"/>
                </a:lnTo>
                <a:lnTo>
                  <a:pt x="1752" y="1453"/>
                </a:lnTo>
                <a:lnTo>
                  <a:pt x="1747" y="1453"/>
                </a:lnTo>
                <a:lnTo>
                  <a:pt x="1741" y="1453"/>
                </a:lnTo>
                <a:lnTo>
                  <a:pt x="1735" y="1453"/>
                </a:lnTo>
                <a:lnTo>
                  <a:pt x="1729" y="1453"/>
                </a:lnTo>
                <a:lnTo>
                  <a:pt x="1724" y="1453"/>
                </a:lnTo>
                <a:lnTo>
                  <a:pt x="1718" y="1453"/>
                </a:lnTo>
                <a:lnTo>
                  <a:pt x="1712" y="1453"/>
                </a:lnTo>
                <a:lnTo>
                  <a:pt x="1706" y="1453"/>
                </a:lnTo>
                <a:lnTo>
                  <a:pt x="1701" y="1453"/>
                </a:lnTo>
                <a:lnTo>
                  <a:pt x="1696" y="1453"/>
                </a:lnTo>
                <a:lnTo>
                  <a:pt x="1690" y="1453"/>
                </a:lnTo>
                <a:lnTo>
                  <a:pt x="1684" y="1453"/>
                </a:lnTo>
                <a:lnTo>
                  <a:pt x="1678" y="1453"/>
                </a:lnTo>
                <a:lnTo>
                  <a:pt x="1673" y="1453"/>
                </a:lnTo>
                <a:lnTo>
                  <a:pt x="1667" y="1453"/>
                </a:lnTo>
                <a:lnTo>
                  <a:pt x="1661" y="1453"/>
                </a:lnTo>
                <a:lnTo>
                  <a:pt x="1655" y="1453"/>
                </a:lnTo>
                <a:lnTo>
                  <a:pt x="1651" y="1453"/>
                </a:lnTo>
                <a:lnTo>
                  <a:pt x="1645" y="1453"/>
                </a:lnTo>
                <a:lnTo>
                  <a:pt x="1639" y="1453"/>
                </a:lnTo>
                <a:lnTo>
                  <a:pt x="1633" y="1453"/>
                </a:lnTo>
                <a:lnTo>
                  <a:pt x="1628" y="1453"/>
                </a:lnTo>
                <a:lnTo>
                  <a:pt x="1622" y="1453"/>
                </a:lnTo>
                <a:lnTo>
                  <a:pt x="1616" y="1453"/>
                </a:lnTo>
                <a:lnTo>
                  <a:pt x="1610" y="1453"/>
                </a:lnTo>
                <a:lnTo>
                  <a:pt x="1604" y="1453"/>
                </a:lnTo>
                <a:lnTo>
                  <a:pt x="1600" y="1453"/>
                </a:lnTo>
                <a:lnTo>
                  <a:pt x="1594" y="1453"/>
                </a:lnTo>
                <a:lnTo>
                  <a:pt x="1588" y="1453"/>
                </a:lnTo>
                <a:lnTo>
                  <a:pt x="1582" y="1453"/>
                </a:lnTo>
                <a:lnTo>
                  <a:pt x="1577" y="1453"/>
                </a:lnTo>
                <a:lnTo>
                  <a:pt x="1571" y="1453"/>
                </a:lnTo>
                <a:lnTo>
                  <a:pt x="1565" y="1453"/>
                </a:lnTo>
                <a:lnTo>
                  <a:pt x="1559" y="1453"/>
                </a:lnTo>
                <a:lnTo>
                  <a:pt x="1555" y="1453"/>
                </a:lnTo>
                <a:lnTo>
                  <a:pt x="1549" y="1453"/>
                </a:lnTo>
                <a:lnTo>
                  <a:pt x="1543" y="1453"/>
                </a:lnTo>
                <a:lnTo>
                  <a:pt x="1537" y="1453"/>
                </a:lnTo>
                <a:lnTo>
                  <a:pt x="1531" y="1453"/>
                </a:lnTo>
                <a:lnTo>
                  <a:pt x="1526" y="1453"/>
                </a:lnTo>
                <a:lnTo>
                  <a:pt x="1520" y="1453"/>
                </a:lnTo>
                <a:lnTo>
                  <a:pt x="1514" y="1453"/>
                </a:lnTo>
                <a:lnTo>
                  <a:pt x="1508" y="1453"/>
                </a:lnTo>
                <a:lnTo>
                  <a:pt x="1504" y="1453"/>
                </a:lnTo>
                <a:lnTo>
                  <a:pt x="1498" y="1453"/>
                </a:lnTo>
                <a:lnTo>
                  <a:pt x="1492" y="1453"/>
                </a:lnTo>
                <a:lnTo>
                  <a:pt x="1486" y="1453"/>
                </a:lnTo>
                <a:lnTo>
                  <a:pt x="1481" y="1453"/>
                </a:lnTo>
                <a:lnTo>
                  <a:pt x="1475" y="1453"/>
                </a:lnTo>
                <a:lnTo>
                  <a:pt x="1469" y="1453"/>
                </a:lnTo>
                <a:lnTo>
                  <a:pt x="1463" y="1453"/>
                </a:lnTo>
                <a:lnTo>
                  <a:pt x="1458" y="1453"/>
                </a:lnTo>
                <a:lnTo>
                  <a:pt x="1453" y="1453"/>
                </a:lnTo>
                <a:lnTo>
                  <a:pt x="1447" y="1453"/>
                </a:lnTo>
                <a:lnTo>
                  <a:pt x="1441" y="1453"/>
                </a:lnTo>
                <a:lnTo>
                  <a:pt x="1435" y="1453"/>
                </a:lnTo>
                <a:lnTo>
                  <a:pt x="1430" y="1453"/>
                </a:lnTo>
                <a:lnTo>
                  <a:pt x="1424" y="1453"/>
                </a:lnTo>
                <a:lnTo>
                  <a:pt x="1418" y="1453"/>
                </a:lnTo>
                <a:lnTo>
                  <a:pt x="1412" y="1453"/>
                </a:lnTo>
                <a:lnTo>
                  <a:pt x="1408" y="1453"/>
                </a:lnTo>
                <a:lnTo>
                  <a:pt x="1402" y="1453"/>
                </a:lnTo>
                <a:lnTo>
                  <a:pt x="1396" y="1453"/>
                </a:lnTo>
                <a:lnTo>
                  <a:pt x="1390" y="1453"/>
                </a:lnTo>
                <a:lnTo>
                  <a:pt x="1385" y="1453"/>
                </a:lnTo>
                <a:lnTo>
                  <a:pt x="1379" y="1453"/>
                </a:lnTo>
                <a:lnTo>
                  <a:pt x="1373" y="1453"/>
                </a:lnTo>
                <a:lnTo>
                  <a:pt x="1367" y="1453"/>
                </a:lnTo>
                <a:lnTo>
                  <a:pt x="1362" y="1453"/>
                </a:lnTo>
                <a:lnTo>
                  <a:pt x="1357" y="1453"/>
                </a:lnTo>
                <a:lnTo>
                  <a:pt x="1351" y="1453"/>
                </a:lnTo>
                <a:lnTo>
                  <a:pt x="1345" y="1453"/>
                </a:lnTo>
                <a:lnTo>
                  <a:pt x="1339" y="1453"/>
                </a:lnTo>
                <a:lnTo>
                  <a:pt x="1334" y="1453"/>
                </a:lnTo>
                <a:lnTo>
                  <a:pt x="1328" y="1453"/>
                </a:lnTo>
                <a:lnTo>
                  <a:pt x="1322" y="1453"/>
                </a:lnTo>
                <a:lnTo>
                  <a:pt x="1316" y="1453"/>
                </a:lnTo>
                <a:lnTo>
                  <a:pt x="1311" y="1453"/>
                </a:lnTo>
                <a:lnTo>
                  <a:pt x="1306" y="1453"/>
                </a:lnTo>
                <a:lnTo>
                  <a:pt x="1300" y="1453"/>
                </a:lnTo>
                <a:lnTo>
                  <a:pt x="1294" y="1453"/>
                </a:lnTo>
                <a:lnTo>
                  <a:pt x="1289" y="1453"/>
                </a:lnTo>
                <a:lnTo>
                  <a:pt x="1283" y="1453"/>
                </a:lnTo>
                <a:lnTo>
                  <a:pt x="1277" y="1453"/>
                </a:lnTo>
                <a:lnTo>
                  <a:pt x="1271" y="1453"/>
                </a:lnTo>
                <a:lnTo>
                  <a:pt x="1265" y="1453"/>
                </a:lnTo>
                <a:lnTo>
                  <a:pt x="1261" y="1453"/>
                </a:lnTo>
                <a:lnTo>
                  <a:pt x="1255" y="1453"/>
                </a:lnTo>
                <a:lnTo>
                  <a:pt x="1249" y="1453"/>
                </a:lnTo>
                <a:lnTo>
                  <a:pt x="1243" y="1453"/>
                </a:lnTo>
                <a:lnTo>
                  <a:pt x="1238" y="1453"/>
                </a:lnTo>
                <a:lnTo>
                  <a:pt x="1232" y="1453"/>
                </a:lnTo>
                <a:lnTo>
                  <a:pt x="1226" y="1453"/>
                </a:lnTo>
                <a:lnTo>
                  <a:pt x="1220" y="1453"/>
                </a:lnTo>
                <a:lnTo>
                  <a:pt x="1215" y="1453"/>
                </a:lnTo>
                <a:lnTo>
                  <a:pt x="1210" y="1453"/>
                </a:lnTo>
                <a:lnTo>
                  <a:pt x="1204" y="1453"/>
                </a:lnTo>
                <a:lnTo>
                  <a:pt x="1198" y="1453"/>
                </a:lnTo>
                <a:lnTo>
                  <a:pt x="1192" y="1453"/>
                </a:lnTo>
                <a:lnTo>
                  <a:pt x="1187" y="1453"/>
                </a:lnTo>
                <a:lnTo>
                  <a:pt x="1181" y="1453"/>
                </a:lnTo>
                <a:lnTo>
                  <a:pt x="1175" y="1453"/>
                </a:lnTo>
                <a:lnTo>
                  <a:pt x="1169" y="1453"/>
                </a:lnTo>
                <a:lnTo>
                  <a:pt x="1164" y="1453"/>
                </a:lnTo>
                <a:lnTo>
                  <a:pt x="1159" y="1453"/>
                </a:lnTo>
                <a:lnTo>
                  <a:pt x="1153" y="1453"/>
                </a:lnTo>
                <a:lnTo>
                  <a:pt x="1147" y="1453"/>
                </a:lnTo>
                <a:lnTo>
                  <a:pt x="1142" y="1453"/>
                </a:lnTo>
                <a:lnTo>
                  <a:pt x="1136" y="1453"/>
                </a:lnTo>
                <a:lnTo>
                  <a:pt x="1130" y="1453"/>
                </a:lnTo>
                <a:lnTo>
                  <a:pt x="1124" y="1453"/>
                </a:lnTo>
                <a:lnTo>
                  <a:pt x="1119" y="1453"/>
                </a:lnTo>
                <a:lnTo>
                  <a:pt x="1114" y="1453"/>
                </a:lnTo>
                <a:lnTo>
                  <a:pt x="1108" y="1453"/>
                </a:lnTo>
                <a:lnTo>
                  <a:pt x="1102" y="1453"/>
                </a:lnTo>
                <a:lnTo>
                  <a:pt x="1096" y="1453"/>
                </a:lnTo>
                <a:lnTo>
                  <a:pt x="1091" y="1453"/>
                </a:lnTo>
                <a:lnTo>
                  <a:pt x="1085" y="1453"/>
                </a:lnTo>
                <a:lnTo>
                  <a:pt x="1079" y="1453"/>
                </a:lnTo>
                <a:lnTo>
                  <a:pt x="1073" y="1453"/>
                </a:lnTo>
                <a:lnTo>
                  <a:pt x="1068" y="1453"/>
                </a:lnTo>
                <a:lnTo>
                  <a:pt x="1063" y="1453"/>
                </a:lnTo>
                <a:lnTo>
                  <a:pt x="1057" y="1453"/>
                </a:lnTo>
                <a:lnTo>
                  <a:pt x="1051" y="1453"/>
                </a:lnTo>
                <a:lnTo>
                  <a:pt x="1046" y="1453"/>
                </a:lnTo>
                <a:lnTo>
                  <a:pt x="1040" y="1453"/>
                </a:lnTo>
                <a:lnTo>
                  <a:pt x="1034" y="1453"/>
                </a:lnTo>
                <a:lnTo>
                  <a:pt x="1028" y="1453"/>
                </a:lnTo>
                <a:lnTo>
                  <a:pt x="1023" y="1453"/>
                </a:lnTo>
                <a:lnTo>
                  <a:pt x="1017" y="1453"/>
                </a:lnTo>
                <a:lnTo>
                  <a:pt x="1012" y="1453"/>
                </a:lnTo>
                <a:lnTo>
                  <a:pt x="1006" y="1453"/>
                </a:lnTo>
                <a:lnTo>
                  <a:pt x="1000" y="1453"/>
                </a:lnTo>
                <a:lnTo>
                  <a:pt x="995" y="1453"/>
                </a:lnTo>
                <a:lnTo>
                  <a:pt x="989" y="1453"/>
                </a:lnTo>
                <a:lnTo>
                  <a:pt x="983" y="1453"/>
                </a:lnTo>
                <a:lnTo>
                  <a:pt x="977" y="1453"/>
                </a:lnTo>
                <a:lnTo>
                  <a:pt x="972" y="1453"/>
                </a:lnTo>
                <a:lnTo>
                  <a:pt x="966" y="1453"/>
                </a:lnTo>
                <a:lnTo>
                  <a:pt x="961" y="1453"/>
                </a:lnTo>
                <a:lnTo>
                  <a:pt x="955" y="1453"/>
                </a:lnTo>
                <a:lnTo>
                  <a:pt x="950" y="1453"/>
                </a:lnTo>
                <a:lnTo>
                  <a:pt x="944" y="1453"/>
                </a:lnTo>
                <a:lnTo>
                  <a:pt x="938" y="1453"/>
                </a:lnTo>
                <a:lnTo>
                  <a:pt x="932" y="1453"/>
                </a:lnTo>
                <a:lnTo>
                  <a:pt x="926" y="1453"/>
                </a:lnTo>
                <a:lnTo>
                  <a:pt x="921" y="1453"/>
                </a:lnTo>
                <a:lnTo>
                  <a:pt x="916" y="1453"/>
                </a:lnTo>
                <a:lnTo>
                  <a:pt x="910" y="1453"/>
                </a:lnTo>
                <a:lnTo>
                  <a:pt x="904" y="1453"/>
                </a:lnTo>
                <a:lnTo>
                  <a:pt x="899" y="1453"/>
                </a:lnTo>
                <a:lnTo>
                  <a:pt x="893" y="1453"/>
                </a:lnTo>
                <a:lnTo>
                  <a:pt x="887" y="1453"/>
                </a:lnTo>
                <a:lnTo>
                  <a:pt x="881" y="1453"/>
                </a:lnTo>
                <a:lnTo>
                  <a:pt x="876" y="1453"/>
                </a:lnTo>
                <a:lnTo>
                  <a:pt x="870" y="1453"/>
                </a:lnTo>
                <a:lnTo>
                  <a:pt x="865" y="1453"/>
                </a:lnTo>
                <a:lnTo>
                  <a:pt x="859" y="1453"/>
                </a:lnTo>
                <a:lnTo>
                  <a:pt x="854" y="1453"/>
                </a:lnTo>
                <a:lnTo>
                  <a:pt x="848" y="1453"/>
                </a:lnTo>
                <a:lnTo>
                  <a:pt x="842" y="1453"/>
                </a:lnTo>
                <a:lnTo>
                  <a:pt x="836" y="1453"/>
                </a:lnTo>
                <a:lnTo>
                  <a:pt x="830" y="1453"/>
                </a:lnTo>
                <a:lnTo>
                  <a:pt x="825" y="1453"/>
                </a:lnTo>
                <a:lnTo>
                  <a:pt x="819" y="1453"/>
                </a:lnTo>
                <a:lnTo>
                  <a:pt x="814" y="1453"/>
                </a:lnTo>
                <a:lnTo>
                  <a:pt x="808" y="1453"/>
                </a:lnTo>
                <a:lnTo>
                  <a:pt x="803" y="1453"/>
                </a:lnTo>
                <a:lnTo>
                  <a:pt x="797" y="1453"/>
                </a:lnTo>
                <a:lnTo>
                  <a:pt x="791" y="1453"/>
                </a:lnTo>
                <a:lnTo>
                  <a:pt x="785" y="1453"/>
                </a:lnTo>
                <a:lnTo>
                  <a:pt x="780" y="1453"/>
                </a:lnTo>
                <a:lnTo>
                  <a:pt x="774" y="1453"/>
                </a:lnTo>
                <a:lnTo>
                  <a:pt x="769" y="1453"/>
                </a:lnTo>
                <a:lnTo>
                  <a:pt x="763" y="1453"/>
                </a:lnTo>
                <a:lnTo>
                  <a:pt x="757" y="1453"/>
                </a:lnTo>
                <a:lnTo>
                  <a:pt x="752" y="1453"/>
                </a:lnTo>
                <a:lnTo>
                  <a:pt x="746" y="1453"/>
                </a:lnTo>
                <a:lnTo>
                  <a:pt x="740" y="1453"/>
                </a:lnTo>
                <a:lnTo>
                  <a:pt x="734" y="1453"/>
                </a:lnTo>
                <a:lnTo>
                  <a:pt x="729" y="1453"/>
                </a:lnTo>
                <a:lnTo>
                  <a:pt x="723" y="1453"/>
                </a:lnTo>
                <a:lnTo>
                  <a:pt x="718" y="1453"/>
                </a:lnTo>
                <a:lnTo>
                  <a:pt x="712" y="1453"/>
                </a:lnTo>
                <a:lnTo>
                  <a:pt x="707" y="1453"/>
                </a:lnTo>
                <a:lnTo>
                  <a:pt x="701" y="1453"/>
                </a:lnTo>
                <a:lnTo>
                  <a:pt x="695" y="1453"/>
                </a:lnTo>
                <a:lnTo>
                  <a:pt x="689" y="1453"/>
                </a:lnTo>
                <a:lnTo>
                  <a:pt x="684" y="1453"/>
                </a:lnTo>
                <a:lnTo>
                  <a:pt x="678" y="1453"/>
                </a:lnTo>
                <a:lnTo>
                  <a:pt x="672" y="1453"/>
                </a:lnTo>
                <a:lnTo>
                  <a:pt x="667" y="1453"/>
                </a:lnTo>
                <a:lnTo>
                  <a:pt x="661" y="1453"/>
                </a:lnTo>
                <a:lnTo>
                  <a:pt x="656" y="1453"/>
                </a:lnTo>
                <a:lnTo>
                  <a:pt x="650" y="1453"/>
                </a:lnTo>
                <a:lnTo>
                  <a:pt x="644" y="1453"/>
                </a:lnTo>
                <a:lnTo>
                  <a:pt x="638" y="1453"/>
                </a:lnTo>
                <a:lnTo>
                  <a:pt x="633" y="1453"/>
                </a:lnTo>
                <a:lnTo>
                  <a:pt x="627" y="1453"/>
                </a:lnTo>
                <a:lnTo>
                  <a:pt x="622" y="1453"/>
                </a:lnTo>
                <a:lnTo>
                  <a:pt x="616" y="1453"/>
                </a:lnTo>
                <a:lnTo>
                  <a:pt x="611" y="1453"/>
                </a:lnTo>
                <a:lnTo>
                  <a:pt x="605" y="1453"/>
                </a:lnTo>
                <a:lnTo>
                  <a:pt x="599" y="1453"/>
                </a:lnTo>
                <a:lnTo>
                  <a:pt x="593" y="1453"/>
                </a:lnTo>
                <a:lnTo>
                  <a:pt x="588" y="1453"/>
                </a:lnTo>
                <a:lnTo>
                  <a:pt x="582" y="1453"/>
                </a:lnTo>
                <a:lnTo>
                  <a:pt x="576" y="1453"/>
                </a:lnTo>
                <a:lnTo>
                  <a:pt x="571" y="1453"/>
                </a:lnTo>
                <a:lnTo>
                  <a:pt x="565" y="1453"/>
                </a:lnTo>
                <a:lnTo>
                  <a:pt x="560" y="1453"/>
                </a:lnTo>
                <a:lnTo>
                  <a:pt x="554" y="1453"/>
                </a:lnTo>
                <a:lnTo>
                  <a:pt x="548" y="1453"/>
                </a:lnTo>
                <a:lnTo>
                  <a:pt x="542" y="1453"/>
                </a:lnTo>
                <a:lnTo>
                  <a:pt x="537" y="1453"/>
                </a:lnTo>
                <a:lnTo>
                  <a:pt x="531" y="1453"/>
                </a:lnTo>
                <a:lnTo>
                  <a:pt x="525" y="1453"/>
                </a:lnTo>
                <a:lnTo>
                  <a:pt x="520" y="1453"/>
                </a:lnTo>
                <a:lnTo>
                  <a:pt x="515" y="1453"/>
                </a:lnTo>
                <a:lnTo>
                  <a:pt x="509" y="1453"/>
                </a:lnTo>
                <a:lnTo>
                  <a:pt x="503" y="1453"/>
                </a:lnTo>
                <a:lnTo>
                  <a:pt x="497" y="1453"/>
                </a:lnTo>
                <a:lnTo>
                  <a:pt x="491" y="1453"/>
                </a:lnTo>
                <a:lnTo>
                  <a:pt x="486" y="1453"/>
                </a:lnTo>
                <a:lnTo>
                  <a:pt x="480" y="1453"/>
                </a:lnTo>
                <a:lnTo>
                  <a:pt x="475" y="1453"/>
                </a:lnTo>
                <a:lnTo>
                  <a:pt x="469" y="1453"/>
                </a:lnTo>
                <a:lnTo>
                  <a:pt x="464" y="1453"/>
                </a:lnTo>
                <a:lnTo>
                  <a:pt x="458" y="1453"/>
                </a:lnTo>
                <a:lnTo>
                  <a:pt x="452" y="1453"/>
                </a:lnTo>
                <a:lnTo>
                  <a:pt x="446" y="1453"/>
                </a:lnTo>
                <a:lnTo>
                  <a:pt x="441" y="1453"/>
                </a:lnTo>
                <a:lnTo>
                  <a:pt x="435" y="1453"/>
                </a:lnTo>
                <a:lnTo>
                  <a:pt x="429" y="1453"/>
                </a:lnTo>
                <a:lnTo>
                  <a:pt x="424" y="1453"/>
                </a:lnTo>
                <a:lnTo>
                  <a:pt x="419" y="1453"/>
                </a:lnTo>
                <a:lnTo>
                  <a:pt x="413" y="1453"/>
                </a:lnTo>
                <a:lnTo>
                  <a:pt x="407" y="1453"/>
                </a:lnTo>
                <a:lnTo>
                  <a:pt x="401" y="1453"/>
                </a:lnTo>
                <a:lnTo>
                  <a:pt x="395" y="1453"/>
                </a:lnTo>
                <a:lnTo>
                  <a:pt x="390" y="1453"/>
                </a:lnTo>
                <a:lnTo>
                  <a:pt x="384" y="1453"/>
                </a:lnTo>
                <a:lnTo>
                  <a:pt x="378" y="1453"/>
                </a:lnTo>
                <a:lnTo>
                  <a:pt x="373" y="1453"/>
                </a:lnTo>
                <a:lnTo>
                  <a:pt x="368" y="1453"/>
                </a:lnTo>
                <a:lnTo>
                  <a:pt x="362" y="1453"/>
                </a:lnTo>
                <a:lnTo>
                  <a:pt x="356" y="1453"/>
                </a:lnTo>
                <a:lnTo>
                  <a:pt x="350" y="1453"/>
                </a:lnTo>
                <a:lnTo>
                  <a:pt x="345" y="1453"/>
                </a:lnTo>
                <a:lnTo>
                  <a:pt x="339" y="1453"/>
                </a:lnTo>
                <a:lnTo>
                  <a:pt x="333" y="1453"/>
                </a:lnTo>
                <a:lnTo>
                  <a:pt x="327" y="1453"/>
                </a:lnTo>
                <a:lnTo>
                  <a:pt x="322" y="1453"/>
                </a:lnTo>
                <a:lnTo>
                  <a:pt x="317" y="1453"/>
                </a:lnTo>
                <a:lnTo>
                  <a:pt x="311" y="1453"/>
                </a:lnTo>
                <a:lnTo>
                  <a:pt x="305" y="1453"/>
                </a:lnTo>
                <a:lnTo>
                  <a:pt x="299" y="1453"/>
                </a:lnTo>
                <a:lnTo>
                  <a:pt x="294" y="1453"/>
                </a:lnTo>
                <a:lnTo>
                  <a:pt x="288" y="1453"/>
                </a:lnTo>
                <a:lnTo>
                  <a:pt x="282" y="1453"/>
                </a:lnTo>
                <a:lnTo>
                  <a:pt x="277" y="1453"/>
                </a:lnTo>
                <a:lnTo>
                  <a:pt x="272" y="1453"/>
                </a:lnTo>
                <a:lnTo>
                  <a:pt x="266" y="1453"/>
                </a:lnTo>
                <a:lnTo>
                  <a:pt x="260" y="1453"/>
                </a:lnTo>
                <a:lnTo>
                  <a:pt x="254" y="1453"/>
                </a:lnTo>
                <a:lnTo>
                  <a:pt x="249" y="1453"/>
                </a:lnTo>
                <a:lnTo>
                  <a:pt x="243" y="1453"/>
                </a:lnTo>
                <a:lnTo>
                  <a:pt x="237" y="1453"/>
                </a:lnTo>
                <a:lnTo>
                  <a:pt x="231" y="1453"/>
                </a:lnTo>
                <a:lnTo>
                  <a:pt x="226" y="1453"/>
                </a:lnTo>
                <a:lnTo>
                  <a:pt x="221" y="1453"/>
                </a:lnTo>
                <a:lnTo>
                  <a:pt x="215" y="1453"/>
                </a:lnTo>
                <a:lnTo>
                  <a:pt x="209" y="1453"/>
                </a:lnTo>
                <a:lnTo>
                  <a:pt x="203" y="1453"/>
                </a:lnTo>
                <a:lnTo>
                  <a:pt x="198" y="1453"/>
                </a:lnTo>
                <a:lnTo>
                  <a:pt x="192" y="1453"/>
                </a:lnTo>
                <a:lnTo>
                  <a:pt x="186" y="1453"/>
                </a:lnTo>
                <a:lnTo>
                  <a:pt x="180" y="1453"/>
                </a:lnTo>
                <a:lnTo>
                  <a:pt x="176" y="1453"/>
                </a:lnTo>
                <a:lnTo>
                  <a:pt x="170" y="1453"/>
                </a:lnTo>
                <a:lnTo>
                  <a:pt x="164" y="1453"/>
                </a:lnTo>
                <a:lnTo>
                  <a:pt x="158" y="1453"/>
                </a:lnTo>
                <a:lnTo>
                  <a:pt x="153" y="1453"/>
                </a:lnTo>
                <a:lnTo>
                  <a:pt x="147" y="1453"/>
                </a:lnTo>
                <a:lnTo>
                  <a:pt x="141" y="1453"/>
                </a:lnTo>
                <a:lnTo>
                  <a:pt x="135" y="1453"/>
                </a:lnTo>
                <a:lnTo>
                  <a:pt x="130" y="1453"/>
                </a:lnTo>
                <a:lnTo>
                  <a:pt x="125" y="1453"/>
                </a:lnTo>
                <a:lnTo>
                  <a:pt x="119" y="1453"/>
                </a:lnTo>
                <a:lnTo>
                  <a:pt x="113" y="1453"/>
                </a:lnTo>
                <a:lnTo>
                  <a:pt x="107" y="1453"/>
                </a:lnTo>
                <a:lnTo>
                  <a:pt x="102" y="1453"/>
                </a:lnTo>
                <a:lnTo>
                  <a:pt x="96" y="1453"/>
                </a:lnTo>
                <a:lnTo>
                  <a:pt x="90" y="1453"/>
                </a:lnTo>
                <a:lnTo>
                  <a:pt x="84" y="1453"/>
                </a:lnTo>
                <a:lnTo>
                  <a:pt x="80" y="1453"/>
                </a:lnTo>
                <a:lnTo>
                  <a:pt x="74" y="1453"/>
                </a:lnTo>
                <a:lnTo>
                  <a:pt x="68" y="1453"/>
                </a:lnTo>
                <a:lnTo>
                  <a:pt x="62" y="1453"/>
                </a:lnTo>
                <a:lnTo>
                  <a:pt x="56" y="1453"/>
                </a:lnTo>
                <a:lnTo>
                  <a:pt x="51" y="1453"/>
                </a:lnTo>
                <a:lnTo>
                  <a:pt x="45" y="1453"/>
                </a:lnTo>
                <a:lnTo>
                  <a:pt x="39" y="1453"/>
                </a:lnTo>
                <a:lnTo>
                  <a:pt x="33" y="1453"/>
                </a:lnTo>
                <a:lnTo>
                  <a:pt x="29" y="1453"/>
                </a:lnTo>
                <a:lnTo>
                  <a:pt x="23" y="1453"/>
                </a:lnTo>
                <a:lnTo>
                  <a:pt x="17" y="1453"/>
                </a:lnTo>
                <a:lnTo>
                  <a:pt x="11" y="1453"/>
                </a:lnTo>
                <a:lnTo>
                  <a:pt x="6" y="1453"/>
                </a:lnTo>
                <a:lnTo>
                  <a:pt x="0" y="1453"/>
                </a:lnTo>
              </a:path>
            </a:pathLst>
          </a:custGeom>
          <a:solidFill>
            <a:srgbClr val="FF0000">
              <a:alpha val="60000"/>
            </a:srgbClr>
          </a:solidFill>
          <a:ln w="12700" cap="rnd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3404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12150-DE1A-409F-9C6A-AC3B5D2D4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DA996-6A13-44D1-B8A0-87D2C7130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188719"/>
            <a:ext cx="6156707" cy="5287651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Primarily determines performance of pumping well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Size production pump</a:t>
            </a:r>
          </a:p>
          <a:p>
            <a:pPr>
              <a:spcBef>
                <a:spcPts val="300"/>
              </a:spcBef>
            </a:pPr>
            <a:r>
              <a:rPr lang="en-US" dirty="0"/>
              <a:t>For each step,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Well pumped at constant rate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Steady drawdown measured, ~2 hrs.</a:t>
            </a:r>
          </a:p>
          <a:p>
            <a:pPr>
              <a:spcBef>
                <a:spcPts val="300"/>
              </a:spcBef>
            </a:pPr>
            <a:r>
              <a:rPr lang="en-US" dirty="0"/>
              <a:t>Increase pumping rate until capacity of pump or well reached</a:t>
            </a:r>
          </a:p>
          <a:p>
            <a:pPr>
              <a:spcBef>
                <a:spcPts val="300"/>
              </a:spcBef>
            </a:pPr>
            <a:r>
              <a:rPr lang="en-US" dirty="0"/>
              <a:t>Measured drawdown at end of steps answers most questions</a:t>
            </a:r>
          </a:p>
          <a:p>
            <a:pPr>
              <a:spcBef>
                <a:spcPts val="300"/>
              </a:spcBef>
            </a:pPr>
            <a:r>
              <a:rPr lang="en-US" dirty="0"/>
              <a:t>Transmissivity of aquifer estimable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Slope of transformed drawdowns</a:t>
            </a:r>
          </a:p>
        </p:txBody>
      </p:sp>
      <p:sp>
        <p:nvSpPr>
          <p:cNvPr id="4" name="Reference">
            <a:extLst>
              <a:ext uri="{FF2B5EF4-FFF2-40B4-BE49-F238E27FC236}">
                <a16:creationId xmlns:a16="http://schemas.microsoft.com/office/drawing/2014/main" id="{65345BDF-5379-9694-972A-B8730BB94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666" y="6557780"/>
            <a:ext cx="17443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hlinkClick r:id="rId2"/>
              </a:rPr>
              <a:t>Rorabaugh, 1953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88DF65-4A7E-6B0E-A489-609C24493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240" y="1188720"/>
            <a:ext cx="5669280" cy="558546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5B5542-A399-9952-9877-D9D088671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13888"/>
              </p:ext>
            </p:extLst>
          </p:nvPr>
        </p:nvGraphicFramePr>
        <p:xfrm>
          <a:off x="7245508" y="5164455"/>
          <a:ext cx="1930400" cy="1009650"/>
        </p:xfrm>
        <a:graphic>
          <a:graphicData uri="http://schemas.openxmlformats.org/drawingml/2006/table">
            <a:tbl>
              <a:tblPr/>
              <a:tblGrid>
                <a:gridCol w="418412">
                  <a:extLst>
                    <a:ext uri="{9D8B030D-6E8A-4147-A177-3AD203B41FA5}">
                      <a16:colId xmlns:a16="http://schemas.microsoft.com/office/drawing/2014/main" val="316606161"/>
                    </a:ext>
                  </a:extLst>
                </a:gridCol>
                <a:gridCol w="713202">
                  <a:extLst>
                    <a:ext uri="{9D8B030D-6E8A-4147-A177-3AD203B41FA5}">
                      <a16:colId xmlns:a16="http://schemas.microsoft.com/office/drawing/2014/main" val="2744812950"/>
                    </a:ext>
                  </a:extLst>
                </a:gridCol>
                <a:gridCol w="798786">
                  <a:extLst>
                    <a:ext uri="{9D8B030D-6E8A-4147-A177-3AD203B41FA5}">
                      <a16:colId xmlns:a16="http://schemas.microsoft.com/office/drawing/2014/main" val="2872395356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Q, GPM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Measured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31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1,600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5131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2,500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7760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3,500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135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4,000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0" marR="8572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417235"/>
                  </a:ext>
                </a:extLst>
              </a:tr>
            </a:tbl>
          </a:graphicData>
        </a:graphic>
      </p:graphicFrame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78ACD037-A725-EEF3-7E6C-662203E0DE4D}"/>
              </a:ext>
            </a:extLst>
          </p:cNvPr>
          <p:cNvSpPr>
            <a:spLocks noChangeAspect="1"/>
          </p:cNvSpPr>
          <p:nvPr/>
        </p:nvSpPr>
        <p:spPr bwMode="auto">
          <a:xfrm>
            <a:off x="8267386" y="3269169"/>
            <a:ext cx="274320" cy="274320"/>
          </a:xfrm>
          <a:prstGeom prst="mathMultiply">
            <a:avLst>
              <a:gd name="adj1" fmla="val 1026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4320" tIns="45720" rIns="91440" bIns="3657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FDABB00C-8ED5-804D-53C0-5FE0C82B092E}"/>
              </a:ext>
            </a:extLst>
          </p:cNvPr>
          <p:cNvSpPr>
            <a:spLocks noChangeAspect="1"/>
          </p:cNvSpPr>
          <p:nvPr/>
        </p:nvSpPr>
        <p:spPr bwMode="auto">
          <a:xfrm>
            <a:off x="9212391" y="3973893"/>
            <a:ext cx="274320" cy="274320"/>
          </a:xfrm>
          <a:prstGeom prst="mathMultiply">
            <a:avLst>
              <a:gd name="adj1" fmla="val 1026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4320" tIns="45720" rIns="91440" bIns="3657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B70369F2-93FA-2239-8776-B1307F4D2920}"/>
              </a:ext>
            </a:extLst>
          </p:cNvPr>
          <p:cNvSpPr>
            <a:spLocks noChangeAspect="1"/>
          </p:cNvSpPr>
          <p:nvPr/>
        </p:nvSpPr>
        <p:spPr bwMode="auto">
          <a:xfrm>
            <a:off x="11330845" y="5236515"/>
            <a:ext cx="274320" cy="274320"/>
          </a:xfrm>
          <a:prstGeom prst="mathMultiply">
            <a:avLst>
              <a:gd name="adj1" fmla="val 1026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4320" tIns="45720" rIns="91440" bIns="3657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455323F0-3C6C-9BA6-E704-1C3F63E93065}"/>
              </a:ext>
            </a:extLst>
          </p:cNvPr>
          <p:cNvSpPr>
            <a:spLocks noChangeAspect="1"/>
          </p:cNvSpPr>
          <p:nvPr/>
        </p:nvSpPr>
        <p:spPr bwMode="auto">
          <a:xfrm>
            <a:off x="10551240" y="4821537"/>
            <a:ext cx="274320" cy="274320"/>
          </a:xfrm>
          <a:prstGeom prst="mathMultiply">
            <a:avLst>
              <a:gd name="adj1" fmla="val 1026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74320" tIns="45720" rIns="91440" bIns="3657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29145035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Well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85" y="1188720"/>
            <a:ext cx="5541857" cy="5303520"/>
          </a:xfrm>
        </p:spPr>
        <p:txBody>
          <a:bodyPr/>
          <a:lstStyle/>
          <a:p>
            <a:r>
              <a:rPr lang="en-US" dirty="0"/>
              <a:t>Pahute Mesa, phase 2</a:t>
            </a:r>
          </a:p>
          <a:p>
            <a:pPr lvl="1"/>
            <a:r>
              <a:rPr lang="en-US" dirty="0"/>
              <a:t>Planned single-well, aquifer tests</a:t>
            </a:r>
          </a:p>
          <a:p>
            <a:pPr lvl="1"/>
            <a:r>
              <a:rPr lang="en-US" dirty="0"/>
              <a:t>Monitored other wells, just in case</a:t>
            </a:r>
          </a:p>
          <a:p>
            <a:r>
              <a:rPr lang="en-US" dirty="0"/>
              <a:t>Single-well test results</a:t>
            </a:r>
          </a:p>
          <a:p>
            <a:pPr lvl="1"/>
            <a:r>
              <a:rPr lang="en-US" dirty="0"/>
              <a:t>Not definitive, where transmissive</a:t>
            </a:r>
          </a:p>
          <a:p>
            <a:pPr lvl="1"/>
            <a:r>
              <a:rPr lang="en-US" dirty="0"/>
              <a:t>Thermal expansion,</a:t>
            </a:r>
            <a:br>
              <a:rPr lang="en-US" dirty="0"/>
            </a:br>
            <a:r>
              <a:rPr lang="en-US" dirty="0"/>
              <a:t>Obscured drawdown</a:t>
            </a:r>
          </a:p>
          <a:p>
            <a:r>
              <a:rPr lang="en-US" dirty="0"/>
              <a:t>Useful as multiple-well tests</a:t>
            </a:r>
          </a:p>
          <a:p>
            <a:pPr lvl="1"/>
            <a:r>
              <a:rPr lang="en-US" dirty="0"/>
              <a:t>Usual noise in observation wells </a:t>
            </a:r>
          </a:p>
          <a:p>
            <a:pPr lvl="1"/>
            <a:r>
              <a:rPr lang="en-US" dirty="0"/>
              <a:t>Drawdowns detected, 2 miles</a:t>
            </a:r>
          </a:p>
          <a:p>
            <a:pPr lvl="1"/>
            <a:r>
              <a:rPr lang="en-US" dirty="0"/>
              <a:t>ER-EC-11, </a:t>
            </a:r>
            <a:r>
              <a:rPr lang="en-US" b="1" i="1" dirty="0" err="1"/>
              <a:t>T</a:t>
            </a:r>
            <a:r>
              <a:rPr lang="en-US" b="1" i="1" baseline="-25000" dirty="0" err="1"/>
              <a:t>multi</a:t>
            </a:r>
            <a:r>
              <a:rPr lang="en-US" b="1" i="1" baseline="-25000" dirty="0"/>
              <a:t>-well</a:t>
            </a:r>
            <a:r>
              <a:rPr lang="en-US" dirty="0"/>
              <a:t> = 12,000 ft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²/d </a:t>
            </a:r>
            <a:endParaRPr lang="en-US" dirty="0"/>
          </a:p>
        </p:txBody>
      </p:sp>
      <p:sp>
        <p:nvSpPr>
          <p:cNvPr id="4" name="Text Box 70">
            <a:extLst>
              <a:ext uri="{FF2B5EF4-FFF2-40B4-BE49-F238E27FC236}">
                <a16:creationId xmlns:a16="http://schemas.microsoft.com/office/drawing/2014/main" id="{972D4ABD-9C78-601C-97E6-8327054AF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2329" y="6519446"/>
            <a:ext cx="2638864" cy="338554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Garcia and others, 2017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9609C9-01A2-2E9E-D8C8-5C0424CED4A7}"/>
              </a:ext>
            </a:extLst>
          </p:cNvPr>
          <p:cNvGrpSpPr/>
          <p:nvPr/>
        </p:nvGrpSpPr>
        <p:grpSpPr>
          <a:xfrm>
            <a:off x="5737242" y="1188721"/>
            <a:ext cx="6412845" cy="5580207"/>
            <a:chOff x="5779155" y="1188721"/>
            <a:chExt cx="6412845" cy="558020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09C17BF-B13D-787F-4E19-F0341F8CD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9"/>
            <a:stretch/>
          </p:blipFill>
          <p:spPr>
            <a:xfrm>
              <a:off x="5779155" y="1188721"/>
              <a:ext cx="6412845" cy="557783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39817EC-BB2D-F330-647C-D4EE1D9FE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81527" y="5001845"/>
              <a:ext cx="2377440" cy="1767083"/>
            </a:xfrm>
            <a:prstGeom prst="rect">
              <a:avLst/>
            </a:prstGeom>
          </p:spPr>
        </p:pic>
      </p:grpSp>
      <p:sp>
        <p:nvSpPr>
          <p:cNvPr id="11" name="Oval 472">
            <a:extLst>
              <a:ext uri="{FF2B5EF4-FFF2-40B4-BE49-F238E27FC236}">
                <a16:creationId xmlns:a16="http://schemas.microsoft.com/office/drawing/2014/main" id="{D20DC73B-8288-B3E3-5440-C9B34C4B28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634074" y="3235178"/>
            <a:ext cx="185414" cy="18288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2" name="Oval 472">
            <a:extLst>
              <a:ext uri="{FF2B5EF4-FFF2-40B4-BE49-F238E27FC236}">
                <a16:creationId xmlns:a16="http://schemas.microsoft.com/office/drawing/2014/main" id="{938F8554-9338-7A7A-9454-B374E22E10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33706" y="2939756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3" name="Oval 472">
            <a:extLst>
              <a:ext uri="{FF2B5EF4-FFF2-40B4-BE49-F238E27FC236}">
                <a16:creationId xmlns:a16="http://schemas.microsoft.com/office/drawing/2014/main" id="{A1871850-2262-C2E5-07CD-F8495F082C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747409" y="2349694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4" name="Oval 472">
            <a:extLst>
              <a:ext uri="{FF2B5EF4-FFF2-40B4-BE49-F238E27FC236}">
                <a16:creationId xmlns:a16="http://schemas.microsoft.com/office/drawing/2014/main" id="{35486C09-0DBC-B8AF-549B-8EB6D96EDF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92886" y="2410459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5" name="Oval 472">
            <a:extLst>
              <a:ext uri="{FF2B5EF4-FFF2-40B4-BE49-F238E27FC236}">
                <a16:creationId xmlns:a16="http://schemas.microsoft.com/office/drawing/2014/main" id="{49AEF55D-F48F-EF8E-5C49-02ABDA9A07A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23355" y="2690838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7" name="Oval 472">
            <a:extLst>
              <a:ext uri="{FF2B5EF4-FFF2-40B4-BE49-F238E27FC236}">
                <a16:creationId xmlns:a16="http://schemas.microsoft.com/office/drawing/2014/main" id="{FE0AC412-9956-56E8-5BAA-80DD41FCD8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93375" y="3416496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8" name="Oval 472">
            <a:extLst>
              <a:ext uri="{FF2B5EF4-FFF2-40B4-BE49-F238E27FC236}">
                <a16:creationId xmlns:a16="http://schemas.microsoft.com/office/drawing/2014/main" id="{AB118AB8-9457-29ED-7C58-1F0C3D7C8C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617342" y="3584526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DA3DA90-D0F9-6CEE-D336-540EACF87555}"/>
              </a:ext>
            </a:extLst>
          </p:cNvPr>
          <p:cNvCxnSpPr>
            <a:cxnSpLocks/>
          </p:cNvCxnSpPr>
          <p:nvPr/>
        </p:nvCxnSpPr>
        <p:spPr bwMode="auto">
          <a:xfrm>
            <a:off x="7788397" y="3036669"/>
            <a:ext cx="822960" cy="230943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2BFCE26-1763-1542-A0E6-0E5529AEBADB}"/>
              </a:ext>
            </a:extLst>
          </p:cNvPr>
          <p:cNvCxnSpPr>
            <a:cxnSpLocks/>
          </p:cNvCxnSpPr>
          <p:nvPr/>
        </p:nvCxnSpPr>
        <p:spPr bwMode="auto">
          <a:xfrm>
            <a:off x="8813422" y="3326618"/>
            <a:ext cx="137160" cy="27432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CFF5C50-A343-A65D-E15B-661696BCB966}"/>
              </a:ext>
            </a:extLst>
          </p:cNvPr>
          <p:cNvCxnSpPr>
            <a:cxnSpLocks/>
          </p:cNvCxnSpPr>
          <p:nvPr/>
        </p:nvCxnSpPr>
        <p:spPr bwMode="auto">
          <a:xfrm>
            <a:off x="8829593" y="3354050"/>
            <a:ext cx="443694" cy="99999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Oval 472">
            <a:extLst>
              <a:ext uri="{FF2B5EF4-FFF2-40B4-BE49-F238E27FC236}">
                <a16:creationId xmlns:a16="http://schemas.microsoft.com/office/drawing/2014/main" id="{CA8CFD23-8FE6-A258-B3F6-870553A40D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76857" y="3303173"/>
            <a:ext cx="139061" cy="137160"/>
          </a:xfrm>
          <a:prstGeom prst="ellipse">
            <a:avLst/>
          </a:prstGeom>
          <a:solidFill>
            <a:srgbClr val="00B050"/>
          </a:solidFill>
          <a:ln w="28575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3DA8F59-200C-4F1E-4620-3A095FE65A2D}"/>
              </a:ext>
            </a:extLst>
          </p:cNvPr>
          <p:cNvCxnSpPr>
            <a:cxnSpLocks/>
          </p:cNvCxnSpPr>
          <p:nvPr/>
        </p:nvCxnSpPr>
        <p:spPr bwMode="auto">
          <a:xfrm flipH="1">
            <a:off x="8747409" y="2505576"/>
            <a:ext cx="66013" cy="69759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22D18C7-968E-6159-3B2B-1F1E966482BF}"/>
              </a:ext>
            </a:extLst>
          </p:cNvPr>
          <p:cNvCxnSpPr>
            <a:cxnSpLocks/>
          </p:cNvCxnSpPr>
          <p:nvPr/>
        </p:nvCxnSpPr>
        <p:spPr bwMode="auto">
          <a:xfrm flipH="1">
            <a:off x="8778657" y="2557937"/>
            <a:ext cx="414228" cy="663525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F6B966-85CD-49A1-0D83-D1A15EBFC1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806888" y="2827998"/>
            <a:ext cx="316467" cy="411167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54D0109-287F-BE23-E645-7A424B89E575}"/>
              </a:ext>
            </a:extLst>
          </p:cNvPr>
          <p:cNvCxnSpPr>
            <a:cxnSpLocks/>
          </p:cNvCxnSpPr>
          <p:nvPr/>
        </p:nvCxnSpPr>
        <p:spPr bwMode="auto">
          <a:xfrm flipH="1">
            <a:off x="8686872" y="3433774"/>
            <a:ext cx="23205" cy="150752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538747D-387F-C604-8382-8A9DF61B2EB0}"/>
              </a:ext>
            </a:extLst>
          </p:cNvPr>
          <p:cNvGrpSpPr/>
          <p:nvPr/>
        </p:nvGrpSpPr>
        <p:grpSpPr>
          <a:xfrm>
            <a:off x="10515602" y="27432"/>
            <a:ext cx="679703" cy="1005840"/>
            <a:chOff x="10515602" y="27432"/>
            <a:chExt cx="679703" cy="1005840"/>
          </a:xfrm>
        </p:grpSpPr>
        <p:grpSp>
          <p:nvGrpSpPr>
            <p:cNvPr id="36" name="NV locator small">
              <a:extLst>
                <a:ext uri="{FF2B5EF4-FFF2-40B4-BE49-F238E27FC236}">
                  <a16:creationId xmlns:a16="http://schemas.microsoft.com/office/drawing/2014/main" id="{C69119BC-466C-D1E4-3EC3-6C27AB23120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515602" y="27432"/>
              <a:ext cx="679703" cy="1005840"/>
              <a:chOff x="7507288" y="1233488"/>
              <a:chExt cx="3619500" cy="5356225"/>
            </a:xfrm>
          </p:grpSpPr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538E714F-8635-6468-914B-DFEC683D4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7288" y="1233488"/>
                <a:ext cx="3619500" cy="5356225"/>
              </a:xfrm>
              <a:custGeom>
                <a:avLst/>
                <a:gdLst>
                  <a:gd name="T0" fmla="*/ 18 w 2280"/>
                  <a:gd name="T1" fmla="*/ 1460 h 3374"/>
                  <a:gd name="T2" fmla="*/ 90 w 2280"/>
                  <a:gd name="T3" fmla="*/ 1527 h 3374"/>
                  <a:gd name="T4" fmla="*/ 137 w 2280"/>
                  <a:gd name="T5" fmla="*/ 1571 h 3374"/>
                  <a:gd name="T6" fmla="*/ 168 w 2280"/>
                  <a:gd name="T7" fmla="*/ 1601 h 3374"/>
                  <a:gd name="T8" fmla="*/ 265 w 2280"/>
                  <a:gd name="T9" fmla="*/ 1691 h 3374"/>
                  <a:gd name="T10" fmla="*/ 421 w 2280"/>
                  <a:gd name="T11" fmla="*/ 1836 h 3374"/>
                  <a:gd name="T12" fmla="*/ 716 w 2280"/>
                  <a:gd name="T13" fmla="*/ 2114 h 3374"/>
                  <a:gd name="T14" fmla="*/ 866 w 2280"/>
                  <a:gd name="T15" fmla="*/ 2253 h 3374"/>
                  <a:gd name="T16" fmla="*/ 1101 w 2280"/>
                  <a:gd name="T17" fmla="*/ 2474 h 3374"/>
                  <a:gd name="T18" fmla="*/ 1443 w 2280"/>
                  <a:gd name="T19" fmla="*/ 2793 h 3374"/>
                  <a:gd name="T20" fmla="*/ 1613 w 2280"/>
                  <a:gd name="T21" fmla="*/ 2952 h 3374"/>
                  <a:gd name="T22" fmla="*/ 1716 w 2280"/>
                  <a:gd name="T23" fmla="*/ 3048 h 3374"/>
                  <a:gd name="T24" fmla="*/ 1852 w 2280"/>
                  <a:gd name="T25" fmla="*/ 3176 h 3374"/>
                  <a:gd name="T26" fmla="*/ 1995 w 2280"/>
                  <a:gd name="T27" fmla="*/ 3309 h 3374"/>
                  <a:gd name="T28" fmla="*/ 2065 w 2280"/>
                  <a:gd name="T29" fmla="*/ 3355 h 3374"/>
                  <a:gd name="T30" fmla="*/ 2060 w 2280"/>
                  <a:gd name="T31" fmla="*/ 3328 h 3374"/>
                  <a:gd name="T32" fmla="*/ 2081 w 2280"/>
                  <a:gd name="T33" fmla="*/ 3315 h 3374"/>
                  <a:gd name="T34" fmla="*/ 2086 w 2280"/>
                  <a:gd name="T35" fmla="*/ 3275 h 3374"/>
                  <a:gd name="T36" fmla="*/ 2047 w 2280"/>
                  <a:gd name="T37" fmla="*/ 3159 h 3374"/>
                  <a:gd name="T38" fmla="*/ 2049 w 2280"/>
                  <a:gd name="T39" fmla="*/ 3117 h 3374"/>
                  <a:gd name="T40" fmla="*/ 2041 w 2280"/>
                  <a:gd name="T41" fmla="*/ 3096 h 3374"/>
                  <a:gd name="T42" fmla="*/ 2044 w 2280"/>
                  <a:gd name="T43" fmla="*/ 3076 h 3374"/>
                  <a:gd name="T44" fmla="*/ 2030 w 2280"/>
                  <a:gd name="T45" fmla="*/ 3038 h 3374"/>
                  <a:gd name="T46" fmla="*/ 2030 w 2280"/>
                  <a:gd name="T47" fmla="*/ 2974 h 3374"/>
                  <a:gd name="T48" fmla="*/ 2041 w 2280"/>
                  <a:gd name="T49" fmla="*/ 2954 h 3374"/>
                  <a:gd name="T50" fmla="*/ 2012 w 2280"/>
                  <a:gd name="T51" fmla="*/ 2898 h 3374"/>
                  <a:gd name="T52" fmla="*/ 2011 w 2280"/>
                  <a:gd name="T53" fmla="*/ 2877 h 3374"/>
                  <a:gd name="T54" fmla="*/ 2007 w 2280"/>
                  <a:gd name="T55" fmla="*/ 2848 h 3374"/>
                  <a:gd name="T56" fmla="*/ 2036 w 2280"/>
                  <a:gd name="T57" fmla="*/ 2840 h 3374"/>
                  <a:gd name="T58" fmla="*/ 2079 w 2280"/>
                  <a:gd name="T59" fmla="*/ 2820 h 3374"/>
                  <a:gd name="T60" fmla="*/ 2103 w 2280"/>
                  <a:gd name="T61" fmla="*/ 2824 h 3374"/>
                  <a:gd name="T62" fmla="*/ 2124 w 2280"/>
                  <a:gd name="T63" fmla="*/ 2831 h 3374"/>
                  <a:gd name="T64" fmla="*/ 2164 w 2280"/>
                  <a:gd name="T65" fmla="*/ 2834 h 3374"/>
                  <a:gd name="T66" fmla="*/ 2179 w 2280"/>
                  <a:gd name="T67" fmla="*/ 2863 h 3374"/>
                  <a:gd name="T68" fmla="*/ 2198 w 2280"/>
                  <a:gd name="T69" fmla="*/ 2878 h 3374"/>
                  <a:gd name="T70" fmla="*/ 2247 w 2280"/>
                  <a:gd name="T71" fmla="*/ 2866 h 3374"/>
                  <a:gd name="T72" fmla="*/ 2271 w 2280"/>
                  <a:gd name="T73" fmla="*/ 2802 h 3374"/>
                  <a:gd name="T74" fmla="*/ 2276 w 2280"/>
                  <a:gd name="T75" fmla="*/ 2649 h 3374"/>
                  <a:gd name="T76" fmla="*/ 2268 w 2280"/>
                  <a:gd name="T77" fmla="*/ 2481 h 3374"/>
                  <a:gd name="T78" fmla="*/ 2261 w 2280"/>
                  <a:gd name="T79" fmla="*/ 2264 h 3374"/>
                  <a:gd name="T80" fmla="*/ 2257 w 2280"/>
                  <a:gd name="T81" fmla="*/ 2150 h 3374"/>
                  <a:gd name="T82" fmla="*/ 2254 w 2280"/>
                  <a:gd name="T83" fmla="*/ 1996 h 3374"/>
                  <a:gd name="T84" fmla="*/ 2243 w 2280"/>
                  <a:gd name="T85" fmla="*/ 1661 h 3374"/>
                  <a:gd name="T86" fmla="*/ 2225 w 2280"/>
                  <a:gd name="T87" fmla="*/ 1094 h 3374"/>
                  <a:gd name="T88" fmla="*/ 2219 w 2280"/>
                  <a:gd name="T89" fmla="*/ 905 h 3374"/>
                  <a:gd name="T90" fmla="*/ 2210 w 2280"/>
                  <a:gd name="T91" fmla="*/ 604 h 3374"/>
                  <a:gd name="T92" fmla="*/ 2204 w 2280"/>
                  <a:gd name="T93" fmla="*/ 374 h 3374"/>
                  <a:gd name="T94" fmla="*/ 2183 w 2280"/>
                  <a:gd name="T95" fmla="*/ 2 h 3374"/>
                  <a:gd name="T96" fmla="*/ 1963 w 2280"/>
                  <a:gd name="T97" fmla="*/ 6 h 3374"/>
                  <a:gd name="T98" fmla="*/ 1754 w 2280"/>
                  <a:gd name="T99" fmla="*/ 11 h 3374"/>
                  <a:gd name="T100" fmla="*/ 1483 w 2280"/>
                  <a:gd name="T101" fmla="*/ 15 h 3374"/>
                  <a:gd name="T102" fmla="*/ 1351 w 2280"/>
                  <a:gd name="T103" fmla="*/ 17 h 3374"/>
                  <a:gd name="T104" fmla="*/ 1177 w 2280"/>
                  <a:gd name="T105" fmla="*/ 17 h 3374"/>
                  <a:gd name="T106" fmla="*/ 982 w 2280"/>
                  <a:gd name="T107" fmla="*/ 16 h 3374"/>
                  <a:gd name="T108" fmla="*/ 723 w 2280"/>
                  <a:gd name="T109" fmla="*/ 15 h 3374"/>
                  <a:gd name="T110" fmla="*/ 408 w 2280"/>
                  <a:gd name="T111" fmla="*/ 11 h 3374"/>
                  <a:gd name="T112" fmla="*/ 94 w 2280"/>
                  <a:gd name="T113" fmla="*/ 1 h 3374"/>
                  <a:gd name="T114" fmla="*/ 31 w 2280"/>
                  <a:gd name="T115" fmla="*/ 543 h 3374"/>
                  <a:gd name="T116" fmla="*/ 19 w 2280"/>
                  <a:gd name="T117" fmla="*/ 900 h 3374"/>
                  <a:gd name="T118" fmla="*/ 10 w 2280"/>
                  <a:gd name="T119" fmla="*/ 1118 h 3374"/>
                  <a:gd name="T120" fmla="*/ 7 w 2280"/>
                  <a:gd name="T121" fmla="*/ 1204 h 3374"/>
                  <a:gd name="T122" fmla="*/ 3 w 2280"/>
                  <a:gd name="T123" fmla="*/ 1290 h 3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0" h="3374">
                    <a:moveTo>
                      <a:pt x="2" y="1332"/>
                    </a:moveTo>
                    <a:lnTo>
                      <a:pt x="2" y="1334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5"/>
                    </a:lnTo>
                    <a:lnTo>
                      <a:pt x="2" y="1337"/>
                    </a:lnTo>
                    <a:lnTo>
                      <a:pt x="1" y="1363"/>
                    </a:lnTo>
                    <a:lnTo>
                      <a:pt x="1" y="1388"/>
                    </a:lnTo>
                    <a:lnTo>
                      <a:pt x="0" y="1410"/>
                    </a:lnTo>
                    <a:lnTo>
                      <a:pt x="0" y="1443"/>
                    </a:lnTo>
                    <a:lnTo>
                      <a:pt x="12" y="1454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18" y="1460"/>
                    </a:lnTo>
                    <a:lnTo>
                      <a:pt x="21" y="1463"/>
                    </a:lnTo>
                    <a:lnTo>
                      <a:pt x="22" y="1464"/>
                    </a:lnTo>
                    <a:lnTo>
                      <a:pt x="23" y="1465"/>
                    </a:lnTo>
                    <a:lnTo>
                      <a:pt x="32" y="1472"/>
                    </a:lnTo>
                    <a:lnTo>
                      <a:pt x="34" y="1475"/>
                    </a:lnTo>
                    <a:lnTo>
                      <a:pt x="34" y="1475"/>
                    </a:lnTo>
                    <a:lnTo>
                      <a:pt x="36" y="1477"/>
                    </a:lnTo>
                    <a:lnTo>
                      <a:pt x="57" y="1496"/>
                    </a:lnTo>
                    <a:lnTo>
                      <a:pt x="81" y="1518"/>
                    </a:lnTo>
                    <a:lnTo>
                      <a:pt x="90" y="1527"/>
                    </a:lnTo>
                    <a:lnTo>
                      <a:pt x="113" y="1549"/>
                    </a:lnTo>
                    <a:lnTo>
                      <a:pt x="113" y="1549"/>
                    </a:lnTo>
                    <a:lnTo>
                      <a:pt x="116" y="1552"/>
                    </a:lnTo>
                    <a:lnTo>
                      <a:pt x="116" y="1552"/>
                    </a:lnTo>
                    <a:lnTo>
                      <a:pt x="118" y="1554"/>
                    </a:lnTo>
                    <a:lnTo>
                      <a:pt x="118" y="1554"/>
                    </a:lnTo>
                    <a:lnTo>
                      <a:pt x="124" y="1559"/>
                    </a:lnTo>
                    <a:lnTo>
                      <a:pt x="126" y="1561"/>
                    </a:lnTo>
                    <a:lnTo>
                      <a:pt x="133" y="1568"/>
                    </a:lnTo>
                    <a:lnTo>
                      <a:pt x="133" y="1568"/>
                    </a:lnTo>
                    <a:lnTo>
                      <a:pt x="135" y="1569"/>
                    </a:lnTo>
                    <a:lnTo>
                      <a:pt x="137" y="1571"/>
                    </a:lnTo>
                    <a:lnTo>
                      <a:pt x="139" y="1573"/>
                    </a:lnTo>
                    <a:lnTo>
                      <a:pt x="151" y="1585"/>
                    </a:lnTo>
                    <a:lnTo>
                      <a:pt x="152" y="1585"/>
                    </a:lnTo>
                    <a:lnTo>
                      <a:pt x="152" y="1586"/>
                    </a:lnTo>
                    <a:lnTo>
                      <a:pt x="164" y="1596"/>
                    </a:lnTo>
                    <a:lnTo>
                      <a:pt x="164" y="1597"/>
                    </a:lnTo>
                    <a:lnTo>
                      <a:pt x="165" y="1598"/>
                    </a:lnTo>
                    <a:lnTo>
                      <a:pt x="165" y="1598"/>
                    </a:lnTo>
                    <a:lnTo>
                      <a:pt x="166" y="1598"/>
                    </a:lnTo>
                    <a:lnTo>
                      <a:pt x="166" y="1599"/>
                    </a:lnTo>
                    <a:lnTo>
                      <a:pt x="168" y="1600"/>
                    </a:lnTo>
                    <a:lnTo>
                      <a:pt x="168" y="1601"/>
                    </a:lnTo>
                    <a:lnTo>
                      <a:pt x="179" y="1611"/>
                    </a:lnTo>
                    <a:lnTo>
                      <a:pt x="185" y="1616"/>
                    </a:lnTo>
                    <a:lnTo>
                      <a:pt x="185" y="1616"/>
                    </a:lnTo>
                    <a:lnTo>
                      <a:pt x="201" y="1631"/>
                    </a:lnTo>
                    <a:lnTo>
                      <a:pt x="202" y="1632"/>
                    </a:lnTo>
                    <a:lnTo>
                      <a:pt x="202" y="1632"/>
                    </a:lnTo>
                    <a:lnTo>
                      <a:pt x="229" y="1658"/>
                    </a:lnTo>
                    <a:lnTo>
                      <a:pt x="231" y="1660"/>
                    </a:lnTo>
                    <a:lnTo>
                      <a:pt x="245" y="1672"/>
                    </a:lnTo>
                    <a:lnTo>
                      <a:pt x="246" y="1673"/>
                    </a:lnTo>
                    <a:lnTo>
                      <a:pt x="247" y="1674"/>
                    </a:lnTo>
                    <a:lnTo>
                      <a:pt x="265" y="1691"/>
                    </a:lnTo>
                    <a:lnTo>
                      <a:pt x="276" y="1701"/>
                    </a:lnTo>
                    <a:lnTo>
                      <a:pt x="281" y="1707"/>
                    </a:lnTo>
                    <a:lnTo>
                      <a:pt x="310" y="1734"/>
                    </a:lnTo>
                    <a:lnTo>
                      <a:pt x="322" y="1744"/>
                    </a:lnTo>
                    <a:lnTo>
                      <a:pt x="332" y="1754"/>
                    </a:lnTo>
                    <a:lnTo>
                      <a:pt x="338" y="1759"/>
                    </a:lnTo>
                    <a:lnTo>
                      <a:pt x="357" y="1778"/>
                    </a:lnTo>
                    <a:lnTo>
                      <a:pt x="368" y="1788"/>
                    </a:lnTo>
                    <a:lnTo>
                      <a:pt x="387" y="1806"/>
                    </a:lnTo>
                    <a:lnTo>
                      <a:pt x="387" y="1806"/>
                    </a:lnTo>
                    <a:lnTo>
                      <a:pt x="397" y="1814"/>
                    </a:lnTo>
                    <a:lnTo>
                      <a:pt x="421" y="1836"/>
                    </a:lnTo>
                    <a:lnTo>
                      <a:pt x="444" y="1858"/>
                    </a:lnTo>
                    <a:lnTo>
                      <a:pt x="444" y="1858"/>
                    </a:lnTo>
                    <a:lnTo>
                      <a:pt x="453" y="1868"/>
                    </a:lnTo>
                    <a:lnTo>
                      <a:pt x="463" y="1876"/>
                    </a:lnTo>
                    <a:lnTo>
                      <a:pt x="475" y="1887"/>
                    </a:lnTo>
                    <a:lnTo>
                      <a:pt x="510" y="1921"/>
                    </a:lnTo>
                    <a:lnTo>
                      <a:pt x="528" y="1937"/>
                    </a:lnTo>
                    <a:lnTo>
                      <a:pt x="555" y="1962"/>
                    </a:lnTo>
                    <a:lnTo>
                      <a:pt x="583" y="1988"/>
                    </a:lnTo>
                    <a:lnTo>
                      <a:pt x="649" y="2050"/>
                    </a:lnTo>
                    <a:lnTo>
                      <a:pt x="706" y="2103"/>
                    </a:lnTo>
                    <a:lnTo>
                      <a:pt x="716" y="2114"/>
                    </a:lnTo>
                    <a:lnTo>
                      <a:pt x="724" y="2120"/>
                    </a:lnTo>
                    <a:lnTo>
                      <a:pt x="729" y="2125"/>
                    </a:lnTo>
                    <a:lnTo>
                      <a:pt x="729" y="2125"/>
                    </a:lnTo>
                    <a:lnTo>
                      <a:pt x="751" y="2145"/>
                    </a:lnTo>
                    <a:lnTo>
                      <a:pt x="754" y="2147"/>
                    </a:lnTo>
                    <a:lnTo>
                      <a:pt x="754" y="2148"/>
                    </a:lnTo>
                    <a:lnTo>
                      <a:pt x="781" y="2173"/>
                    </a:lnTo>
                    <a:lnTo>
                      <a:pt x="791" y="2183"/>
                    </a:lnTo>
                    <a:lnTo>
                      <a:pt x="795" y="2187"/>
                    </a:lnTo>
                    <a:lnTo>
                      <a:pt x="807" y="2198"/>
                    </a:lnTo>
                    <a:lnTo>
                      <a:pt x="854" y="2242"/>
                    </a:lnTo>
                    <a:lnTo>
                      <a:pt x="866" y="2253"/>
                    </a:lnTo>
                    <a:lnTo>
                      <a:pt x="903" y="2288"/>
                    </a:lnTo>
                    <a:lnTo>
                      <a:pt x="919" y="2303"/>
                    </a:lnTo>
                    <a:lnTo>
                      <a:pt x="934" y="2317"/>
                    </a:lnTo>
                    <a:lnTo>
                      <a:pt x="935" y="2317"/>
                    </a:lnTo>
                    <a:lnTo>
                      <a:pt x="943" y="2325"/>
                    </a:lnTo>
                    <a:lnTo>
                      <a:pt x="982" y="2362"/>
                    </a:lnTo>
                    <a:lnTo>
                      <a:pt x="1017" y="2395"/>
                    </a:lnTo>
                    <a:lnTo>
                      <a:pt x="1024" y="2402"/>
                    </a:lnTo>
                    <a:lnTo>
                      <a:pt x="1033" y="2409"/>
                    </a:lnTo>
                    <a:lnTo>
                      <a:pt x="1063" y="2437"/>
                    </a:lnTo>
                    <a:lnTo>
                      <a:pt x="1076" y="2450"/>
                    </a:lnTo>
                    <a:lnTo>
                      <a:pt x="1101" y="2474"/>
                    </a:lnTo>
                    <a:lnTo>
                      <a:pt x="1102" y="2475"/>
                    </a:lnTo>
                    <a:lnTo>
                      <a:pt x="1127" y="2497"/>
                    </a:lnTo>
                    <a:lnTo>
                      <a:pt x="1155" y="2524"/>
                    </a:lnTo>
                    <a:lnTo>
                      <a:pt x="1170" y="2537"/>
                    </a:lnTo>
                    <a:lnTo>
                      <a:pt x="1240" y="2602"/>
                    </a:lnTo>
                    <a:lnTo>
                      <a:pt x="1305" y="2664"/>
                    </a:lnTo>
                    <a:lnTo>
                      <a:pt x="1321" y="2679"/>
                    </a:lnTo>
                    <a:lnTo>
                      <a:pt x="1326" y="2683"/>
                    </a:lnTo>
                    <a:lnTo>
                      <a:pt x="1368" y="2723"/>
                    </a:lnTo>
                    <a:lnTo>
                      <a:pt x="1370" y="2724"/>
                    </a:lnTo>
                    <a:lnTo>
                      <a:pt x="1419" y="2770"/>
                    </a:lnTo>
                    <a:lnTo>
                      <a:pt x="1443" y="2793"/>
                    </a:lnTo>
                    <a:lnTo>
                      <a:pt x="1475" y="2823"/>
                    </a:lnTo>
                    <a:lnTo>
                      <a:pt x="1480" y="2827"/>
                    </a:lnTo>
                    <a:lnTo>
                      <a:pt x="1481" y="2828"/>
                    </a:lnTo>
                    <a:lnTo>
                      <a:pt x="1527" y="2870"/>
                    </a:lnTo>
                    <a:lnTo>
                      <a:pt x="1528" y="2872"/>
                    </a:lnTo>
                    <a:lnTo>
                      <a:pt x="1532" y="2877"/>
                    </a:lnTo>
                    <a:lnTo>
                      <a:pt x="1553" y="2895"/>
                    </a:lnTo>
                    <a:lnTo>
                      <a:pt x="1559" y="2902"/>
                    </a:lnTo>
                    <a:lnTo>
                      <a:pt x="1560" y="2902"/>
                    </a:lnTo>
                    <a:lnTo>
                      <a:pt x="1576" y="2916"/>
                    </a:lnTo>
                    <a:lnTo>
                      <a:pt x="1579" y="2919"/>
                    </a:lnTo>
                    <a:lnTo>
                      <a:pt x="1613" y="2952"/>
                    </a:lnTo>
                    <a:lnTo>
                      <a:pt x="1616" y="2955"/>
                    </a:lnTo>
                    <a:lnTo>
                      <a:pt x="1641" y="2978"/>
                    </a:lnTo>
                    <a:lnTo>
                      <a:pt x="1641" y="2978"/>
                    </a:lnTo>
                    <a:lnTo>
                      <a:pt x="1649" y="2985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57" y="2993"/>
                    </a:lnTo>
                    <a:lnTo>
                      <a:pt x="1665" y="3000"/>
                    </a:lnTo>
                    <a:lnTo>
                      <a:pt x="1666" y="3001"/>
                    </a:lnTo>
                    <a:lnTo>
                      <a:pt x="1668" y="3003"/>
                    </a:lnTo>
                    <a:lnTo>
                      <a:pt x="1697" y="3030"/>
                    </a:lnTo>
                    <a:lnTo>
                      <a:pt x="1716" y="3048"/>
                    </a:lnTo>
                    <a:lnTo>
                      <a:pt x="1750" y="3081"/>
                    </a:lnTo>
                    <a:lnTo>
                      <a:pt x="1753" y="3083"/>
                    </a:lnTo>
                    <a:lnTo>
                      <a:pt x="1754" y="3083"/>
                    </a:lnTo>
                    <a:lnTo>
                      <a:pt x="1758" y="3087"/>
                    </a:lnTo>
                    <a:lnTo>
                      <a:pt x="1759" y="3088"/>
                    </a:lnTo>
                    <a:lnTo>
                      <a:pt x="1759" y="3089"/>
                    </a:lnTo>
                    <a:lnTo>
                      <a:pt x="1770" y="3098"/>
                    </a:lnTo>
                    <a:lnTo>
                      <a:pt x="1795" y="3121"/>
                    </a:lnTo>
                    <a:lnTo>
                      <a:pt x="1807" y="3133"/>
                    </a:lnTo>
                    <a:lnTo>
                      <a:pt x="1826" y="3151"/>
                    </a:lnTo>
                    <a:lnTo>
                      <a:pt x="1852" y="3175"/>
                    </a:lnTo>
                    <a:lnTo>
                      <a:pt x="1852" y="3176"/>
                    </a:lnTo>
                    <a:lnTo>
                      <a:pt x="1857" y="3180"/>
                    </a:lnTo>
                    <a:lnTo>
                      <a:pt x="1858" y="3180"/>
                    </a:lnTo>
                    <a:lnTo>
                      <a:pt x="1866" y="3188"/>
                    </a:lnTo>
                    <a:lnTo>
                      <a:pt x="1875" y="3197"/>
                    </a:lnTo>
                    <a:lnTo>
                      <a:pt x="1877" y="3199"/>
                    </a:lnTo>
                    <a:lnTo>
                      <a:pt x="1898" y="3219"/>
                    </a:lnTo>
                    <a:lnTo>
                      <a:pt x="1940" y="3257"/>
                    </a:lnTo>
                    <a:lnTo>
                      <a:pt x="1946" y="3263"/>
                    </a:lnTo>
                    <a:lnTo>
                      <a:pt x="1946" y="3263"/>
                    </a:lnTo>
                    <a:lnTo>
                      <a:pt x="1977" y="3292"/>
                    </a:lnTo>
                    <a:lnTo>
                      <a:pt x="1977" y="3292"/>
                    </a:lnTo>
                    <a:lnTo>
                      <a:pt x="1995" y="3309"/>
                    </a:lnTo>
                    <a:lnTo>
                      <a:pt x="1995" y="3309"/>
                    </a:lnTo>
                    <a:lnTo>
                      <a:pt x="2032" y="3344"/>
                    </a:lnTo>
                    <a:lnTo>
                      <a:pt x="2047" y="3358"/>
                    </a:lnTo>
                    <a:lnTo>
                      <a:pt x="2056" y="3367"/>
                    </a:lnTo>
                    <a:lnTo>
                      <a:pt x="2056" y="3367"/>
                    </a:lnTo>
                    <a:lnTo>
                      <a:pt x="2064" y="3374"/>
                    </a:lnTo>
                    <a:lnTo>
                      <a:pt x="2062" y="3371"/>
                    </a:lnTo>
                    <a:lnTo>
                      <a:pt x="2062" y="3371"/>
                    </a:lnTo>
                    <a:lnTo>
                      <a:pt x="2062" y="3365"/>
                    </a:lnTo>
                    <a:lnTo>
                      <a:pt x="2062" y="3361"/>
                    </a:lnTo>
                    <a:lnTo>
                      <a:pt x="2064" y="3357"/>
                    </a:lnTo>
                    <a:lnTo>
                      <a:pt x="2065" y="3355"/>
                    </a:lnTo>
                    <a:lnTo>
                      <a:pt x="2066" y="3353"/>
                    </a:lnTo>
                    <a:lnTo>
                      <a:pt x="2070" y="3350"/>
                    </a:lnTo>
                    <a:lnTo>
                      <a:pt x="2070" y="3350"/>
                    </a:lnTo>
                    <a:lnTo>
                      <a:pt x="2074" y="3347"/>
                    </a:lnTo>
                    <a:lnTo>
                      <a:pt x="2075" y="3344"/>
                    </a:lnTo>
                    <a:lnTo>
                      <a:pt x="2076" y="3342"/>
                    </a:lnTo>
                    <a:lnTo>
                      <a:pt x="2075" y="3339"/>
                    </a:lnTo>
                    <a:lnTo>
                      <a:pt x="2073" y="3337"/>
                    </a:lnTo>
                    <a:lnTo>
                      <a:pt x="2071" y="3335"/>
                    </a:lnTo>
                    <a:lnTo>
                      <a:pt x="2067" y="3332"/>
                    </a:lnTo>
                    <a:lnTo>
                      <a:pt x="2062" y="3330"/>
                    </a:lnTo>
                    <a:lnTo>
                      <a:pt x="2060" y="3328"/>
                    </a:lnTo>
                    <a:lnTo>
                      <a:pt x="2060" y="3328"/>
                    </a:lnTo>
                    <a:lnTo>
                      <a:pt x="2058" y="3326"/>
                    </a:lnTo>
                    <a:lnTo>
                      <a:pt x="2059" y="3324"/>
                    </a:lnTo>
                    <a:lnTo>
                      <a:pt x="2062" y="3320"/>
                    </a:lnTo>
                    <a:lnTo>
                      <a:pt x="2064" y="3318"/>
                    </a:lnTo>
                    <a:lnTo>
                      <a:pt x="2066" y="3317"/>
                    </a:lnTo>
                    <a:lnTo>
                      <a:pt x="2068" y="3316"/>
                    </a:lnTo>
                    <a:lnTo>
                      <a:pt x="2071" y="3316"/>
                    </a:lnTo>
                    <a:lnTo>
                      <a:pt x="2075" y="3317"/>
                    </a:lnTo>
                    <a:lnTo>
                      <a:pt x="2076" y="3317"/>
                    </a:lnTo>
                    <a:lnTo>
                      <a:pt x="2077" y="3317"/>
                    </a:lnTo>
                    <a:lnTo>
                      <a:pt x="2081" y="3315"/>
                    </a:lnTo>
                    <a:lnTo>
                      <a:pt x="2084" y="3314"/>
                    </a:lnTo>
                    <a:lnTo>
                      <a:pt x="2085" y="3312"/>
                    </a:lnTo>
                    <a:lnTo>
                      <a:pt x="2086" y="3307"/>
                    </a:lnTo>
                    <a:lnTo>
                      <a:pt x="2086" y="3306"/>
                    </a:lnTo>
                    <a:lnTo>
                      <a:pt x="2086" y="3306"/>
                    </a:lnTo>
                    <a:lnTo>
                      <a:pt x="2087" y="3296"/>
                    </a:lnTo>
                    <a:lnTo>
                      <a:pt x="2087" y="3292"/>
                    </a:lnTo>
                    <a:lnTo>
                      <a:pt x="2087" y="3286"/>
                    </a:lnTo>
                    <a:lnTo>
                      <a:pt x="2086" y="3278"/>
                    </a:lnTo>
                    <a:lnTo>
                      <a:pt x="2086" y="3278"/>
                    </a:lnTo>
                    <a:lnTo>
                      <a:pt x="2086" y="3277"/>
                    </a:lnTo>
                    <a:lnTo>
                      <a:pt x="2086" y="3275"/>
                    </a:lnTo>
                    <a:lnTo>
                      <a:pt x="2083" y="3274"/>
                    </a:lnTo>
                    <a:lnTo>
                      <a:pt x="2082" y="3264"/>
                    </a:lnTo>
                    <a:lnTo>
                      <a:pt x="2082" y="3260"/>
                    </a:lnTo>
                    <a:lnTo>
                      <a:pt x="2080" y="3249"/>
                    </a:lnTo>
                    <a:lnTo>
                      <a:pt x="2075" y="3231"/>
                    </a:lnTo>
                    <a:lnTo>
                      <a:pt x="2075" y="3218"/>
                    </a:lnTo>
                    <a:lnTo>
                      <a:pt x="2072" y="3204"/>
                    </a:lnTo>
                    <a:lnTo>
                      <a:pt x="2069" y="3197"/>
                    </a:lnTo>
                    <a:lnTo>
                      <a:pt x="2062" y="3178"/>
                    </a:lnTo>
                    <a:lnTo>
                      <a:pt x="2052" y="3169"/>
                    </a:lnTo>
                    <a:lnTo>
                      <a:pt x="2048" y="3161"/>
                    </a:lnTo>
                    <a:lnTo>
                      <a:pt x="2047" y="3159"/>
                    </a:lnTo>
                    <a:lnTo>
                      <a:pt x="2046" y="3151"/>
                    </a:lnTo>
                    <a:lnTo>
                      <a:pt x="2043" y="3143"/>
                    </a:lnTo>
                    <a:lnTo>
                      <a:pt x="2041" y="3140"/>
                    </a:lnTo>
                    <a:lnTo>
                      <a:pt x="2041" y="3137"/>
                    </a:lnTo>
                    <a:lnTo>
                      <a:pt x="2040" y="3134"/>
                    </a:lnTo>
                    <a:lnTo>
                      <a:pt x="2040" y="3134"/>
                    </a:lnTo>
                    <a:lnTo>
                      <a:pt x="2041" y="3129"/>
                    </a:lnTo>
                    <a:lnTo>
                      <a:pt x="2042" y="3126"/>
                    </a:lnTo>
                    <a:lnTo>
                      <a:pt x="2046" y="3123"/>
                    </a:lnTo>
                    <a:lnTo>
                      <a:pt x="2048" y="3120"/>
                    </a:lnTo>
                    <a:lnTo>
                      <a:pt x="2049" y="3118"/>
                    </a:lnTo>
                    <a:lnTo>
                      <a:pt x="2049" y="3117"/>
                    </a:lnTo>
                    <a:lnTo>
                      <a:pt x="2047" y="3116"/>
                    </a:lnTo>
                    <a:lnTo>
                      <a:pt x="2047" y="3112"/>
                    </a:lnTo>
                    <a:lnTo>
                      <a:pt x="2046" y="3104"/>
                    </a:lnTo>
                    <a:lnTo>
                      <a:pt x="2045" y="3102"/>
                    </a:lnTo>
                    <a:lnTo>
                      <a:pt x="2045" y="3100"/>
                    </a:lnTo>
                    <a:lnTo>
                      <a:pt x="2044" y="3099"/>
                    </a:lnTo>
                    <a:lnTo>
                      <a:pt x="2043" y="3098"/>
                    </a:lnTo>
                    <a:lnTo>
                      <a:pt x="2042" y="3098"/>
                    </a:lnTo>
                    <a:lnTo>
                      <a:pt x="2041" y="3097"/>
                    </a:lnTo>
                    <a:lnTo>
                      <a:pt x="2041" y="3097"/>
                    </a:lnTo>
                    <a:lnTo>
                      <a:pt x="2041" y="3096"/>
                    </a:lnTo>
                    <a:lnTo>
                      <a:pt x="2041" y="3096"/>
                    </a:lnTo>
                    <a:lnTo>
                      <a:pt x="2043" y="3094"/>
                    </a:lnTo>
                    <a:lnTo>
                      <a:pt x="2044" y="3094"/>
                    </a:lnTo>
                    <a:lnTo>
                      <a:pt x="2045" y="3093"/>
                    </a:lnTo>
                    <a:lnTo>
                      <a:pt x="2046" y="3093"/>
                    </a:lnTo>
                    <a:lnTo>
                      <a:pt x="2047" y="3093"/>
                    </a:lnTo>
                    <a:lnTo>
                      <a:pt x="2049" y="3087"/>
                    </a:lnTo>
                    <a:lnTo>
                      <a:pt x="2049" y="3082"/>
                    </a:lnTo>
                    <a:lnTo>
                      <a:pt x="2048" y="3079"/>
                    </a:lnTo>
                    <a:lnTo>
                      <a:pt x="2047" y="3077"/>
                    </a:lnTo>
                    <a:lnTo>
                      <a:pt x="2046" y="3077"/>
                    </a:lnTo>
                    <a:lnTo>
                      <a:pt x="2045" y="3077"/>
                    </a:lnTo>
                    <a:lnTo>
                      <a:pt x="2044" y="3076"/>
                    </a:lnTo>
                    <a:lnTo>
                      <a:pt x="2044" y="3076"/>
                    </a:lnTo>
                    <a:lnTo>
                      <a:pt x="2043" y="3073"/>
                    </a:lnTo>
                    <a:lnTo>
                      <a:pt x="2041" y="3069"/>
                    </a:lnTo>
                    <a:lnTo>
                      <a:pt x="2039" y="3066"/>
                    </a:lnTo>
                    <a:lnTo>
                      <a:pt x="2035" y="3062"/>
                    </a:lnTo>
                    <a:lnTo>
                      <a:pt x="2035" y="3056"/>
                    </a:lnTo>
                    <a:lnTo>
                      <a:pt x="2037" y="3050"/>
                    </a:lnTo>
                    <a:lnTo>
                      <a:pt x="2038" y="3049"/>
                    </a:lnTo>
                    <a:lnTo>
                      <a:pt x="2038" y="3045"/>
                    </a:lnTo>
                    <a:lnTo>
                      <a:pt x="2037" y="3043"/>
                    </a:lnTo>
                    <a:lnTo>
                      <a:pt x="2033" y="3041"/>
                    </a:lnTo>
                    <a:lnTo>
                      <a:pt x="2030" y="3038"/>
                    </a:lnTo>
                    <a:lnTo>
                      <a:pt x="2028" y="3034"/>
                    </a:lnTo>
                    <a:lnTo>
                      <a:pt x="2028" y="3034"/>
                    </a:lnTo>
                    <a:lnTo>
                      <a:pt x="2031" y="3022"/>
                    </a:lnTo>
                    <a:lnTo>
                      <a:pt x="2031" y="3011"/>
                    </a:lnTo>
                    <a:lnTo>
                      <a:pt x="2029" y="3006"/>
                    </a:lnTo>
                    <a:lnTo>
                      <a:pt x="2030" y="2995"/>
                    </a:lnTo>
                    <a:lnTo>
                      <a:pt x="2024" y="2987"/>
                    </a:lnTo>
                    <a:lnTo>
                      <a:pt x="2025" y="2986"/>
                    </a:lnTo>
                    <a:lnTo>
                      <a:pt x="2027" y="2984"/>
                    </a:lnTo>
                    <a:lnTo>
                      <a:pt x="2030" y="2977"/>
                    </a:lnTo>
                    <a:lnTo>
                      <a:pt x="2031" y="2975"/>
                    </a:lnTo>
                    <a:lnTo>
                      <a:pt x="2030" y="2974"/>
                    </a:lnTo>
                    <a:lnTo>
                      <a:pt x="2028" y="2971"/>
                    </a:lnTo>
                    <a:lnTo>
                      <a:pt x="2026" y="2967"/>
                    </a:lnTo>
                    <a:lnTo>
                      <a:pt x="2027" y="2965"/>
                    </a:lnTo>
                    <a:lnTo>
                      <a:pt x="2029" y="2964"/>
                    </a:lnTo>
                    <a:lnTo>
                      <a:pt x="2031" y="2964"/>
                    </a:lnTo>
                    <a:lnTo>
                      <a:pt x="2032" y="2962"/>
                    </a:lnTo>
                    <a:lnTo>
                      <a:pt x="2036" y="2960"/>
                    </a:lnTo>
                    <a:lnTo>
                      <a:pt x="2040" y="2959"/>
                    </a:lnTo>
                    <a:lnTo>
                      <a:pt x="2043" y="2957"/>
                    </a:lnTo>
                    <a:lnTo>
                      <a:pt x="2043" y="2956"/>
                    </a:lnTo>
                    <a:lnTo>
                      <a:pt x="2042" y="2955"/>
                    </a:lnTo>
                    <a:lnTo>
                      <a:pt x="2041" y="2954"/>
                    </a:lnTo>
                    <a:lnTo>
                      <a:pt x="2039" y="2953"/>
                    </a:lnTo>
                    <a:lnTo>
                      <a:pt x="2037" y="2950"/>
                    </a:lnTo>
                    <a:lnTo>
                      <a:pt x="2028" y="2941"/>
                    </a:lnTo>
                    <a:lnTo>
                      <a:pt x="2024" y="2937"/>
                    </a:lnTo>
                    <a:lnTo>
                      <a:pt x="2025" y="2929"/>
                    </a:lnTo>
                    <a:lnTo>
                      <a:pt x="2022" y="2927"/>
                    </a:lnTo>
                    <a:lnTo>
                      <a:pt x="2019" y="2921"/>
                    </a:lnTo>
                    <a:lnTo>
                      <a:pt x="2015" y="2913"/>
                    </a:lnTo>
                    <a:lnTo>
                      <a:pt x="2015" y="2913"/>
                    </a:lnTo>
                    <a:lnTo>
                      <a:pt x="2011" y="2907"/>
                    </a:lnTo>
                    <a:lnTo>
                      <a:pt x="2010" y="2902"/>
                    </a:lnTo>
                    <a:lnTo>
                      <a:pt x="2012" y="2898"/>
                    </a:lnTo>
                    <a:lnTo>
                      <a:pt x="2010" y="2891"/>
                    </a:lnTo>
                    <a:lnTo>
                      <a:pt x="2010" y="2889"/>
                    </a:lnTo>
                    <a:lnTo>
                      <a:pt x="2011" y="2889"/>
                    </a:lnTo>
                    <a:lnTo>
                      <a:pt x="2012" y="2887"/>
                    </a:lnTo>
                    <a:lnTo>
                      <a:pt x="2015" y="2885"/>
                    </a:lnTo>
                    <a:lnTo>
                      <a:pt x="2017" y="2882"/>
                    </a:lnTo>
                    <a:lnTo>
                      <a:pt x="2017" y="2881"/>
                    </a:lnTo>
                    <a:lnTo>
                      <a:pt x="2017" y="2880"/>
                    </a:lnTo>
                    <a:lnTo>
                      <a:pt x="2015" y="2879"/>
                    </a:lnTo>
                    <a:lnTo>
                      <a:pt x="2014" y="2876"/>
                    </a:lnTo>
                    <a:lnTo>
                      <a:pt x="2013" y="2876"/>
                    </a:lnTo>
                    <a:lnTo>
                      <a:pt x="2011" y="2877"/>
                    </a:lnTo>
                    <a:lnTo>
                      <a:pt x="2010" y="2875"/>
                    </a:lnTo>
                    <a:lnTo>
                      <a:pt x="2010" y="2873"/>
                    </a:lnTo>
                    <a:lnTo>
                      <a:pt x="2011" y="2871"/>
                    </a:lnTo>
                    <a:lnTo>
                      <a:pt x="2012" y="2868"/>
                    </a:lnTo>
                    <a:lnTo>
                      <a:pt x="2012" y="2866"/>
                    </a:lnTo>
                    <a:lnTo>
                      <a:pt x="2010" y="2863"/>
                    </a:lnTo>
                    <a:lnTo>
                      <a:pt x="2009" y="2861"/>
                    </a:lnTo>
                    <a:lnTo>
                      <a:pt x="2006" y="2857"/>
                    </a:lnTo>
                    <a:lnTo>
                      <a:pt x="2004" y="2854"/>
                    </a:lnTo>
                    <a:lnTo>
                      <a:pt x="2005" y="2852"/>
                    </a:lnTo>
                    <a:lnTo>
                      <a:pt x="2006" y="2850"/>
                    </a:lnTo>
                    <a:lnTo>
                      <a:pt x="2007" y="2848"/>
                    </a:lnTo>
                    <a:lnTo>
                      <a:pt x="2012" y="2844"/>
                    </a:lnTo>
                    <a:lnTo>
                      <a:pt x="2018" y="2842"/>
                    </a:lnTo>
                    <a:lnTo>
                      <a:pt x="2021" y="2842"/>
                    </a:lnTo>
                    <a:lnTo>
                      <a:pt x="2024" y="2842"/>
                    </a:lnTo>
                    <a:lnTo>
                      <a:pt x="2027" y="2841"/>
                    </a:lnTo>
                    <a:lnTo>
                      <a:pt x="2028" y="2840"/>
                    </a:lnTo>
                    <a:lnTo>
                      <a:pt x="2029" y="2840"/>
                    </a:lnTo>
                    <a:lnTo>
                      <a:pt x="2030" y="2841"/>
                    </a:lnTo>
                    <a:lnTo>
                      <a:pt x="2032" y="2841"/>
                    </a:lnTo>
                    <a:lnTo>
                      <a:pt x="2032" y="2841"/>
                    </a:lnTo>
                    <a:lnTo>
                      <a:pt x="2034" y="2841"/>
                    </a:lnTo>
                    <a:lnTo>
                      <a:pt x="2036" y="2840"/>
                    </a:lnTo>
                    <a:lnTo>
                      <a:pt x="2037" y="2839"/>
                    </a:lnTo>
                    <a:lnTo>
                      <a:pt x="2039" y="2838"/>
                    </a:lnTo>
                    <a:lnTo>
                      <a:pt x="2040" y="2838"/>
                    </a:lnTo>
                    <a:lnTo>
                      <a:pt x="2041" y="2834"/>
                    </a:lnTo>
                    <a:lnTo>
                      <a:pt x="2052" y="2825"/>
                    </a:lnTo>
                    <a:lnTo>
                      <a:pt x="2053" y="2826"/>
                    </a:lnTo>
                    <a:lnTo>
                      <a:pt x="2056" y="2830"/>
                    </a:lnTo>
                    <a:lnTo>
                      <a:pt x="2058" y="2831"/>
                    </a:lnTo>
                    <a:lnTo>
                      <a:pt x="2061" y="2829"/>
                    </a:lnTo>
                    <a:lnTo>
                      <a:pt x="2065" y="2825"/>
                    </a:lnTo>
                    <a:lnTo>
                      <a:pt x="2075" y="2820"/>
                    </a:lnTo>
                    <a:lnTo>
                      <a:pt x="2079" y="2820"/>
                    </a:lnTo>
                    <a:lnTo>
                      <a:pt x="2082" y="2819"/>
                    </a:lnTo>
                    <a:lnTo>
                      <a:pt x="2084" y="2820"/>
                    </a:lnTo>
                    <a:lnTo>
                      <a:pt x="2086" y="2819"/>
                    </a:lnTo>
                    <a:lnTo>
                      <a:pt x="2087" y="2819"/>
                    </a:lnTo>
                    <a:lnTo>
                      <a:pt x="2090" y="2820"/>
                    </a:lnTo>
                    <a:lnTo>
                      <a:pt x="2090" y="2821"/>
                    </a:lnTo>
                    <a:lnTo>
                      <a:pt x="2092" y="2821"/>
                    </a:lnTo>
                    <a:lnTo>
                      <a:pt x="2097" y="2819"/>
                    </a:lnTo>
                    <a:lnTo>
                      <a:pt x="2100" y="2820"/>
                    </a:lnTo>
                    <a:lnTo>
                      <a:pt x="2103" y="2823"/>
                    </a:lnTo>
                    <a:lnTo>
                      <a:pt x="2103" y="2823"/>
                    </a:lnTo>
                    <a:lnTo>
                      <a:pt x="2103" y="2824"/>
                    </a:lnTo>
                    <a:lnTo>
                      <a:pt x="2102" y="2825"/>
                    </a:lnTo>
                    <a:lnTo>
                      <a:pt x="2101" y="2827"/>
                    </a:lnTo>
                    <a:lnTo>
                      <a:pt x="2100" y="2828"/>
                    </a:lnTo>
                    <a:lnTo>
                      <a:pt x="2100" y="2830"/>
                    </a:lnTo>
                    <a:lnTo>
                      <a:pt x="2102" y="2831"/>
                    </a:lnTo>
                    <a:lnTo>
                      <a:pt x="2104" y="2831"/>
                    </a:lnTo>
                    <a:lnTo>
                      <a:pt x="2110" y="2830"/>
                    </a:lnTo>
                    <a:lnTo>
                      <a:pt x="2115" y="2825"/>
                    </a:lnTo>
                    <a:lnTo>
                      <a:pt x="2117" y="2825"/>
                    </a:lnTo>
                    <a:lnTo>
                      <a:pt x="2120" y="2825"/>
                    </a:lnTo>
                    <a:lnTo>
                      <a:pt x="2122" y="2829"/>
                    </a:lnTo>
                    <a:lnTo>
                      <a:pt x="2124" y="2831"/>
                    </a:lnTo>
                    <a:lnTo>
                      <a:pt x="2125" y="2831"/>
                    </a:lnTo>
                    <a:lnTo>
                      <a:pt x="2132" y="2826"/>
                    </a:lnTo>
                    <a:lnTo>
                      <a:pt x="2136" y="2821"/>
                    </a:lnTo>
                    <a:lnTo>
                      <a:pt x="2138" y="2820"/>
                    </a:lnTo>
                    <a:lnTo>
                      <a:pt x="2143" y="2821"/>
                    </a:lnTo>
                    <a:lnTo>
                      <a:pt x="2150" y="2823"/>
                    </a:lnTo>
                    <a:lnTo>
                      <a:pt x="2152" y="2822"/>
                    </a:lnTo>
                    <a:lnTo>
                      <a:pt x="2152" y="2822"/>
                    </a:lnTo>
                    <a:lnTo>
                      <a:pt x="2153" y="2822"/>
                    </a:lnTo>
                    <a:lnTo>
                      <a:pt x="2156" y="2825"/>
                    </a:lnTo>
                    <a:lnTo>
                      <a:pt x="2159" y="2829"/>
                    </a:lnTo>
                    <a:lnTo>
                      <a:pt x="2164" y="2834"/>
                    </a:lnTo>
                    <a:lnTo>
                      <a:pt x="2167" y="2838"/>
                    </a:lnTo>
                    <a:lnTo>
                      <a:pt x="2168" y="2840"/>
                    </a:lnTo>
                    <a:lnTo>
                      <a:pt x="2171" y="2840"/>
                    </a:lnTo>
                    <a:lnTo>
                      <a:pt x="2180" y="2850"/>
                    </a:lnTo>
                    <a:lnTo>
                      <a:pt x="2181" y="2854"/>
                    </a:lnTo>
                    <a:lnTo>
                      <a:pt x="2180" y="2857"/>
                    </a:lnTo>
                    <a:lnTo>
                      <a:pt x="2178" y="2859"/>
                    </a:lnTo>
                    <a:lnTo>
                      <a:pt x="2177" y="2861"/>
                    </a:lnTo>
                    <a:lnTo>
                      <a:pt x="2177" y="2862"/>
                    </a:lnTo>
                    <a:lnTo>
                      <a:pt x="2177" y="2862"/>
                    </a:lnTo>
                    <a:lnTo>
                      <a:pt x="2178" y="2863"/>
                    </a:lnTo>
                    <a:lnTo>
                      <a:pt x="2179" y="2863"/>
                    </a:lnTo>
                    <a:lnTo>
                      <a:pt x="2183" y="2863"/>
                    </a:lnTo>
                    <a:lnTo>
                      <a:pt x="2184" y="2864"/>
                    </a:lnTo>
                    <a:lnTo>
                      <a:pt x="2185" y="2864"/>
                    </a:lnTo>
                    <a:lnTo>
                      <a:pt x="2186" y="2865"/>
                    </a:lnTo>
                    <a:lnTo>
                      <a:pt x="2190" y="2867"/>
                    </a:lnTo>
                    <a:lnTo>
                      <a:pt x="2191" y="2868"/>
                    </a:lnTo>
                    <a:lnTo>
                      <a:pt x="2193" y="2867"/>
                    </a:lnTo>
                    <a:lnTo>
                      <a:pt x="2194" y="2868"/>
                    </a:lnTo>
                    <a:lnTo>
                      <a:pt x="2195" y="2870"/>
                    </a:lnTo>
                    <a:lnTo>
                      <a:pt x="2195" y="2872"/>
                    </a:lnTo>
                    <a:lnTo>
                      <a:pt x="2197" y="2876"/>
                    </a:lnTo>
                    <a:lnTo>
                      <a:pt x="2198" y="2878"/>
                    </a:lnTo>
                    <a:lnTo>
                      <a:pt x="2202" y="2880"/>
                    </a:lnTo>
                    <a:lnTo>
                      <a:pt x="2207" y="2883"/>
                    </a:lnTo>
                    <a:lnTo>
                      <a:pt x="2209" y="2883"/>
                    </a:lnTo>
                    <a:lnTo>
                      <a:pt x="2217" y="2882"/>
                    </a:lnTo>
                    <a:lnTo>
                      <a:pt x="2224" y="2880"/>
                    </a:lnTo>
                    <a:lnTo>
                      <a:pt x="2230" y="2877"/>
                    </a:lnTo>
                    <a:lnTo>
                      <a:pt x="2235" y="2875"/>
                    </a:lnTo>
                    <a:lnTo>
                      <a:pt x="2240" y="2877"/>
                    </a:lnTo>
                    <a:lnTo>
                      <a:pt x="2242" y="2876"/>
                    </a:lnTo>
                    <a:lnTo>
                      <a:pt x="2243" y="2874"/>
                    </a:lnTo>
                    <a:lnTo>
                      <a:pt x="2246" y="2870"/>
                    </a:lnTo>
                    <a:lnTo>
                      <a:pt x="2247" y="2866"/>
                    </a:lnTo>
                    <a:lnTo>
                      <a:pt x="2247" y="2861"/>
                    </a:lnTo>
                    <a:lnTo>
                      <a:pt x="2252" y="2849"/>
                    </a:lnTo>
                    <a:lnTo>
                      <a:pt x="2255" y="2842"/>
                    </a:lnTo>
                    <a:lnTo>
                      <a:pt x="2254" y="2840"/>
                    </a:lnTo>
                    <a:lnTo>
                      <a:pt x="2252" y="2838"/>
                    </a:lnTo>
                    <a:lnTo>
                      <a:pt x="2252" y="2836"/>
                    </a:lnTo>
                    <a:lnTo>
                      <a:pt x="2253" y="2834"/>
                    </a:lnTo>
                    <a:lnTo>
                      <a:pt x="2255" y="2831"/>
                    </a:lnTo>
                    <a:lnTo>
                      <a:pt x="2258" y="2830"/>
                    </a:lnTo>
                    <a:lnTo>
                      <a:pt x="2260" y="2829"/>
                    </a:lnTo>
                    <a:lnTo>
                      <a:pt x="2266" y="2817"/>
                    </a:lnTo>
                    <a:lnTo>
                      <a:pt x="2271" y="2802"/>
                    </a:lnTo>
                    <a:lnTo>
                      <a:pt x="2275" y="2796"/>
                    </a:lnTo>
                    <a:lnTo>
                      <a:pt x="2280" y="2794"/>
                    </a:lnTo>
                    <a:lnTo>
                      <a:pt x="2279" y="2769"/>
                    </a:lnTo>
                    <a:lnTo>
                      <a:pt x="2279" y="2763"/>
                    </a:lnTo>
                    <a:lnTo>
                      <a:pt x="2279" y="2756"/>
                    </a:lnTo>
                    <a:lnTo>
                      <a:pt x="2279" y="2746"/>
                    </a:lnTo>
                    <a:lnTo>
                      <a:pt x="2279" y="2736"/>
                    </a:lnTo>
                    <a:lnTo>
                      <a:pt x="2279" y="2727"/>
                    </a:lnTo>
                    <a:lnTo>
                      <a:pt x="2279" y="2704"/>
                    </a:lnTo>
                    <a:lnTo>
                      <a:pt x="2278" y="2676"/>
                    </a:lnTo>
                    <a:lnTo>
                      <a:pt x="2277" y="2661"/>
                    </a:lnTo>
                    <a:lnTo>
                      <a:pt x="2276" y="2649"/>
                    </a:lnTo>
                    <a:lnTo>
                      <a:pt x="2273" y="2589"/>
                    </a:lnTo>
                    <a:lnTo>
                      <a:pt x="2272" y="2579"/>
                    </a:lnTo>
                    <a:lnTo>
                      <a:pt x="2271" y="2555"/>
                    </a:lnTo>
                    <a:lnTo>
                      <a:pt x="2270" y="2515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503"/>
                    </a:lnTo>
                    <a:lnTo>
                      <a:pt x="2269" y="2499"/>
                    </a:lnTo>
                    <a:lnTo>
                      <a:pt x="2269" y="2494"/>
                    </a:lnTo>
                    <a:lnTo>
                      <a:pt x="2269" y="2494"/>
                    </a:lnTo>
                    <a:lnTo>
                      <a:pt x="2268" y="2481"/>
                    </a:lnTo>
                    <a:lnTo>
                      <a:pt x="2268" y="2481"/>
                    </a:lnTo>
                    <a:lnTo>
                      <a:pt x="2267" y="2427"/>
                    </a:lnTo>
                    <a:lnTo>
                      <a:pt x="2266" y="2406"/>
                    </a:lnTo>
                    <a:lnTo>
                      <a:pt x="2264" y="2363"/>
                    </a:lnTo>
                    <a:lnTo>
                      <a:pt x="2264" y="2362"/>
                    </a:lnTo>
                    <a:lnTo>
                      <a:pt x="2263" y="2356"/>
                    </a:lnTo>
                    <a:lnTo>
                      <a:pt x="2263" y="2341"/>
                    </a:lnTo>
                    <a:lnTo>
                      <a:pt x="2263" y="2336"/>
                    </a:lnTo>
                    <a:lnTo>
                      <a:pt x="2263" y="2323"/>
                    </a:lnTo>
                    <a:lnTo>
                      <a:pt x="2262" y="2293"/>
                    </a:lnTo>
                    <a:lnTo>
                      <a:pt x="2261" y="2269"/>
                    </a:lnTo>
                    <a:lnTo>
                      <a:pt x="2261" y="2269"/>
                    </a:lnTo>
                    <a:lnTo>
                      <a:pt x="2261" y="2264"/>
                    </a:lnTo>
                    <a:lnTo>
                      <a:pt x="2261" y="2264"/>
                    </a:lnTo>
                    <a:lnTo>
                      <a:pt x="2260" y="2228"/>
                    </a:lnTo>
                    <a:lnTo>
                      <a:pt x="2260" y="2228"/>
                    </a:lnTo>
                    <a:lnTo>
                      <a:pt x="2259" y="2205"/>
                    </a:lnTo>
                    <a:lnTo>
                      <a:pt x="2258" y="2198"/>
                    </a:lnTo>
                    <a:lnTo>
                      <a:pt x="2258" y="2179"/>
                    </a:lnTo>
                    <a:lnTo>
                      <a:pt x="2258" y="2179"/>
                    </a:lnTo>
                    <a:lnTo>
                      <a:pt x="2257" y="2169"/>
                    </a:lnTo>
                    <a:lnTo>
                      <a:pt x="2257" y="2164"/>
                    </a:lnTo>
                    <a:lnTo>
                      <a:pt x="2257" y="2157"/>
                    </a:lnTo>
                    <a:lnTo>
                      <a:pt x="2257" y="2157"/>
                    </a:lnTo>
                    <a:lnTo>
                      <a:pt x="2257" y="2150"/>
                    </a:lnTo>
                    <a:lnTo>
                      <a:pt x="2256" y="2120"/>
                    </a:lnTo>
                    <a:lnTo>
                      <a:pt x="2256" y="2115"/>
                    </a:lnTo>
                    <a:lnTo>
                      <a:pt x="2255" y="2099"/>
                    </a:lnTo>
                    <a:lnTo>
                      <a:pt x="2255" y="205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7"/>
                    </a:lnTo>
                    <a:lnTo>
                      <a:pt x="2255" y="2042"/>
                    </a:lnTo>
                    <a:lnTo>
                      <a:pt x="2255" y="2037"/>
                    </a:lnTo>
                    <a:lnTo>
                      <a:pt x="2255" y="2016"/>
                    </a:lnTo>
                    <a:lnTo>
                      <a:pt x="2254" y="2009"/>
                    </a:lnTo>
                    <a:lnTo>
                      <a:pt x="2254" y="1996"/>
                    </a:lnTo>
                    <a:lnTo>
                      <a:pt x="2253" y="1981"/>
                    </a:lnTo>
                    <a:lnTo>
                      <a:pt x="2252" y="1952"/>
                    </a:lnTo>
                    <a:lnTo>
                      <a:pt x="2251" y="1925"/>
                    </a:lnTo>
                    <a:lnTo>
                      <a:pt x="2249" y="1853"/>
                    </a:lnTo>
                    <a:lnTo>
                      <a:pt x="2249" y="1853"/>
                    </a:lnTo>
                    <a:lnTo>
                      <a:pt x="2247" y="1805"/>
                    </a:lnTo>
                    <a:lnTo>
                      <a:pt x="2247" y="1797"/>
                    </a:lnTo>
                    <a:lnTo>
                      <a:pt x="2245" y="1730"/>
                    </a:lnTo>
                    <a:lnTo>
                      <a:pt x="2245" y="1730"/>
                    </a:lnTo>
                    <a:lnTo>
                      <a:pt x="2243" y="1684"/>
                    </a:lnTo>
                    <a:lnTo>
                      <a:pt x="2243" y="1662"/>
                    </a:lnTo>
                    <a:lnTo>
                      <a:pt x="2243" y="1661"/>
                    </a:lnTo>
                    <a:lnTo>
                      <a:pt x="2242" y="1649"/>
                    </a:lnTo>
                    <a:lnTo>
                      <a:pt x="2242" y="1649"/>
                    </a:lnTo>
                    <a:lnTo>
                      <a:pt x="2241" y="1598"/>
                    </a:lnTo>
                    <a:lnTo>
                      <a:pt x="2240" y="1573"/>
                    </a:lnTo>
                    <a:lnTo>
                      <a:pt x="2240" y="1564"/>
                    </a:lnTo>
                    <a:lnTo>
                      <a:pt x="2238" y="1503"/>
                    </a:lnTo>
                    <a:lnTo>
                      <a:pt x="2238" y="1502"/>
                    </a:lnTo>
                    <a:lnTo>
                      <a:pt x="2238" y="1501"/>
                    </a:lnTo>
                    <a:lnTo>
                      <a:pt x="2236" y="1441"/>
                    </a:lnTo>
                    <a:lnTo>
                      <a:pt x="2229" y="1203"/>
                    </a:lnTo>
                    <a:lnTo>
                      <a:pt x="2228" y="1181"/>
                    </a:lnTo>
                    <a:lnTo>
                      <a:pt x="2225" y="1094"/>
                    </a:lnTo>
                    <a:lnTo>
                      <a:pt x="2225" y="1077"/>
                    </a:lnTo>
                    <a:lnTo>
                      <a:pt x="2225" y="1067"/>
                    </a:lnTo>
                    <a:lnTo>
                      <a:pt x="2224" y="1061"/>
                    </a:lnTo>
                    <a:lnTo>
                      <a:pt x="2224" y="1048"/>
                    </a:lnTo>
                    <a:lnTo>
                      <a:pt x="2223" y="1007"/>
                    </a:lnTo>
                    <a:lnTo>
                      <a:pt x="2223" y="1007"/>
                    </a:lnTo>
                    <a:lnTo>
                      <a:pt x="2222" y="971"/>
                    </a:lnTo>
                    <a:lnTo>
                      <a:pt x="2221" y="963"/>
                    </a:lnTo>
                    <a:lnTo>
                      <a:pt x="2221" y="947"/>
                    </a:lnTo>
                    <a:lnTo>
                      <a:pt x="2220" y="915"/>
                    </a:lnTo>
                    <a:lnTo>
                      <a:pt x="2219" y="911"/>
                    </a:lnTo>
                    <a:lnTo>
                      <a:pt x="2219" y="905"/>
                    </a:lnTo>
                    <a:lnTo>
                      <a:pt x="2218" y="849"/>
                    </a:lnTo>
                    <a:lnTo>
                      <a:pt x="2215" y="770"/>
                    </a:lnTo>
                    <a:lnTo>
                      <a:pt x="2214" y="757"/>
                    </a:lnTo>
                    <a:lnTo>
                      <a:pt x="2215" y="754"/>
                    </a:lnTo>
                    <a:lnTo>
                      <a:pt x="2213" y="724"/>
                    </a:lnTo>
                    <a:lnTo>
                      <a:pt x="2213" y="723"/>
                    </a:lnTo>
                    <a:lnTo>
                      <a:pt x="2213" y="718"/>
                    </a:lnTo>
                    <a:lnTo>
                      <a:pt x="2211" y="629"/>
                    </a:lnTo>
                    <a:lnTo>
                      <a:pt x="2210" y="612"/>
                    </a:lnTo>
                    <a:lnTo>
                      <a:pt x="2210" y="611"/>
                    </a:lnTo>
                    <a:lnTo>
                      <a:pt x="2210" y="608"/>
                    </a:lnTo>
                    <a:lnTo>
                      <a:pt x="2210" y="604"/>
                    </a:lnTo>
                    <a:lnTo>
                      <a:pt x="2210" y="602"/>
                    </a:lnTo>
                    <a:lnTo>
                      <a:pt x="2210" y="598"/>
                    </a:lnTo>
                    <a:lnTo>
                      <a:pt x="2210" y="596"/>
                    </a:lnTo>
                    <a:lnTo>
                      <a:pt x="2210" y="596"/>
                    </a:lnTo>
                    <a:lnTo>
                      <a:pt x="2210" y="590"/>
                    </a:lnTo>
                    <a:lnTo>
                      <a:pt x="2209" y="585"/>
                    </a:lnTo>
                    <a:lnTo>
                      <a:pt x="2207" y="507"/>
                    </a:lnTo>
                    <a:lnTo>
                      <a:pt x="2207" y="480"/>
                    </a:lnTo>
                    <a:lnTo>
                      <a:pt x="2207" y="480"/>
                    </a:lnTo>
                    <a:lnTo>
                      <a:pt x="2204" y="380"/>
                    </a:lnTo>
                    <a:lnTo>
                      <a:pt x="2203" y="378"/>
                    </a:lnTo>
                    <a:lnTo>
                      <a:pt x="2204" y="374"/>
                    </a:lnTo>
                    <a:lnTo>
                      <a:pt x="2199" y="243"/>
                    </a:lnTo>
                    <a:lnTo>
                      <a:pt x="2199" y="239"/>
                    </a:lnTo>
                    <a:lnTo>
                      <a:pt x="2197" y="184"/>
                    </a:lnTo>
                    <a:lnTo>
                      <a:pt x="2197" y="183"/>
                    </a:lnTo>
                    <a:lnTo>
                      <a:pt x="2197" y="178"/>
                    </a:lnTo>
                    <a:lnTo>
                      <a:pt x="2195" y="117"/>
                    </a:lnTo>
                    <a:lnTo>
                      <a:pt x="2193" y="70"/>
                    </a:lnTo>
                    <a:lnTo>
                      <a:pt x="2193" y="70"/>
                    </a:lnTo>
                    <a:lnTo>
                      <a:pt x="2193" y="53"/>
                    </a:lnTo>
                    <a:lnTo>
                      <a:pt x="2190" y="1"/>
                    </a:lnTo>
                    <a:lnTo>
                      <a:pt x="2188" y="2"/>
                    </a:lnTo>
                    <a:lnTo>
                      <a:pt x="2183" y="2"/>
                    </a:lnTo>
                    <a:lnTo>
                      <a:pt x="2183" y="2"/>
                    </a:lnTo>
                    <a:lnTo>
                      <a:pt x="2167" y="2"/>
                    </a:lnTo>
                    <a:lnTo>
                      <a:pt x="2167" y="2"/>
                    </a:lnTo>
                    <a:lnTo>
                      <a:pt x="2104" y="3"/>
                    </a:lnTo>
                    <a:lnTo>
                      <a:pt x="2104" y="3"/>
                    </a:lnTo>
                    <a:lnTo>
                      <a:pt x="2038" y="5"/>
                    </a:lnTo>
                    <a:lnTo>
                      <a:pt x="2026" y="5"/>
                    </a:lnTo>
                    <a:lnTo>
                      <a:pt x="2026" y="5"/>
                    </a:lnTo>
                    <a:lnTo>
                      <a:pt x="1990" y="7"/>
                    </a:lnTo>
                    <a:lnTo>
                      <a:pt x="1971" y="6"/>
                    </a:lnTo>
                    <a:lnTo>
                      <a:pt x="1965" y="6"/>
                    </a:lnTo>
                    <a:lnTo>
                      <a:pt x="1963" y="6"/>
                    </a:lnTo>
                    <a:lnTo>
                      <a:pt x="1946" y="6"/>
                    </a:lnTo>
                    <a:lnTo>
                      <a:pt x="1946" y="6"/>
                    </a:lnTo>
                    <a:lnTo>
                      <a:pt x="1916" y="5"/>
                    </a:lnTo>
                    <a:lnTo>
                      <a:pt x="1907" y="5"/>
                    </a:lnTo>
                    <a:lnTo>
                      <a:pt x="1891" y="6"/>
                    </a:lnTo>
                    <a:lnTo>
                      <a:pt x="1882" y="7"/>
                    </a:lnTo>
                    <a:lnTo>
                      <a:pt x="1877" y="7"/>
                    </a:lnTo>
                    <a:lnTo>
                      <a:pt x="1856" y="8"/>
                    </a:lnTo>
                    <a:lnTo>
                      <a:pt x="1835" y="10"/>
                    </a:lnTo>
                    <a:lnTo>
                      <a:pt x="1832" y="10"/>
                    </a:lnTo>
                    <a:lnTo>
                      <a:pt x="1756" y="12"/>
                    </a:lnTo>
                    <a:lnTo>
                      <a:pt x="1754" y="11"/>
                    </a:lnTo>
                    <a:lnTo>
                      <a:pt x="1733" y="12"/>
                    </a:lnTo>
                    <a:lnTo>
                      <a:pt x="1641" y="14"/>
                    </a:lnTo>
                    <a:lnTo>
                      <a:pt x="1635" y="14"/>
                    </a:lnTo>
                    <a:lnTo>
                      <a:pt x="1621" y="14"/>
                    </a:lnTo>
                    <a:lnTo>
                      <a:pt x="1590" y="14"/>
                    </a:lnTo>
                    <a:lnTo>
                      <a:pt x="1582" y="14"/>
                    </a:lnTo>
                    <a:lnTo>
                      <a:pt x="1533" y="15"/>
                    </a:lnTo>
                    <a:lnTo>
                      <a:pt x="1530" y="15"/>
                    </a:lnTo>
                    <a:lnTo>
                      <a:pt x="1527" y="15"/>
                    </a:lnTo>
                    <a:lnTo>
                      <a:pt x="1491" y="15"/>
                    </a:lnTo>
                    <a:lnTo>
                      <a:pt x="1491" y="15"/>
                    </a:lnTo>
                    <a:lnTo>
                      <a:pt x="1483" y="15"/>
                    </a:lnTo>
                    <a:lnTo>
                      <a:pt x="1483" y="15"/>
                    </a:lnTo>
                    <a:lnTo>
                      <a:pt x="1480" y="15"/>
                    </a:lnTo>
                    <a:lnTo>
                      <a:pt x="1480" y="15"/>
                    </a:lnTo>
                    <a:lnTo>
                      <a:pt x="1476" y="16"/>
                    </a:lnTo>
                    <a:lnTo>
                      <a:pt x="1476" y="16"/>
                    </a:lnTo>
                    <a:lnTo>
                      <a:pt x="1473" y="16"/>
                    </a:lnTo>
                    <a:lnTo>
                      <a:pt x="1473" y="16"/>
                    </a:lnTo>
                    <a:lnTo>
                      <a:pt x="1429" y="16"/>
                    </a:lnTo>
                    <a:lnTo>
                      <a:pt x="1428" y="16"/>
                    </a:lnTo>
                    <a:lnTo>
                      <a:pt x="1367" y="17"/>
                    </a:lnTo>
                    <a:lnTo>
                      <a:pt x="1354" y="17"/>
                    </a:lnTo>
                    <a:lnTo>
                      <a:pt x="1351" y="17"/>
                    </a:lnTo>
                    <a:lnTo>
                      <a:pt x="1351" y="17"/>
                    </a:lnTo>
                    <a:lnTo>
                      <a:pt x="1339" y="17"/>
                    </a:lnTo>
                    <a:lnTo>
                      <a:pt x="1318" y="17"/>
                    </a:lnTo>
                    <a:lnTo>
                      <a:pt x="1313" y="17"/>
                    </a:lnTo>
                    <a:lnTo>
                      <a:pt x="1308" y="17"/>
                    </a:lnTo>
                    <a:lnTo>
                      <a:pt x="1306" y="17"/>
                    </a:lnTo>
                    <a:lnTo>
                      <a:pt x="1298" y="17"/>
                    </a:lnTo>
                    <a:lnTo>
                      <a:pt x="1277" y="17"/>
                    </a:lnTo>
                    <a:lnTo>
                      <a:pt x="1276" y="17"/>
                    </a:lnTo>
                    <a:lnTo>
                      <a:pt x="1262" y="17"/>
                    </a:lnTo>
                    <a:lnTo>
                      <a:pt x="1262" y="17"/>
                    </a:lnTo>
                    <a:lnTo>
                      <a:pt x="1177" y="17"/>
                    </a:lnTo>
                    <a:lnTo>
                      <a:pt x="1139" y="17"/>
                    </a:lnTo>
                    <a:lnTo>
                      <a:pt x="1124" y="17"/>
                    </a:lnTo>
                    <a:lnTo>
                      <a:pt x="1121" y="17"/>
                    </a:lnTo>
                    <a:lnTo>
                      <a:pt x="1121" y="17"/>
                    </a:lnTo>
                    <a:lnTo>
                      <a:pt x="1118" y="17"/>
                    </a:lnTo>
                    <a:lnTo>
                      <a:pt x="1113" y="16"/>
                    </a:lnTo>
                    <a:lnTo>
                      <a:pt x="1110" y="17"/>
                    </a:lnTo>
                    <a:lnTo>
                      <a:pt x="1107" y="16"/>
                    </a:lnTo>
                    <a:lnTo>
                      <a:pt x="1102" y="16"/>
                    </a:lnTo>
                    <a:lnTo>
                      <a:pt x="1056" y="16"/>
                    </a:lnTo>
                    <a:lnTo>
                      <a:pt x="1049" y="16"/>
                    </a:lnTo>
                    <a:lnTo>
                      <a:pt x="982" y="16"/>
                    </a:lnTo>
                    <a:lnTo>
                      <a:pt x="968" y="16"/>
                    </a:lnTo>
                    <a:lnTo>
                      <a:pt x="945" y="16"/>
                    </a:lnTo>
                    <a:lnTo>
                      <a:pt x="937" y="16"/>
                    </a:lnTo>
                    <a:lnTo>
                      <a:pt x="907" y="16"/>
                    </a:lnTo>
                    <a:lnTo>
                      <a:pt x="905" y="16"/>
                    </a:lnTo>
                    <a:lnTo>
                      <a:pt x="903" y="16"/>
                    </a:lnTo>
                    <a:lnTo>
                      <a:pt x="903" y="17"/>
                    </a:lnTo>
                    <a:lnTo>
                      <a:pt x="891" y="16"/>
                    </a:lnTo>
                    <a:lnTo>
                      <a:pt x="889" y="16"/>
                    </a:lnTo>
                    <a:lnTo>
                      <a:pt x="862" y="16"/>
                    </a:lnTo>
                    <a:lnTo>
                      <a:pt x="813" y="16"/>
                    </a:lnTo>
                    <a:lnTo>
                      <a:pt x="723" y="15"/>
                    </a:lnTo>
                    <a:lnTo>
                      <a:pt x="697" y="15"/>
                    </a:lnTo>
                    <a:lnTo>
                      <a:pt x="697" y="15"/>
                    </a:lnTo>
                    <a:lnTo>
                      <a:pt x="588" y="14"/>
                    </a:lnTo>
                    <a:lnTo>
                      <a:pt x="573" y="14"/>
                    </a:lnTo>
                    <a:lnTo>
                      <a:pt x="552" y="14"/>
                    </a:lnTo>
                    <a:lnTo>
                      <a:pt x="536" y="14"/>
                    </a:lnTo>
                    <a:lnTo>
                      <a:pt x="517" y="14"/>
                    </a:lnTo>
                    <a:lnTo>
                      <a:pt x="489" y="13"/>
                    </a:lnTo>
                    <a:lnTo>
                      <a:pt x="489" y="13"/>
                    </a:lnTo>
                    <a:lnTo>
                      <a:pt x="482" y="13"/>
                    </a:lnTo>
                    <a:lnTo>
                      <a:pt x="469" y="13"/>
                    </a:lnTo>
                    <a:lnTo>
                      <a:pt x="408" y="11"/>
                    </a:lnTo>
                    <a:lnTo>
                      <a:pt x="334" y="9"/>
                    </a:lnTo>
                    <a:lnTo>
                      <a:pt x="325" y="8"/>
                    </a:lnTo>
                    <a:lnTo>
                      <a:pt x="319" y="8"/>
                    </a:lnTo>
                    <a:lnTo>
                      <a:pt x="292" y="8"/>
                    </a:lnTo>
                    <a:lnTo>
                      <a:pt x="279" y="7"/>
                    </a:lnTo>
                    <a:lnTo>
                      <a:pt x="279" y="7"/>
                    </a:lnTo>
                    <a:lnTo>
                      <a:pt x="249" y="6"/>
                    </a:lnTo>
                    <a:lnTo>
                      <a:pt x="148" y="2"/>
                    </a:lnTo>
                    <a:lnTo>
                      <a:pt x="125" y="2"/>
                    </a:lnTo>
                    <a:lnTo>
                      <a:pt x="104" y="1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7" y="57"/>
                    </a:lnTo>
                    <a:lnTo>
                      <a:pt x="46" y="118"/>
                    </a:lnTo>
                    <a:lnTo>
                      <a:pt x="43" y="178"/>
                    </a:lnTo>
                    <a:lnTo>
                      <a:pt x="43" y="181"/>
                    </a:lnTo>
                    <a:lnTo>
                      <a:pt x="42" y="211"/>
                    </a:lnTo>
                    <a:lnTo>
                      <a:pt x="41" y="239"/>
                    </a:lnTo>
                    <a:lnTo>
                      <a:pt x="35" y="390"/>
                    </a:lnTo>
                    <a:lnTo>
                      <a:pt x="33" y="474"/>
                    </a:lnTo>
                    <a:lnTo>
                      <a:pt x="31" y="540"/>
                    </a:lnTo>
                    <a:lnTo>
                      <a:pt x="31" y="543"/>
                    </a:lnTo>
                    <a:lnTo>
                      <a:pt x="31" y="544"/>
                    </a:lnTo>
                    <a:lnTo>
                      <a:pt x="30" y="585"/>
                    </a:lnTo>
                    <a:lnTo>
                      <a:pt x="29" y="600"/>
                    </a:lnTo>
                    <a:lnTo>
                      <a:pt x="29" y="614"/>
                    </a:lnTo>
                    <a:lnTo>
                      <a:pt x="26" y="720"/>
                    </a:lnTo>
                    <a:lnTo>
                      <a:pt x="24" y="767"/>
                    </a:lnTo>
                    <a:lnTo>
                      <a:pt x="23" y="806"/>
                    </a:lnTo>
                    <a:lnTo>
                      <a:pt x="23" y="806"/>
                    </a:lnTo>
                    <a:lnTo>
                      <a:pt x="22" y="834"/>
                    </a:lnTo>
                    <a:lnTo>
                      <a:pt x="22" y="835"/>
                    </a:lnTo>
                    <a:lnTo>
                      <a:pt x="20" y="885"/>
                    </a:lnTo>
                    <a:lnTo>
                      <a:pt x="19" y="900"/>
                    </a:lnTo>
                    <a:lnTo>
                      <a:pt x="18" y="916"/>
                    </a:lnTo>
                    <a:lnTo>
                      <a:pt x="18" y="916"/>
                    </a:lnTo>
                    <a:lnTo>
                      <a:pt x="18" y="923"/>
                    </a:lnTo>
                    <a:lnTo>
                      <a:pt x="18" y="926"/>
                    </a:lnTo>
                    <a:lnTo>
                      <a:pt x="16" y="982"/>
                    </a:lnTo>
                    <a:lnTo>
                      <a:pt x="15" y="998"/>
                    </a:lnTo>
                    <a:lnTo>
                      <a:pt x="13" y="1033"/>
                    </a:lnTo>
                    <a:lnTo>
                      <a:pt x="12" y="1066"/>
                    </a:lnTo>
                    <a:lnTo>
                      <a:pt x="12" y="1067"/>
                    </a:lnTo>
                    <a:lnTo>
                      <a:pt x="11" y="1088"/>
                    </a:lnTo>
                    <a:lnTo>
                      <a:pt x="11" y="1094"/>
                    </a:lnTo>
                    <a:lnTo>
                      <a:pt x="10" y="1118"/>
                    </a:lnTo>
                    <a:lnTo>
                      <a:pt x="10" y="1118"/>
                    </a:lnTo>
                    <a:lnTo>
                      <a:pt x="10" y="1130"/>
                    </a:lnTo>
                    <a:lnTo>
                      <a:pt x="10" y="1136"/>
                    </a:lnTo>
                    <a:lnTo>
                      <a:pt x="10" y="1150"/>
                    </a:lnTo>
                    <a:lnTo>
                      <a:pt x="9" y="1179"/>
                    </a:lnTo>
                    <a:lnTo>
                      <a:pt x="8" y="1182"/>
                    </a:lnTo>
                    <a:lnTo>
                      <a:pt x="8" y="1184"/>
                    </a:lnTo>
                    <a:lnTo>
                      <a:pt x="8" y="1185"/>
                    </a:lnTo>
                    <a:lnTo>
                      <a:pt x="8" y="1199"/>
                    </a:lnTo>
                    <a:lnTo>
                      <a:pt x="8" y="1200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4"/>
                    </a:lnTo>
                    <a:lnTo>
                      <a:pt x="7" y="1205"/>
                    </a:lnTo>
                    <a:lnTo>
                      <a:pt x="7" y="1207"/>
                    </a:lnTo>
                    <a:lnTo>
                      <a:pt x="7" y="1219"/>
                    </a:lnTo>
                    <a:lnTo>
                      <a:pt x="6" y="1228"/>
                    </a:lnTo>
                    <a:lnTo>
                      <a:pt x="6" y="1228"/>
                    </a:lnTo>
                    <a:lnTo>
                      <a:pt x="5" y="1250"/>
                    </a:lnTo>
                    <a:lnTo>
                      <a:pt x="5" y="1255"/>
                    </a:lnTo>
                    <a:lnTo>
                      <a:pt x="5" y="1262"/>
                    </a:lnTo>
                    <a:lnTo>
                      <a:pt x="4" y="1283"/>
                    </a:lnTo>
                    <a:lnTo>
                      <a:pt x="3" y="1290"/>
                    </a:lnTo>
                    <a:lnTo>
                      <a:pt x="3" y="1290"/>
                    </a:lnTo>
                    <a:lnTo>
                      <a:pt x="3" y="1291"/>
                    </a:lnTo>
                    <a:lnTo>
                      <a:pt x="3" y="1292"/>
                    </a:lnTo>
                    <a:lnTo>
                      <a:pt x="3" y="1302"/>
                    </a:lnTo>
                    <a:lnTo>
                      <a:pt x="3" y="1307"/>
                    </a:lnTo>
                    <a:lnTo>
                      <a:pt x="3" y="1308"/>
                    </a:lnTo>
                    <a:lnTo>
                      <a:pt x="3" y="1311"/>
                    </a:lnTo>
                    <a:lnTo>
                      <a:pt x="2" y="1324"/>
                    </a:lnTo>
                    <a:lnTo>
                      <a:pt x="2" y="1325"/>
                    </a:lnTo>
                    <a:lnTo>
                      <a:pt x="2" y="133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NNSS">
                <a:extLst>
                  <a:ext uri="{FF2B5EF4-FFF2-40B4-BE49-F238E27FC236}">
                    <a16:creationId xmlns:a16="http://schemas.microsoft.com/office/drawing/2014/main" id="{F804EA0D-B460-AD18-D8A5-3BBA49BE2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7226" y="4784726"/>
                <a:ext cx="409575" cy="615950"/>
              </a:xfrm>
              <a:custGeom>
                <a:avLst/>
                <a:gdLst>
                  <a:gd name="T0" fmla="*/ 255 w 258"/>
                  <a:gd name="T1" fmla="*/ 62 h 388"/>
                  <a:gd name="T2" fmla="*/ 255 w 258"/>
                  <a:gd name="T3" fmla="*/ 110 h 388"/>
                  <a:gd name="T4" fmla="*/ 256 w 258"/>
                  <a:gd name="T5" fmla="*/ 183 h 388"/>
                  <a:gd name="T6" fmla="*/ 237 w 258"/>
                  <a:gd name="T7" fmla="*/ 339 h 388"/>
                  <a:gd name="T8" fmla="*/ 238 w 258"/>
                  <a:gd name="T9" fmla="*/ 376 h 388"/>
                  <a:gd name="T10" fmla="*/ 237 w 258"/>
                  <a:gd name="T11" fmla="*/ 376 h 388"/>
                  <a:gd name="T12" fmla="*/ 233 w 258"/>
                  <a:gd name="T13" fmla="*/ 377 h 388"/>
                  <a:gd name="T14" fmla="*/ 231 w 258"/>
                  <a:gd name="T15" fmla="*/ 376 h 388"/>
                  <a:gd name="T16" fmla="*/ 210 w 258"/>
                  <a:gd name="T17" fmla="*/ 383 h 388"/>
                  <a:gd name="T18" fmla="*/ 210 w 258"/>
                  <a:gd name="T19" fmla="*/ 383 h 388"/>
                  <a:gd name="T20" fmla="*/ 210 w 258"/>
                  <a:gd name="T21" fmla="*/ 383 h 388"/>
                  <a:gd name="T22" fmla="*/ 209 w 258"/>
                  <a:gd name="T23" fmla="*/ 383 h 388"/>
                  <a:gd name="T24" fmla="*/ 209 w 258"/>
                  <a:gd name="T25" fmla="*/ 383 h 388"/>
                  <a:gd name="T26" fmla="*/ 208 w 258"/>
                  <a:gd name="T27" fmla="*/ 384 h 388"/>
                  <a:gd name="T28" fmla="*/ 208 w 258"/>
                  <a:gd name="T29" fmla="*/ 384 h 388"/>
                  <a:gd name="T30" fmla="*/ 207 w 258"/>
                  <a:gd name="T31" fmla="*/ 384 h 388"/>
                  <a:gd name="T32" fmla="*/ 207 w 258"/>
                  <a:gd name="T33" fmla="*/ 385 h 388"/>
                  <a:gd name="T34" fmla="*/ 206 w 258"/>
                  <a:gd name="T35" fmla="*/ 385 h 388"/>
                  <a:gd name="T36" fmla="*/ 206 w 258"/>
                  <a:gd name="T37" fmla="*/ 385 h 388"/>
                  <a:gd name="T38" fmla="*/ 205 w 258"/>
                  <a:gd name="T39" fmla="*/ 386 h 388"/>
                  <a:gd name="T40" fmla="*/ 203 w 258"/>
                  <a:gd name="T41" fmla="*/ 388 h 388"/>
                  <a:gd name="T42" fmla="*/ 203 w 258"/>
                  <a:gd name="T43" fmla="*/ 366 h 388"/>
                  <a:gd name="T44" fmla="*/ 142 w 258"/>
                  <a:gd name="T45" fmla="*/ 343 h 388"/>
                  <a:gd name="T46" fmla="*/ 74 w 258"/>
                  <a:gd name="T47" fmla="*/ 345 h 388"/>
                  <a:gd name="T48" fmla="*/ 56 w 258"/>
                  <a:gd name="T49" fmla="*/ 295 h 388"/>
                  <a:gd name="T50" fmla="*/ 56 w 258"/>
                  <a:gd name="T51" fmla="*/ 157 h 388"/>
                  <a:gd name="T52" fmla="*/ 49 w 258"/>
                  <a:gd name="T53" fmla="*/ 107 h 388"/>
                  <a:gd name="T54" fmla="*/ 41 w 258"/>
                  <a:gd name="T55" fmla="*/ 100 h 388"/>
                  <a:gd name="T56" fmla="*/ 40 w 258"/>
                  <a:gd name="T57" fmla="*/ 85 h 388"/>
                  <a:gd name="T58" fmla="*/ 29 w 258"/>
                  <a:gd name="T59" fmla="*/ 78 h 388"/>
                  <a:gd name="T60" fmla="*/ 25 w 258"/>
                  <a:gd name="T61" fmla="*/ 63 h 388"/>
                  <a:gd name="T62" fmla="*/ 18 w 258"/>
                  <a:gd name="T63" fmla="*/ 57 h 388"/>
                  <a:gd name="T64" fmla="*/ 15 w 258"/>
                  <a:gd name="T65" fmla="*/ 42 h 388"/>
                  <a:gd name="T66" fmla="*/ 8 w 258"/>
                  <a:gd name="T67" fmla="*/ 36 h 388"/>
                  <a:gd name="T68" fmla="*/ 0 w 258"/>
                  <a:gd name="T69" fmla="*/ 22 h 388"/>
                  <a:gd name="T70" fmla="*/ 0 w 258"/>
                  <a:gd name="T71" fmla="*/ 4 h 388"/>
                  <a:gd name="T72" fmla="*/ 17 w 258"/>
                  <a:gd name="T73" fmla="*/ 4 h 388"/>
                  <a:gd name="T74" fmla="*/ 21 w 258"/>
                  <a:gd name="T75" fmla="*/ 15 h 388"/>
                  <a:gd name="T76" fmla="*/ 42 w 258"/>
                  <a:gd name="T77" fmla="*/ 15 h 388"/>
                  <a:gd name="T78" fmla="*/ 62 w 258"/>
                  <a:gd name="T79" fmla="*/ 15 h 388"/>
                  <a:gd name="T80" fmla="*/ 64 w 258"/>
                  <a:gd name="T81" fmla="*/ 8 h 388"/>
                  <a:gd name="T82" fmla="*/ 77 w 258"/>
                  <a:gd name="T83" fmla="*/ 0 h 388"/>
                  <a:gd name="T84" fmla="*/ 98 w 258"/>
                  <a:gd name="T85" fmla="*/ 0 h 388"/>
                  <a:gd name="T86" fmla="*/ 119 w 258"/>
                  <a:gd name="T87" fmla="*/ 0 h 388"/>
                  <a:gd name="T88" fmla="*/ 133 w 258"/>
                  <a:gd name="T89" fmla="*/ 7 h 388"/>
                  <a:gd name="T90" fmla="*/ 139 w 258"/>
                  <a:gd name="T91" fmla="*/ 21 h 388"/>
                  <a:gd name="T92" fmla="*/ 154 w 258"/>
                  <a:gd name="T93" fmla="*/ 28 h 388"/>
                  <a:gd name="T94" fmla="*/ 154 w 258"/>
                  <a:gd name="T95" fmla="*/ 49 h 388"/>
                  <a:gd name="T96" fmla="*/ 155 w 258"/>
                  <a:gd name="T97" fmla="*/ 6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8" h="388">
                    <a:moveTo>
                      <a:pt x="155" y="62"/>
                    </a:moveTo>
                    <a:lnTo>
                      <a:pt x="182" y="62"/>
                    </a:lnTo>
                    <a:lnTo>
                      <a:pt x="255" y="62"/>
                    </a:lnTo>
                    <a:lnTo>
                      <a:pt x="255" y="85"/>
                    </a:lnTo>
                    <a:lnTo>
                      <a:pt x="255" y="89"/>
                    </a:lnTo>
                    <a:lnTo>
                      <a:pt x="255" y="110"/>
                    </a:lnTo>
                    <a:lnTo>
                      <a:pt x="255" y="130"/>
                    </a:lnTo>
                    <a:lnTo>
                      <a:pt x="256" y="150"/>
                    </a:lnTo>
                    <a:lnTo>
                      <a:pt x="256" y="183"/>
                    </a:lnTo>
                    <a:lnTo>
                      <a:pt x="257" y="243"/>
                    </a:lnTo>
                    <a:lnTo>
                      <a:pt x="258" y="339"/>
                    </a:lnTo>
                    <a:lnTo>
                      <a:pt x="237" y="339"/>
                    </a:lnTo>
                    <a:lnTo>
                      <a:pt x="238" y="357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8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7" y="376"/>
                    </a:lnTo>
                    <a:lnTo>
                      <a:pt x="233" y="377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1" y="376"/>
                    </a:lnTo>
                    <a:lnTo>
                      <a:pt x="230" y="378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10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9" y="383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8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4"/>
                    </a:lnTo>
                    <a:lnTo>
                      <a:pt x="207" y="385"/>
                    </a:lnTo>
                    <a:lnTo>
                      <a:pt x="207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5"/>
                    </a:lnTo>
                    <a:lnTo>
                      <a:pt x="206" y="386"/>
                    </a:lnTo>
                    <a:lnTo>
                      <a:pt x="205" y="386"/>
                    </a:lnTo>
                    <a:lnTo>
                      <a:pt x="205" y="386"/>
                    </a:lnTo>
                    <a:lnTo>
                      <a:pt x="203" y="388"/>
                    </a:lnTo>
                    <a:lnTo>
                      <a:pt x="203" y="388"/>
                    </a:lnTo>
                    <a:lnTo>
                      <a:pt x="203" y="386"/>
                    </a:lnTo>
                    <a:lnTo>
                      <a:pt x="203" y="378"/>
                    </a:lnTo>
                    <a:lnTo>
                      <a:pt x="203" y="366"/>
                    </a:lnTo>
                    <a:lnTo>
                      <a:pt x="176" y="342"/>
                    </a:lnTo>
                    <a:lnTo>
                      <a:pt x="169" y="342"/>
                    </a:lnTo>
                    <a:lnTo>
                      <a:pt x="142" y="343"/>
                    </a:lnTo>
                    <a:lnTo>
                      <a:pt x="115" y="343"/>
                    </a:lnTo>
                    <a:lnTo>
                      <a:pt x="115" y="344"/>
                    </a:lnTo>
                    <a:lnTo>
                      <a:pt x="74" y="345"/>
                    </a:lnTo>
                    <a:lnTo>
                      <a:pt x="56" y="345"/>
                    </a:lnTo>
                    <a:lnTo>
                      <a:pt x="56" y="337"/>
                    </a:lnTo>
                    <a:lnTo>
                      <a:pt x="56" y="295"/>
                    </a:lnTo>
                    <a:lnTo>
                      <a:pt x="56" y="225"/>
                    </a:lnTo>
                    <a:lnTo>
                      <a:pt x="56" y="193"/>
                    </a:lnTo>
                    <a:lnTo>
                      <a:pt x="56" y="157"/>
                    </a:lnTo>
                    <a:lnTo>
                      <a:pt x="56" y="113"/>
                    </a:lnTo>
                    <a:lnTo>
                      <a:pt x="49" y="113"/>
                    </a:lnTo>
                    <a:lnTo>
                      <a:pt x="49" y="107"/>
                    </a:lnTo>
                    <a:lnTo>
                      <a:pt x="49" y="104"/>
                    </a:lnTo>
                    <a:lnTo>
                      <a:pt x="48" y="100"/>
                    </a:lnTo>
                    <a:lnTo>
                      <a:pt x="41" y="100"/>
                    </a:lnTo>
                    <a:lnTo>
                      <a:pt x="41" y="92"/>
                    </a:lnTo>
                    <a:lnTo>
                      <a:pt x="40" y="92"/>
                    </a:lnTo>
                    <a:lnTo>
                      <a:pt x="40" y="85"/>
                    </a:lnTo>
                    <a:lnTo>
                      <a:pt x="36" y="85"/>
                    </a:lnTo>
                    <a:lnTo>
                      <a:pt x="36" y="78"/>
                    </a:lnTo>
                    <a:lnTo>
                      <a:pt x="29" y="78"/>
                    </a:lnTo>
                    <a:lnTo>
                      <a:pt x="29" y="71"/>
                    </a:lnTo>
                    <a:lnTo>
                      <a:pt x="25" y="71"/>
                    </a:lnTo>
                    <a:lnTo>
                      <a:pt x="25" y="63"/>
                    </a:lnTo>
                    <a:lnTo>
                      <a:pt x="21" y="63"/>
                    </a:lnTo>
                    <a:lnTo>
                      <a:pt x="21" y="57"/>
                    </a:lnTo>
                    <a:lnTo>
                      <a:pt x="18" y="57"/>
                    </a:lnTo>
                    <a:lnTo>
                      <a:pt x="18" y="50"/>
                    </a:lnTo>
                    <a:lnTo>
                      <a:pt x="15" y="50"/>
                    </a:lnTo>
                    <a:lnTo>
                      <a:pt x="15" y="42"/>
                    </a:lnTo>
                    <a:lnTo>
                      <a:pt x="12" y="43"/>
                    </a:lnTo>
                    <a:lnTo>
                      <a:pt x="12" y="36"/>
                    </a:lnTo>
                    <a:lnTo>
                      <a:pt x="8" y="36"/>
                    </a:lnTo>
                    <a:lnTo>
                      <a:pt x="8" y="29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8"/>
                    </a:lnTo>
                    <a:lnTo>
                      <a:pt x="17" y="15"/>
                    </a:lnTo>
                    <a:lnTo>
                      <a:pt x="21" y="15"/>
                    </a:lnTo>
                    <a:lnTo>
                      <a:pt x="28" y="15"/>
                    </a:lnTo>
                    <a:lnTo>
                      <a:pt x="36" y="15"/>
                    </a:lnTo>
                    <a:lnTo>
                      <a:pt x="42" y="15"/>
                    </a:lnTo>
                    <a:lnTo>
                      <a:pt x="49" y="15"/>
                    </a:lnTo>
                    <a:lnTo>
                      <a:pt x="56" y="15"/>
                    </a:lnTo>
                    <a:lnTo>
                      <a:pt x="62" y="15"/>
                    </a:lnTo>
                    <a:lnTo>
                      <a:pt x="64" y="15"/>
                    </a:lnTo>
                    <a:lnTo>
                      <a:pt x="64" y="11"/>
                    </a:lnTo>
                    <a:lnTo>
                      <a:pt x="64" y="8"/>
                    </a:lnTo>
                    <a:lnTo>
                      <a:pt x="70" y="8"/>
                    </a:lnTo>
                    <a:lnTo>
                      <a:pt x="77" y="8"/>
                    </a:lnTo>
                    <a:lnTo>
                      <a:pt x="77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8" y="0"/>
                    </a:lnTo>
                    <a:lnTo>
                      <a:pt x="105" y="0"/>
                    </a:lnTo>
                    <a:lnTo>
                      <a:pt x="112" y="0"/>
                    </a:lnTo>
                    <a:lnTo>
                      <a:pt x="119" y="0"/>
                    </a:lnTo>
                    <a:lnTo>
                      <a:pt x="119" y="7"/>
                    </a:lnTo>
                    <a:lnTo>
                      <a:pt x="126" y="7"/>
                    </a:lnTo>
                    <a:lnTo>
                      <a:pt x="133" y="7"/>
                    </a:lnTo>
                    <a:lnTo>
                      <a:pt x="133" y="14"/>
                    </a:lnTo>
                    <a:lnTo>
                      <a:pt x="139" y="14"/>
                    </a:lnTo>
                    <a:lnTo>
                      <a:pt x="139" y="21"/>
                    </a:lnTo>
                    <a:lnTo>
                      <a:pt x="147" y="21"/>
                    </a:lnTo>
                    <a:lnTo>
                      <a:pt x="154" y="21"/>
                    </a:lnTo>
                    <a:lnTo>
                      <a:pt x="154" y="28"/>
                    </a:lnTo>
                    <a:lnTo>
                      <a:pt x="154" y="35"/>
                    </a:lnTo>
                    <a:lnTo>
                      <a:pt x="154" y="42"/>
                    </a:lnTo>
                    <a:lnTo>
                      <a:pt x="154" y="49"/>
                    </a:lnTo>
                    <a:lnTo>
                      <a:pt x="154" y="56"/>
                    </a:lnTo>
                    <a:lnTo>
                      <a:pt x="154" y="62"/>
                    </a:lnTo>
                    <a:lnTo>
                      <a:pt x="155" y="62"/>
                    </a:lnTo>
                  </a:path>
                </a:pathLst>
              </a:custGeom>
              <a:solidFill>
                <a:srgbClr val="00B050"/>
              </a:solidFill>
              <a:ln w="12700" cap="rnd">
                <a:solidFill>
                  <a:srgbClr val="47D45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YuccaFlat">
                <a:extLst>
                  <a:ext uri="{FF2B5EF4-FFF2-40B4-BE49-F238E27FC236}">
                    <a16:creationId xmlns:a16="http://schemas.microsoft.com/office/drawing/2014/main" id="{45EC5682-EBC0-EDAD-0B21-87D853504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6776" y="4876801"/>
                <a:ext cx="201613" cy="268288"/>
              </a:xfrm>
              <a:custGeom>
                <a:avLst/>
                <a:gdLst>
                  <a:gd name="T0" fmla="*/ 14 w 127"/>
                  <a:gd name="T1" fmla="*/ 38 h 169"/>
                  <a:gd name="T2" fmla="*/ 17 w 127"/>
                  <a:gd name="T3" fmla="*/ 52 h 169"/>
                  <a:gd name="T4" fmla="*/ 13 w 127"/>
                  <a:gd name="T5" fmla="*/ 67 h 169"/>
                  <a:gd name="T6" fmla="*/ 12 w 127"/>
                  <a:gd name="T7" fmla="*/ 80 h 169"/>
                  <a:gd name="T8" fmla="*/ 1 w 127"/>
                  <a:gd name="T9" fmla="*/ 82 h 169"/>
                  <a:gd name="T10" fmla="*/ 2 w 127"/>
                  <a:gd name="T11" fmla="*/ 96 h 169"/>
                  <a:gd name="T12" fmla="*/ 10 w 127"/>
                  <a:gd name="T13" fmla="*/ 100 h 169"/>
                  <a:gd name="T14" fmla="*/ 10 w 127"/>
                  <a:gd name="T15" fmla="*/ 113 h 169"/>
                  <a:gd name="T16" fmla="*/ 15 w 127"/>
                  <a:gd name="T17" fmla="*/ 119 h 169"/>
                  <a:gd name="T18" fmla="*/ 23 w 127"/>
                  <a:gd name="T19" fmla="*/ 123 h 169"/>
                  <a:gd name="T20" fmla="*/ 30 w 127"/>
                  <a:gd name="T21" fmla="*/ 125 h 169"/>
                  <a:gd name="T22" fmla="*/ 37 w 127"/>
                  <a:gd name="T23" fmla="*/ 129 h 169"/>
                  <a:gd name="T24" fmla="*/ 40 w 127"/>
                  <a:gd name="T25" fmla="*/ 140 h 169"/>
                  <a:gd name="T26" fmla="*/ 45 w 127"/>
                  <a:gd name="T27" fmla="*/ 144 h 169"/>
                  <a:gd name="T28" fmla="*/ 50 w 127"/>
                  <a:gd name="T29" fmla="*/ 150 h 169"/>
                  <a:gd name="T30" fmla="*/ 55 w 127"/>
                  <a:gd name="T31" fmla="*/ 154 h 169"/>
                  <a:gd name="T32" fmla="*/ 60 w 127"/>
                  <a:gd name="T33" fmla="*/ 161 h 169"/>
                  <a:gd name="T34" fmla="*/ 72 w 127"/>
                  <a:gd name="T35" fmla="*/ 159 h 169"/>
                  <a:gd name="T36" fmla="*/ 80 w 127"/>
                  <a:gd name="T37" fmla="*/ 161 h 169"/>
                  <a:gd name="T38" fmla="*/ 91 w 127"/>
                  <a:gd name="T39" fmla="*/ 168 h 169"/>
                  <a:gd name="T40" fmla="*/ 102 w 127"/>
                  <a:gd name="T41" fmla="*/ 167 h 169"/>
                  <a:gd name="T42" fmla="*/ 112 w 127"/>
                  <a:gd name="T43" fmla="*/ 166 h 169"/>
                  <a:gd name="T44" fmla="*/ 119 w 127"/>
                  <a:gd name="T45" fmla="*/ 165 h 169"/>
                  <a:gd name="T46" fmla="*/ 125 w 127"/>
                  <a:gd name="T47" fmla="*/ 158 h 169"/>
                  <a:gd name="T48" fmla="*/ 122 w 127"/>
                  <a:gd name="T49" fmla="*/ 147 h 169"/>
                  <a:gd name="T50" fmla="*/ 122 w 127"/>
                  <a:gd name="T51" fmla="*/ 138 h 169"/>
                  <a:gd name="T52" fmla="*/ 118 w 127"/>
                  <a:gd name="T53" fmla="*/ 129 h 169"/>
                  <a:gd name="T54" fmla="*/ 119 w 127"/>
                  <a:gd name="T55" fmla="*/ 122 h 169"/>
                  <a:gd name="T56" fmla="*/ 116 w 127"/>
                  <a:gd name="T57" fmla="*/ 114 h 169"/>
                  <a:gd name="T58" fmla="*/ 112 w 127"/>
                  <a:gd name="T59" fmla="*/ 105 h 169"/>
                  <a:gd name="T60" fmla="*/ 117 w 127"/>
                  <a:gd name="T61" fmla="*/ 99 h 169"/>
                  <a:gd name="T62" fmla="*/ 120 w 127"/>
                  <a:gd name="T63" fmla="*/ 91 h 169"/>
                  <a:gd name="T64" fmla="*/ 122 w 127"/>
                  <a:gd name="T65" fmla="*/ 83 h 169"/>
                  <a:gd name="T66" fmla="*/ 121 w 127"/>
                  <a:gd name="T67" fmla="*/ 74 h 169"/>
                  <a:gd name="T68" fmla="*/ 126 w 127"/>
                  <a:gd name="T69" fmla="*/ 67 h 169"/>
                  <a:gd name="T70" fmla="*/ 125 w 127"/>
                  <a:gd name="T71" fmla="*/ 57 h 169"/>
                  <a:gd name="T72" fmla="*/ 120 w 127"/>
                  <a:gd name="T73" fmla="*/ 52 h 169"/>
                  <a:gd name="T74" fmla="*/ 112 w 127"/>
                  <a:gd name="T75" fmla="*/ 54 h 169"/>
                  <a:gd name="T76" fmla="*/ 110 w 127"/>
                  <a:gd name="T77" fmla="*/ 46 h 169"/>
                  <a:gd name="T78" fmla="*/ 105 w 127"/>
                  <a:gd name="T79" fmla="*/ 36 h 169"/>
                  <a:gd name="T80" fmla="*/ 96 w 127"/>
                  <a:gd name="T81" fmla="*/ 29 h 169"/>
                  <a:gd name="T82" fmla="*/ 90 w 127"/>
                  <a:gd name="T83" fmla="*/ 21 h 169"/>
                  <a:gd name="T84" fmla="*/ 86 w 127"/>
                  <a:gd name="T85" fmla="*/ 13 h 169"/>
                  <a:gd name="T86" fmla="*/ 83 w 127"/>
                  <a:gd name="T87" fmla="*/ 5 h 169"/>
                  <a:gd name="T88" fmla="*/ 78 w 127"/>
                  <a:gd name="T89" fmla="*/ 5 h 169"/>
                  <a:gd name="T90" fmla="*/ 68 w 127"/>
                  <a:gd name="T91" fmla="*/ 5 h 169"/>
                  <a:gd name="T92" fmla="*/ 60 w 127"/>
                  <a:gd name="T93" fmla="*/ 0 h 169"/>
                  <a:gd name="T94" fmla="*/ 54 w 127"/>
                  <a:gd name="T95" fmla="*/ 3 h 169"/>
                  <a:gd name="T96" fmla="*/ 49 w 127"/>
                  <a:gd name="T97" fmla="*/ 6 h 169"/>
                  <a:gd name="T98" fmla="*/ 42 w 127"/>
                  <a:gd name="T99" fmla="*/ 5 h 169"/>
                  <a:gd name="T100" fmla="*/ 35 w 127"/>
                  <a:gd name="T101" fmla="*/ 2 h 169"/>
                  <a:gd name="T102" fmla="*/ 27 w 127"/>
                  <a:gd name="T103" fmla="*/ 5 h 169"/>
                  <a:gd name="T104" fmla="*/ 21 w 127"/>
                  <a:gd name="T105" fmla="*/ 9 h 169"/>
                  <a:gd name="T106" fmla="*/ 23 w 127"/>
                  <a:gd name="T107" fmla="*/ 17 h 169"/>
                  <a:gd name="T108" fmla="*/ 17 w 127"/>
                  <a:gd name="T109" fmla="*/ 23 h 169"/>
                  <a:gd name="T110" fmla="*/ 6 w 127"/>
                  <a:gd name="T111" fmla="*/ 27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7" h="169">
                    <a:moveTo>
                      <a:pt x="8" y="30"/>
                    </a:moveTo>
                    <a:lnTo>
                      <a:pt x="9" y="33"/>
                    </a:lnTo>
                    <a:lnTo>
                      <a:pt x="11" y="36"/>
                    </a:lnTo>
                    <a:lnTo>
                      <a:pt x="14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6" y="49"/>
                    </a:lnTo>
                    <a:lnTo>
                      <a:pt x="17" y="52"/>
                    </a:lnTo>
                    <a:lnTo>
                      <a:pt x="16" y="55"/>
                    </a:lnTo>
                    <a:lnTo>
                      <a:pt x="14" y="59"/>
                    </a:lnTo>
                    <a:lnTo>
                      <a:pt x="15" y="63"/>
                    </a:lnTo>
                    <a:lnTo>
                      <a:pt x="13" y="67"/>
                    </a:lnTo>
                    <a:lnTo>
                      <a:pt x="12" y="70"/>
                    </a:lnTo>
                    <a:lnTo>
                      <a:pt x="13" y="73"/>
                    </a:lnTo>
                    <a:lnTo>
                      <a:pt x="14" y="77"/>
                    </a:lnTo>
                    <a:lnTo>
                      <a:pt x="12" y="80"/>
                    </a:lnTo>
                    <a:lnTo>
                      <a:pt x="8" y="82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1" y="82"/>
                    </a:lnTo>
                    <a:lnTo>
                      <a:pt x="0" y="85"/>
                    </a:lnTo>
                    <a:lnTo>
                      <a:pt x="1" y="88"/>
                    </a:lnTo>
                    <a:lnTo>
                      <a:pt x="3" y="93"/>
                    </a:lnTo>
                    <a:lnTo>
                      <a:pt x="2" y="96"/>
                    </a:lnTo>
                    <a:lnTo>
                      <a:pt x="4" y="98"/>
                    </a:lnTo>
                    <a:lnTo>
                      <a:pt x="8" y="97"/>
                    </a:lnTo>
                    <a:lnTo>
                      <a:pt x="10" y="98"/>
                    </a:lnTo>
                    <a:lnTo>
                      <a:pt x="10" y="100"/>
                    </a:lnTo>
                    <a:lnTo>
                      <a:pt x="9" y="102"/>
                    </a:lnTo>
                    <a:lnTo>
                      <a:pt x="8" y="105"/>
                    </a:lnTo>
                    <a:lnTo>
                      <a:pt x="7" y="107"/>
                    </a:lnTo>
                    <a:lnTo>
                      <a:pt x="10" y="113"/>
                    </a:lnTo>
                    <a:lnTo>
                      <a:pt x="11" y="116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5" y="119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1" y="123"/>
                    </a:lnTo>
                    <a:lnTo>
                      <a:pt x="23" y="123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29" y="124"/>
                    </a:lnTo>
                    <a:lnTo>
                      <a:pt x="30" y="125"/>
                    </a:lnTo>
                    <a:lnTo>
                      <a:pt x="31" y="128"/>
                    </a:lnTo>
                    <a:lnTo>
                      <a:pt x="33" y="129"/>
                    </a:lnTo>
                    <a:lnTo>
                      <a:pt x="35" y="129"/>
                    </a:lnTo>
                    <a:lnTo>
                      <a:pt x="37" y="129"/>
                    </a:lnTo>
                    <a:lnTo>
                      <a:pt x="39" y="131"/>
                    </a:lnTo>
                    <a:lnTo>
                      <a:pt x="38" y="134"/>
                    </a:lnTo>
                    <a:lnTo>
                      <a:pt x="40" y="137"/>
                    </a:lnTo>
                    <a:lnTo>
                      <a:pt x="40" y="140"/>
                    </a:lnTo>
                    <a:lnTo>
                      <a:pt x="40" y="142"/>
                    </a:lnTo>
                    <a:lnTo>
                      <a:pt x="41" y="143"/>
                    </a:lnTo>
                    <a:lnTo>
                      <a:pt x="43" y="143"/>
                    </a:lnTo>
                    <a:lnTo>
                      <a:pt x="45" y="144"/>
                    </a:lnTo>
                    <a:lnTo>
                      <a:pt x="46" y="145"/>
                    </a:lnTo>
                    <a:lnTo>
                      <a:pt x="47" y="147"/>
                    </a:lnTo>
                    <a:lnTo>
                      <a:pt x="49" y="149"/>
                    </a:lnTo>
                    <a:lnTo>
                      <a:pt x="50" y="150"/>
                    </a:lnTo>
                    <a:lnTo>
                      <a:pt x="52" y="151"/>
                    </a:lnTo>
                    <a:lnTo>
                      <a:pt x="54" y="151"/>
                    </a:lnTo>
                    <a:lnTo>
                      <a:pt x="55" y="153"/>
                    </a:lnTo>
                    <a:lnTo>
                      <a:pt x="55" y="154"/>
                    </a:lnTo>
                    <a:lnTo>
                      <a:pt x="55" y="156"/>
                    </a:lnTo>
                    <a:lnTo>
                      <a:pt x="57" y="158"/>
                    </a:lnTo>
                    <a:lnTo>
                      <a:pt x="59" y="161"/>
                    </a:lnTo>
                    <a:lnTo>
                      <a:pt x="60" y="161"/>
                    </a:lnTo>
                    <a:lnTo>
                      <a:pt x="61" y="159"/>
                    </a:lnTo>
                    <a:lnTo>
                      <a:pt x="64" y="158"/>
                    </a:lnTo>
                    <a:lnTo>
                      <a:pt x="68" y="160"/>
                    </a:lnTo>
                    <a:lnTo>
                      <a:pt x="72" y="159"/>
                    </a:lnTo>
                    <a:lnTo>
                      <a:pt x="73" y="158"/>
                    </a:lnTo>
                    <a:lnTo>
                      <a:pt x="76" y="158"/>
                    </a:lnTo>
                    <a:lnTo>
                      <a:pt x="78" y="160"/>
                    </a:lnTo>
                    <a:lnTo>
                      <a:pt x="80" y="161"/>
                    </a:lnTo>
                    <a:lnTo>
                      <a:pt x="83" y="162"/>
                    </a:lnTo>
                    <a:lnTo>
                      <a:pt x="87" y="165"/>
                    </a:lnTo>
                    <a:lnTo>
                      <a:pt x="89" y="167"/>
                    </a:lnTo>
                    <a:lnTo>
                      <a:pt x="91" y="168"/>
                    </a:lnTo>
                    <a:lnTo>
                      <a:pt x="96" y="169"/>
                    </a:lnTo>
                    <a:lnTo>
                      <a:pt x="98" y="168"/>
                    </a:lnTo>
                    <a:lnTo>
                      <a:pt x="100" y="167"/>
                    </a:lnTo>
                    <a:lnTo>
                      <a:pt x="102" y="167"/>
                    </a:lnTo>
                    <a:lnTo>
                      <a:pt x="105" y="167"/>
                    </a:lnTo>
                    <a:lnTo>
                      <a:pt x="107" y="166"/>
                    </a:lnTo>
                    <a:lnTo>
                      <a:pt x="108" y="165"/>
                    </a:lnTo>
                    <a:lnTo>
                      <a:pt x="112" y="166"/>
                    </a:lnTo>
                    <a:lnTo>
                      <a:pt x="113" y="167"/>
                    </a:lnTo>
                    <a:lnTo>
                      <a:pt x="116" y="166"/>
                    </a:lnTo>
                    <a:lnTo>
                      <a:pt x="118" y="167"/>
                    </a:lnTo>
                    <a:lnTo>
                      <a:pt x="119" y="165"/>
                    </a:lnTo>
                    <a:lnTo>
                      <a:pt x="121" y="164"/>
                    </a:lnTo>
                    <a:lnTo>
                      <a:pt x="123" y="162"/>
                    </a:lnTo>
                    <a:lnTo>
                      <a:pt x="124" y="160"/>
                    </a:lnTo>
                    <a:lnTo>
                      <a:pt x="125" y="158"/>
                    </a:lnTo>
                    <a:lnTo>
                      <a:pt x="125" y="156"/>
                    </a:lnTo>
                    <a:lnTo>
                      <a:pt x="124" y="153"/>
                    </a:lnTo>
                    <a:lnTo>
                      <a:pt x="122" y="149"/>
                    </a:lnTo>
                    <a:lnTo>
                      <a:pt x="122" y="147"/>
                    </a:lnTo>
                    <a:lnTo>
                      <a:pt x="122" y="142"/>
                    </a:lnTo>
                    <a:lnTo>
                      <a:pt x="122" y="143"/>
                    </a:lnTo>
                    <a:lnTo>
                      <a:pt x="123" y="141"/>
                    </a:lnTo>
                    <a:lnTo>
                      <a:pt x="122" y="138"/>
                    </a:lnTo>
                    <a:lnTo>
                      <a:pt x="122" y="135"/>
                    </a:lnTo>
                    <a:lnTo>
                      <a:pt x="122" y="134"/>
                    </a:lnTo>
                    <a:lnTo>
                      <a:pt x="120" y="131"/>
                    </a:lnTo>
                    <a:lnTo>
                      <a:pt x="118" y="129"/>
                    </a:lnTo>
                    <a:lnTo>
                      <a:pt x="119" y="126"/>
                    </a:lnTo>
                    <a:lnTo>
                      <a:pt x="121" y="125"/>
                    </a:lnTo>
                    <a:lnTo>
                      <a:pt x="121" y="123"/>
                    </a:lnTo>
                    <a:lnTo>
                      <a:pt x="119" y="122"/>
                    </a:lnTo>
                    <a:lnTo>
                      <a:pt x="117" y="121"/>
                    </a:lnTo>
                    <a:lnTo>
                      <a:pt x="116" y="118"/>
                    </a:lnTo>
                    <a:lnTo>
                      <a:pt x="116" y="116"/>
                    </a:lnTo>
                    <a:lnTo>
                      <a:pt x="116" y="114"/>
                    </a:lnTo>
                    <a:lnTo>
                      <a:pt x="116" y="112"/>
                    </a:lnTo>
                    <a:lnTo>
                      <a:pt x="115" y="110"/>
                    </a:lnTo>
                    <a:lnTo>
                      <a:pt x="114" y="107"/>
                    </a:lnTo>
                    <a:lnTo>
                      <a:pt x="112" y="105"/>
                    </a:lnTo>
                    <a:lnTo>
                      <a:pt x="114" y="103"/>
                    </a:lnTo>
                    <a:lnTo>
                      <a:pt x="114" y="101"/>
                    </a:lnTo>
                    <a:lnTo>
                      <a:pt x="115" y="100"/>
                    </a:lnTo>
                    <a:lnTo>
                      <a:pt x="117" y="99"/>
                    </a:lnTo>
                    <a:lnTo>
                      <a:pt x="118" y="98"/>
                    </a:lnTo>
                    <a:lnTo>
                      <a:pt x="119" y="96"/>
                    </a:lnTo>
                    <a:lnTo>
                      <a:pt x="119" y="94"/>
                    </a:lnTo>
                    <a:lnTo>
                      <a:pt x="120" y="91"/>
                    </a:lnTo>
                    <a:lnTo>
                      <a:pt x="122" y="89"/>
                    </a:lnTo>
                    <a:lnTo>
                      <a:pt x="122" y="89"/>
                    </a:lnTo>
                    <a:lnTo>
                      <a:pt x="124" y="87"/>
                    </a:lnTo>
                    <a:lnTo>
                      <a:pt x="122" y="83"/>
                    </a:lnTo>
                    <a:lnTo>
                      <a:pt x="121" y="80"/>
                    </a:lnTo>
                    <a:lnTo>
                      <a:pt x="120" y="78"/>
                    </a:lnTo>
                    <a:lnTo>
                      <a:pt x="121" y="77"/>
                    </a:lnTo>
                    <a:lnTo>
                      <a:pt x="121" y="74"/>
                    </a:lnTo>
                    <a:lnTo>
                      <a:pt x="122" y="71"/>
                    </a:lnTo>
                    <a:lnTo>
                      <a:pt x="122" y="70"/>
                    </a:lnTo>
                    <a:lnTo>
                      <a:pt x="122" y="69"/>
                    </a:lnTo>
                    <a:lnTo>
                      <a:pt x="126" y="67"/>
                    </a:lnTo>
                    <a:lnTo>
                      <a:pt x="127" y="65"/>
                    </a:lnTo>
                    <a:lnTo>
                      <a:pt x="127" y="63"/>
                    </a:lnTo>
                    <a:lnTo>
                      <a:pt x="126" y="60"/>
                    </a:lnTo>
                    <a:lnTo>
                      <a:pt x="125" y="57"/>
                    </a:lnTo>
                    <a:lnTo>
                      <a:pt x="124" y="55"/>
                    </a:lnTo>
                    <a:lnTo>
                      <a:pt x="123" y="54"/>
                    </a:lnTo>
                    <a:lnTo>
                      <a:pt x="121" y="53"/>
                    </a:lnTo>
                    <a:lnTo>
                      <a:pt x="120" y="52"/>
                    </a:lnTo>
                    <a:lnTo>
                      <a:pt x="116" y="53"/>
                    </a:lnTo>
                    <a:lnTo>
                      <a:pt x="116" y="53"/>
                    </a:lnTo>
                    <a:lnTo>
                      <a:pt x="114" y="55"/>
                    </a:lnTo>
                    <a:lnTo>
                      <a:pt x="112" y="54"/>
                    </a:lnTo>
                    <a:lnTo>
                      <a:pt x="111" y="53"/>
                    </a:lnTo>
                    <a:lnTo>
                      <a:pt x="112" y="52"/>
                    </a:lnTo>
                    <a:lnTo>
                      <a:pt x="111" y="49"/>
                    </a:lnTo>
                    <a:lnTo>
                      <a:pt x="110" y="46"/>
                    </a:lnTo>
                    <a:lnTo>
                      <a:pt x="109" y="43"/>
                    </a:lnTo>
                    <a:lnTo>
                      <a:pt x="108" y="40"/>
                    </a:lnTo>
                    <a:lnTo>
                      <a:pt x="107" y="38"/>
                    </a:lnTo>
                    <a:lnTo>
                      <a:pt x="105" y="36"/>
                    </a:lnTo>
                    <a:lnTo>
                      <a:pt x="103" y="34"/>
                    </a:lnTo>
                    <a:lnTo>
                      <a:pt x="101" y="32"/>
                    </a:lnTo>
                    <a:lnTo>
                      <a:pt x="98" y="29"/>
                    </a:lnTo>
                    <a:lnTo>
                      <a:pt x="96" y="29"/>
                    </a:lnTo>
                    <a:lnTo>
                      <a:pt x="93" y="27"/>
                    </a:lnTo>
                    <a:lnTo>
                      <a:pt x="91" y="25"/>
                    </a:lnTo>
                    <a:lnTo>
                      <a:pt x="91" y="22"/>
                    </a:lnTo>
                    <a:lnTo>
                      <a:pt x="90" y="21"/>
                    </a:lnTo>
                    <a:lnTo>
                      <a:pt x="88" y="19"/>
                    </a:lnTo>
                    <a:lnTo>
                      <a:pt x="88" y="15"/>
                    </a:lnTo>
                    <a:lnTo>
                      <a:pt x="87" y="13"/>
                    </a:lnTo>
                    <a:lnTo>
                      <a:pt x="86" y="13"/>
                    </a:lnTo>
                    <a:lnTo>
                      <a:pt x="86" y="10"/>
                    </a:lnTo>
                    <a:lnTo>
                      <a:pt x="85" y="9"/>
                    </a:lnTo>
                    <a:lnTo>
                      <a:pt x="85" y="6"/>
                    </a:lnTo>
                    <a:lnTo>
                      <a:pt x="83" y="5"/>
                    </a:lnTo>
                    <a:lnTo>
                      <a:pt x="82" y="5"/>
                    </a:lnTo>
                    <a:lnTo>
                      <a:pt x="80" y="5"/>
                    </a:lnTo>
                    <a:lnTo>
                      <a:pt x="78" y="5"/>
                    </a:lnTo>
                    <a:lnTo>
                      <a:pt x="78" y="5"/>
                    </a:lnTo>
                    <a:lnTo>
                      <a:pt x="75" y="5"/>
                    </a:lnTo>
                    <a:lnTo>
                      <a:pt x="73" y="5"/>
                    </a:lnTo>
                    <a:lnTo>
                      <a:pt x="70" y="5"/>
                    </a:lnTo>
                    <a:lnTo>
                      <a:pt x="68" y="5"/>
                    </a:lnTo>
                    <a:lnTo>
                      <a:pt x="66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9" y="1"/>
                    </a:lnTo>
                    <a:lnTo>
                      <a:pt x="57" y="3"/>
                    </a:lnTo>
                    <a:lnTo>
                      <a:pt x="56" y="3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0" y="3"/>
                    </a:lnTo>
                    <a:lnTo>
                      <a:pt x="49" y="5"/>
                    </a:lnTo>
                    <a:lnTo>
                      <a:pt x="49" y="6"/>
                    </a:lnTo>
                    <a:lnTo>
                      <a:pt x="47" y="7"/>
                    </a:lnTo>
                    <a:lnTo>
                      <a:pt x="46" y="6"/>
                    </a:lnTo>
                    <a:lnTo>
                      <a:pt x="44" y="5"/>
                    </a:lnTo>
                    <a:lnTo>
                      <a:pt x="42" y="5"/>
                    </a:lnTo>
                    <a:lnTo>
                      <a:pt x="39" y="5"/>
                    </a:lnTo>
                    <a:lnTo>
                      <a:pt x="38" y="5"/>
                    </a:lnTo>
                    <a:lnTo>
                      <a:pt x="36" y="3"/>
                    </a:lnTo>
                    <a:lnTo>
                      <a:pt x="35" y="2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28" y="3"/>
                    </a:lnTo>
                    <a:lnTo>
                      <a:pt x="27" y="5"/>
                    </a:lnTo>
                    <a:lnTo>
                      <a:pt x="25" y="6"/>
                    </a:lnTo>
                    <a:lnTo>
                      <a:pt x="24" y="7"/>
                    </a:lnTo>
                    <a:lnTo>
                      <a:pt x="22" y="8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4" y="13"/>
                    </a:lnTo>
                    <a:lnTo>
                      <a:pt x="23" y="17"/>
                    </a:lnTo>
                    <a:lnTo>
                      <a:pt x="22" y="19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7" y="23"/>
                    </a:lnTo>
                    <a:lnTo>
                      <a:pt x="13" y="25"/>
                    </a:lnTo>
                    <a:lnTo>
                      <a:pt x="9" y="26"/>
                    </a:lnTo>
                    <a:lnTo>
                      <a:pt x="7" y="27"/>
                    </a:lnTo>
                    <a:lnTo>
                      <a:pt x="6" y="27"/>
                    </a:lnTo>
                    <a:lnTo>
                      <a:pt x="8" y="3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GW basin">
                <a:extLst>
                  <a:ext uri="{FF2B5EF4-FFF2-40B4-BE49-F238E27FC236}">
                    <a16:creationId xmlns:a16="http://schemas.microsoft.com/office/drawing/2014/main" id="{DD7BED61-5E28-2CE1-EB61-83CBAC6059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66238" y="4532313"/>
                <a:ext cx="1200150" cy="1312863"/>
              </a:xfrm>
              <a:custGeom>
                <a:avLst/>
                <a:gdLst>
                  <a:gd name="T0" fmla="*/ 325 w 756"/>
                  <a:gd name="T1" fmla="*/ 310 h 827"/>
                  <a:gd name="T2" fmla="*/ 326 w 756"/>
                  <a:gd name="T3" fmla="*/ 395 h 827"/>
                  <a:gd name="T4" fmla="*/ 346 w 756"/>
                  <a:gd name="T5" fmla="*/ 480 h 827"/>
                  <a:gd name="T6" fmla="*/ 269 w 756"/>
                  <a:gd name="T7" fmla="*/ 533 h 827"/>
                  <a:gd name="T8" fmla="*/ 279 w 756"/>
                  <a:gd name="T9" fmla="*/ 596 h 827"/>
                  <a:gd name="T10" fmla="*/ 299 w 756"/>
                  <a:gd name="T11" fmla="*/ 639 h 827"/>
                  <a:gd name="T12" fmla="*/ 307 w 756"/>
                  <a:gd name="T13" fmla="*/ 702 h 827"/>
                  <a:gd name="T14" fmla="*/ 270 w 756"/>
                  <a:gd name="T15" fmla="*/ 734 h 827"/>
                  <a:gd name="T16" fmla="*/ 207 w 756"/>
                  <a:gd name="T17" fmla="*/ 795 h 827"/>
                  <a:gd name="T18" fmla="*/ 123 w 756"/>
                  <a:gd name="T19" fmla="*/ 826 h 827"/>
                  <a:gd name="T20" fmla="*/ 92 w 756"/>
                  <a:gd name="T21" fmla="*/ 751 h 827"/>
                  <a:gd name="T22" fmla="*/ 71 w 756"/>
                  <a:gd name="T23" fmla="*/ 663 h 827"/>
                  <a:gd name="T24" fmla="*/ 48 w 756"/>
                  <a:gd name="T25" fmla="*/ 576 h 827"/>
                  <a:gd name="T26" fmla="*/ 61 w 756"/>
                  <a:gd name="T27" fmla="*/ 501 h 827"/>
                  <a:gd name="T28" fmla="*/ 18 w 756"/>
                  <a:gd name="T29" fmla="*/ 436 h 827"/>
                  <a:gd name="T30" fmla="*/ 32 w 756"/>
                  <a:gd name="T31" fmla="*/ 368 h 827"/>
                  <a:gd name="T32" fmla="*/ 100 w 756"/>
                  <a:gd name="T33" fmla="*/ 391 h 827"/>
                  <a:gd name="T34" fmla="*/ 152 w 756"/>
                  <a:gd name="T35" fmla="*/ 393 h 827"/>
                  <a:gd name="T36" fmla="*/ 189 w 756"/>
                  <a:gd name="T37" fmla="*/ 352 h 827"/>
                  <a:gd name="T38" fmla="*/ 237 w 756"/>
                  <a:gd name="T39" fmla="*/ 314 h 827"/>
                  <a:gd name="T40" fmla="*/ 281 w 756"/>
                  <a:gd name="T41" fmla="*/ 275 h 827"/>
                  <a:gd name="T42" fmla="*/ 323 w 756"/>
                  <a:gd name="T43" fmla="*/ 233 h 827"/>
                  <a:gd name="T44" fmla="*/ 300 w 756"/>
                  <a:gd name="T45" fmla="*/ 263 h 827"/>
                  <a:gd name="T46" fmla="*/ 255 w 756"/>
                  <a:gd name="T47" fmla="*/ 304 h 827"/>
                  <a:gd name="T48" fmla="*/ 206 w 756"/>
                  <a:gd name="T49" fmla="*/ 339 h 827"/>
                  <a:gd name="T50" fmla="*/ 157 w 756"/>
                  <a:gd name="T51" fmla="*/ 373 h 827"/>
                  <a:gd name="T52" fmla="*/ 127 w 756"/>
                  <a:gd name="T53" fmla="*/ 402 h 827"/>
                  <a:gd name="T54" fmla="*/ 115 w 756"/>
                  <a:gd name="T55" fmla="*/ 359 h 827"/>
                  <a:gd name="T56" fmla="*/ 92 w 756"/>
                  <a:gd name="T57" fmla="*/ 311 h 827"/>
                  <a:gd name="T58" fmla="*/ 118 w 756"/>
                  <a:gd name="T59" fmla="*/ 263 h 827"/>
                  <a:gd name="T60" fmla="*/ 111 w 756"/>
                  <a:gd name="T61" fmla="*/ 208 h 827"/>
                  <a:gd name="T62" fmla="*/ 106 w 756"/>
                  <a:gd name="T63" fmla="*/ 154 h 827"/>
                  <a:gd name="T64" fmla="*/ 117 w 756"/>
                  <a:gd name="T65" fmla="*/ 98 h 827"/>
                  <a:gd name="T66" fmla="*/ 137 w 756"/>
                  <a:gd name="T67" fmla="*/ 73 h 827"/>
                  <a:gd name="T68" fmla="*/ 189 w 756"/>
                  <a:gd name="T69" fmla="*/ 58 h 827"/>
                  <a:gd name="T70" fmla="*/ 234 w 756"/>
                  <a:gd name="T71" fmla="*/ 22 h 827"/>
                  <a:gd name="T72" fmla="*/ 286 w 756"/>
                  <a:gd name="T73" fmla="*/ 0 h 827"/>
                  <a:gd name="T74" fmla="*/ 346 w 756"/>
                  <a:gd name="T75" fmla="*/ 11 h 827"/>
                  <a:gd name="T76" fmla="*/ 368 w 756"/>
                  <a:gd name="T77" fmla="*/ 58 h 827"/>
                  <a:gd name="T78" fmla="*/ 373 w 756"/>
                  <a:gd name="T79" fmla="*/ 113 h 827"/>
                  <a:gd name="T80" fmla="*/ 343 w 756"/>
                  <a:gd name="T81" fmla="*/ 164 h 827"/>
                  <a:gd name="T82" fmla="*/ 325 w 756"/>
                  <a:gd name="T83" fmla="*/ 220 h 827"/>
                  <a:gd name="T84" fmla="*/ 326 w 756"/>
                  <a:gd name="T85" fmla="*/ 297 h 827"/>
                  <a:gd name="T86" fmla="*/ 318 w 756"/>
                  <a:gd name="T87" fmla="*/ 384 h 827"/>
                  <a:gd name="T88" fmla="*/ 351 w 756"/>
                  <a:gd name="T89" fmla="*/ 468 h 827"/>
                  <a:gd name="T90" fmla="*/ 285 w 756"/>
                  <a:gd name="T91" fmla="*/ 526 h 827"/>
                  <a:gd name="T92" fmla="*/ 278 w 756"/>
                  <a:gd name="T93" fmla="*/ 593 h 827"/>
                  <a:gd name="T94" fmla="*/ 289 w 756"/>
                  <a:gd name="T95" fmla="*/ 631 h 827"/>
                  <a:gd name="T96" fmla="*/ 361 w 756"/>
                  <a:gd name="T97" fmla="*/ 638 h 827"/>
                  <a:gd name="T98" fmla="*/ 430 w 756"/>
                  <a:gd name="T99" fmla="*/ 609 h 827"/>
                  <a:gd name="T100" fmla="*/ 506 w 756"/>
                  <a:gd name="T101" fmla="*/ 654 h 827"/>
                  <a:gd name="T102" fmla="*/ 576 w 756"/>
                  <a:gd name="T103" fmla="*/ 666 h 827"/>
                  <a:gd name="T104" fmla="*/ 727 w 756"/>
                  <a:gd name="T105" fmla="*/ 516 h 827"/>
                  <a:gd name="T106" fmla="*/ 668 w 756"/>
                  <a:gd name="T107" fmla="*/ 206 h 827"/>
                  <a:gd name="T108" fmla="*/ 633 w 756"/>
                  <a:gd name="T109" fmla="*/ 125 h 827"/>
                  <a:gd name="T110" fmla="*/ 631 w 756"/>
                  <a:gd name="T111" fmla="*/ 36 h 827"/>
                  <a:gd name="T112" fmla="*/ 562 w 756"/>
                  <a:gd name="T113" fmla="*/ 41 h 827"/>
                  <a:gd name="T114" fmla="*/ 491 w 756"/>
                  <a:gd name="T115" fmla="*/ 93 h 827"/>
                  <a:gd name="T116" fmla="*/ 401 w 756"/>
                  <a:gd name="T117" fmla="*/ 95 h 827"/>
                  <a:gd name="T118" fmla="*/ 370 w 756"/>
                  <a:gd name="T119" fmla="*/ 130 h 827"/>
                  <a:gd name="T120" fmla="*/ 334 w 756"/>
                  <a:gd name="T121" fmla="*/ 179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56" h="827"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17" y="687"/>
                    </a:lnTo>
                    <a:lnTo>
                      <a:pt x="312" y="691"/>
                    </a:lnTo>
                    <a:lnTo>
                      <a:pt x="309" y="696"/>
                    </a:lnTo>
                    <a:lnTo>
                      <a:pt x="308" y="699"/>
                    </a:lnTo>
                    <a:lnTo>
                      <a:pt x="307" y="702"/>
                    </a:lnTo>
                    <a:lnTo>
                      <a:pt x="312" y="712"/>
                    </a:lnTo>
                    <a:lnTo>
                      <a:pt x="315" y="716"/>
                    </a:lnTo>
                    <a:lnTo>
                      <a:pt x="319" y="721"/>
                    </a:lnTo>
                    <a:lnTo>
                      <a:pt x="322" y="726"/>
                    </a:lnTo>
                    <a:lnTo>
                      <a:pt x="323" y="732"/>
                    </a:lnTo>
                    <a:lnTo>
                      <a:pt x="320" y="737"/>
                    </a:lnTo>
                    <a:lnTo>
                      <a:pt x="313" y="738"/>
                    </a:lnTo>
                    <a:lnTo>
                      <a:pt x="307" y="736"/>
                    </a:lnTo>
                    <a:lnTo>
                      <a:pt x="302" y="733"/>
                    </a:lnTo>
                    <a:lnTo>
                      <a:pt x="296" y="729"/>
                    </a:lnTo>
                    <a:lnTo>
                      <a:pt x="289" y="729"/>
                    </a:lnTo>
                    <a:lnTo>
                      <a:pt x="282" y="730"/>
                    </a:lnTo>
                    <a:lnTo>
                      <a:pt x="277" y="732"/>
                    </a:lnTo>
                    <a:lnTo>
                      <a:pt x="270" y="734"/>
                    </a:lnTo>
                    <a:lnTo>
                      <a:pt x="264" y="736"/>
                    </a:lnTo>
                    <a:lnTo>
                      <a:pt x="258" y="738"/>
                    </a:lnTo>
                    <a:lnTo>
                      <a:pt x="253" y="741"/>
                    </a:lnTo>
                    <a:lnTo>
                      <a:pt x="248" y="746"/>
                    </a:lnTo>
                    <a:lnTo>
                      <a:pt x="245" y="751"/>
                    </a:lnTo>
                    <a:lnTo>
                      <a:pt x="241" y="757"/>
                    </a:lnTo>
                    <a:lnTo>
                      <a:pt x="236" y="761"/>
                    </a:lnTo>
                    <a:lnTo>
                      <a:pt x="232" y="766"/>
                    </a:lnTo>
                    <a:lnTo>
                      <a:pt x="230" y="772"/>
                    </a:lnTo>
                    <a:lnTo>
                      <a:pt x="227" y="777"/>
                    </a:lnTo>
                    <a:lnTo>
                      <a:pt x="222" y="783"/>
                    </a:lnTo>
                    <a:lnTo>
                      <a:pt x="217" y="787"/>
                    </a:lnTo>
                    <a:lnTo>
                      <a:pt x="212" y="790"/>
                    </a:lnTo>
                    <a:lnTo>
                      <a:pt x="207" y="795"/>
                    </a:lnTo>
                    <a:lnTo>
                      <a:pt x="202" y="799"/>
                    </a:lnTo>
                    <a:lnTo>
                      <a:pt x="197" y="802"/>
                    </a:lnTo>
                    <a:lnTo>
                      <a:pt x="191" y="806"/>
                    </a:lnTo>
                    <a:lnTo>
                      <a:pt x="185" y="809"/>
                    </a:lnTo>
                    <a:lnTo>
                      <a:pt x="180" y="811"/>
                    </a:lnTo>
                    <a:lnTo>
                      <a:pt x="174" y="814"/>
                    </a:lnTo>
                    <a:lnTo>
                      <a:pt x="167" y="816"/>
                    </a:lnTo>
                    <a:lnTo>
                      <a:pt x="161" y="818"/>
                    </a:lnTo>
                    <a:lnTo>
                      <a:pt x="156" y="821"/>
                    </a:lnTo>
                    <a:lnTo>
                      <a:pt x="149" y="823"/>
                    </a:lnTo>
                    <a:lnTo>
                      <a:pt x="142" y="824"/>
                    </a:lnTo>
                    <a:lnTo>
                      <a:pt x="136" y="825"/>
                    </a:lnTo>
                    <a:lnTo>
                      <a:pt x="130" y="825"/>
                    </a:lnTo>
                    <a:lnTo>
                      <a:pt x="123" y="826"/>
                    </a:lnTo>
                    <a:lnTo>
                      <a:pt x="115" y="827"/>
                    </a:lnTo>
                    <a:lnTo>
                      <a:pt x="114" y="825"/>
                    </a:lnTo>
                    <a:lnTo>
                      <a:pt x="111" y="819"/>
                    </a:lnTo>
                    <a:lnTo>
                      <a:pt x="109" y="813"/>
                    </a:lnTo>
                    <a:lnTo>
                      <a:pt x="107" y="808"/>
                    </a:lnTo>
                    <a:lnTo>
                      <a:pt x="104" y="802"/>
                    </a:lnTo>
                    <a:lnTo>
                      <a:pt x="102" y="795"/>
                    </a:lnTo>
                    <a:lnTo>
                      <a:pt x="101" y="789"/>
                    </a:lnTo>
                    <a:lnTo>
                      <a:pt x="99" y="783"/>
                    </a:lnTo>
                    <a:lnTo>
                      <a:pt x="97" y="777"/>
                    </a:lnTo>
                    <a:lnTo>
                      <a:pt x="96" y="770"/>
                    </a:lnTo>
                    <a:lnTo>
                      <a:pt x="95" y="763"/>
                    </a:lnTo>
                    <a:lnTo>
                      <a:pt x="93" y="758"/>
                    </a:lnTo>
                    <a:lnTo>
                      <a:pt x="92" y="751"/>
                    </a:lnTo>
                    <a:lnTo>
                      <a:pt x="91" y="744"/>
                    </a:lnTo>
                    <a:lnTo>
                      <a:pt x="90" y="739"/>
                    </a:lnTo>
                    <a:lnTo>
                      <a:pt x="89" y="732"/>
                    </a:lnTo>
                    <a:lnTo>
                      <a:pt x="88" y="725"/>
                    </a:lnTo>
                    <a:lnTo>
                      <a:pt x="87" y="719"/>
                    </a:lnTo>
                    <a:lnTo>
                      <a:pt x="85" y="713"/>
                    </a:lnTo>
                    <a:lnTo>
                      <a:pt x="85" y="706"/>
                    </a:lnTo>
                    <a:lnTo>
                      <a:pt x="82" y="700"/>
                    </a:lnTo>
                    <a:lnTo>
                      <a:pt x="80" y="694"/>
                    </a:lnTo>
                    <a:lnTo>
                      <a:pt x="78" y="688"/>
                    </a:lnTo>
                    <a:lnTo>
                      <a:pt x="76" y="682"/>
                    </a:lnTo>
                    <a:lnTo>
                      <a:pt x="74" y="675"/>
                    </a:lnTo>
                    <a:lnTo>
                      <a:pt x="73" y="669"/>
                    </a:lnTo>
                    <a:lnTo>
                      <a:pt x="71" y="663"/>
                    </a:lnTo>
                    <a:lnTo>
                      <a:pt x="68" y="657"/>
                    </a:lnTo>
                    <a:lnTo>
                      <a:pt x="64" y="651"/>
                    </a:lnTo>
                    <a:lnTo>
                      <a:pt x="61" y="645"/>
                    </a:lnTo>
                    <a:lnTo>
                      <a:pt x="61" y="640"/>
                    </a:lnTo>
                    <a:lnTo>
                      <a:pt x="60" y="633"/>
                    </a:lnTo>
                    <a:lnTo>
                      <a:pt x="58" y="626"/>
                    </a:lnTo>
                    <a:lnTo>
                      <a:pt x="57" y="620"/>
                    </a:lnTo>
                    <a:lnTo>
                      <a:pt x="57" y="614"/>
                    </a:lnTo>
                    <a:lnTo>
                      <a:pt x="57" y="607"/>
                    </a:lnTo>
                    <a:lnTo>
                      <a:pt x="56" y="600"/>
                    </a:lnTo>
                    <a:lnTo>
                      <a:pt x="55" y="595"/>
                    </a:lnTo>
                    <a:lnTo>
                      <a:pt x="53" y="588"/>
                    </a:lnTo>
                    <a:lnTo>
                      <a:pt x="51" y="582"/>
                    </a:lnTo>
                    <a:lnTo>
                      <a:pt x="48" y="576"/>
                    </a:lnTo>
                    <a:lnTo>
                      <a:pt x="44" y="571"/>
                    </a:lnTo>
                    <a:lnTo>
                      <a:pt x="41" y="565"/>
                    </a:lnTo>
                    <a:lnTo>
                      <a:pt x="38" y="559"/>
                    </a:lnTo>
                    <a:lnTo>
                      <a:pt x="37" y="553"/>
                    </a:lnTo>
                    <a:lnTo>
                      <a:pt x="35" y="547"/>
                    </a:lnTo>
                    <a:lnTo>
                      <a:pt x="31" y="542"/>
                    </a:lnTo>
                    <a:lnTo>
                      <a:pt x="33" y="536"/>
                    </a:lnTo>
                    <a:lnTo>
                      <a:pt x="37" y="531"/>
                    </a:lnTo>
                    <a:lnTo>
                      <a:pt x="40" y="525"/>
                    </a:lnTo>
                    <a:lnTo>
                      <a:pt x="44" y="521"/>
                    </a:lnTo>
                    <a:lnTo>
                      <a:pt x="49" y="516"/>
                    </a:lnTo>
                    <a:lnTo>
                      <a:pt x="53" y="511"/>
                    </a:lnTo>
                    <a:lnTo>
                      <a:pt x="58" y="506"/>
                    </a:lnTo>
                    <a:lnTo>
                      <a:pt x="61" y="501"/>
                    </a:lnTo>
                    <a:lnTo>
                      <a:pt x="66" y="497"/>
                    </a:lnTo>
                    <a:lnTo>
                      <a:pt x="65" y="491"/>
                    </a:lnTo>
                    <a:lnTo>
                      <a:pt x="62" y="484"/>
                    </a:lnTo>
                    <a:lnTo>
                      <a:pt x="61" y="478"/>
                    </a:lnTo>
                    <a:lnTo>
                      <a:pt x="59" y="473"/>
                    </a:lnTo>
                    <a:lnTo>
                      <a:pt x="56" y="466"/>
                    </a:lnTo>
                    <a:lnTo>
                      <a:pt x="53" y="461"/>
                    </a:lnTo>
                    <a:lnTo>
                      <a:pt x="46" y="461"/>
                    </a:lnTo>
                    <a:lnTo>
                      <a:pt x="41" y="456"/>
                    </a:lnTo>
                    <a:lnTo>
                      <a:pt x="38" y="451"/>
                    </a:lnTo>
                    <a:lnTo>
                      <a:pt x="33" y="450"/>
                    </a:lnTo>
                    <a:lnTo>
                      <a:pt x="27" y="446"/>
                    </a:lnTo>
                    <a:lnTo>
                      <a:pt x="22" y="441"/>
                    </a:lnTo>
                    <a:lnTo>
                      <a:pt x="18" y="436"/>
                    </a:lnTo>
                    <a:lnTo>
                      <a:pt x="15" y="430"/>
                    </a:lnTo>
                    <a:lnTo>
                      <a:pt x="13" y="425"/>
                    </a:lnTo>
                    <a:lnTo>
                      <a:pt x="10" y="419"/>
                    </a:lnTo>
                    <a:lnTo>
                      <a:pt x="8" y="412"/>
                    </a:lnTo>
                    <a:lnTo>
                      <a:pt x="6" y="406"/>
                    </a:lnTo>
                    <a:lnTo>
                      <a:pt x="3" y="401"/>
                    </a:lnTo>
                    <a:lnTo>
                      <a:pt x="0" y="395"/>
                    </a:lnTo>
                    <a:lnTo>
                      <a:pt x="2" y="388"/>
                    </a:lnTo>
                    <a:lnTo>
                      <a:pt x="6" y="383"/>
                    </a:lnTo>
                    <a:lnTo>
                      <a:pt x="9" y="378"/>
                    </a:lnTo>
                    <a:lnTo>
                      <a:pt x="13" y="373"/>
                    </a:lnTo>
                    <a:lnTo>
                      <a:pt x="19" y="370"/>
                    </a:lnTo>
                    <a:lnTo>
                      <a:pt x="25" y="368"/>
                    </a:lnTo>
                    <a:lnTo>
                      <a:pt x="32" y="368"/>
                    </a:lnTo>
                    <a:lnTo>
                      <a:pt x="37" y="372"/>
                    </a:lnTo>
                    <a:lnTo>
                      <a:pt x="41" y="377"/>
                    </a:lnTo>
                    <a:lnTo>
                      <a:pt x="46" y="379"/>
                    </a:lnTo>
                    <a:lnTo>
                      <a:pt x="53" y="378"/>
                    </a:lnTo>
                    <a:lnTo>
                      <a:pt x="59" y="376"/>
                    </a:lnTo>
                    <a:lnTo>
                      <a:pt x="63" y="373"/>
                    </a:lnTo>
                    <a:lnTo>
                      <a:pt x="69" y="376"/>
                    </a:lnTo>
                    <a:lnTo>
                      <a:pt x="76" y="375"/>
                    </a:lnTo>
                    <a:lnTo>
                      <a:pt x="78" y="376"/>
                    </a:lnTo>
                    <a:lnTo>
                      <a:pt x="81" y="377"/>
                    </a:lnTo>
                    <a:lnTo>
                      <a:pt x="85" y="380"/>
                    </a:lnTo>
                    <a:lnTo>
                      <a:pt x="92" y="381"/>
                    </a:lnTo>
                    <a:lnTo>
                      <a:pt x="97" y="385"/>
                    </a:lnTo>
                    <a:lnTo>
                      <a:pt x="100" y="391"/>
                    </a:lnTo>
                    <a:lnTo>
                      <a:pt x="106" y="395"/>
                    </a:lnTo>
                    <a:lnTo>
                      <a:pt x="114" y="402"/>
                    </a:lnTo>
                    <a:lnTo>
                      <a:pt x="118" y="402"/>
                    </a:lnTo>
                    <a:lnTo>
                      <a:pt x="123" y="402"/>
                    </a:lnTo>
                    <a:lnTo>
                      <a:pt x="127" y="402"/>
                    </a:lnTo>
                    <a:lnTo>
                      <a:pt x="131" y="405"/>
                    </a:lnTo>
                    <a:lnTo>
                      <a:pt x="133" y="408"/>
                    </a:lnTo>
                    <a:lnTo>
                      <a:pt x="137" y="410"/>
                    </a:lnTo>
                    <a:lnTo>
                      <a:pt x="141" y="410"/>
                    </a:lnTo>
                    <a:lnTo>
                      <a:pt x="145" y="408"/>
                    </a:lnTo>
                    <a:lnTo>
                      <a:pt x="148" y="405"/>
                    </a:lnTo>
                    <a:lnTo>
                      <a:pt x="150" y="402"/>
                    </a:lnTo>
                    <a:lnTo>
                      <a:pt x="150" y="398"/>
                    </a:lnTo>
                    <a:lnTo>
                      <a:pt x="152" y="393"/>
                    </a:lnTo>
                    <a:lnTo>
                      <a:pt x="152" y="389"/>
                    </a:lnTo>
                    <a:lnTo>
                      <a:pt x="153" y="384"/>
                    </a:lnTo>
                    <a:lnTo>
                      <a:pt x="154" y="380"/>
                    </a:lnTo>
                    <a:lnTo>
                      <a:pt x="156" y="377"/>
                    </a:lnTo>
                    <a:lnTo>
                      <a:pt x="157" y="373"/>
                    </a:lnTo>
                    <a:lnTo>
                      <a:pt x="160" y="369"/>
                    </a:lnTo>
                    <a:lnTo>
                      <a:pt x="163" y="366"/>
                    </a:lnTo>
                    <a:lnTo>
                      <a:pt x="166" y="362"/>
                    </a:lnTo>
                    <a:lnTo>
                      <a:pt x="169" y="359"/>
                    </a:lnTo>
                    <a:lnTo>
                      <a:pt x="173" y="358"/>
                    </a:lnTo>
                    <a:lnTo>
                      <a:pt x="177" y="356"/>
                    </a:lnTo>
                    <a:lnTo>
                      <a:pt x="182" y="355"/>
                    </a:lnTo>
                    <a:lnTo>
                      <a:pt x="185" y="354"/>
                    </a:lnTo>
                    <a:lnTo>
                      <a:pt x="189" y="352"/>
                    </a:lnTo>
                    <a:lnTo>
                      <a:pt x="192" y="349"/>
                    </a:lnTo>
                    <a:lnTo>
                      <a:pt x="196" y="347"/>
                    </a:lnTo>
                    <a:lnTo>
                      <a:pt x="200" y="344"/>
                    </a:lnTo>
                    <a:lnTo>
                      <a:pt x="203" y="341"/>
                    </a:lnTo>
                    <a:lnTo>
                      <a:pt x="206" y="339"/>
                    </a:lnTo>
                    <a:lnTo>
                      <a:pt x="210" y="336"/>
                    </a:lnTo>
                    <a:lnTo>
                      <a:pt x="213" y="333"/>
                    </a:lnTo>
                    <a:lnTo>
                      <a:pt x="216" y="330"/>
                    </a:lnTo>
                    <a:lnTo>
                      <a:pt x="220" y="328"/>
                    </a:lnTo>
                    <a:lnTo>
                      <a:pt x="223" y="325"/>
                    </a:lnTo>
                    <a:lnTo>
                      <a:pt x="227" y="322"/>
                    </a:lnTo>
                    <a:lnTo>
                      <a:pt x="230" y="319"/>
                    </a:lnTo>
                    <a:lnTo>
                      <a:pt x="232" y="316"/>
                    </a:lnTo>
                    <a:lnTo>
                      <a:pt x="237" y="314"/>
                    </a:lnTo>
                    <a:lnTo>
                      <a:pt x="241" y="312"/>
                    </a:lnTo>
                    <a:lnTo>
                      <a:pt x="245" y="310"/>
                    </a:lnTo>
                    <a:lnTo>
                      <a:pt x="249" y="308"/>
                    </a:lnTo>
                    <a:lnTo>
                      <a:pt x="253" y="306"/>
                    </a:lnTo>
                    <a:lnTo>
                      <a:pt x="255" y="304"/>
                    </a:lnTo>
                    <a:lnTo>
                      <a:pt x="258" y="301"/>
                    </a:lnTo>
                    <a:lnTo>
                      <a:pt x="261" y="297"/>
                    </a:lnTo>
                    <a:lnTo>
                      <a:pt x="264" y="294"/>
                    </a:lnTo>
                    <a:lnTo>
                      <a:pt x="267" y="290"/>
                    </a:lnTo>
                    <a:lnTo>
                      <a:pt x="270" y="287"/>
                    </a:lnTo>
                    <a:lnTo>
                      <a:pt x="273" y="284"/>
                    </a:lnTo>
                    <a:lnTo>
                      <a:pt x="276" y="281"/>
                    </a:lnTo>
                    <a:lnTo>
                      <a:pt x="278" y="278"/>
                    </a:lnTo>
                    <a:lnTo>
                      <a:pt x="281" y="275"/>
                    </a:lnTo>
                    <a:lnTo>
                      <a:pt x="285" y="272"/>
                    </a:lnTo>
                    <a:lnTo>
                      <a:pt x="288" y="269"/>
                    </a:lnTo>
                    <a:lnTo>
                      <a:pt x="292" y="267"/>
                    </a:lnTo>
                    <a:lnTo>
                      <a:pt x="296" y="265"/>
                    </a:lnTo>
                    <a:lnTo>
                      <a:pt x="300" y="263"/>
                    </a:lnTo>
                    <a:lnTo>
                      <a:pt x="303" y="260"/>
                    </a:lnTo>
                    <a:lnTo>
                      <a:pt x="306" y="258"/>
                    </a:lnTo>
                    <a:lnTo>
                      <a:pt x="309" y="255"/>
                    </a:lnTo>
                    <a:lnTo>
                      <a:pt x="312" y="251"/>
                    </a:lnTo>
                    <a:lnTo>
                      <a:pt x="314" y="247"/>
                    </a:lnTo>
                    <a:lnTo>
                      <a:pt x="317" y="244"/>
                    </a:lnTo>
                    <a:lnTo>
                      <a:pt x="319" y="240"/>
                    </a:lnTo>
                    <a:lnTo>
                      <a:pt x="321" y="236"/>
                    </a:lnTo>
                    <a:lnTo>
                      <a:pt x="323" y="233"/>
                    </a:lnTo>
                    <a:lnTo>
                      <a:pt x="325" y="229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5" y="229"/>
                    </a:lnTo>
                    <a:lnTo>
                      <a:pt x="323" y="233"/>
                    </a:lnTo>
                    <a:lnTo>
                      <a:pt x="321" y="236"/>
                    </a:lnTo>
                    <a:lnTo>
                      <a:pt x="319" y="240"/>
                    </a:lnTo>
                    <a:lnTo>
                      <a:pt x="317" y="244"/>
                    </a:lnTo>
                    <a:lnTo>
                      <a:pt x="314" y="247"/>
                    </a:lnTo>
                    <a:lnTo>
                      <a:pt x="312" y="251"/>
                    </a:lnTo>
                    <a:lnTo>
                      <a:pt x="309" y="255"/>
                    </a:lnTo>
                    <a:lnTo>
                      <a:pt x="306" y="258"/>
                    </a:lnTo>
                    <a:lnTo>
                      <a:pt x="303" y="260"/>
                    </a:lnTo>
                    <a:lnTo>
                      <a:pt x="300" y="263"/>
                    </a:lnTo>
                    <a:lnTo>
                      <a:pt x="296" y="265"/>
                    </a:lnTo>
                    <a:lnTo>
                      <a:pt x="292" y="267"/>
                    </a:lnTo>
                    <a:lnTo>
                      <a:pt x="288" y="269"/>
                    </a:lnTo>
                    <a:lnTo>
                      <a:pt x="285" y="272"/>
                    </a:lnTo>
                    <a:lnTo>
                      <a:pt x="281" y="275"/>
                    </a:lnTo>
                    <a:lnTo>
                      <a:pt x="278" y="278"/>
                    </a:lnTo>
                    <a:lnTo>
                      <a:pt x="276" y="281"/>
                    </a:lnTo>
                    <a:lnTo>
                      <a:pt x="273" y="284"/>
                    </a:lnTo>
                    <a:lnTo>
                      <a:pt x="270" y="287"/>
                    </a:lnTo>
                    <a:lnTo>
                      <a:pt x="267" y="290"/>
                    </a:lnTo>
                    <a:lnTo>
                      <a:pt x="264" y="294"/>
                    </a:lnTo>
                    <a:lnTo>
                      <a:pt x="261" y="297"/>
                    </a:lnTo>
                    <a:lnTo>
                      <a:pt x="258" y="301"/>
                    </a:lnTo>
                    <a:lnTo>
                      <a:pt x="255" y="304"/>
                    </a:lnTo>
                    <a:lnTo>
                      <a:pt x="253" y="306"/>
                    </a:lnTo>
                    <a:lnTo>
                      <a:pt x="249" y="308"/>
                    </a:lnTo>
                    <a:lnTo>
                      <a:pt x="245" y="310"/>
                    </a:lnTo>
                    <a:lnTo>
                      <a:pt x="241" y="312"/>
                    </a:lnTo>
                    <a:lnTo>
                      <a:pt x="237" y="314"/>
                    </a:lnTo>
                    <a:lnTo>
                      <a:pt x="232" y="316"/>
                    </a:lnTo>
                    <a:lnTo>
                      <a:pt x="230" y="319"/>
                    </a:lnTo>
                    <a:lnTo>
                      <a:pt x="227" y="322"/>
                    </a:lnTo>
                    <a:lnTo>
                      <a:pt x="223" y="325"/>
                    </a:lnTo>
                    <a:lnTo>
                      <a:pt x="220" y="328"/>
                    </a:lnTo>
                    <a:lnTo>
                      <a:pt x="216" y="330"/>
                    </a:lnTo>
                    <a:lnTo>
                      <a:pt x="213" y="333"/>
                    </a:lnTo>
                    <a:lnTo>
                      <a:pt x="210" y="336"/>
                    </a:lnTo>
                    <a:lnTo>
                      <a:pt x="206" y="339"/>
                    </a:lnTo>
                    <a:lnTo>
                      <a:pt x="203" y="341"/>
                    </a:lnTo>
                    <a:lnTo>
                      <a:pt x="200" y="344"/>
                    </a:lnTo>
                    <a:lnTo>
                      <a:pt x="196" y="347"/>
                    </a:lnTo>
                    <a:lnTo>
                      <a:pt x="192" y="349"/>
                    </a:lnTo>
                    <a:lnTo>
                      <a:pt x="189" y="352"/>
                    </a:lnTo>
                    <a:lnTo>
                      <a:pt x="185" y="354"/>
                    </a:lnTo>
                    <a:lnTo>
                      <a:pt x="182" y="355"/>
                    </a:lnTo>
                    <a:lnTo>
                      <a:pt x="177" y="356"/>
                    </a:lnTo>
                    <a:lnTo>
                      <a:pt x="173" y="358"/>
                    </a:lnTo>
                    <a:lnTo>
                      <a:pt x="169" y="359"/>
                    </a:lnTo>
                    <a:lnTo>
                      <a:pt x="166" y="362"/>
                    </a:lnTo>
                    <a:lnTo>
                      <a:pt x="163" y="366"/>
                    </a:lnTo>
                    <a:lnTo>
                      <a:pt x="160" y="369"/>
                    </a:lnTo>
                    <a:lnTo>
                      <a:pt x="157" y="373"/>
                    </a:lnTo>
                    <a:lnTo>
                      <a:pt x="156" y="377"/>
                    </a:lnTo>
                    <a:lnTo>
                      <a:pt x="154" y="380"/>
                    </a:lnTo>
                    <a:lnTo>
                      <a:pt x="153" y="384"/>
                    </a:lnTo>
                    <a:lnTo>
                      <a:pt x="152" y="389"/>
                    </a:lnTo>
                    <a:lnTo>
                      <a:pt x="152" y="393"/>
                    </a:lnTo>
                    <a:lnTo>
                      <a:pt x="150" y="398"/>
                    </a:lnTo>
                    <a:lnTo>
                      <a:pt x="150" y="402"/>
                    </a:lnTo>
                    <a:lnTo>
                      <a:pt x="148" y="405"/>
                    </a:lnTo>
                    <a:lnTo>
                      <a:pt x="145" y="408"/>
                    </a:lnTo>
                    <a:lnTo>
                      <a:pt x="141" y="410"/>
                    </a:lnTo>
                    <a:lnTo>
                      <a:pt x="137" y="410"/>
                    </a:lnTo>
                    <a:lnTo>
                      <a:pt x="133" y="408"/>
                    </a:lnTo>
                    <a:lnTo>
                      <a:pt x="131" y="405"/>
                    </a:lnTo>
                    <a:lnTo>
                      <a:pt x="127" y="402"/>
                    </a:lnTo>
                    <a:lnTo>
                      <a:pt x="123" y="402"/>
                    </a:lnTo>
                    <a:lnTo>
                      <a:pt x="118" y="402"/>
                    </a:lnTo>
                    <a:lnTo>
                      <a:pt x="114" y="402"/>
                    </a:lnTo>
                    <a:lnTo>
                      <a:pt x="111" y="400"/>
                    </a:lnTo>
                    <a:lnTo>
                      <a:pt x="109" y="396"/>
                    </a:lnTo>
                    <a:lnTo>
                      <a:pt x="108" y="392"/>
                    </a:lnTo>
                    <a:lnTo>
                      <a:pt x="107" y="388"/>
                    </a:lnTo>
                    <a:lnTo>
                      <a:pt x="107" y="383"/>
                    </a:lnTo>
                    <a:lnTo>
                      <a:pt x="108" y="379"/>
                    </a:lnTo>
                    <a:lnTo>
                      <a:pt x="109" y="376"/>
                    </a:lnTo>
                    <a:lnTo>
                      <a:pt x="111" y="372"/>
                    </a:lnTo>
                    <a:lnTo>
                      <a:pt x="112" y="367"/>
                    </a:lnTo>
                    <a:lnTo>
                      <a:pt x="113" y="363"/>
                    </a:lnTo>
                    <a:lnTo>
                      <a:pt x="115" y="359"/>
                    </a:lnTo>
                    <a:lnTo>
                      <a:pt x="116" y="355"/>
                    </a:lnTo>
                    <a:lnTo>
                      <a:pt x="115" y="351"/>
                    </a:lnTo>
                    <a:lnTo>
                      <a:pt x="114" y="347"/>
                    </a:lnTo>
                    <a:lnTo>
                      <a:pt x="112" y="343"/>
                    </a:lnTo>
                    <a:lnTo>
                      <a:pt x="110" y="339"/>
                    </a:lnTo>
                    <a:lnTo>
                      <a:pt x="108" y="335"/>
                    </a:lnTo>
                    <a:lnTo>
                      <a:pt x="105" y="332"/>
                    </a:lnTo>
                    <a:lnTo>
                      <a:pt x="102" y="329"/>
                    </a:lnTo>
                    <a:lnTo>
                      <a:pt x="100" y="326"/>
                    </a:lnTo>
                    <a:lnTo>
                      <a:pt x="97" y="324"/>
                    </a:lnTo>
                    <a:lnTo>
                      <a:pt x="96" y="323"/>
                    </a:lnTo>
                    <a:lnTo>
                      <a:pt x="93" y="320"/>
                    </a:lnTo>
                    <a:lnTo>
                      <a:pt x="92" y="315"/>
                    </a:lnTo>
                    <a:lnTo>
                      <a:pt x="92" y="311"/>
                    </a:lnTo>
                    <a:lnTo>
                      <a:pt x="92" y="306"/>
                    </a:lnTo>
                    <a:lnTo>
                      <a:pt x="91" y="303"/>
                    </a:lnTo>
                    <a:lnTo>
                      <a:pt x="91" y="298"/>
                    </a:lnTo>
                    <a:lnTo>
                      <a:pt x="90" y="294"/>
                    </a:lnTo>
                    <a:lnTo>
                      <a:pt x="91" y="289"/>
                    </a:lnTo>
                    <a:lnTo>
                      <a:pt x="93" y="285"/>
                    </a:lnTo>
                    <a:lnTo>
                      <a:pt x="95" y="282"/>
                    </a:lnTo>
                    <a:lnTo>
                      <a:pt x="98" y="279"/>
                    </a:lnTo>
                    <a:lnTo>
                      <a:pt x="101" y="276"/>
                    </a:lnTo>
                    <a:lnTo>
                      <a:pt x="105" y="274"/>
                    </a:lnTo>
                    <a:lnTo>
                      <a:pt x="109" y="271"/>
                    </a:lnTo>
                    <a:lnTo>
                      <a:pt x="112" y="269"/>
                    </a:lnTo>
                    <a:lnTo>
                      <a:pt x="115" y="266"/>
                    </a:lnTo>
                    <a:lnTo>
                      <a:pt x="118" y="263"/>
                    </a:lnTo>
                    <a:lnTo>
                      <a:pt x="121" y="259"/>
                    </a:lnTo>
                    <a:lnTo>
                      <a:pt x="122" y="256"/>
                    </a:lnTo>
                    <a:lnTo>
                      <a:pt x="122" y="252"/>
                    </a:lnTo>
                    <a:lnTo>
                      <a:pt x="121" y="247"/>
                    </a:lnTo>
                    <a:lnTo>
                      <a:pt x="120" y="243"/>
                    </a:lnTo>
                    <a:lnTo>
                      <a:pt x="121" y="238"/>
                    </a:lnTo>
                    <a:lnTo>
                      <a:pt x="122" y="234"/>
                    </a:lnTo>
                    <a:lnTo>
                      <a:pt x="121" y="230"/>
                    </a:lnTo>
                    <a:lnTo>
                      <a:pt x="121" y="226"/>
                    </a:lnTo>
                    <a:lnTo>
                      <a:pt x="120" y="221"/>
                    </a:lnTo>
                    <a:lnTo>
                      <a:pt x="119" y="217"/>
                    </a:lnTo>
                    <a:lnTo>
                      <a:pt x="117" y="213"/>
                    </a:lnTo>
                    <a:lnTo>
                      <a:pt x="114" y="210"/>
                    </a:lnTo>
                    <a:lnTo>
                      <a:pt x="111" y="208"/>
                    </a:lnTo>
                    <a:lnTo>
                      <a:pt x="108" y="205"/>
                    </a:lnTo>
                    <a:lnTo>
                      <a:pt x="106" y="201"/>
                    </a:lnTo>
                    <a:lnTo>
                      <a:pt x="103" y="198"/>
                    </a:lnTo>
                    <a:lnTo>
                      <a:pt x="102" y="194"/>
                    </a:lnTo>
                    <a:lnTo>
                      <a:pt x="103" y="189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09" y="179"/>
                    </a:lnTo>
                    <a:lnTo>
                      <a:pt x="110" y="175"/>
                    </a:lnTo>
                    <a:lnTo>
                      <a:pt x="110" y="170"/>
                    </a:lnTo>
                    <a:lnTo>
                      <a:pt x="109" y="166"/>
                    </a:lnTo>
                    <a:lnTo>
                      <a:pt x="108" y="162"/>
                    </a:lnTo>
                    <a:lnTo>
                      <a:pt x="107" y="158"/>
                    </a:lnTo>
                    <a:lnTo>
                      <a:pt x="106" y="154"/>
                    </a:lnTo>
                    <a:lnTo>
                      <a:pt x="106" y="149"/>
                    </a:lnTo>
                    <a:lnTo>
                      <a:pt x="106" y="145"/>
                    </a:lnTo>
                    <a:lnTo>
                      <a:pt x="106" y="140"/>
                    </a:lnTo>
                    <a:lnTo>
                      <a:pt x="105" y="137"/>
                    </a:lnTo>
                    <a:lnTo>
                      <a:pt x="104" y="132"/>
                    </a:lnTo>
                    <a:lnTo>
                      <a:pt x="104" y="128"/>
                    </a:lnTo>
                    <a:lnTo>
                      <a:pt x="105" y="123"/>
                    </a:lnTo>
                    <a:lnTo>
                      <a:pt x="108" y="120"/>
                    </a:lnTo>
                    <a:lnTo>
                      <a:pt x="110" y="117"/>
                    </a:lnTo>
                    <a:lnTo>
                      <a:pt x="113" y="114"/>
                    </a:lnTo>
                    <a:lnTo>
                      <a:pt x="115" y="111"/>
                    </a:lnTo>
                    <a:lnTo>
                      <a:pt x="117" y="106"/>
                    </a:lnTo>
                    <a:lnTo>
                      <a:pt x="118" y="102"/>
                    </a:lnTo>
                    <a:lnTo>
                      <a:pt x="117" y="98"/>
                    </a:lnTo>
                    <a:lnTo>
                      <a:pt x="116" y="93"/>
                    </a:lnTo>
                    <a:lnTo>
                      <a:pt x="116" y="90"/>
                    </a:lnTo>
                    <a:lnTo>
                      <a:pt x="116" y="85"/>
                    </a:lnTo>
                    <a:lnTo>
                      <a:pt x="117" y="81"/>
                    </a:lnTo>
                    <a:lnTo>
                      <a:pt x="120" y="78"/>
                    </a:lnTo>
                    <a:lnTo>
                      <a:pt x="119" y="73"/>
                    </a:lnTo>
                    <a:lnTo>
                      <a:pt x="119" y="69"/>
                    </a:lnTo>
                    <a:lnTo>
                      <a:pt x="121" y="66"/>
                    </a:lnTo>
                    <a:lnTo>
                      <a:pt x="122" y="61"/>
                    </a:lnTo>
                    <a:lnTo>
                      <a:pt x="125" y="62"/>
                    </a:lnTo>
                    <a:lnTo>
                      <a:pt x="127" y="66"/>
                    </a:lnTo>
                    <a:lnTo>
                      <a:pt x="130" y="68"/>
                    </a:lnTo>
                    <a:lnTo>
                      <a:pt x="133" y="70"/>
                    </a:lnTo>
                    <a:lnTo>
                      <a:pt x="137" y="73"/>
                    </a:lnTo>
                    <a:lnTo>
                      <a:pt x="142" y="73"/>
                    </a:lnTo>
                    <a:lnTo>
                      <a:pt x="146" y="73"/>
                    </a:lnTo>
                    <a:lnTo>
                      <a:pt x="151" y="74"/>
                    </a:lnTo>
                    <a:lnTo>
                      <a:pt x="155" y="74"/>
                    </a:lnTo>
                    <a:lnTo>
                      <a:pt x="158" y="76"/>
                    </a:lnTo>
                    <a:lnTo>
                      <a:pt x="162" y="77"/>
                    </a:lnTo>
                    <a:lnTo>
                      <a:pt x="167" y="78"/>
                    </a:lnTo>
                    <a:lnTo>
                      <a:pt x="171" y="76"/>
                    </a:lnTo>
                    <a:lnTo>
                      <a:pt x="175" y="74"/>
                    </a:lnTo>
                    <a:lnTo>
                      <a:pt x="179" y="71"/>
                    </a:lnTo>
                    <a:lnTo>
                      <a:pt x="182" y="69"/>
                    </a:lnTo>
                    <a:lnTo>
                      <a:pt x="184" y="66"/>
                    </a:lnTo>
                    <a:lnTo>
                      <a:pt x="187" y="62"/>
                    </a:lnTo>
                    <a:lnTo>
                      <a:pt x="189" y="58"/>
                    </a:lnTo>
                    <a:lnTo>
                      <a:pt x="191" y="54"/>
                    </a:lnTo>
                    <a:lnTo>
                      <a:pt x="194" y="51"/>
                    </a:lnTo>
                    <a:lnTo>
                      <a:pt x="195" y="47"/>
                    </a:lnTo>
                    <a:lnTo>
                      <a:pt x="198" y="43"/>
                    </a:lnTo>
                    <a:lnTo>
                      <a:pt x="201" y="41"/>
                    </a:lnTo>
                    <a:lnTo>
                      <a:pt x="204" y="38"/>
                    </a:lnTo>
                    <a:lnTo>
                      <a:pt x="208" y="37"/>
                    </a:lnTo>
                    <a:lnTo>
                      <a:pt x="212" y="35"/>
                    </a:lnTo>
                    <a:lnTo>
                      <a:pt x="216" y="33"/>
                    </a:lnTo>
                    <a:lnTo>
                      <a:pt x="220" y="31"/>
                    </a:lnTo>
                    <a:lnTo>
                      <a:pt x="224" y="29"/>
                    </a:lnTo>
                    <a:lnTo>
                      <a:pt x="228" y="26"/>
                    </a:lnTo>
                    <a:lnTo>
                      <a:pt x="231" y="24"/>
                    </a:lnTo>
                    <a:lnTo>
                      <a:pt x="234" y="22"/>
                    </a:lnTo>
                    <a:lnTo>
                      <a:pt x="238" y="19"/>
                    </a:lnTo>
                    <a:lnTo>
                      <a:pt x="242" y="17"/>
                    </a:lnTo>
                    <a:lnTo>
                      <a:pt x="246" y="16"/>
                    </a:lnTo>
                    <a:lnTo>
                      <a:pt x="250" y="13"/>
                    </a:lnTo>
                    <a:lnTo>
                      <a:pt x="254" y="11"/>
                    </a:lnTo>
                    <a:lnTo>
                      <a:pt x="256" y="8"/>
                    </a:lnTo>
                    <a:lnTo>
                      <a:pt x="260" y="5"/>
                    </a:lnTo>
                    <a:lnTo>
                      <a:pt x="264" y="3"/>
                    </a:lnTo>
                    <a:lnTo>
                      <a:pt x="268" y="2"/>
                    </a:lnTo>
                    <a:lnTo>
                      <a:pt x="272" y="1"/>
                    </a:lnTo>
                    <a:lnTo>
                      <a:pt x="277" y="0"/>
                    </a:lnTo>
                    <a:lnTo>
                      <a:pt x="278" y="0"/>
                    </a:lnTo>
                    <a:lnTo>
                      <a:pt x="281" y="0"/>
                    </a:lnTo>
                    <a:lnTo>
                      <a:pt x="286" y="0"/>
                    </a:lnTo>
                    <a:lnTo>
                      <a:pt x="290" y="1"/>
                    </a:lnTo>
                    <a:lnTo>
                      <a:pt x="295" y="1"/>
                    </a:lnTo>
                    <a:lnTo>
                      <a:pt x="299" y="2"/>
                    </a:lnTo>
                    <a:lnTo>
                      <a:pt x="303" y="2"/>
                    </a:lnTo>
                    <a:lnTo>
                      <a:pt x="307" y="3"/>
                    </a:lnTo>
                    <a:lnTo>
                      <a:pt x="312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5" y="5"/>
                    </a:lnTo>
                    <a:lnTo>
                      <a:pt x="328" y="6"/>
                    </a:lnTo>
                    <a:lnTo>
                      <a:pt x="333" y="8"/>
                    </a:lnTo>
                    <a:lnTo>
                      <a:pt x="337" y="9"/>
                    </a:lnTo>
                    <a:lnTo>
                      <a:pt x="341" y="10"/>
                    </a:lnTo>
                    <a:lnTo>
                      <a:pt x="346" y="11"/>
                    </a:lnTo>
                    <a:lnTo>
                      <a:pt x="350" y="13"/>
                    </a:lnTo>
                    <a:lnTo>
                      <a:pt x="353" y="14"/>
                    </a:lnTo>
                    <a:lnTo>
                      <a:pt x="357" y="16"/>
                    </a:lnTo>
                    <a:lnTo>
                      <a:pt x="361" y="17"/>
                    </a:lnTo>
                    <a:lnTo>
                      <a:pt x="364" y="20"/>
                    </a:lnTo>
                    <a:lnTo>
                      <a:pt x="364" y="24"/>
                    </a:lnTo>
                    <a:lnTo>
                      <a:pt x="363" y="29"/>
                    </a:lnTo>
                    <a:lnTo>
                      <a:pt x="363" y="33"/>
                    </a:lnTo>
                    <a:lnTo>
                      <a:pt x="362" y="38"/>
                    </a:lnTo>
                    <a:lnTo>
                      <a:pt x="362" y="41"/>
                    </a:lnTo>
                    <a:lnTo>
                      <a:pt x="362" y="46"/>
                    </a:lnTo>
                    <a:lnTo>
                      <a:pt x="364" y="50"/>
                    </a:lnTo>
                    <a:lnTo>
                      <a:pt x="366" y="54"/>
                    </a:lnTo>
                    <a:lnTo>
                      <a:pt x="368" y="58"/>
                    </a:lnTo>
                    <a:lnTo>
                      <a:pt x="370" y="62"/>
                    </a:lnTo>
                    <a:lnTo>
                      <a:pt x="371" y="66"/>
                    </a:lnTo>
                    <a:lnTo>
                      <a:pt x="373" y="69"/>
                    </a:lnTo>
                    <a:lnTo>
                      <a:pt x="374" y="74"/>
                    </a:lnTo>
                    <a:lnTo>
                      <a:pt x="374" y="78"/>
                    </a:lnTo>
                    <a:lnTo>
                      <a:pt x="374" y="83"/>
                    </a:lnTo>
                    <a:lnTo>
                      <a:pt x="374" y="87"/>
                    </a:lnTo>
                    <a:lnTo>
                      <a:pt x="374" y="91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  <a:moveTo>
                      <a:pt x="325" y="228"/>
                    </a:moveTo>
                    <a:lnTo>
                      <a:pt x="327" y="234"/>
                    </a:lnTo>
                    <a:lnTo>
                      <a:pt x="327" y="240"/>
                    </a:lnTo>
                    <a:lnTo>
                      <a:pt x="326" y="246"/>
                    </a:lnTo>
                    <a:lnTo>
                      <a:pt x="326" y="252"/>
                    </a:lnTo>
                    <a:lnTo>
                      <a:pt x="326" y="258"/>
                    </a:lnTo>
                    <a:lnTo>
                      <a:pt x="326" y="265"/>
                    </a:lnTo>
                    <a:lnTo>
                      <a:pt x="326" y="271"/>
                    </a:lnTo>
                    <a:lnTo>
                      <a:pt x="325" y="278"/>
                    </a:lnTo>
                    <a:lnTo>
                      <a:pt x="326" y="284"/>
                    </a:lnTo>
                    <a:lnTo>
                      <a:pt x="326" y="291"/>
                    </a:lnTo>
                    <a:lnTo>
                      <a:pt x="326" y="297"/>
                    </a:lnTo>
                    <a:lnTo>
                      <a:pt x="326" y="304"/>
                    </a:lnTo>
                    <a:lnTo>
                      <a:pt x="325" y="310"/>
                    </a:lnTo>
                    <a:lnTo>
                      <a:pt x="323" y="316"/>
                    </a:lnTo>
                    <a:lnTo>
                      <a:pt x="322" y="323"/>
                    </a:lnTo>
                    <a:lnTo>
                      <a:pt x="321" y="330"/>
                    </a:lnTo>
                    <a:lnTo>
                      <a:pt x="319" y="335"/>
                    </a:lnTo>
                    <a:lnTo>
                      <a:pt x="318" y="342"/>
                    </a:lnTo>
                    <a:lnTo>
                      <a:pt x="316" y="348"/>
                    </a:lnTo>
                    <a:lnTo>
                      <a:pt x="314" y="354"/>
                    </a:lnTo>
                    <a:lnTo>
                      <a:pt x="312" y="360"/>
                    </a:lnTo>
                    <a:lnTo>
                      <a:pt x="310" y="367"/>
                    </a:lnTo>
                    <a:lnTo>
                      <a:pt x="312" y="374"/>
                    </a:lnTo>
                    <a:lnTo>
                      <a:pt x="315" y="379"/>
                    </a:lnTo>
                    <a:lnTo>
                      <a:pt x="318" y="384"/>
                    </a:lnTo>
                    <a:lnTo>
                      <a:pt x="322" y="390"/>
                    </a:lnTo>
                    <a:lnTo>
                      <a:pt x="326" y="395"/>
                    </a:lnTo>
                    <a:lnTo>
                      <a:pt x="329" y="401"/>
                    </a:lnTo>
                    <a:lnTo>
                      <a:pt x="331" y="406"/>
                    </a:lnTo>
                    <a:lnTo>
                      <a:pt x="335" y="412"/>
                    </a:lnTo>
                    <a:lnTo>
                      <a:pt x="337" y="418"/>
                    </a:lnTo>
                    <a:lnTo>
                      <a:pt x="341" y="424"/>
                    </a:lnTo>
                    <a:lnTo>
                      <a:pt x="344" y="429"/>
                    </a:lnTo>
                    <a:lnTo>
                      <a:pt x="346" y="436"/>
                    </a:lnTo>
                    <a:lnTo>
                      <a:pt x="349" y="442"/>
                    </a:lnTo>
                    <a:lnTo>
                      <a:pt x="350" y="449"/>
                    </a:lnTo>
                    <a:lnTo>
                      <a:pt x="351" y="454"/>
                    </a:lnTo>
                    <a:lnTo>
                      <a:pt x="351" y="461"/>
                    </a:lnTo>
                    <a:lnTo>
                      <a:pt x="351" y="468"/>
                    </a:lnTo>
                    <a:lnTo>
                      <a:pt x="349" y="474"/>
                    </a:lnTo>
                    <a:lnTo>
                      <a:pt x="346" y="480"/>
                    </a:lnTo>
                    <a:lnTo>
                      <a:pt x="343" y="485"/>
                    </a:lnTo>
                    <a:lnTo>
                      <a:pt x="339" y="491"/>
                    </a:lnTo>
                    <a:lnTo>
                      <a:pt x="334" y="496"/>
                    </a:lnTo>
                    <a:lnTo>
                      <a:pt x="329" y="500"/>
                    </a:lnTo>
                    <a:lnTo>
                      <a:pt x="326" y="505"/>
                    </a:lnTo>
                    <a:lnTo>
                      <a:pt x="321" y="509"/>
                    </a:lnTo>
                    <a:lnTo>
                      <a:pt x="315" y="512"/>
                    </a:lnTo>
                    <a:lnTo>
                      <a:pt x="309" y="516"/>
                    </a:lnTo>
                    <a:lnTo>
                      <a:pt x="303" y="519"/>
                    </a:lnTo>
                    <a:lnTo>
                      <a:pt x="298" y="522"/>
                    </a:lnTo>
                    <a:lnTo>
                      <a:pt x="292" y="524"/>
                    </a:lnTo>
                    <a:lnTo>
                      <a:pt x="285" y="526"/>
                    </a:lnTo>
                    <a:lnTo>
                      <a:pt x="278" y="529"/>
                    </a:lnTo>
                    <a:lnTo>
                      <a:pt x="269" y="533"/>
                    </a:lnTo>
                    <a:lnTo>
                      <a:pt x="267" y="534"/>
                    </a:lnTo>
                    <a:lnTo>
                      <a:pt x="265" y="546"/>
                    </a:lnTo>
                    <a:lnTo>
                      <a:pt x="263" y="550"/>
                    </a:lnTo>
                    <a:lnTo>
                      <a:pt x="264" y="560"/>
                    </a:lnTo>
                    <a:lnTo>
                      <a:pt x="266" y="566"/>
                    </a:lnTo>
                    <a:lnTo>
                      <a:pt x="268" y="574"/>
                    </a:lnTo>
                    <a:lnTo>
                      <a:pt x="269" y="578"/>
                    </a:lnTo>
                    <a:lnTo>
                      <a:pt x="269" y="583"/>
                    </a:lnTo>
                    <a:lnTo>
                      <a:pt x="271" y="591"/>
                    </a:lnTo>
                    <a:lnTo>
                      <a:pt x="275" y="591"/>
                    </a:lnTo>
                    <a:lnTo>
                      <a:pt x="277" y="592"/>
                    </a:lnTo>
                    <a:lnTo>
                      <a:pt x="278" y="593"/>
                    </a:lnTo>
                    <a:lnTo>
                      <a:pt x="279" y="595"/>
                    </a:lnTo>
                    <a:lnTo>
                      <a:pt x="279" y="596"/>
                    </a:lnTo>
                    <a:lnTo>
                      <a:pt x="278" y="597"/>
                    </a:lnTo>
                    <a:lnTo>
                      <a:pt x="277" y="599"/>
                    </a:lnTo>
                    <a:lnTo>
                      <a:pt x="275" y="600"/>
                    </a:lnTo>
                    <a:lnTo>
                      <a:pt x="273" y="603"/>
                    </a:lnTo>
                    <a:lnTo>
                      <a:pt x="273" y="604"/>
                    </a:lnTo>
                    <a:lnTo>
                      <a:pt x="273" y="607"/>
                    </a:lnTo>
                    <a:lnTo>
                      <a:pt x="274" y="611"/>
                    </a:lnTo>
                    <a:lnTo>
                      <a:pt x="279" y="619"/>
                    </a:lnTo>
                    <a:lnTo>
                      <a:pt x="280" y="623"/>
                    </a:lnTo>
                    <a:lnTo>
                      <a:pt x="284" y="627"/>
                    </a:lnTo>
                    <a:lnTo>
                      <a:pt x="286" y="627"/>
                    </a:lnTo>
                    <a:lnTo>
                      <a:pt x="289" y="631"/>
                    </a:lnTo>
                    <a:lnTo>
                      <a:pt x="291" y="635"/>
                    </a:lnTo>
                    <a:lnTo>
                      <a:pt x="299" y="639"/>
                    </a:lnTo>
                    <a:lnTo>
                      <a:pt x="300" y="639"/>
                    </a:lnTo>
                    <a:lnTo>
                      <a:pt x="301" y="643"/>
                    </a:lnTo>
                    <a:lnTo>
                      <a:pt x="302" y="651"/>
                    </a:lnTo>
                    <a:lnTo>
                      <a:pt x="302" y="658"/>
                    </a:lnTo>
                    <a:lnTo>
                      <a:pt x="307" y="668"/>
                    </a:lnTo>
                    <a:lnTo>
                      <a:pt x="315" y="673"/>
                    </a:lnTo>
                    <a:lnTo>
                      <a:pt x="317" y="678"/>
                    </a:lnTo>
                    <a:lnTo>
                      <a:pt x="319" y="681"/>
                    </a:lnTo>
                    <a:lnTo>
                      <a:pt x="324" y="684"/>
                    </a:lnTo>
                    <a:lnTo>
                      <a:pt x="331" y="667"/>
                    </a:lnTo>
                    <a:lnTo>
                      <a:pt x="350" y="644"/>
                    </a:lnTo>
                    <a:lnTo>
                      <a:pt x="361" y="638"/>
                    </a:lnTo>
                    <a:lnTo>
                      <a:pt x="369" y="629"/>
                    </a:lnTo>
                    <a:lnTo>
                      <a:pt x="369" y="623"/>
                    </a:lnTo>
                    <a:lnTo>
                      <a:pt x="371" y="617"/>
                    </a:lnTo>
                    <a:lnTo>
                      <a:pt x="375" y="612"/>
                    </a:lnTo>
                    <a:lnTo>
                      <a:pt x="378" y="606"/>
                    </a:lnTo>
                    <a:lnTo>
                      <a:pt x="383" y="602"/>
                    </a:lnTo>
                    <a:lnTo>
                      <a:pt x="389" y="599"/>
                    </a:lnTo>
                    <a:lnTo>
                      <a:pt x="396" y="598"/>
                    </a:lnTo>
                    <a:lnTo>
                      <a:pt x="401" y="595"/>
                    </a:lnTo>
                    <a:lnTo>
                      <a:pt x="408" y="595"/>
                    </a:lnTo>
                    <a:lnTo>
                      <a:pt x="414" y="597"/>
                    </a:lnTo>
                    <a:lnTo>
                      <a:pt x="420" y="601"/>
                    </a:lnTo>
                    <a:lnTo>
                      <a:pt x="424" y="604"/>
                    </a:lnTo>
                    <a:lnTo>
                      <a:pt x="430" y="609"/>
                    </a:lnTo>
                    <a:lnTo>
                      <a:pt x="434" y="613"/>
                    </a:lnTo>
                    <a:lnTo>
                      <a:pt x="439" y="619"/>
                    </a:lnTo>
                    <a:lnTo>
                      <a:pt x="444" y="622"/>
                    </a:lnTo>
                    <a:lnTo>
                      <a:pt x="448" y="627"/>
                    </a:lnTo>
                    <a:lnTo>
                      <a:pt x="453" y="631"/>
                    </a:lnTo>
                    <a:lnTo>
                      <a:pt x="459" y="633"/>
                    </a:lnTo>
                    <a:lnTo>
                      <a:pt x="465" y="635"/>
                    </a:lnTo>
                    <a:lnTo>
                      <a:pt x="471" y="637"/>
                    </a:lnTo>
                    <a:lnTo>
                      <a:pt x="477" y="639"/>
                    </a:lnTo>
                    <a:lnTo>
                      <a:pt x="483" y="643"/>
                    </a:lnTo>
                    <a:lnTo>
                      <a:pt x="489" y="645"/>
                    </a:lnTo>
                    <a:lnTo>
                      <a:pt x="494" y="648"/>
                    </a:lnTo>
                    <a:lnTo>
                      <a:pt x="500" y="651"/>
                    </a:lnTo>
                    <a:lnTo>
                      <a:pt x="506" y="654"/>
                    </a:lnTo>
                    <a:lnTo>
                      <a:pt x="512" y="656"/>
                    </a:lnTo>
                    <a:lnTo>
                      <a:pt x="518" y="659"/>
                    </a:lnTo>
                    <a:lnTo>
                      <a:pt x="524" y="661"/>
                    </a:lnTo>
                    <a:lnTo>
                      <a:pt x="529" y="662"/>
                    </a:lnTo>
                    <a:lnTo>
                      <a:pt x="528" y="668"/>
                    </a:lnTo>
                    <a:lnTo>
                      <a:pt x="526" y="674"/>
                    </a:lnTo>
                    <a:lnTo>
                      <a:pt x="526" y="681"/>
                    </a:lnTo>
                    <a:lnTo>
                      <a:pt x="530" y="685"/>
                    </a:lnTo>
                    <a:lnTo>
                      <a:pt x="534" y="686"/>
                    </a:lnTo>
                    <a:lnTo>
                      <a:pt x="545" y="680"/>
                    </a:lnTo>
                    <a:lnTo>
                      <a:pt x="555" y="680"/>
                    </a:lnTo>
                    <a:lnTo>
                      <a:pt x="566" y="675"/>
                    </a:lnTo>
                    <a:lnTo>
                      <a:pt x="570" y="673"/>
                    </a:lnTo>
                    <a:lnTo>
                      <a:pt x="576" y="666"/>
                    </a:lnTo>
                    <a:lnTo>
                      <a:pt x="581" y="653"/>
                    </a:lnTo>
                    <a:lnTo>
                      <a:pt x="592" y="641"/>
                    </a:lnTo>
                    <a:lnTo>
                      <a:pt x="598" y="625"/>
                    </a:lnTo>
                    <a:lnTo>
                      <a:pt x="604" y="621"/>
                    </a:lnTo>
                    <a:lnTo>
                      <a:pt x="606" y="620"/>
                    </a:lnTo>
                    <a:lnTo>
                      <a:pt x="614" y="617"/>
                    </a:lnTo>
                    <a:lnTo>
                      <a:pt x="618" y="618"/>
                    </a:lnTo>
                    <a:lnTo>
                      <a:pt x="625" y="616"/>
                    </a:lnTo>
                    <a:lnTo>
                      <a:pt x="631" y="614"/>
                    </a:lnTo>
                    <a:lnTo>
                      <a:pt x="637" y="611"/>
                    </a:lnTo>
                    <a:lnTo>
                      <a:pt x="688" y="600"/>
                    </a:lnTo>
                    <a:lnTo>
                      <a:pt x="698" y="586"/>
                    </a:lnTo>
                    <a:lnTo>
                      <a:pt x="704" y="571"/>
                    </a:lnTo>
                    <a:lnTo>
                      <a:pt x="727" y="516"/>
                    </a:lnTo>
                    <a:lnTo>
                      <a:pt x="732" y="499"/>
                    </a:lnTo>
                    <a:lnTo>
                      <a:pt x="752" y="449"/>
                    </a:lnTo>
                    <a:lnTo>
                      <a:pt x="755" y="422"/>
                    </a:lnTo>
                    <a:lnTo>
                      <a:pt x="756" y="406"/>
                    </a:lnTo>
                    <a:lnTo>
                      <a:pt x="753" y="387"/>
                    </a:lnTo>
                    <a:lnTo>
                      <a:pt x="746" y="348"/>
                    </a:lnTo>
                    <a:lnTo>
                      <a:pt x="732" y="298"/>
                    </a:lnTo>
                    <a:lnTo>
                      <a:pt x="712" y="265"/>
                    </a:lnTo>
                    <a:lnTo>
                      <a:pt x="702" y="246"/>
                    </a:lnTo>
                    <a:lnTo>
                      <a:pt x="691" y="235"/>
                    </a:lnTo>
                    <a:lnTo>
                      <a:pt x="678" y="223"/>
                    </a:lnTo>
                    <a:lnTo>
                      <a:pt x="675" y="217"/>
                    </a:lnTo>
                    <a:lnTo>
                      <a:pt x="671" y="211"/>
                    </a:lnTo>
                    <a:lnTo>
                      <a:pt x="668" y="206"/>
                    </a:lnTo>
                    <a:lnTo>
                      <a:pt x="665" y="200"/>
                    </a:lnTo>
                    <a:lnTo>
                      <a:pt x="663" y="194"/>
                    </a:lnTo>
                    <a:lnTo>
                      <a:pt x="661" y="187"/>
                    </a:lnTo>
                    <a:lnTo>
                      <a:pt x="659" y="182"/>
                    </a:lnTo>
                    <a:lnTo>
                      <a:pt x="657" y="175"/>
                    </a:lnTo>
                    <a:lnTo>
                      <a:pt x="657" y="169"/>
                    </a:lnTo>
                    <a:lnTo>
                      <a:pt x="657" y="162"/>
                    </a:lnTo>
                    <a:lnTo>
                      <a:pt x="655" y="156"/>
                    </a:lnTo>
                    <a:lnTo>
                      <a:pt x="653" y="150"/>
                    </a:lnTo>
                    <a:lnTo>
                      <a:pt x="651" y="144"/>
                    </a:lnTo>
                    <a:lnTo>
                      <a:pt x="646" y="139"/>
                    </a:lnTo>
                    <a:lnTo>
                      <a:pt x="641" y="136"/>
                    </a:lnTo>
                    <a:lnTo>
                      <a:pt x="637" y="131"/>
                    </a:lnTo>
                    <a:lnTo>
                      <a:pt x="633" y="125"/>
                    </a:lnTo>
                    <a:lnTo>
                      <a:pt x="630" y="119"/>
                    </a:lnTo>
                    <a:lnTo>
                      <a:pt x="628" y="114"/>
                    </a:lnTo>
                    <a:lnTo>
                      <a:pt x="627" y="107"/>
                    </a:lnTo>
                    <a:lnTo>
                      <a:pt x="626" y="100"/>
                    </a:lnTo>
                    <a:lnTo>
                      <a:pt x="626" y="94"/>
                    </a:lnTo>
                    <a:lnTo>
                      <a:pt x="626" y="88"/>
                    </a:lnTo>
                    <a:lnTo>
                      <a:pt x="627" y="81"/>
                    </a:lnTo>
                    <a:lnTo>
                      <a:pt x="628" y="75"/>
                    </a:lnTo>
                    <a:lnTo>
                      <a:pt x="629" y="68"/>
                    </a:lnTo>
                    <a:lnTo>
                      <a:pt x="629" y="62"/>
                    </a:lnTo>
                    <a:lnTo>
                      <a:pt x="630" y="55"/>
                    </a:lnTo>
                    <a:lnTo>
                      <a:pt x="630" y="48"/>
                    </a:lnTo>
                    <a:lnTo>
                      <a:pt x="631" y="42"/>
                    </a:lnTo>
                    <a:lnTo>
                      <a:pt x="631" y="36"/>
                    </a:lnTo>
                    <a:lnTo>
                      <a:pt x="629" y="30"/>
                    </a:lnTo>
                    <a:lnTo>
                      <a:pt x="625" y="24"/>
                    </a:lnTo>
                    <a:lnTo>
                      <a:pt x="621" y="19"/>
                    </a:lnTo>
                    <a:lnTo>
                      <a:pt x="616" y="16"/>
                    </a:lnTo>
                    <a:lnTo>
                      <a:pt x="610" y="15"/>
                    </a:lnTo>
                    <a:lnTo>
                      <a:pt x="603" y="16"/>
                    </a:lnTo>
                    <a:lnTo>
                      <a:pt x="597" y="17"/>
                    </a:lnTo>
                    <a:lnTo>
                      <a:pt x="592" y="19"/>
                    </a:lnTo>
                    <a:lnTo>
                      <a:pt x="590" y="25"/>
                    </a:lnTo>
                    <a:lnTo>
                      <a:pt x="585" y="30"/>
                    </a:lnTo>
                    <a:lnTo>
                      <a:pt x="580" y="34"/>
                    </a:lnTo>
                    <a:lnTo>
                      <a:pt x="574" y="37"/>
                    </a:lnTo>
                    <a:lnTo>
                      <a:pt x="568" y="39"/>
                    </a:lnTo>
                    <a:lnTo>
                      <a:pt x="562" y="41"/>
                    </a:lnTo>
                    <a:lnTo>
                      <a:pt x="556" y="43"/>
                    </a:lnTo>
                    <a:lnTo>
                      <a:pt x="550" y="46"/>
                    </a:lnTo>
                    <a:lnTo>
                      <a:pt x="544" y="50"/>
                    </a:lnTo>
                    <a:lnTo>
                      <a:pt x="541" y="55"/>
                    </a:lnTo>
                    <a:lnTo>
                      <a:pt x="536" y="61"/>
                    </a:lnTo>
                    <a:lnTo>
                      <a:pt x="532" y="65"/>
                    </a:lnTo>
                    <a:lnTo>
                      <a:pt x="526" y="67"/>
                    </a:lnTo>
                    <a:lnTo>
                      <a:pt x="519" y="69"/>
                    </a:lnTo>
                    <a:lnTo>
                      <a:pt x="514" y="71"/>
                    </a:lnTo>
                    <a:lnTo>
                      <a:pt x="508" y="75"/>
                    </a:lnTo>
                    <a:lnTo>
                      <a:pt x="504" y="80"/>
                    </a:lnTo>
                    <a:lnTo>
                      <a:pt x="500" y="85"/>
                    </a:lnTo>
                    <a:lnTo>
                      <a:pt x="496" y="90"/>
                    </a:lnTo>
                    <a:lnTo>
                      <a:pt x="491" y="93"/>
                    </a:lnTo>
                    <a:lnTo>
                      <a:pt x="484" y="92"/>
                    </a:lnTo>
                    <a:lnTo>
                      <a:pt x="478" y="92"/>
                    </a:lnTo>
                    <a:lnTo>
                      <a:pt x="471" y="91"/>
                    </a:lnTo>
                    <a:lnTo>
                      <a:pt x="465" y="91"/>
                    </a:lnTo>
                    <a:lnTo>
                      <a:pt x="458" y="92"/>
                    </a:lnTo>
                    <a:lnTo>
                      <a:pt x="452" y="92"/>
                    </a:lnTo>
                    <a:lnTo>
                      <a:pt x="447" y="90"/>
                    </a:lnTo>
                    <a:lnTo>
                      <a:pt x="440" y="90"/>
                    </a:lnTo>
                    <a:lnTo>
                      <a:pt x="434" y="92"/>
                    </a:lnTo>
                    <a:lnTo>
                      <a:pt x="427" y="93"/>
                    </a:lnTo>
                    <a:lnTo>
                      <a:pt x="421" y="94"/>
                    </a:lnTo>
                    <a:lnTo>
                      <a:pt x="415" y="95"/>
                    </a:lnTo>
                    <a:lnTo>
                      <a:pt x="408" y="96"/>
                    </a:lnTo>
                    <a:lnTo>
                      <a:pt x="401" y="95"/>
                    </a:lnTo>
                    <a:lnTo>
                      <a:pt x="395" y="95"/>
                    </a:lnTo>
                    <a:lnTo>
                      <a:pt x="389" y="95"/>
                    </a:lnTo>
                    <a:lnTo>
                      <a:pt x="383" y="93"/>
                    </a:lnTo>
                    <a:lnTo>
                      <a:pt x="377" y="92"/>
                    </a:lnTo>
                    <a:lnTo>
                      <a:pt x="374" y="93"/>
                    </a:lnTo>
                    <a:lnTo>
                      <a:pt x="374" y="95"/>
                    </a:lnTo>
                    <a:lnTo>
                      <a:pt x="374" y="100"/>
                    </a:lnTo>
                    <a:lnTo>
                      <a:pt x="373" y="104"/>
                    </a:lnTo>
                    <a:lnTo>
                      <a:pt x="373" y="109"/>
                    </a:lnTo>
                    <a:lnTo>
                      <a:pt x="373" y="113"/>
                    </a:lnTo>
                    <a:lnTo>
                      <a:pt x="372" y="117"/>
                    </a:lnTo>
                    <a:lnTo>
                      <a:pt x="372" y="121"/>
                    </a:lnTo>
                    <a:lnTo>
                      <a:pt x="371" y="126"/>
                    </a:lnTo>
                    <a:lnTo>
                      <a:pt x="370" y="130"/>
                    </a:lnTo>
                    <a:lnTo>
                      <a:pt x="367" y="134"/>
                    </a:lnTo>
                    <a:lnTo>
                      <a:pt x="364" y="137"/>
                    </a:lnTo>
                    <a:lnTo>
                      <a:pt x="362" y="140"/>
                    </a:lnTo>
                    <a:lnTo>
                      <a:pt x="359" y="144"/>
                    </a:lnTo>
                    <a:lnTo>
                      <a:pt x="356" y="147"/>
                    </a:lnTo>
                    <a:lnTo>
                      <a:pt x="353" y="151"/>
                    </a:lnTo>
                    <a:lnTo>
                      <a:pt x="351" y="154"/>
                    </a:lnTo>
                    <a:lnTo>
                      <a:pt x="349" y="158"/>
                    </a:lnTo>
                    <a:lnTo>
                      <a:pt x="346" y="161"/>
                    </a:lnTo>
                    <a:lnTo>
                      <a:pt x="343" y="164"/>
                    </a:lnTo>
                    <a:lnTo>
                      <a:pt x="342" y="168"/>
                    </a:lnTo>
                    <a:lnTo>
                      <a:pt x="339" y="172"/>
                    </a:lnTo>
                    <a:lnTo>
                      <a:pt x="337" y="175"/>
                    </a:lnTo>
                    <a:lnTo>
                      <a:pt x="334" y="179"/>
                    </a:lnTo>
                    <a:lnTo>
                      <a:pt x="332" y="183"/>
                    </a:lnTo>
                    <a:lnTo>
                      <a:pt x="330" y="186"/>
                    </a:lnTo>
                    <a:lnTo>
                      <a:pt x="327" y="190"/>
                    </a:lnTo>
                    <a:lnTo>
                      <a:pt x="326" y="194"/>
                    </a:lnTo>
                    <a:lnTo>
                      <a:pt x="325" y="198"/>
                    </a:lnTo>
                    <a:lnTo>
                      <a:pt x="324" y="202"/>
                    </a:lnTo>
                    <a:lnTo>
                      <a:pt x="324" y="207"/>
                    </a:lnTo>
                    <a:lnTo>
                      <a:pt x="324" y="211"/>
                    </a:lnTo>
                    <a:lnTo>
                      <a:pt x="324" y="215"/>
                    </a:lnTo>
                    <a:lnTo>
                      <a:pt x="325" y="220"/>
                    </a:lnTo>
                    <a:lnTo>
                      <a:pt x="325" y="224"/>
                    </a:lnTo>
                    <a:lnTo>
                      <a:pt x="325" y="228"/>
                    </a:lnTo>
                  </a:path>
                </a:pathLst>
              </a:custGeom>
              <a:noFill/>
              <a:ln w="19050" cap="rnd">
                <a:solidFill>
                  <a:srgbClr val="DAA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Oval 472">
              <a:extLst>
                <a:ext uri="{FF2B5EF4-FFF2-40B4-BE49-F238E27FC236}">
                  <a16:creationId xmlns:a16="http://schemas.microsoft.com/office/drawing/2014/main" id="{CCA08BED-079A-3284-A190-786206DE3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3641" y="656100"/>
              <a:ext cx="112549" cy="111011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4460801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7" presetClass="emph" presetSubtype="6" repeatCount="indefinite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hsl" dir="cw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BFF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7" presetClass="emph" presetSubtype="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400DE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29CF470-ACCA-4773-82DD-625A49C637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-17584"/>
            <a:ext cx="9144000" cy="6858000"/>
          </a:xfrm>
        </p:spPr>
        <p:txBody>
          <a:bodyPr/>
          <a:lstStyle/>
          <a:p>
            <a:pPr eaLnBrk="1" hangingPunct="1"/>
            <a:r>
              <a:rPr lang="en-US" altLang="en-US" sz="8000" dirty="0"/>
              <a:t>Head Loss in Open Hole</a:t>
            </a:r>
          </a:p>
        </p:txBody>
      </p:sp>
    </p:spTree>
    <p:extLst>
      <p:ext uri="{BB962C8B-B14F-4D97-AF65-F5344CB8AC3E}">
        <p14:creationId xmlns:p14="http://schemas.microsoft.com/office/powerpoint/2010/main" val="4288131886"/>
      </p:ext>
    </p:extLst>
  </p:cSld>
  <p:clrMapOvr>
    <a:masterClrMapping/>
  </p:clrMapOvr>
  <p:transition advTm="15000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Turbulent Flow in Aquifer</a:t>
            </a: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>
          <a:xfrm>
            <a:off x="288538" y="1188720"/>
            <a:ext cx="6458025" cy="5303520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n-US" dirty="0"/>
              <a:t>Flow turbulent &gt; critical velocity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Reynolds number, Re &gt; 1 aquifers</a:t>
            </a:r>
          </a:p>
          <a:p>
            <a:pPr>
              <a:spcBef>
                <a:spcPts val="500"/>
              </a:spcBef>
            </a:pPr>
            <a:r>
              <a:rPr lang="en-US" dirty="0"/>
              <a:t>Convergent flow occurs in aquifers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Water enters wells or conduits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Approaches &amp; discharges from spring  </a:t>
            </a:r>
          </a:p>
          <a:p>
            <a:pPr>
              <a:spcBef>
                <a:spcPts val="500"/>
              </a:spcBef>
            </a:pPr>
            <a:r>
              <a:rPr lang="en-US" dirty="0"/>
              <a:t>Turbulence in aquifer is an artifact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Not prevalent, limited volumetric extent 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Peeking through wells </a:t>
            </a:r>
          </a:p>
          <a:p>
            <a:pPr>
              <a:spcBef>
                <a:spcPts val="500"/>
              </a:spcBef>
            </a:pPr>
            <a:r>
              <a:rPr lang="en-US" dirty="0"/>
              <a:t>Well in highly transmissive aquifer</a:t>
            </a:r>
          </a:p>
          <a:p>
            <a:pPr lvl="1">
              <a:spcBef>
                <a:spcPts val="500"/>
              </a:spcBef>
            </a:pPr>
            <a:r>
              <a:rPr lang="en-US" dirty="0"/>
              <a:t>Flow to well from a single fracture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6557" y="1188720"/>
            <a:ext cx="5273244" cy="55778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66557" y="1188720"/>
            <a:ext cx="5273244" cy="55778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251027" y="1415956"/>
            <a:ext cx="4754562" cy="5115019"/>
            <a:chOff x="4389120" y="1354097"/>
            <a:chExt cx="4754880" cy="5115019"/>
          </a:xfrm>
        </p:grpSpPr>
        <p:sp>
          <p:nvSpPr>
            <p:cNvPr id="16395" name="Rectangle 6"/>
            <p:cNvSpPr>
              <a:spLocks noChangeArrowheads="1"/>
            </p:cNvSpPr>
            <p:nvPr/>
          </p:nvSpPr>
          <p:spPr bwMode="auto">
            <a:xfrm>
              <a:off x="4389120" y="1439916"/>
              <a:ext cx="4754880" cy="5029200"/>
            </a:xfrm>
            <a:prstGeom prst="rect">
              <a:avLst/>
            </a:prstGeom>
            <a:noFill/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Rectangle 7"/>
            <p:cNvSpPr>
              <a:spLocks noChangeArrowheads="1"/>
            </p:cNvSpPr>
            <p:nvPr/>
          </p:nvSpPr>
          <p:spPr bwMode="auto">
            <a:xfrm>
              <a:off x="4665438" y="1354097"/>
              <a:ext cx="384048" cy="4572000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66557" y="1188720"/>
            <a:ext cx="5273244" cy="55778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6393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6354" y="5669280"/>
            <a:ext cx="3457682" cy="10972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9330942"/>
      </p:ext>
    </p:extLst>
  </p:cSld>
  <p:clrMapOvr>
    <a:masterClrMapping/>
  </p:clrMapOvr>
  <p:transition advTm="9556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xit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Homogeneous flow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2320" y="1920240"/>
            <a:ext cx="438912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/>
              <a:t>Interval Dependence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166535" y="1181163"/>
            <a:ext cx="6375122" cy="5303520"/>
          </a:xfrm>
        </p:spPr>
        <p:txBody>
          <a:bodyPr/>
          <a:lstStyle/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Interpretation depends on </a:t>
            </a:r>
            <a:br>
              <a:rPr lang="en-US" dirty="0"/>
            </a:br>
            <a:r>
              <a:rPr lang="en-US" dirty="0"/>
              <a:t>vertical distribution of flow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Homogeneous K, same for 1,000 ft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v = 0.0003 ft/s, Re &lt; 1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Fracture zone, 1 ft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80% of transmissivity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v = 0.03 ft/s, Re ~3500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Flow not horizontal</a:t>
            </a:r>
          </a:p>
          <a:p>
            <a:pPr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Directly measure flow </a:t>
            </a:r>
          </a:p>
          <a:p>
            <a:pPr lvl="1" eaLnBrk="1" hangingPunct="1">
              <a:spcBef>
                <a:spcPts val="300"/>
              </a:spcBef>
              <a:tabLst>
                <a:tab pos="914400" algn="l"/>
              </a:tabLst>
            </a:pPr>
            <a:r>
              <a:rPr lang="en-US" dirty="0"/>
              <a:t>All else is useless</a:t>
            </a:r>
          </a:p>
        </p:txBody>
      </p:sp>
      <p:grpSp>
        <p:nvGrpSpPr>
          <p:cNvPr id="3" name="Q from well">
            <a:extLst>
              <a:ext uri="{FF2B5EF4-FFF2-40B4-BE49-F238E27FC236}">
                <a16:creationId xmlns:a16="http://schemas.microsoft.com/office/drawing/2014/main" id="{B5221D9B-A091-4927-B4B9-1A66840454C7}"/>
              </a:ext>
            </a:extLst>
          </p:cNvPr>
          <p:cNvGrpSpPr/>
          <p:nvPr/>
        </p:nvGrpSpPr>
        <p:grpSpPr>
          <a:xfrm>
            <a:off x="6301724" y="1314451"/>
            <a:ext cx="1410286" cy="403224"/>
            <a:chOff x="6301724" y="1314451"/>
            <a:chExt cx="1410286" cy="403224"/>
          </a:xfrm>
        </p:grpSpPr>
        <p:sp>
          <p:nvSpPr>
            <p:cNvPr id="19461" name="AutoShape 45"/>
            <p:cNvSpPr>
              <a:spLocks noChangeArrowheads="1"/>
            </p:cNvSpPr>
            <p:nvPr/>
          </p:nvSpPr>
          <p:spPr bwMode="auto">
            <a:xfrm flipH="1">
              <a:off x="6301724" y="1314451"/>
              <a:ext cx="751472" cy="403224"/>
            </a:xfrm>
            <a:prstGeom prst="curvedDownArrow">
              <a:avLst>
                <a:gd name="adj1" fmla="val 39907"/>
                <a:gd name="adj2" fmla="val 85966"/>
                <a:gd name="adj3" fmla="val 33333"/>
              </a:avLst>
            </a:prstGeom>
            <a:gradFill rotWithShape="0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2" name="Text Box 46"/>
            <p:cNvSpPr txBox="1">
              <a:spLocks noChangeArrowheads="1"/>
            </p:cNvSpPr>
            <p:nvPr/>
          </p:nvSpPr>
          <p:spPr bwMode="auto">
            <a:xfrm>
              <a:off x="6967896" y="1314451"/>
              <a:ext cx="744114" cy="3077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/>
            <a:p>
              <a:pPr algn="r" eaLnBrk="0" hangingPunct="0"/>
              <a:r>
                <a:rPr lang="en-US" sz="2000" dirty="0">
                  <a:latin typeface="Arial" charset="0"/>
                </a:rPr>
                <a:t>Q</a:t>
              </a:r>
              <a:r>
                <a:rPr lang="en-US" sz="2000" baseline="-25000" dirty="0">
                  <a:latin typeface="Arial" charset="0"/>
                </a:rPr>
                <a:t>OUT</a:t>
              </a:r>
            </a:p>
          </p:txBody>
        </p:sp>
      </p:grpSp>
      <p:pic>
        <p:nvPicPr>
          <p:cNvPr id="7274" name="Carb with fracture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32320" y="1920240"/>
            <a:ext cx="438912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" name="Big arrow"/>
          <p:cNvSpPr>
            <a:spLocks noChangeArrowheads="1"/>
          </p:cNvSpPr>
          <p:nvPr/>
        </p:nvSpPr>
        <p:spPr bwMode="auto">
          <a:xfrm>
            <a:off x="11480953" y="2989263"/>
            <a:ext cx="554038" cy="469900"/>
          </a:xfrm>
          <a:prstGeom prst="leftArrow">
            <a:avLst>
              <a:gd name="adj1" fmla="val 50000"/>
              <a:gd name="adj2" fmla="val 90165"/>
            </a:avLst>
          </a:prstGeom>
          <a:solidFill>
            <a:schemeClr val="accent2"/>
          </a:solidFill>
          <a:ln w="15875">
            <a:solidFill>
              <a:srgbClr val="92D05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Little Arrows"/>
          <p:cNvGrpSpPr>
            <a:grpSpLocks/>
          </p:cNvGrpSpPr>
          <p:nvPr/>
        </p:nvGrpSpPr>
        <p:grpSpPr bwMode="auto">
          <a:xfrm>
            <a:off x="11519054" y="2109788"/>
            <a:ext cx="428625" cy="3694112"/>
            <a:chOff x="7845323" y="2309506"/>
            <a:chExt cx="358775" cy="3376612"/>
          </a:xfrm>
        </p:grpSpPr>
        <p:sp>
          <p:nvSpPr>
            <p:cNvPr id="19507" name="Line 57"/>
            <p:cNvSpPr>
              <a:spLocks noChangeShapeType="1"/>
            </p:cNvSpPr>
            <p:nvPr/>
          </p:nvSpPr>
          <p:spPr bwMode="auto">
            <a:xfrm>
              <a:off x="7845323" y="415129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8" name="Line 58"/>
            <p:cNvSpPr>
              <a:spLocks noChangeShapeType="1"/>
            </p:cNvSpPr>
            <p:nvPr/>
          </p:nvSpPr>
          <p:spPr bwMode="auto">
            <a:xfrm>
              <a:off x="7845323" y="445826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9" name="Line 59"/>
            <p:cNvSpPr>
              <a:spLocks noChangeShapeType="1"/>
            </p:cNvSpPr>
            <p:nvPr/>
          </p:nvSpPr>
          <p:spPr bwMode="auto">
            <a:xfrm>
              <a:off x="7845323" y="476522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0" name="Line 60"/>
            <p:cNvSpPr>
              <a:spLocks noChangeShapeType="1"/>
            </p:cNvSpPr>
            <p:nvPr/>
          </p:nvSpPr>
          <p:spPr bwMode="auto">
            <a:xfrm>
              <a:off x="7845323" y="507219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1" name="Line 61"/>
            <p:cNvSpPr>
              <a:spLocks noChangeShapeType="1"/>
            </p:cNvSpPr>
            <p:nvPr/>
          </p:nvSpPr>
          <p:spPr bwMode="auto">
            <a:xfrm>
              <a:off x="7845323" y="537915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2" name="Line 62"/>
            <p:cNvSpPr>
              <a:spLocks noChangeShapeType="1"/>
            </p:cNvSpPr>
            <p:nvPr/>
          </p:nvSpPr>
          <p:spPr bwMode="auto">
            <a:xfrm>
              <a:off x="7845323" y="5686118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3" name="Line 64"/>
            <p:cNvSpPr>
              <a:spLocks noChangeShapeType="1"/>
            </p:cNvSpPr>
            <p:nvPr/>
          </p:nvSpPr>
          <p:spPr bwMode="auto">
            <a:xfrm>
              <a:off x="7845323" y="230950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4" name="Line 65"/>
            <p:cNvSpPr>
              <a:spLocks noChangeShapeType="1"/>
            </p:cNvSpPr>
            <p:nvPr/>
          </p:nvSpPr>
          <p:spPr bwMode="auto">
            <a:xfrm>
              <a:off x="7845323" y="261647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5" name="Line 66"/>
            <p:cNvSpPr>
              <a:spLocks noChangeShapeType="1"/>
            </p:cNvSpPr>
            <p:nvPr/>
          </p:nvSpPr>
          <p:spPr bwMode="auto">
            <a:xfrm>
              <a:off x="7845323" y="292343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6" name="Line 67"/>
            <p:cNvSpPr>
              <a:spLocks noChangeShapeType="1"/>
            </p:cNvSpPr>
            <p:nvPr/>
          </p:nvSpPr>
          <p:spPr bwMode="auto">
            <a:xfrm>
              <a:off x="7845323" y="323040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7" name="Line 68"/>
            <p:cNvSpPr>
              <a:spLocks noChangeShapeType="1"/>
            </p:cNvSpPr>
            <p:nvPr/>
          </p:nvSpPr>
          <p:spPr bwMode="auto">
            <a:xfrm>
              <a:off x="7845323" y="3537366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8" name="Line 69"/>
            <p:cNvSpPr>
              <a:spLocks noChangeShapeType="1"/>
            </p:cNvSpPr>
            <p:nvPr/>
          </p:nvSpPr>
          <p:spPr bwMode="auto">
            <a:xfrm>
              <a:off x="7845323" y="3844331"/>
              <a:ext cx="358775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66" name="WELL"/>
          <p:cNvGrpSpPr>
            <a:grpSpLocks/>
          </p:cNvGrpSpPr>
          <p:nvPr/>
        </p:nvGrpSpPr>
        <p:grpSpPr bwMode="auto">
          <a:xfrm>
            <a:off x="6821706" y="1785939"/>
            <a:ext cx="333092" cy="4200525"/>
            <a:chOff x="5498420" y="1752600"/>
            <a:chExt cx="434293" cy="4201886"/>
          </a:xfrm>
        </p:grpSpPr>
        <p:sp>
          <p:nvSpPr>
            <p:cNvPr id="19481" name="Rectangle 178"/>
            <p:cNvSpPr>
              <a:spLocks noChangeArrowheads="1"/>
            </p:cNvSpPr>
            <p:nvPr/>
          </p:nvSpPr>
          <p:spPr bwMode="auto">
            <a:xfrm>
              <a:off x="5498420" y="1752600"/>
              <a:ext cx="434293" cy="4201886"/>
            </a:xfrm>
            <a:prstGeom prst="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482" name="Group 122"/>
            <p:cNvGrpSpPr>
              <a:grpSpLocks/>
            </p:cNvGrpSpPr>
            <p:nvPr/>
          </p:nvGrpSpPr>
          <p:grpSpPr bwMode="auto">
            <a:xfrm>
              <a:off x="5498420" y="2035558"/>
              <a:ext cx="434293" cy="3902825"/>
              <a:chOff x="5122862" y="2354743"/>
              <a:chExt cx="358775" cy="4008183"/>
            </a:xfrm>
          </p:grpSpPr>
          <p:sp useBgFill="1">
            <p:nvSpPr>
              <p:cNvPr id="19483" name="Line 179"/>
              <p:cNvSpPr>
                <a:spLocks noChangeShapeType="1"/>
              </p:cNvSpPr>
              <p:nvPr/>
            </p:nvSpPr>
            <p:spPr bwMode="auto">
              <a:xfrm>
                <a:off x="5122862" y="2354743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4" name="Line 180"/>
              <p:cNvSpPr>
                <a:spLocks noChangeShapeType="1"/>
              </p:cNvSpPr>
              <p:nvPr/>
            </p:nvSpPr>
            <p:spPr bwMode="auto">
              <a:xfrm>
                <a:off x="5122862" y="2529012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5" name="Line 181"/>
              <p:cNvSpPr>
                <a:spLocks noChangeShapeType="1"/>
              </p:cNvSpPr>
              <p:nvPr/>
            </p:nvSpPr>
            <p:spPr bwMode="auto">
              <a:xfrm>
                <a:off x="5122862" y="2703281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6" name="Line 182"/>
              <p:cNvSpPr>
                <a:spLocks noChangeShapeType="1"/>
              </p:cNvSpPr>
              <p:nvPr/>
            </p:nvSpPr>
            <p:spPr bwMode="auto">
              <a:xfrm>
                <a:off x="5122862" y="2877550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7" name="Line 183"/>
              <p:cNvSpPr>
                <a:spLocks noChangeShapeType="1"/>
              </p:cNvSpPr>
              <p:nvPr/>
            </p:nvSpPr>
            <p:spPr bwMode="auto">
              <a:xfrm>
                <a:off x="5122862" y="3051819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8" name="Line 184"/>
              <p:cNvSpPr>
                <a:spLocks noChangeShapeType="1"/>
              </p:cNvSpPr>
              <p:nvPr/>
            </p:nvSpPr>
            <p:spPr bwMode="auto">
              <a:xfrm>
                <a:off x="5122862" y="3226088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89" name="Line 179"/>
              <p:cNvSpPr>
                <a:spLocks noChangeShapeType="1"/>
              </p:cNvSpPr>
              <p:nvPr/>
            </p:nvSpPr>
            <p:spPr bwMode="auto">
              <a:xfrm>
                <a:off x="5122862" y="3400357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0" name="Line 180"/>
              <p:cNvSpPr>
                <a:spLocks noChangeShapeType="1"/>
              </p:cNvSpPr>
              <p:nvPr/>
            </p:nvSpPr>
            <p:spPr bwMode="auto">
              <a:xfrm>
                <a:off x="5122862" y="3574626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1" name="Line 181"/>
              <p:cNvSpPr>
                <a:spLocks noChangeShapeType="1"/>
              </p:cNvSpPr>
              <p:nvPr/>
            </p:nvSpPr>
            <p:spPr bwMode="auto">
              <a:xfrm>
                <a:off x="5122862" y="3748895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2" name="Line 182"/>
              <p:cNvSpPr>
                <a:spLocks noChangeShapeType="1"/>
              </p:cNvSpPr>
              <p:nvPr/>
            </p:nvSpPr>
            <p:spPr bwMode="auto">
              <a:xfrm>
                <a:off x="5122862" y="3923164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3" name="Line 183"/>
              <p:cNvSpPr>
                <a:spLocks noChangeShapeType="1"/>
              </p:cNvSpPr>
              <p:nvPr/>
            </p:nvSpPr>
            <p:spPr bwMode="auto">
              <a:xfrm>
                <a:off x="5122862" y="4097433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4" name="Line 184"/>
              <p:cNvSpPr>
                <a:spLocks noChangeShapeType="1"/>
              </p:cNvSpPr>
              <p:nvPr/>
            </p:nvSpPr>
            <p:spPr bwMode="auto">
              <a:xfrm>
                <a:off x="5122862" y="4271702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5" name="Line 179"/>
              <p:cNvSpPr>
                <a:spLocks noChangeShapeType="1"/>
              </p:cNvSpPr>
              <p:nvPr/>
            </p:nvSpPr>
            <p:spPr bwMode="auto">
              <a:xfrm>
                <a:off x="5122862" y="4445971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6" name="Line 180"/>
              <p:cNvSpPr>
                <a:spLocks noChangeShapeType="1"/>
              </p:cNvSpPr>
              <p:nvPr/>
            </p:nvSpPr>
            <p:spPr bwMode="auto">
              <a:xfrm>
                <a:off x="5122862" y="4620240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7" name="Line 181"/>
              <p:cNvSpPr>
                <a:spLocks noChangeShapeType="1"/>
              </p:cNvSpPr>
              <p:nvPr/>
            </p:nvSpPr>
            <p:spPr bwMode="auto">
              <a:xfrm>
                <a:off x="5122862" y="4794509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8" name="Line 182"/>
              <p:cNvSpPr>
                <a:spLocks noChangeShapeType="1"/>
              </p:cNvSpPr>
              <p:nvPr/>
            </p:nvSpPr>
            <p:spPr bwMode="auto">
              <a:xfrm>
                <a:off x="5122862" y="5143047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499" name="Line 183"/>
              <p:cNvSpPr>
                <a:spLocks noChangeShapeType="1"/>
              </p:cNvSpPr>
              <p:nvPr/>
            </p:nvSpPr>
            <p:spPr bwMode="auto">
              <a:xfrm>
                <a:off x="5122862" y="5491585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0" name="Line 184"/>
              <p:cNvSpPr>
                <a:spLocks noChangeShapeType="1"/>
              </p:cNvSpPr>
              <p:nvPr/>
            </p:nvSpPr>
            <p:spPr bwMode="auto">
              <a:xfrm>
                <a:off x="5122862" y="5840123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1" name="Line 179"/>
              <p:cNvSpPr>
                <a:spLocks noChangeShapeType="1"/>
              </p:cNvSpPr>
              <p:nvPr/>
            </p:nvSpPr>
            <p:spPr bwMode="auto">
              <a:xfrm>
                <a:off x="5122862" y="4968778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2" name="Line 180"/>
              <p:cNvSpPr>
                <a:spLocks noChangeShapeType="1"/>
              </p:cNvSpPr>
              <p:nvPr/>
            </p:nvSpPr>
            <p:spPr bwMode="auto">
              <a:xfrm>
                <a:off x="5122862" y="5317316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3" name="Line 181"/>
              <p:cNvSpPr>
                <a:spLocks noChangeShapeType="1"/>
              </p:cNvSpPr>
              <p:nvPr/>
            </p:nvSpPr>
            <p:spPr bwMode="auto">
              <a:xfrm>
                <a:off x="5122862" y="5665854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4" name="Line 182"/>
              <p:cNvSpPr>
                <a:spLocks noChangeShapeType="1"/>
              </p:cNvSpPr>
              <p:nvPr/>
            </p:nvSpPr>
            <p:spPr bwMode="auto">
              <a:xfrm>
                <a:off x="5122862" y="6014392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5" name="Line 183"/>
              <p:cNvSpPr>
                <a:spLocks noChangeShapeType="1"/>
              </p:cNvSpPr>
              <p:nvPr/>
            </p:nvSpPr>
            <p:spPr bwMode="auto">
              <a:xfrm>
                <a:off x="5122862" y="6188661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9506" name="Line 184"/>
              <p:cNvSpPr>
                <a:spLocks noChangeShapeType="1"/>
              </p:cNvSpPr>
              <p:nvPr/>
            </p:nvSpPr>
            <p:spPr bwMode="auto">
              <a:xfrm>
                <a:off x="5122862" y="6362926"/>
                <a:ext cx="358775" cy="0"/>
              </a:xfrm>
              <a:prstGeom prst="line">
                <a:avLst/>
              </a:prstGeom>
              <a:ln w="571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9467" name="Q scale"/>
          <p:cNvGrpSpPr>
            <a:grpSpLocks/>
          </p:cNvGrpSpPr>
          <p:nvPr/>
        </p:nvGrpSpPr>
        <p:grpSpPr bwMode="auto">
          <a:xfrm>
            <a:off x="7154798" y="6043613"/>
            <a:ext cx="4694617" cy="461962"/>
            <a:chOff x="5541736" y="6033408"/>
            <a:chExt cx="3254728" cy="461665"/>
          </a:xfrm>
        </p:grpSpPr>
        <p:sp useBgFill="1">
          <p:nvSpPr>
            <p:cNvPr id="19478" name="Text Box 757"/>
            <p:cNvSpPr txBox="1">
              <a:spLocks noChangeArrowheads="1"/>
            </p:cNvSpPr>
            <p:nvPr/>
          </p:nvSpPr>
          <p:spPr bwMode="auto">
            <a:xfrm>
              <a:off x="6431457" y="6033408"/>
              <a:ext cx="1169357" cy="461368"/>
            </a:xfrm>
            <a:prstGeom prst="rect">
              <a:avLst/>
            </a:prstGeom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2400" dirty="0">
                  <a:latin typeface="Arial" charset="0"/>
                </a:rPr>
                <a:t>Q, IN GPM</a:t>
              </a:r>
            </a:p>
          </p:txBody>
        </p:sp>
        <p:sp useBgFill="1">
          <p:nvSpPr>
            <p:cNvPr id="19479" name="Text Box 757"/>
            <p:cNvSpPr txBox="1">
              <a:spLocks noChangeArrowheads="1"/>
            </p:cNvSpPr>
            <p:nvPr/>
          </p:nvSpPr>
          <p:spPr bwMode="auto">
            <a:xfrm>
              <a:off x="5541736" y="6033408"/>
              <a:ext cx="356188" cy="461665"/>
            </a:xfrm>
            <a:prstGeom prst="rect">
              <a:avLst/>
            </a:prstGeom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2400">
                  <a:latin typeface="Arial" charset="0"/>
                </a:rPr>
                <a:t>0</a:t>
              </a:r>
            </a:p>
          </p:txBody>
        </p:sp>
        <p:sp useBgFill="1">
          <p:nvSpPr>
            <p:cNvPr id="19480" name="Text Box 757"/>
            <p:cNvSpPr txBox="1">
              <a:spLocks noChangeArrowheads="1"/>
            </p:cNvSpPr>
            <p:nvPr/>
          </p:nvSpPr>
          <p:spPr bwMode="auto">
            <a:xfrm>
              <a:off x="8284932" y="6033408"/>
              <a:ext cx="511532" cy="461368"/>
            </a:xfrm>
            <a:prstGeom prst="rect">
              <a:avLst/>
            </a:prstGeom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2400" dirty="0">
                  <a:latin typeface="Arial" charset="0"/>
                </a:rPr>
                <a:t>500</a:t>
              </a:r>
            </a:p>
          </p:txBody>
        </p:sp>
      </p:grpSp>
      <p:sp useBgFill="1">
        <p:nvSpPr>
          <p:cNvPr id="19468" name="Arrow blank"/>
          <p:cNvSpPr>
            <a:spLocks noChangeArrowheads="1"/>
          </p:cNvSpPr>
          <p:nvPr/>
        </p:nvSpPr>
        <p:spPr bwMode="auto">
          <a:xfrm>
            <a:off x="11520641" y="1254125"/>
            <a:ext cx="548640" cy="4864100"/>
          </a:xfrm>
          <a:prstGeom prst="rect">
            <a:avLst/>
          </a:prstGeom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469" name="Depth scale"/>
          <p:cNvGrpSpPr>
            <a:grpSpLocks/>
          </p:cNvGrpSpPr>
          <p:nvPr/>
        </p:nvGrpSpPr>
        <p:grpSpPr bwMode="auto">
          <a:xfrm>
            <a:off x="11206316" y="1374775"/>
            <a:ext cx="819150" cy="4749800"/>
            <a:chOff x="8330272" y="1374323"/>
            <a:chExt cx="817770" cy="4751028"/>
          </a:xfrm>
        </p:grpSpPr>
        <p:sp>
          <p:nvSpPr>
            <p:cNvPr id="19474" name="Text Box 757"/>
            <p:cNvSpPr txBox="1">
              <a:spLocks noChangeArrowheads="1"/>
            </p:cNvSpPr>
            <p:nvPr/>
          </p:nvSpPr>
          <p:spPr bwMode="auto">
            <a:xfrm>
              <a:off x="8330272" y="1374323"/>
              <a:ext cx="750205" cy="4924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>
                  <a:latin typeface="Arial" charset="0"/>
                </a:rPr>
                <a:t>DEPTH,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FEET</a:t>
              </a:r>
            </a:p>
          </p:txBody>
        </p:sp>
        <p:sp>
          <p:nvSpPr>
            <p:cNvPr id="19475" name="Text Box 757"/>
            <p:cNvSpPr txBox="1">
              <a:spLocks noChangeArrowheads="1"/>
            </p:cNvSpPr>
            <p:nvPr/>
          </p:nvSpPr>
          <p:spPr bwMode="auto">
            <a:xfrm>
              <a:off x="8700396" y="1853294"/>
              <a:ext cx="128240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n-US" sz="1800">
                  <a:latin typeface="Arial" charset="0"/>
                </a:rPr>
                <a:t>0</a:t>
              </a:r>
            </a:p>
          </p:txBody>
        </p:sp>
        <p:sp>
          <p:nvSpPr>
            <p:cNvPr id="19476" name="Text Box 757"/>
            <p:cNvSpPr txBox="1">
              <a:spLocks noChangeArrowheads="1"/>
            </p:cNvSpPr>
            <p:nvPr/>
          </p:nvSpPr>
          <p:spPr bwMode="auto">
            <a:xfrm>
              <a:off x="8635081" y="5848352"/>
              <a:ext cx="512961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n-US" sz="1800">
                  <a:latin typeface="Arial" charset="0"/>
                </a:rPr>
                <a:t>1000</a:t>
              </a:r>
            </a:p>
          </p:txBody>
        </p:sp>
        <p:sp>
          <p:nvSpPr>
            <p:cNvPr id="19477" name="Text Box 757"/>
            <p:cNvSpPr txBox="1">
              <a:spLocks noChangeArrowheads="1"/>
            </p:cNvSpPr>
            <p:nvPr/>
          </p:nvSpPr>
          <p:spPr bwMode="auto">
            <a:xfrm>
              <a:off x="8656854" y="3845381"/>
              <a:ext cx="384721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n-US" sz="1800">
                  <a:latin typeface="Arial" charset="0"/>
                </a:rPr>
                <a:t>500</a:t>
              </a:r>
            </a:p>
          </p:txBody>
        </p:sp>
      </p:grpSp>
      <p:grpSp>
        <p:nvGrpSpPr>
          <p:cNvPr id="7" name="Frac flow log"/>
          <p:cNvGrpSpPr>
            <a:grpSpLocks/>
          </p:cNvGrpSpPr>
          <p:nvPr/>
        </p:nvGrpSpPr>
        <p:grpSpPr bwMode="auto">
          <a:xfrm>
            <a:off x="7132320" y="1920240"/>
            <a:ext cx="4389120" cy="4114800"/>
            <a:chOff x="5715000" y="1970314"/>
            <a:chExt cx="2928257" cy="4071257"/>
          </a:xfrm>
        </p:grpSpPr>
        <p:sp>
          <p:nvSpPr>
            <p:cNvPr id="19471" name="Freeform 185"/>
            <p:cNvSpPr>
              <a:spLocks noChangeArrowheads="1"/>
            </p:cNvSpPr>
            <p:nvPr/>
          </p:nvSpPr>
          <p:spPr bwMode="auto">
            <a:xfrm>
              <a:off x="5715000" y="1970314"/>
              <a:ext cx="2928257" cy="4071257"/>
            </a:xfrm>
            <a:custGeom>
              <a:avLst/>
              <a:gdLst>
                <a:gd name="T0" fmla="*/ 0 w 2928257"/>
                <a:gd name="T1" fmla="*/ 4071257 h 4071257"/>
                <a:gd name="T2" fmla="*/ 391886 w 2928257"/>
                <a:gd name="T3" fmla="*/ 1295408 h 4071257"/>
                <a:gd name="T4" fmla="*/ 2775857 w 2928257"/>
                <a:gd name="T5" fmla="*/ 1251865 h 4071257"/>
                <a:gd name="T6" fmla="*/ 2928257 w 2928257"/>
                <a:gd name="T7" fmla="*/ 0 h 4071257"/>
                <a:gd name="T8" fmla="*/ 2928257 w 2928257"/>
                <a:gd name="T9" fmla="*/ 0 h 40712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28257"/>
                <a:gd name="T16" fmla="*/ 0 h 4071257"/>
                <a:gd name="T17" fmla="*/ 2928257 w 2928257"/>
                <a:gd name="T18" fmla="*/ 4071257 h 40712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28257" h="4071257">
                  <a:moveTo>
                    <a:pt x="0" y="4071257"/>
                  </a:moveTo>
                  <a:lnTo>
                    <a:pt x="391886" y="1295400"/>
                  </a:lnTo>
                  <a:lnTo>
                    <a:pt x="2775857" y="1251857"/>
                  </a:lnTo>
                  <a:lnTo>
                    <a:pt x="2928257" y="0"/>
                  </a:lnTo>
                </a:path>
              </a:pathLst>
            </a:custGeom>
            <a:noFill/>
            <a:ln w="57150" algn="ctr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Text Box 46"/>
            <p:cNvSpPr txBox="1">
              <a:spLocks noChangeArrowheads="1"/>
            </p:cNvSpPr>
            <p:nvPr/>
          </p:nvSpPr>
          <p:spPr bwMode="auto">
            <a:xfrm>
              <a:off x="5867503" y="2315255"/>
              <a:ext cx="2092239" cy="61555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/>
            <a:p>
              <a:pPr eaLnBrk="0" hangingPunct="0"/>
              <a:r>
                <a:rPr lang="en-US" sz="2000">
                  <a:latin typeface="Arial" charset="0"/>
                </a:rPr>
                <a:t>Horizontal Flow</a:t>
              </a:r>
            </a:p>
            <a:p>
              <a:pPr eaLnBrk="0" hangingPunct="0"/>
              <a:r>
                <a:rPr lang="en-US" sz="2000">
                  <a:latin typeface="Arial" charset="0"/>
                </a:rPr>
                <a:t>Interpretation</a:t>
              </a:r>
              <a:endParaRPr lang="en-US" sz="2000" baseline="-25000">
                <a:latin typeface="Arial" charset="0"/>
              </a:endParaRPr>
            </a:p>
          </p:txBody>
        </p:sp>
        <p:cxnSp>
          <p:nvCxnSpPr>
            <p:cNvPr id="19473" name="Straight Connector 201"/>
            <p:cNvCxnSpPr>
              <a:cxnSpLocks noChangeShapeType="1"/>
              <a:stCxn id="19472" idx="2"/>
            </p:cNvCxnSpPr>
            <p:nvPr/>
          </p:nvCxnSpPr>
          <p:spPr bwMode="auto">
            <a:xfrm rot="16200000" flipH="1">
              <a:off x="6919744" y="2924687"/>
              <a:ext cx="269592" cy="28183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941603302"/>
      </p:ext>
    </p:extLst>
  </p:cSld>
  <p:clrMapOvr>
    <a:masterClrMapping/>
  </p:clrMapOvr>
  <p:transition advTm="83897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08333E-7 -1.85185E-6 L -0.36445 -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85185E-6 L -0.36445 -1.85185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2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11111E-6 L -0.36927 1.11111E-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18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8150" y="1497014"/>
            <a:ext cx="3754438" cy="4948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Interpretation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Fit to flow, drawdown, &amp; </a:t>
            </a:r>
            <a:r>
              <a:rPr lang="en-US" b="1" i="1" dirty="0"/>
              <a:t>T</a:t>
            </a:r>
            <a:endParaRPr lang="en-US" dirty="0"/>
          </a:p>
          <a:p>
            <a:r>
              <a:rPr lang="en-US" dirty="0"/>
              <a:t>Drawdown in pumping well </a:t>
            </a:r>
          </a:p>
          <a:p>
            <a:pPr lvl="2">
              <a:spcBef>
                <a:spcPct val="0"/>
              </a:spcBef>
            </a:pPr>
            <a:r>
              <a:rPr lang="en-US" dirty="0"/>
              <a:t>Theis  	0.2 ft</a:t>
            </a:r>
          </a:p>
          <a:p>
            <a:pPr lvl="2">
              <a:spcBef>
                <a:spcPct val="0"/>
              </a:spcBef>
            </a:pPr>
            <a:r>
              <a:rPr lang="en-US" dirty="0"/>
              <a:t>Measured 	8    ft</a:t>
            </a:r>
          </a:p>
          <a:p>
            <a:r>
              <a:rPr lang="en-US" dirty="0"/>
              <a:t>Laminar drawdown, 1 ft</a:t>
            </a:r>
          </a:p>
          <a:p>
            <a:r>
              <a:rPr lang="en-US" dirty="0"/>
              <a:t>Approximate turbulence</a:t>
            </a:r>
          </a:p>
          <a:p>
            <a:pPr lvl="1"/>
            <a:r>
              <a:rPr lang="en-US" dirty="0"/>
              <a:t>5-ft drawdown simulated </a:t>
            </a:r>
          </a:p>
          <a:p>
            <a:r>
              <a:rPr lang="en-US" dirty="0"/>
              <a:t>Fracture transmissivity</a:t>
            </a:r>
          </a:p>
          <a:p>
            <a:pPr lvl="1">
              <a:spcBef>
                <a:spcPct val="0"/>
              </a:spcBef>
            </a:pPr>
            <a:r>
              <a:rPr lang="en-US" dirty="0"/>
              <a:t>Horizontal flow 	&lt; 30%</a:t>
            </a:r>
          </a:p>
          <a:p>
            <a:pPr lvl="1">
              <a:spcBef>
                <a:spcPct val="0"/>
              </a:spcBef>
            </a:pPr>
            <a:r>
              <a:rPr lang="en-US" dirty="0"/>
              <a:t>Laminar		~ 50%</a:t>
            </a:r>
          </a:p>
          <a:p>
            <a:pPr lvl="1">
              <a:spcBef>
                <a:spcPct val="0"/>
              </a:spcBef>
            </a:pPr>
            <a:r>
              <a:rPr lang="en-US" dirty="0"/>
              <a:t>Turbulent		&gt; 90%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772276" y="1436689"/>
            <a:ext cx="3781425" cy="5000625"/>
            <a:chOff x="5248997" y="1436688"/>
            <a:chExt cx="3781425" cy="5000625"/>
          </a:xfrm>
        </p:grpSpPr>
        <p:pic>
          <p:nvPicPr>
            <p:cNvPr id="2560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48997" y="1436688"/>
              <a:ext cx="3781425" cy="50006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 bwMode="auto">
            <a:xfrm>
              <a:off x="7268297" y="1652588"/>
              <a:ext cx="1330325" cy="30797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b">
              <a:spAutoFit/>
            </a:bodyPr>
            <a:lstStyle/>
            <a:p>
              <a:pPr algn="r">
                <a:defRPr/>
              </a:pPr>
              <a:r>
                <a:rPr lang="en-US" sz="1400" dirty="0">
                  <a:solidFill>
                    <a:schemeClr val="accent2"/>
                  </a:solidFill>
                  <a:latin typeface="+mn-lt"/>
                </a:rPr>
                <a:t>LAMINAR</a:t>
              </a:r>
            </a:p>
          </p:txBody>
        </p:sp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700964" y="2776538"/>
            <a:ext cx="122237" cy="82550"/>
          </a:xfrm>
          <a:prstGeom prst="rect">
            <a:avLst/>
          </a:prstGeom>
          <a:solidFill>
            <a:srgbClr val="C00000"/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53288" y="1498601"/>
            <a:ext cx="3035300" cy="4606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6"/>
          <a:srcRect r="72611"/>
          <a:stretch>
            <a:fillRect/>
          </a:stretch>
        </p:blipFill>
        <p:spPr bwMode="auto">
          <a:xfrm>
            <a:off x="9374189" y="3073400"/>
            <a:ext cx="795337" cy="1225550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92410523"/>
      </p:ext>
    </p:extLst>
  </p:cSld>
  <p:clrMapOvr>
    <a:masterClrMapping/>
  </p:clrMapOvr>
  <p:transition advTm="9789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decel="5000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3164" y="1604963"/>
            <a:ext cx="4378325" cy="524351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Vertical Flow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High T – Small </a:t>
            </a:r>
            <a:r>
              <a:rPr lang="el-GR" b="1" dirty="0"/>
              <a:t>∆</a:t>
            </a:r>
            <a:r>
              <a:rPr lang="en-US" b="1" dirty="0"/>
              <a:t>Q</a:t>
            </a:r>
            <a:r>
              <a:rPr lang="en-US" dirty="0"/>
              <a:t> possible with vertical flow</a:t>
            </a:r>
          </a:p>
          <a:p>
            <a:pPr eaLnBrk="1" hangingPunct="1"/>
            <a:r>
              <a:rPr lang="en-US" dirty="0"/>
              <a:t>Paths diverge near well </a:t>
            </a:r>
          </a:p>
          <a:p>
            <a:pPr eaLnBrk="1" hangingPunct="1"/>
            <a:r>
              <a:rPr lang="en-US" dirty="0"/>
              <a:t>Turbulent &amp; laminar paths appear similar</a:t>
            </a:r>
          </a:p>
          <a:p>
            <a:pPr eaLnBrk="1" hangingPunct="1"/>
            <a:r>
              <a:rPr lang="en-US" dirty="0"/>
              <a:t>Laminar –Vertical flow less</a:t>
            </a:r>
          </a:p>
          <a:p>
            <a:pPr eaLnBrk="1" hangingPunct="1"/>
            <a:r>
              <a:rPr lang="en-US" dirty="0"/>
              <a:t>Plug approximation OK</a:t>
            </a:r>
          </a:p>
          <a:p>
            <a:pPr lvl="2" eaLnBrk="1" hangingPunct="1"/>
            <a:r>
              <a:rPr lang="el-GR" b="1" dirty="0"/>
              <a:t>∆</a:t>
            </a:r>
            <a:r>
              <a:rPr lang="en-US" b="1" dirty="0"/>
              <a:t>H</a:t>
            </a:r>
            <a:r>
              <a:rPr lang="en-US" b="1" baseline="-25000" dirty="0"/>
              <a:t>PLUG</a:t>
            </a:r>
            <a:r>
              <a:rPr lang="en-US" dirty="0"/>
              <a:t>  	~	8 ft </a:t>
            </a:r>
          </a:p>
          <a:p>
            <a:pPr lvl="2" eaLnBrk="1" hangingPunct="1"/>
            <a:r>
              <a:rPr lang="en-US" dirty="0"/>
              <a:t>Critical Re 		1 </a:t>
            </a:r>
            <a:r>
              <a:rPr lang="en-US" dirty="0" err="1"/>
              <a:t>d’less</a:t>
            </a:r>
            <a:endParaRPr lang="en-US" dirty="0"/>
          </a:p>
          <a:p>
            <a:pPr eaLnBrk="1" hangingPunct="1"/>
            <a:r>
              <a:rPr lang="en-US" dirty="0"/>
              <a:t>Turbulent &amp; laminar heads differ within 100 ft of well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283701" y="1154113"/>
            <a:ext cx="836613" cy="5237162"/>
            <a:chOff x="7547630" y="1190824"/>
            <a:chExt cx="836768" cy="5237685"/>
          </a:xfrm>
        </p:grpSpPr>
        <p:sp>
          <p:nvSpPr>
            <p:cNvPr id="7" name="Rectangle 6"/>
            <p:cNvSpPr/>
            <p:nvPr/>
          </p:nvSpPr>
          <p:spPr bwMode="auto">
            <a:xfrm>
              <a:off x="7547630" y="1190824"/>
              <a:ext cx="836768" cy="430887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400" cap="all" dirty="0">
                  <a:ln w="15875" cmpd="sng">
                    <a:noFill/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 scaled="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" pitchFamily="34" charset="0"/>
                </a:rPr>
                <a:t>Critical</a:t>
              </a:r>
            </a:p>
            <a:p>
              <a:pPr>
                <a:defRPr/>
              </a:pPr>
              <a:r>
                <a:rPr lang="en-US" sz="1400" cap="all" dirty="0">
                  <a:ln w="15875" cmpd="sng">
                    <a:noFill/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 scaled="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" pitchFamily="34" charset="0"/>
                </a:rPr>
                <a:t>Radius</a:t>
              </a:r>
            </a:p>
          </p:txBody>
        </p:sp>
        <p:cxnSp>
          <p:nvCxnSpPr>
            <p:cNvPr id="26638" name="Straight Connector 8"/>
            <p:cNvCxnSpPr>
              <a:cxnSpLocks noChangeShapeType="1"/>
              <a:stCxn id="7" idx="2"/>
            </p:cNvCxnSpPr>
            <p:nvPr/>
          </p:nvCxnSpPr>
          <p:spPr bwMode="auto">
            <a:xfrm rot="16200000" flipH="1">
              <a:off x="5562615" y="4025110"/>
              <a:ext cx="4806798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lgDash"/>
              <a:round/>
              <a:headEnd/>
              <a:tailEnd/>
            </a:ln>
          </p:spPr>
        </p:cxn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7279684" y="1228726"/>
            <a:ext cx="615553" cy="5153025"/>
            <a:chOff x="5736683" y="1228436"/>
            <a:chExt cx="616745" cy="5153889"/>
          </a:xfrm>
        </p:grpSpPr>
        <p:sp>
          <p:nvSpPr>
            <p:cNvPr id="12" name="Rectangle 11"/>
            <p:cNvSpPr/>
            <p:nvPr/>
          </p:nvSpPr>
          <p:spPr bwMode="auto">
            <a:xfrm>
              <a:off x="5736683" y="1228436"/>
              <a:ext cx="616745" cy="215480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400" cap="all" dirty="0">
                  <a:ln w="15875" cmpd="sng">
                    <a:noFill/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 scaled="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" pitchFamily="34" charset="0"/>
                </a:rPr>
                <a:t>0.03 ft</a:t>
              </a:r>
            </a:p>
          </p:txBody>
        </p:sp>
        <p:cxnSp>
          <p:nvCxnSpPr>
            <p:cNvPr id="26636" name="Straight Connector 12"/>
            <p:cNvCxnSpPr>
              <a:cxnSpLocks noChangeShapeType="1"/>
            </p:cNvCxnSpPr>
            <p:nvPr/>
          </p:nvCxnSpPr>
          <p:spPr bwMode="auto">
            <a:xfrm rot="16200000" flipH="1">
              <a:off x="3324925" y="3911566"/>
              <a:ext cx="4941519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lgDash"/>
              <a:round/>
              <a:headEnd/>
              <a:tailEnd/>
            </a:ln>
          </p:spPr>
        </p:cxn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6550025" y="1238251"/>
            <a:ext cx="515938" cy="5165725"/>
            <a:chOff x="5072274" y="1237673"/>
            <a:chExt cx="516167" cy="5160819"/>
          </a:xfrm>
        </p:grpSpPr>
        <p:sp>
          <p:nvSpPr>
            <p:cNvPr id="15" name="Rectangle 14"/>
            <p:cNvSpPr/>
            <p:nvPr/>
          </p:nvSpPr>
          <p:spPr bwMode="auto">
            <a:xfrm>
              <a:off x="5072274" y="1237673"/>
              <a:ext cx="516167" cy="215444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400" cap="all" dirty="0">
                  <a:ln w="15875" cmpd="sng">
                    <a:noFill/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 scaled="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rial" pitchFamily="34" charset="0"/>
                </a:rPr>
                <a:t>0.3 ft</a:t>
              </a:r>
            </a:p>
          </p:txBody>
        </p:sp>
        <p:cxnSp>
          <p:nvCxnSpPr>
            <p:cNvPr id="26633" name="Straight Connector 17"/>
            <p:cNvCxnSpPr>
              <a:cxnSpLocks noChangeShapeType="1"/>
            </p:cNvCxnSpPr>
            <p:nvPr/>
          </p:nvCxnSpPr>
          <p:spPr bwMode="auto">
            <a:xfrm rot="16200000" flipH="1">
              <a:off x="3040908" y="3927733"/>
              <a:ext cx="4941519" cy="0"/>
            </a:xfrm>
            <a:prstGeom prst="line">
              <a:avLst/>
            </a:prstGeom>
            <a:noFill/>
            <a:ln w="5080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26634" name="Straight Connector 15"/>
            <p:cNvCxnSpPr>
              <a:cxnSpLocks noChangeShapeType="1"/>
            </p:cNvCxnSpPr>
            <p:nvPr/>
          </p:nvCxnSpPr>
          <p:spPr bwMode="auto">
            <a:xfrm rot="16200000" flipH="1">
              <a:off x="3040908" y="3927733"/>
              <a:ext cx="4941519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lgDash"/>
              <a:round/>
              <a:headEnd/>
              <a:tailEnd/>
            </a:ln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77412041"/>
      </p:ext>
    </p:extLst>
  </p:cSld>
  <p:clrMapOvr>
    <a:masterClrMapping/>
  </p:clrMapOvr>
  <p:transition advTm="7219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7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EC530-36A6-8B81-DA1F-2EA8B69B0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Fractured Rock 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83C90-B461-8168-B041-E53B155EBD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Turbulence can create head losses in open holes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800" dirty="0"/>
              <a:t>Likely to occur in fractured rocks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Flow logs are qualitative tools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800" dirty="0"/>
              <a:t>Fuzz exists for wells in basin fill</a:t>
            </a:r>
          </a:p>
          <a:p>
            <a:pPr lvl="1">
              <a:spcBef>
                <a:spcPts val="1200"/>
              </a:spcBef>
              <a:spcAft>
                <a:spcPts val="0"/>
              </a:spcAft>
            </a:pPr>
            <a:r>
              <a:rPr lang="en-US" sz="2800" dirty="0"/>
              <a:t>Fractured rocks break horizontal flow assumptions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Interpret transmissivity of producing intervals as minimums</a:t>
            </a:r>
          </a:p>
        </p:txBody>
      </p:sp>
    </p:spTree>
    <p:extLst>
      <p:ext uri="{BB962C8B-B14F-4D97-AF65-F5344CB8AC3E}">
        <p14:creationId xmlns:p14="http://schemas.microsoft.com/office/powerpoint/2010/main" val="261087269"/>
      </p:ext>
    </p:extLst>
  </p:cSld>
  <p:clrMapOvr>
    <a:masterClrMapping/>
  </p:clrMapOvr>
  <p:transition advTm="15000"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CB0CE8-1357-5BD4-BE05-E59B1F14C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</a:t>
            </a:r>
          </a:p>
        </p:txBody>
      </p:sp>
    </p:spTree>
    <p:extLst>
      <p:ext uri="{BB962C8B-B14F-4D97-AF65-F5344CB8AC3E}">
        <p14:creationId xmlns:p14="http://schemas.microsoft.com/office/powerpoint/2010/main" val="3028634902"/>
      </p:ext>
    </p:extLst>
  </p:cSld>
  <p:clrMapOvr>
    <a:masterClrMapping/>
  </p:clrMapOvr>
  <p:transition advTm="15000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first step">
            <a:extLst>
              <a:ext uri="{FF2B5EF4-FFF2-40B4-BE49-F238E27FC236}">
                <a16:creationId xmlns:a16="http://schemas.microsoft.com/office/drawing/2014/main" id="{AF5D8B34-394C-523E-6CB4-1AA857B88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80" y="1188720"/>
            <a:ext cx="4480560" cy="5577840"/>
          </a:xfrm>
          <a:prstGeom prst="rect">
            <a:avLst/>
          </a:prstGeom>
        </p:spPr>
      </p:pic>
      <p:pic>
        <p:nvPicPr>
          <p:cNvPr id="12" name="2nd step">
            <a:extLst>
              <a:ext uri="{FF2B5EF4-FFF2-40B4-BE49-F238E27FC236}">
                <a16:creationId xmlns:a16="http://schemas.microsoft.com/office/drawing/2014/main" id="{DEB472DF-2F2E-51C4-6A1E-4C412ABB1A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669280" y="1188720"/>
            <a:ext cx="4480560" cy="55745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012150-DE1A-409F-9C6A-AC3B5D2D4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Well Loss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DA996-6A13-44D1-B8A0-87D2C7130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194" y="1082921"/>
            <a:ext cx="5535984" cy="5778857"/>
          </a:xfrm>
        </p:spPr>
        <p:txBody>
          <a:bodyPr/>
          <a:lstStyle/>
          <a:p>
            <a:r>
              <a:rPr lang="en-US" dirty="0"/>
              <a:t>Model of drawdown modified,</a:t>
            </a:r>
          </a:p>
          <a:p>
            <a:endParaRPr lang="en-US" dirty="0"/>
          </a:p>
          <a:p>
            <a:pPr lvl="1"/>
            <a:r>
              <a:rPr lang="en-US" dirty="0"/>
              <a:t>Add terms B´ &amp; C for well losses</a:t>
            </a:r>
          </a:p>
          <a:p>
            <a:pPr lvl="2"/>
            <a:r>
              <a:rPr lang="en-US" dirty="0"/>
              <a:t>B´, Linear well losses</a:t>
            </a:r>
          </a:p>
          <a:p>
            <a:pPr lvl="2"/>
            <a:r>
              <a:rPr lang="en-US" dirty="0"/>
              <a:t>C,  Turbulent, non-linear, losses</a:t>
            </a:r>
          </a:p>
          <a:p>
            <a:r>
              <a:rPr lang="en-US" dirty="0"/>
              <a:t>Other forms of well loss</a:t>
            </a:r>
          </a:p>
          <a:p>
            <a:pPr lvl="1"/>
            <a:r>
              <a:rPr lang="en-US" dirty="0"/>
              <a:t>Replace </a:t>
            </a:r>
            <a:r>
              <a:rPr lang="en-US" i="1" dirty="0"/>
              <a:t>C*Q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i="1" dirty="0"/>
              <a:t>C*Q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ⁿ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lvl="2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Estimate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too! </a:t>
            </a:r>
            <a:endParaRPr lang="en-US" dirty="0"/>
          </a:p>
          <a:p>
            <a:pPr lvl="1"/>
            <a:r>
              <a:rPr lang="en-US" dirty="0"/>
              <a:t>Pick a set of fudge factors &amp; </a:t>
            </a:r>
            <a:br>
              <a:rPr lang="en-US" dirty="0"/>
            </a:br>
            <a:r>
              <a:rPr lang="en-US" dirty="0"/>
              <a:t>Stick with them</a:t>
            </a:r>
          </a:p>
          <a:p>
            <a:r>
              <a:rPr lang="en-US" dirty="0"/>
              <a:t>T, B´, &amp; C determined with multiple steps, minimum of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27916" y="1656102"/>
            <a:ext cx="166712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/>
              <a:t>+ B´*Q + C*Q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1245553-DDAC-DE6E-FCA6-A53673418945}"/>
              </a:ext>
            </a:extLst>
          </p:cNvPr>
          <p:cNvGrpSpPr/>
          <p:nvPr/>
        </p:nvGrpSpPr>
        <p:grpSpPr>
          <a:xfrm>
            <a:off x="10187041" y="1218570"/>
            <a:ext cx="1955671" cy="5541179"/>
            <a:chOff x="9862090" y="1475509"/>
            <a:chExt cx="2138457" cy="4860551"/>
          </a:xfrm>
        </p:grpSpPr>
        <p:sp>
          <p:nvSpPr>
            <p:cNvPr id="9" name="AutoShape 24">
              <a:extLst>
                <a:ext uri="{FF2B5EF4-FFF2-40B4-BE49-F238E27FC236}">
                  <a16:creationId xmlns:a16="http://schemas.microsoft.com/office/drawing/2014/main" id="{4E6F80D1-972A-4C4D-28C8-B599E5675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5087" y="1475509"/>
              <a:ext cx="749300" cy="252051"/>
            </a:xfrm>
            <a:prstGeom prst="curvedDownArrow">
              <a:avLst>
                <a:gd name="adj1" fmla="val 40018"/>
                <a:gd name="adj2" fmla="val 86217"/>
                <a:gd name="adj3" fmla="val 33333"/>
              </a:avLst>
            </a:prstGeom>
            <a:gradFill rotWithShape="0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10" name="Aquifer">
              <a:extLst>
                <a:ext uri="{FF2B5EF4-FFF2-40B4-BE49-F238E27FC236}">
                  <a16:creationId xmlns:a16="http://schemas.microsoft.com/office/drawing/2014/main" id="{8D4D63C4-1BBD-E085-C716-28B3C2E31B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72012" y="1986789"/>
              <a:ext cx="2128535" cy="4349271"/>
              <a:chOff x="2184" y="1024"/>
              <a:chExt cx="1669" cy="1856"/>
            </a:xfrm>
          </p:grpSpPr>
          <p:sp>
            <p:nvSpPr>
              <p:cNvPr id="32" name="Rectangle 6" descr="Wide upward diagonal">
                <a:extLst>
                  <a:ext uri="{FF2B5EF4-FFF2-40B4-BE49-F238E27FC236}">
                    <a16:creationId xmlns:a16="http://schemas.microsoft.com/office/drawing/2014/main" id="{51244A64-1266-CEBE-66BD-7BC185212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1047"/>
                <a:ext cx="1663" cy="1833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33" name="Rectangle 7" descr="Sand">
                <a:extLst>
                  <a:ext uri="{FF2B5EF4-FFF2-40B4-BE49-F238E27FC236}">
                    <a16:creationId xmlns:a16="http://schemas.microsoft.com/office/drawing/2014/main" id="{96784AC6-B6C2-499A-658C-ABE247837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1024"/>
                <a:ext cx="1669" cy="1149"/>
              </a:xfrm>
              <a:prstGeom prst="rect">
                <a:avLst/>
              </a:pr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34" name="Rectangle 9" descr="Horizontal brick">
                <a:extLst>
                  <a:ext uri="{FF2B5EF4-FFF2-40B4-BE49-F238E27FC236}">
                    <a16:creationId xmlns:a16="http://schemas.microsoft.com/office/drawing/2014/main" id="{2E19D85A-CE5A-F05F-51DD-84A5D0489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2168"/>
                <a:ext cx="1662" cy="600"/>
              </a:xfrm>
              <a:prstGeom prst="rect">
                <a:avLst/>
              </a:prstGeom>
              <a:blipFill dpi="0" rotWithShape="0">
                <a:blip r:embed="rId7"/>
                <a:srcRect/>
                <a:tile tx="0" ty="0" sx="100000" sy="100000" flip="none" algn="tl"/>
              </a:blip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35" name="Freeform 10" descr="Sand">
                <a:extLst>
                  <a:ext uri="{FF2B5EF4-FFF2-40B4-BE49-F238E27FC236}">
                    <a16:creationId xmlns:a16="http://schemas.microsoft.com/office/drawing/2014/main" id="{2BE4C93B-287C-4CBC-04A3-FF6E11FD8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205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" name="Freeform 11" descr="Sand">
                <a:extLst>
                  <a:ext uri="{FF2B5EF4-FFF2-40B4-BE49-F238E27FC236}">
                    <a16:creationId xmlns:a16="http://schemas.microsoft.com/office/drawing/2014/main" id="{06E7C559-82FB-A8CD-06C0-B266E4A9E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4" y="196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" name="Freeform 12" descr="Sand">
                <a:extLst>
                  <a:ext uri="{FF2B5EF4-FFF2-40B4-BE49-F238E27FC236}">
                    <a16:creationId xmlns:a16="http://schemas.microsoft.com/office/drawing/2014/main" id="{786843F1-2A4A-D442-2F87-815E88823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204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8" name="Freeform 14" descr="Dashed upward diagonal">
                <a:extLst>
                  <a:ext uri="{FF2B5EF4-FFF2-40B4-BE49-F238E27FC236}">
                    <a16:creationId xmlns:a16="http://schemas.microsoft.com/office/drawing/2014/main" id="{D2647EEC-5CDD-82D3-6790-D7D21BD13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" y="171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9" name="Freeform 15" descr="Dashed upward diagonal">
                <a:extLst>
                  <a:ext uri="{FF2B5EF4-FFF2-40B4-BE49-F238E27FC236}">
                    <a16:creationId xmlns:a16="http://schemas.microsoft.com/office/drawing/2014/main" id="{C7BB3808-CA35-BBEF-650E-7E2395244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" y="173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0" name="Freeform 16" descr="Dashed upward diagonal">
                <a:extLst>
                  <a:ext uri="{FF2B5EF4-FFF2-40B4-BE49-F238E27FC236}">
                    <a16:creationId xmlns:a16="http://schemas.microsoft.com/office/drawing/2014/main" id="{237844AB-688B-F3F2-B875-EE4B0ADD5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6" y="260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1" name="Freeform 17" descr="Dashed upward diagonal">
                <a:extLst>
                  <a:ext uri="{FF2B5EF4-FFF2-40B4-BE49-F238E27FC236}">
                    <a16:creationId xmlns:a16="http://schemas.microsoft.com/office/drawing/2014/main" id="{7565AADF-7DEC-676F-3F54-CD44A5B1E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55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2" name="Freeform 18" descr="Dashed upward diagonal">
                <a:extLst>
                  <a:ext uri="{FF2B5EF4-FFF2-40B4-BE49-F238E27FC236}">
                    <a16:creationId xmlns:a16="http://schemas.microsoft.com/office/drawing/2014/main" id="{2ECAC311-EB63-B89E-C3A2-2403EE728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6" y="2612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3" name="Freeform 19" descr="Sand">
                <a:extLst>
                  <a:ext uri="{FF2B5EF4-FFF2-40B4-BE49-F238E27FC236}">
                    <a16:creationId xmlns:a16="http://schemas.microsoft.com/office/drawing/2014/main" id="{5ED059F2-D394-D128-733A-3549B0578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" y="2288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" name="Freeform 20" descr="Sand">
                <a:extLst>
                  <a:ext uri="{FF2B5EF4-FFF2-40B4-BE49-F238E27FC236}">
                    <a16:creationId xmlns:a16="http://schemas.microsoft.com/office/drawing/2014/main" id="{13BF6BF7-E20A-F230-0A29-4C1BFA5C6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2" y="2342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5" name="Freeform 21" descr="Sand">
                <a:extLst>
                  <a:ext uri="{FF2B5EF4-FFF2-40B4-BE49-F238E27FC236}">
                    <a16:creationId xmlns:a16="http://schemas.microsoft.com/office/drawing/2014/main" id="{9818B363-5F19-25BA-E379-D625C07D8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27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6" name="Freeform 22" descr="Dashed upward diagonal">
                <a:extLst>
                  <a:ext uri="{FF2B5EF4-FFF2-40B4-BE49-F238E27FC236}">
                    <a16:creationId xmlns:a16="http://schemas.microsoft.com/office/drawing/2014/main" id="{4E1701E7-6010-CAC7-88DA-45D7F11F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146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7" name="Freeform 23" descr="Dashed upward diagonal">
                <a:extLst>
                  <a:ext uri="{FF2B5EF4-FFF2-40B4-BE49-F238E27FC236}">
                    <a16:creationId xmlns:a16="http://schemas.microsoft.com/office/drawing/2014/main" id="{3ED09FDD-E916-4F77-4862-C0E155961BF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330" y="140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8" name="Freeform 13" descr="Dashed upward diagonal">
                <a:extLst>
                  <a:ext uri="{FF2B5EF4-FFF2-40B4-BE49-F238E27FC236}">
                    <a16:creationId xmlns:a16="http://schemas.microsoft.com/office/drawing/2014/main" id="{3224AFE6-2EB2-0637-723F-979CE4A76A4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552" y="1835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9" name="Freeform 14" descr="Dashed upward diagonal">
                <a:extLst>
                  <a:ext uri="{FF2B5EF4-FFF2-40B4-BE49-F238E27FC236}">
                    <a16:creationId xmlns:a16="http://schemas.microsoft.com/office/drawing/2014/main" id="{4B7F08B9-792A-2F34-1C1A-57054E6F6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027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0" name="Freeform 15" descr="Dashed upward diagonal">
                <a:extLst>
                  <a:ext uri="{FF2B5EF4-FFF2-40B4-BE49-F238E27FC236}">
                    <a16:creationId xmlns:a16="http://schemas.microsoft.com/office/drawing/2014/main" id="{6F26C9C3-A035-A48B-D631-9990C7B8C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045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1" name="Freeform 23" descr="Dashed upward diagonal">
                <a:extLst>
                  <a:ext uri="{FF2B5EF4-FFF2-40B4-BE49-F238E27FC236}">
                    <a16:creationId xmlns:a16="http://schemas.microsoft.com/office/drawing/2014/main" id="{6541DC4D-7568-5546-6522-7C687FFABAE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66" y="118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2" name="Freeform 23" descr="Dashed upward diagonal">
                <a:extLst>
                  <a:ext uri="{FF2B5EF4-FFF2-40B4-BE49-F238E27FC236}">
                    <a16:creationId xmlns:a16="http://schemas.microsoft.com/office/drawing/2014/main" id="{0D5FFB38-7D91-F8D4-FEA8-1A4493731A3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44" y="120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F3D6B87-18BD-3142-A1A2-314F3415C256}"/>
                </a:ext>
              </a:extLst>
            </p:cNvPr>
            <p:cNvGrpSpPr/>
            <p:nvPr/>
          </p:nvGrpSpPr>
          <p:grpSpPr>
            <a:xfrm>
              <a:off x="9862090" y="1782360"/>
              <a:ext cx="274320" cy="4295810"/>
              <a:chOff x="6899746" y="1895180"/>
              <a:chExt cx="365760" cy="3741458"/>
            </a:xfrm>
          </p:grpSpPr>
          <p:sp>
            <p:nvSpPr>
              <p:cNvPr id="15" name="Rectangle 28">
                <a:extLst>
                  <a:ext uri="{FF2B5EF4-FFF2-40B4-BE49-F238E27FC236}">
                    <a16:creationId xmlns:a16="http://schemas.microsoft.com/office/drawing/2014/main" id="{3F72A35D-5DD5-02F5-1D83-E3CF1F5D5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9746" y="1895180"/>
                <a:ext cx="365760" cy="3741458"/>
              </a:xfrm>
              <a:prstGeom prst="rect">
                <a:avLst/>
              </a:prstGeom>
              <a:solidFill>
                <a:schemeClr val="bg1"/>
              </a:solidFill>
              <a:ln w="349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66F305-8CC8-0815-5CC2-D8950F9BC395}"/>
                  </a:ext>
                </a:extLst>
              </p:cNvPr>
              <p:cNvGrpSpPr/>
              <p:nvPr/>
            </p:nvGrpSpPr>
            <p:grpSpPr>
              <a:xfrm>
                <a:off x="6899746" y="4401083"/>
                <a:ext cx="365760" cy="1235555"/>
                <a:chOff x="5620268" y="4041010"/>
                <a:chExt cx="294941" cy="1341390"/>
              </a:xfrm>
            </p:grpSpPr>
            <p:sp useBgFill="1">
              <p:nvSpPr>
                <p:cNvPr id="17" name="Line 32">
                  <a:extLst>
                    <a:ext uri="{FF2B5EF4-FFF2-40B4-BE49-F238E27FC236}">
                      <a16:creationId xmlns:a16="http://schemas.microsoft.com/office/drawing/2014/main" id="{4F2C8492-7B27-A315-2CC1-2F412CF86D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041010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18" name="Line 33">
                  <a:extLst>
                    <a:ext uri="{FF2B5EF4-FFF2-40B4-BE49-F238E27FC236}">
                      <a16:creationId xmlns:a16="http://schemas.microsoft.com/office/drawing/2014/main" id="{2753BEB1-6E03-2A7C-91C0-3378AB3D84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136824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19" name="Line 34">
                  <a:extLst>
                    <a:ext uri="{FF2B5EF4-FFF2-40B4-BE49-F238E27FC236}">
                      <a16:creationId xmlns:a16="http://schemas.microsoft.com/office/drawing/2014/main" id="{29335A44-D3A6-1D57-C4C7-DE3CAF8881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232638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0" name="Line 29">
                  <a:extLst>
                    <a:ext uri="{FF2B5EF4-FFF2-40B4-BE49-F238E27FC236}">
                      <a16:creationId xmlns:a16="http://schemas.microsoft.com/office/drawing/2014/main" id="{AFC7D886-5D59-C698-C3AC-D17C0CD190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328452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1" name="Line 30">
                  <a:extLst>
                    <a:ext uri="{FF2B5EF4-FFF2-40B4-BE49-F238E27FC236}">
                      <a16:creationId xmlns:a16="http://schemas.microsoft.com/office/drawing/2014/main" id="{1FA8ABFA-C1EE-35A4-B5DA-E3F48A4CF1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424266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2" name="Line 31">
                  <a:extLst>
                    <a:ext uri="{FF2B5EF4-FFF2-40B4-BE49-F238E27FC236}">
                      <a16:creationId xmlns:a16="http://schemas.microsoft.com/office/drawing/2014/main" id="{A551AFA2-5652-19FE-96C6-CD427D6041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520080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3" name="Line 32">
                  <a:extLst>
                    <a:ext uri="{FF2B5EF4-FFF2-40B4-BE49-F238E27FC236}">
                      <a16:creationId xmlns:a16="http://schemas.microsoft.com/office/drawing/2014/main" id="{00F59747-9A26-66A0-2F2C-218E3AE761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615894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4" name="Line 33">
                  <a:extLst>
                    <a:ext uri="{FF2B5EF4-FFF2-40B4-BE49-F238E27FC236}">
                      <a16:creationId xmlns:a16="http://schemas.microsoft.com/office/drawing/2014/main" id="{94392FD6-7E70-827D-DBAA-A7AD31848C7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711708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5" name="Line 34">
                  <a:extLst>
                    <a:ext uri="{FF2B5EF4-FFF2-40B4-BE49-F238E27FC236}">
                      <a16:creationId xmlns:a16="http://schemas.microsoft.com/office/drawing/2014/main" id="{E3CB84E9-15F0-A9E2-A0A9-061C364C79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807522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6" name="Line 29">
                  <a:extLst>
                    <a:ext uri="{FF2B5EF4-FFF2-40B4-BE49-F238E27FC236}">
                      <a16:creationId xmlns:a16="http://schemas.microsoft.com/office/drawing/2014/main" id="{2B37EBFD-757E-24A2-08E3-BE51F040C5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903336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7" name="Line 30">
                  <a:extLst>
                    <a:ext uri="{FF2B5EF4-FFF2-40B4-BE49-F238E27FC236}">
                      <a16:creationId xmlns:a16="http://schemas.microsoft.com/office/drawing/2014/main" id="{7DA6C42E-3795-42F4-0FD0-43615B1A3D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4999150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8" name="Line 31">
                  <a:extLst>
                    <a:ext uri="{FF2B5EF4-FFF2-40B4-BE49-F238E27FC236}">
                      <a16:creationId xmlns:a16="http://schemas.microsoft.com/office/drawing/2014/main" id="{1479B770-9437-952E-8F39-816FDCC875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5094964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29" name="Line 32">
                  <a:extLst>
                    <a:ext uri="{FF2B5EF4-FFF2-40B4-BE49-F238E27FC236}">
                      <a16:creationId xmlns:a16="http://schemas.microsoft.com/office/drawing/2014/main" id="{BD7C5DAC-5F20-DAD2-BF4B-44D8DC89D4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5190778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30" name="Line 33">
                  <a:extLst>
                    <a:ext uri="{FF2B5EF4-FFF2-40B4-BE49-F238E27FC236}">
                      <a16:creationId xmlns:a16="http://schemas.microsoft.com/office/drawing/2014/main" id="{02CEC0D3-A7EC-A3AE-3C5A-7934F7DF5B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5286592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 useBgFill="1">
              <p:nvSpPr>
                <p:cNvPr id="31" name="Line 34">
                  <a:extLst>
                    <a:ext uri="{FF2B5EF4-FFF2-40B4-BE49-F238E27FC236}">
                      <a16:creationId xmlns:a16="http://schemas.microsoft.com/office/drawing/2014/main" id="{C718D08B-CE6C-1631-9BD6-6615624320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620268" y="5382400"/>
                  <a:ext cx="29494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53" name="WT">
            <a:extLst>
              <a:ext uri="{FF2B5EF4-FFF2-40B4-BE49-F238E27FC236}">
                <a16:creationId xmlns:a16="http://schemas.microsoft.com/office/drawing/2014/main" id="{21A4A4FF-1933-0A85-F913-48D9EBBE5667}"/>
              </a:ext>
            </a:extLst>
          </p:cNvPr>
          <p:cNvGrpSpPr>
            <a:grpSpLocks/>
          </p:cNvGrpSpPr>
          <p:nvPr/>
        </p:nvGrpSpPr>
        <p:grpSpPr bwMode="auto">
          <a:xfrm>
            <a:off x="10208751" y="1935450"/>
            <a:ext cx="1920241" cy="189347"/>
            <a:chOff x="3437610" y="2212003"/>
            <a:chExt cx="1919873" cy="172613"/>
          </a:xfrm>
        </p:grpSpPr>
        <p:cxnSp>
          <p:nvCxnSpPr>
            <p:cNvPr id="54" name="Straight Connector 3">
              <a:extLst>
                <a:ext uri="{FF2B5EF4-FFF2-40B4-BE49-F238E27FC236}">
                  <a16:creationId xmlns:a16="http://schemas.microsoft.com/office/drawing/2014/main" id="{5C426387-8175-EEB8-6983-C9168AA4A7F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37610" y="2384616"/>
              <a:ext cx="1919873" cy="0"/>
            </a:xfrm>
            <a:prstGeom prst="line">
              <a:avLst/>
            </a:prstGeom>
            <a:noFill/>
            <a:ln w="25400" algn="ctr">
              <a:solidFill>
                <a:srgbClr val="00B0F0">
                  <a:alpha val="50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5EC2C5BB-3B91-0CF7-73CF-81A4860158A6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449816" y="2212003"/>
              <a:ext cx="213743" cy="16671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  <a:alpha val="42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CB3E741B-81F1-CF47-9DD2-AF5D12E3645D}"/>
              </a:ext>
            </a:extLst>
          </p:cNvPr>
          <p:cNvSpPr/>
          <p:nvPr/>
        </p:nvSpPr>
        <p:spPr bwMode="auto">
          <a:xfrm>
            <a:off x="10408987" y="4851170"/>
            <a:ext cx="274320" cy="1602895"/>
          </a:xfrm>
          <a:prstGeom prst="rect">
            <a:avLst/>
          </a:prstGeom>
          <a:pattFill prst="lgConfetti">
            <a:fgClr>
              <a:srgbClr val="C00000"/>
            </a:fgClr>
            <a:bgClr>
              <a:schemeClr val="bg1"/>
            </a:bgClr>
          </a:patt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SKIN</a:t>
            </a:r>
          </a:p>
        </p:txBody>
      </p:sp>
      <p:grpSp>
        <p:nvGrpSpPr>
          <p:cNvPr id="57" name="Bent Arrows">
            <a:extLst>
              <a:ext uri="{FF2B5EF4-FFF2-40B4-BE49-F238E27FC236}">
                <a16:creationId xmlns:a16="http://schemas.microsoft.com/office/drawing/2014/main" id="{9F4617B8-A0CA-7591-7E06-6BCC97491752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0569109" y="2811271"/>
            <a:ext cx="1491902" cy="3441701"/>
            <a:chOff x="6156097" y="2981435"/>
            <a:chExt cx="2585328" cy="2446728"/>
          </a:xfrm>
        </p:grpSpPr>
        <p:sp>
          <p:nvSpPr>
            <p:cNvPr id="58" name="Line 35">
              <a:extLst>
                <a:ext uri="{FF2B5EF4-FFF2-40B4-BE49-F238E27FC236}">
                  <a16:creationId xmlns:a16="http://schemas.microsoft.com/office/drawing/2014/main" id="{96BC08EA-B8D9-D51B-A033-A699B4AFAB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313702" y="2981435"/>
              <a:ext cx="139169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Line 35">
              <a:extLst>
                <a:ext uri="{FF2B5EF4-FFF2-40B4-BE49-F238E27FC236}">
                  <a16:creationId xmlns:a16="http://schemas.microsoft.com/office/drawing/2014/main" id="{BAF6E1A5-00CA-D3BB-FFE2-DB247F63C5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56097" y="4041345"/>
              <a:ext cx="2501248" cy="1386818"/>
            </a:xfrm>
            <a:custGeom>
              <a:avLst/>
              <a:gdLst>
                <a:gd name="T0" fmla="*/ 0 w 2264381"/>
                <a:gd name="T1" fmla="*/ 981 h 1582120"/>
                <a:gd name="T2" fmla="*/ 2657405 w 2264381"/>
                <a:gd name="T3" fmla="*/ 1582148 h 1582120"/>
                <a:gd name="T4" fmla="*/ 0 60000 65536"/>
                <a:gd name="T5" fmla="*/ 0 60000 65536"/>
                <a:gd name="connsiteX0" fmla="*/ 0 w 2172261"/>
                <a:gd name="connsiteY0" fmla="*/ 500 h 1664748"/>
                <a:gd name="connsiteX1" fmla="*/ 2172261 w 2172261"/>
                <a:gd name="connsiteY1" fmla="*/ 1664748 h 1664748"/>
                <a:gd name="connsiteX0" fmla="*/ 0 w 2172261"/>
                <a:gd name="connsiteY0" fmla="*/ 58 h 1664306"/>
                <a:gd name="connsiteX1" fmla="*/ 2172261 w 2172261"/>
                <a:gd name="connsiteY1" fmla="*/ 1664306 h 1664306"/>
                <a:gd name="connsiteX0" fmla="*/ 0 w 2172261"/>
                <a:gd name="connsiteY0" fmla="*/ 49 h 1664297"/>
                <a:gd name="connsiteX1" fmla="*/ 2172261 w 2172261"/>
                <a:gd name="connsiteY1" fmla="*/ 1664297 h 1664297"/>
                <a:gd name="connsiteX0" fmla="*/ 0 w 2131320"/>
                <a:gd name="connsiteY0" fmla="*/ 62 h 1377208"/>
                <a:gd name="connsiteX1" fmla="*/ 2131320 w 2131320"/>
                <a:gd name="connsiteY1" fmla="*/ 1377208 h 1377208"/>
                <a:gd name="connsiteX0" fmla="*/ 0 w 2131320"/>
                <a:gd name="connsiteY0" fmla="*/ 9648 h 1386794"/>
                <a:gd name="connsiteX1" fmla="*/ 2131320 w 2131320"/>
                <a:gd name="connsiteY1" fmla="*/ 1386794 h 1386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31320" h="1386794">
                  <a:moveTo>
                    <a:pt x="0" y="9648"/>
                  </a:moveTo>
                  <a:cubicBezTo>
                    <a:pt x="1282930" y="-120765"/>
                    <a:pt x="1413235" y="1109101"/>
                    <a:pt x="2131320" y="1386794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0" name="Line 35">
              <a:extLst>
                <a:ext uri="{FF2B5EF4-FFF2-40B4-BE49-F238E27FC236}">
                  <a16:creationId xmlns:a16="http://schemas.microsoft.com/office/drawing/2014/main" id="{512B182C-B742-56B2-F129-49B3E9BD99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67777" y="3524371"/>
              <a:ext cx="2137616" cy="275391"/>
            </a:xfrm>
            <a:custGeom>
              <a:avLst/>
              <a:gdLst>
                <a:gd name="T0" fmla="*/ 0 w 2264381"/>
                <a:gd name="T1" fmla="*/ 7954 h 1611951"/>
                <a:gd name="T2" fmla="*/ 2137616 w 2264381"/>
                <a:gd name="T3" fmla="*/ 416134 h 1611951"/>
                <a:gd name="T4" fmla="*/ 0 60000 65536"/>
                <a:gd name="T5" fmla="*/ 0 60000 65536"/>
                <a:gd name="connsiteX0" fmla="*/ 0 w 2264381"/>
                <a:gd name="connsiteY0" fmla="*/ 891 h 1582030"/>
                <a:gd name="connsiteX1" fmla="*/ 2264381 w 2264381"/>
                <a:gd name="connsiteY1" fmla="*/ 1582030 h 1582030"/>
                <a:gd name="connsiteX0" fmla="*/ 0 w 2264381"/>
                <a:gd name="connsiteY0" fmla="*/ 0 h 1581139"/>
                <a:gd name="connsiteX1" fmla="*/ 2264381 w 2264381"/>
                <a:gd name="connsiteY1" fmla="*/ 1581139 h 158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64381" h="1581139">
                  <a:moveTo>
                    <a:pt x="0" y="0"/>
                  </a:moveTo>
                  <a:cubicBezTo>
                    <a:pt x="1035091" y="6007"/>
                    <a:pt x="1339118" y="407387"/>
                    <a:pt x="2264381" y="1581139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" name="Line 35">
              <a:extLst>
                <a:ext uri="{FF2B5EF4-FFF2-40B4-BE49-F238E27FC236}">
                  <a16:creationId xmlns:a16="http://schemas.microsoft.com/office/drawing/2014/main" id="{E1D34324-E7AB-9588-1CAF-0996D21FC6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366568" y="3886325"/>
              <a:ext cx="2374857" cy="724266"/>
            </a:xfrm>
            <a:custGeom>
              <a:avLst/>
              <a:gdLst>
                <a:gd name="T0" fmla="*/ 0 w 2314152"/>
                <a:gd name="T1" fmla="*/ 152 h 1526365"/>
                <a:gd name="T2" fmla="*/ 2338823 w 2314152"/>
                <a:gd name="T3" fmla="*/ 866791 h 1526365"/>
                <a:gd name="T4" fmla="*/ 0 60000 65536"/>
                <a:gd name="T5" fmla="*/ 0 60000 65536"/>
                <a:gd name="connsiteX0" fmla="*/ 0 w 2314152"/>
                <a:gd name="connsiteY0" fmla="*/ 57 h 1526154"/>
                <a:gd name="connsiteX1" fmla="*/ 2314152 w 2314152"/>
                <a:gd name="connsiteY1" fmla="*/ 1526154 h 1526154"/>
                <a:gd name="connsiteX0" fmla="*/ 0 w 2349808"/>
                <a:gd name="connsiteY0" fmla="*/ 53 h 1605978"/>
                <a:gd name="connsiteX1" fmla="*/ 2349808 w 2349808"/>
                <a:gd name="connsiteY1" fmla="*/ 1605978 h 1605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49808" h="1605978">
                  <a:moveTo>
                    <a:pt x="0" y="53"/>
                  </a:moveTo>
                  <a:cubicBezTo>
                    <a:pt x="1099855" y="-9477"/>
                    <a:pt x="1683755" y="1242561"/>
                    <a:pt x="2349808" y="1605978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5" name="WT deep">
            <a:extLst>
              <a:ext uri="{FF2B5EF4-FFF2-40B4-BE49-F238E27FC236}">
                <a16:creationId xmlns:a16="http://schemas.microsoft.com/office/drawing/2014/main" id="{22B26767-95E0-C9FD-21BB-8226EC6ABA24}"/>
              </a:ext>
            </a:extLst>
          </p:cNvPr>
          <p:cNvGrpSpPr>
            <a:grpSpLocks/>
          </p:cNvGrpSpPr>
          <p:nvPr/>
        </p:nvGrpSpPr>
        <p:grpSpPr bwMode="auto">
          <a:xfrm>
            <a:off x="9798488" y="4459601"/>
            <a:ext cx="640083" cy="189347"/>
            <a:chOff x="3044731" y="2212003"/>
            <a:chExt cx="639957" cy="172613"/>
          </a:xfrm>
        </p:grpSpPr>
        <p:cxnSp>
          <p:nvCxnSpPr>
            <p:cNvPr id="66" name="Straight Connector 3">
              <a:extLst>
                <a:ext uri="{FF2B5EF4-FFF2-40B4-BE49-F238E27FC236}">
                  <a16:creationId xmlns:a16="http://schemas.microsoft.com/office/drawing/2014/main" id="{37666661-6E99-79D2-D919-E68BB8D326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44731" y="2384616"/>
              <a:ext cx="639957" cy="0"/>
            </a:xfrm>
            <a:prstGeom prst="line">
              <a:avLst/>
            </a:prstGeom>
            <a:noFill/>
            <a:ln w="2540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id="{6A70C006-2422-3A8A-4A72-C5AA304C2BF7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449816" y="2212003"/>
              <a:ext cx="213743" cy="16671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pic>
        <p:nvPicPr>
          <p:cNvPr id="13" name="Loss type overlay">
            <a:extLst>
              <a:ext uri="{FF2B5EF4-FFF2-40B4-BE49-F238E27FC236}">
                <a16:creationId xmlns:a16="http://schemas.microsoft.com/office/drawing/2014/main" id="{783F6567-44FC-6B1F-705E-C57780FFB3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7412269" y="2240411"/>
            <a:ext cx="2960204" cy="4021836"/>
          </a:xfrm>
          <a:prstGeom prst="rect">
            <a:avLst/>
          </a:prstGeom>
        </p:spPr>
      </p:pic>
      <p:grpSp>
        <p:nvGrpSpPr>
          <p:cNvPr id="62" name="WT step 1">
            <a:extLst>
              <a:ext uri="{FF2B5EF4-FFF2-40B4-BE49-F238E27FC236}">
                <a16:creationId xmlns:a16="http://schemas.microsoft.com/office/drawing/2014/main" id="{A8430AC1-B29B-1B0C-D461-658D49F7318A}"/>
              </a:ext>
            </a:extLst>
          </p:cNvPr>
          <p:cNvGrpSpPr>
            <a:grpSpLocks/>
          </p:cNvGrpSpPr>
          <p:nvPr/>
        </p:nvGrpSpPr>
        <p:grpSpPr bwMode="auto">
          <a:xfrm>
            <a:off x="8067933" y="2963621"/>
            <a:ext cx="2377440" cy="189347"/>
            <a:chOff x="1299400" y="2212003"/>
            <a:chExt cx="2376976" cy="172613"/>
          </a:xfrm>
        </p:grpSpPr>
        <p:cxnSp>
          <p:nvCxnSpPr>
            <p:cNvPr id="63" name="Straight Connector 3">
              <a:extLst>
                <a:ext uri="{FF2B5EF4-FFF2-40B4-BE49-F238E27FC236}">
                  <a16:creationId xmlns:a16="http://schemas.microsoft.com/office/drawing/2014/main" id="{8FA779D0-2F99-4884-7BB4-7226FAD5E9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99400" y="2384616"/>
              <a:ext cx="2376976" cy="0"/>
            </a:xfrm>
            <a:prstGeom prst="line">
              <a:avLst/>
            </a:prstGeom>
            <a:noFill/>
            <a:ln w="2540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Isosceles Triangle 63">
              <a:extLst>
                <a:ext uri="{FF2B5EF4-FFF2-40B4-BE49-F238E27FC236}">
                  <a16:creationId xmlns:a16="http://schemas.microsoft.com/office/drawing/2014/main" id="{9245D5FC-5952-CCD7-07C7-13D18C5D3E45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3449816" y="2212003"/>
              <a:ext cx="213743" cy="16671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</p:grpSp>
      <p:sp>
        <p:nvSpPr>
          <p:cNvPr id="4" name="Reference">
            <a:extLst>
              <a:ext uri="{FF2B5EF4-FFF2-40B4-BE49-F238E27FC236}">
                <a16:creationId xmlns:a16="http://schemas.microsoft.com/office/drawing/2014/main" id="{65345BDF-5379-9694-972A-B8730BB94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0934" y="6550223"/>
            <a:ext cx="17443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hlinkClick r:id="rId11"/>
              </a:rPr>
              <a:t>Rorabaugh, 1953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D2F9698-B672-291F-3D10-33349346C77B}"/>
                  </a:ext>
                </a:extLst>
              </p:cNvPr>
              <p:cNvSpPr txBox="1"/>
              <p:nvPr/>
            </p:nvSpPr>
            <p:spPr>
              <a:xfrm>
                <a:off x="679323" y="1587686"/>
                <a:ext cx="2897653" cy="4446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sz="200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𝝅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(−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𝟓𝟕𝟕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𝒍𝒏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D2F9698-B672-291F-3D10-33349346C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23" y="1587686"/>
                <a:ext cx="2897653" cy="444609"/>
              </a:xfrm>
              <a:prstGeom prst="rect">
                <a:avLst/>
              </a:prstGeom>
              <a:blipFill>
                <a:blip r:embed="rId12"/>
                <a:stretch>
                  <a:fillRect t="-2740" r="-4832" b="-19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948471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12150-DE1A-409F-9C6A-AC3B5D2D4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Petroleum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DA996-6A13-44D1-B8A0-87D2C7130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204523"/>
          </a:xfrm>
        </p:spPr>
        <p:txBody>
          <a:bodyPr/>
          <a:lstStyle/>
          <a:p>
            <a:r>
              <a:rPr lang="en-US" dirty="0"/>
              <a:t>Transmissivity better defined by transformed time &amp; drawdown,</a:t>
            </a:r>
          </a:p>
          <a:p>
            <a:endParaRPr lang="en-US" sz="3600" dirty="0"/>
          </a:p>
          <a:p>
            <a:pPr lvl="1"/>
            <a:r>
              <a:rPr lang="en-US" dirty="0"/>
              <a:t>Both scales are meaningless</a:t>
            </a:r>
          </a:p>
          <a:p>
            <a:pPr lvl="1"/>
            <a:r>
              <a:rPr lang="en-US" dirty="0"/>
              <a:t>Slope of steps should be parallel</a:t>
            </a:r>
          </a:p>
          <a:p>
            <a:pPr lvl="1"/>
            <a:r>
              <a:rPr lang="en-US" dirty="0"/>
              <a:t>All overlay if no well loss </a:t>
            </a:r>
            <a:br>
              <a:rPr lang="en-US" dirty="0"/>
            </a:br>
            <a:r>
              <a:rPr lang="en-US" dirty="0"/>
              <a:t>or wellbore storage</a:t>
            </a:r>
          </a:p>
          <a:p>
            <a:r>
              <a:rPr lang="en-US" dirty="0"/>
              <a:t>Good diagnostic of </a:t>
            </a:r>
            <a:r>
              <a:rPr lang="en-US" b="1" i="1" dirty="0"/>
              <a:t>T</a:t>
            </a:r>
          </a:p>
          <a:p>
            <a:r>
              <a:rPr lang="en-US" dirty="0"/>
              <a:t>Well loss model diagnostic plot</a:t>
            </a:r>
          </a:p>
          <a:p>
            <a:pPr lvl="1"/>
            <a:r>
              <a:rPr lang="en-US" dirty="0"/>
              <a:t>Assume flowing intervals saturated</a:t>
            </a:r>
          </a:p>
          <a:p>
            <a:pPr marL="457200" lvl="1" indent="0">
              <a:buNone/>
            </a:pPr>
            <a:r>
              <a:rPr lang="en-US" dirty="0"/>
              <a:t>&gt; 100 ft of drawdown, Not necessarily</a:t>
            </a:r>
          </a:p>
          <a:p>
            <a:endParaRPr lang="en-US" dirty="0"/>
          </a:p>
        </p:txBody>
      </p:sp>
      <p:sp>
        <p:nvSpPr>
          <p:cNvPr id="4" name="Reference">
            <a:extLst>
              <a:ext uri="{FF2B5EF4-FFF2-40B4-BE49-F238E27FC236}">
                <a16:creationId xmlns:a16="http://schemas.microsoft.com/office/drawing/2014/main" id="{3FEBBB93-EC3D-BC54-D749-ECE659F95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3917" y="6550223"/>
            <a:ext cx="1107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hlinkClick r:id="rId2"/>
              </a:rPr>
              <a:t>Lee, 1982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1E4695E-D661-E0A0-CCDA-C9E0144792B6}"/>
                  </a:ext>
                </a:extLst>
              </p:cNvPr>
              <p:cNvSpPr txBox="1"/>
              <p:nvPr/>
            </p:nvSpPr>
            <p:spPr>
              <a:xfrm>
                <a:off x="1020558" y="2152112"/>
                <a:ext cx="2558072" cy="574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smtClean="0"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1" i="1" smtClean="0">
                                          <a:latin typeface="Cambria Math" panose="02040503050406030204" pitchFamily="18" charset="0"/>
                                        </a:rPr>
                                        <m:t>𝒕</m:t>
                                      </m:r>
                                      <m:r>
                                        <a:rPr lang="en-US" sz="1800" b="1" i="1" smtClean="0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e>
                                    <m:sub>
                                      <m:r>
                                        <a:rPr lang="en-US" sz="1800" b="1" i="1" smtClean="0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1E4695E-D661-E0A0-CCDA-C9E0144792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558" y="2152112"/>
                <a:ext cx="2558072" cy="5741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1BD57F5-310A-CE1C-6DED-4E03499FE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188720"/>
            <a:ext cx="5768340" cy="55778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BBC74A-0F92-C69F-E1AE-5A475BF2E864}"/>
                  </a:ext>
                </a:extLst>
              </p:cNvPr>
              <p:cNvSpPr txBox="1"/>
              <p:nvPr/>
            </p:nvSpPr>
            <p:spPr>
              <a:xfrm>
                <a:off x="4181613" y="2179363"/>
                <a:ext cx="673261" cy="5196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num>
                        <m:den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BBC74A-0F92-C69F-E1AE-5A475BF2E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1613" y="2179363"/>
                <a:ext cx="673261" cy="5196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40B082-E482-902A-0D33-B43CB57A2F4F}"/>
              </a:ext>
            </a:extLst>
          </p:cNvPr>
          <p:cNvCxnSpPr>
            <a:cxnSpLocks/>
          </p:cNvCxnSpPr>
          <p:nvPr/>
        </p:nvCxnSpPr>
        <p:spPr bwMode="auto">
          <a:xfrm flipV="1">
            <a:off x="7236433" y="3397533"/>
            <a:ext cx="4097073" cy="393448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40000"/>
                <a:lumOff val="6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677581-4593-1505-D1A5-E7446DBDC347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5320" y="3086562"/>
            <a:ext cx="4097073" cy="393448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40000"/>
                <a:lumOff val="6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4925134-AFA8-B5F7-7688-42EEEA60D63D}"/>
              </a:ext>
            </a:extLst>
          </p:cNvPr>
          <p:cNvCxnSpPr>
            <a:cxnSpLocks/>
          </p:cNvCxnSpPr>
          <p:nvPr/>
        </p:nvCxnSpPr>
        <p:spPr bwMode="auto">
          <a:xfrm flipV="1">
            <a:off x="7418447" y="2633141"/>
            <a:ext cx="4097073" cy="393448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40000"/>
                <a:lumOff val="6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2238DFF-4F76-DF0B-19B1-826C39F1D393}"/>
              </a:ext>
            </a:extLst>
          </p:cNvPr>
          <p:cNvCxnSpPr>
            <a:cxnSpLocks/>
          </p:cNvCxnSpPr>
          <p:nvPr/>
        </p:nvCxnSpPr>
        <p:spPr bwMode="auto">
          <a:xfrm flipV="1">
            <a:off x="7418447" y="2164249"/>
            <a:ext cx="4210428" cy="468892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40000"/>
                <a:lumOff val="6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23277EC-F595-278C-2486-965990C64EDC}"/>
              </a:ext>
            </a:extLst>
          </p:cNvPr>
          <p:cNvCxnSpPr>
            <a:cxnSpLocks/>
          </p:cNvCxnSpPr>
          <p:nvPr/>
        </p:nvCxnSpPr>
        <p:spPr bwMode="auto">
          <a:xfrm flipV="1">
            <a:off x="7418447" y="1645176"/>
            <a:ext cx="3752995" cy="950663"/>
          </a:xfrm>
          <a:prstGeom prst="line">
            <a:avLst/>
          </a:prstGeom>
          <a:noFill/>
          <a:ln w="28575" cap="flat" cmpd="sng" algn="ctr">
            <a:solidFill>
              <a:srgbClr val="5E5ED8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96869971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23D675-A397-F9C2-AB60-A531103F9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767" y="1231795"/>
            <a:ext cx="6680233" cy="5486400"/>
          </a:xfrm>
          <a:prstGeom prst="rect">
            <a:avLst/>
          </a:prstGeom>
        </p:spPr>
      </p:pic>
      <p:sp>
        <p:nvSpPr>
          <p:cNvPr id="4" name="Reference">
            <a:extLst>
              <a:ext uri="{FF2B5EF4-FFF2-40B4-BE49-F238E27FC236}">
                <a16:creationId xmlns:a16="http://schemas.microsoft.com/office/drawing/2014/main" id="{E2C51F4B-2617-ECAE-0F8F-26231F6FB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666" y="6557780"/>
            <a:ext cx="17443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  <a:hlinkClick r:id="rId3"/>
              </a:rPr>
              <a:t>Rorabaugh, 1953</a:t>
            </a:r>
            <a:r>
              <a:rPr lang="en-US" altLang="en-US" sz="14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64B657-9FD8-A3A7-1447-E0361870D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Step-Drawdown Workbook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35F12-2D90-099F-959F-1FEAD611B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636" y="1173606"/>
            <a:ext cx="5328130" cy="5303520"/>
          </a:xfrm>
        </p:spPr>
        <p:txBody>
          <a:bodyPr/>
          <a:lstStyle/>
          <a:p>
            <a:r>
              <a:rPr lang="en-US" sz="2000" dirty="0">
                <a:hlinkClick r:id="rId4"/>
              </a:rPr>
              <a:t>Pumping_StepDrawdown-2019.v3.xlsm</a:t>
            </a:r>
            <a:endParaRPr lang="en-US" sz="2000" dirty="0"/>
          </a:p>
          <a:p>
            <a:pPr lvl="1"/>
            <a:r>
              <a:rPr lang="en-US" sz="2000" dirty="0"/>
              <a:t>Use Rorabaugh (</a:t>
            </a:r>
            <a:r>
              <a:rPr lang="en-US" sz="2000" dirty="0">
                <a:hlinkClick r:id="rId3"/>
              </a:rPr>
              <a:t>1953</a:t>
            </a:r>
            <a:r>
              <a:rPr lang="en-US" sz="2000" dirty="0"/>
              <a:t>) &amp; Lee (</a:t>
            </a:r>
            <a:r>
              <a:rPr lang="en-US" sz="2000" dirty="0">
                <a:hlinkClick r:id="rId5"/>
              </a:rPr>
              <a:t>1982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Revised Halford &amp; Kuniansky (</a:t>
            </a:r>
            <a:r>
              <a:rPr lang="en-US" sz="2000" dirty="0">
                <a:hlinkClick r:id="rId6"/>
              </a:rPr>
              <a:t>2002</a:t>
            </a:r>
            <a:r>
              <a:rPr lang="en-US" sz="2000" dirty="0"/>
              <a:t>)</a:t>
            </a:r>
          </a:p>
          <a:p>
            <a:r>
              <a:rPr lang="en-US" sz="2400" dirty="0"/>
              <a:t>Added tools</a:t>
            </a:r>
          </a:p>
          <a:p>
            <a:pPr lvl="1"/>
            <a:r>
              <a:rPr lang="en-US" sz="2000" dirty="0"/>
              <a:t>Display time series</a:t>
            </a:r>
          </a:p>
          <a:p>
            <a:pPr lvl="2"/>
            <a:r>
              <a:rPr lang="en-US" sz="1600" dirty="0"/>
              <a:t>Identify analyzed data points</a:t>
            </a:r>
          </a:p>
          <a:p>
            <a:pPr lvl="2"/>
            <a:r>
              <a:rPr lang="en-US" sz="1600" dirty="0"/>
              <a:t>Pumping superimposed on drawdowns</a:t>
            </a:r>
          </a:p>
          <a:p>
            <a:pPr lvl="1"/>
            <a:r>
              <a:rPr lang="en-US" sz="2000" dirty="0"/>
              <a:t>Regress or manually fit data</a:t>
            </a:r>
          </a:p>
          <a:p>
            <a:pPr lvl="2"/>
            <a:r>
              <a:rPr lang="en-US" sz="1600" dirty="0"/>
              <a:t>Manually estimating </a:t>
            </a:r>
            <a:r>
              <a:rPr lang="en-US" sz="1600" b="1" i="1" dirty="0"/>
              <a:t>T</a:t>
            </a:r>
            <a:r>
              <a:rPr lang="en-US" sz="1600" dirty="0"/>
              <a:t> necessary</a:t>
            </a:r>
          </a:p>
          <a:p>
            <a:pPr lvl="2"/>
            <a:r>
              <a:rPr lang="en-US" sz="1600" dirty="0"/>
              <a:t>Parameter </a:t>
            </a:r>
            <a:r>
              <a:rPr lang="en-US" sz="1600" b="1" i="1" dirty="0"/>
              <a:t>T</a:t>
            </a:r>
            <a:r>
              <a:rPr lang="en-US" sz="1600" dirty="0"/>
              <a:t> can be fixed during regression</a:t>
            </a:r>
          </a:p>
          <a:p>
            <a:r>
              <a:rPr lang="en-US" sz="2400" dirty="0"/>
              <a:t>Simplified input &amp; output</a:t>
            </a:r>
          </a:p>
          <a:p>
            <a:r>
              <a:rPr lang="en-US" sz="2400" dirty="0"/>
              <a:t>Report table drawdowns &amp; efficiencies for each step</a:t>
            </a:r>
          </a:p>
          <a:p>
            <a:pPr lvl="1"/>
            <a:endParaRPr lang="en-US" sz="2000" dirty="0"/>
          </a:p>
        </p:txBody>
      </p:sp>
      <p:sp>
        <p:nvSpPr>
          <p:cNvPr id="7" name="Gross FIT">
            <a:extLst>
              <a:ext uri="{FF2B5EF4-FFF2-40B4-BE49-F238E27FC236}">
                <a16:creationId xmlns:a16="http://schemas.microsoft.com/office/drawing/2014/main" id="{1352F38E-FB04-B2BB-2E93-073916545F6E}"/>
              </a:ext>
            </a:extLst>
          </p:cNvPr>
          <p:cNvSpPr/>
          <p:nvPr/>
        </p:nvSpPr>
        <p:spPr bwMode="auto">
          <a:xfrm>
            <a:off x="8430946" y="4107227"/>
            <a:ext cx="676396" cy="279609"/>
          </a:xfrm>
          <a:prstGeom prst="roundRect">
            <a:avLst/>
          </a:prstGeom>
          <a:solidFill>
            <a:srgbClr val="FFFF00">
              <a:alpha val="57000"/>
            </a:srgbClr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76200"/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DJUST">
            <a:extLst>
              <a:ext uri="{FF2B5EF4-FFF2-40B4-BE49-F238E27FC236}">
                <a16:creationId xmlns:a16="http://schemas.microsoft.com/office/drawing/2014/main" id="{623C2EBA-5C6E-CB11-733C-F90A3784846D}"/>
              </a:ext>
            </a:extLst>
          </p:cNvPr>
          <p:cNvSpPr/>
          <p:nvPr/>
        </p:nvSpPr>
        <p:spPr bwMode="auto">
          <a:xfrm>
            <a:off x="8554553" y="4579558"/>
            <a:ext cx="445866" cy="634789"/>
          </a:xfrm>
          <a:prstGeom prst="roundRect">
            <a:avLst/>
          </a:prstGeom>
          <a:solidFill>
            <a:srgbClr val="FFFF00">
              <a:alpha val="57000"/>
            </a:srgbClr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76200"/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imeSeries FRAME">
            <a:extLst>
              <a:ext uri="{FF2B5EF4-FFF2-40B4-BE49-F238E27FC236}">
                <a16:creationId xmlns:a16="http://schemas.microsoft.com/office/drawing/2014/main" id="{B11B4113-A05C-63E0-3997-5802C2272532}"/>
              </a:ext>
            </a:extLst>
          </p:cNvPr>
          <p:cNvSpPr/>
          <p:nvPr/>
        </p:nvSpPr>
        <p:spPr bwMode="auto">
          <a:xfrm>
            <a:off x="9000418" y="1367822"/>
            <a:ext cx="3191582" cy="3075709"/>
          </a:xfrm>
          <a:prstGeom prst="roundRect">
            <a:avLst>
              <a:gd name="adj" fmla="val 913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implify FRAME">
            <a:extLst>
              <a:ext uri="{FF2B5EF4-FFF2-40B4-BE49-F238E27FC236}">
                <a16:creationId xmlns:a16="http://schemas.microsoft.com/office/drawing/2014/main" id="{EAD15FE1-CABF-A32D-838F-C2DA426C95C6}"/>
              </a:ext>
            </a:extLst>
          </p:cNvPr>
          <p:cNvSpPr/>
          <p:nvPr/>
        </p:nvSpPr>
        <p:spPr bwMode="auto">
          <a:xfrm>
            <a:off x="5615695" y="4420894"/>
            <a:ext cx="3384724" cy="2131082"/>
          </a:xfrm>
          <a:prstGeom prst="roundRect">
            <a:avLst>
              <a:gd name="adj" fmla="val 913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able FRAME">
            <a:extLst>
              <a:ext uri="{FF2B5EF4-FFF2-40B4-BE49-F238E27FC236}">
                <a16:creationId xmlns:a16="http://schemas.microsoft.com/office/drawing/2014/main" id="{58F10048-C652-BAA0-222F-0F8FF7C23CE1}"/>
              </a:ext>
            </a:extLst>
          </p:cNvPr>
          <p:cNvSpPr/>
          <p:nvPr/>
        </p:nvSpPr>
        <p:spPr bwMode="auto">
          <a:xfrm>
            <a:off x="9104346" y="4432213"/>
            <a:ext cx="3087653" cy="1057965"/>
          </a:xfrm>
          <a:prstGeom prst="roundRect">
            <a:avLst>
              <a:gd name="adj" fmla="val 913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73182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mph" presetSubtype="0" repeatCount="2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mph" presetSubtype="0" repeatCount="2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9" grpId="2" animBg="1"/>
      <p:bldP spid="10" grpId="0" animBg="1"/>
      <p:bldP spid="10" grpId="1" animBg="1"/>
      <p:bldP spid="12" grpId="0" animBg="1"/>
      <p:bldP spid="12" grpId="1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CB0CE8-1357-5BD4-BE05-E59B1F14C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45690729"/>
      </p:ext>
    </p:extLst>
  </p:cSld>
  <p:clrMapOvr>
    <a:masterClrMapping/>
  </p:clrMapOvr>
  <p:transition advTm="15000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29CF470-ACCA-4773-82DD-625A49C637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6858000"/>
          </a:xfrm>
        </p:spPr>
        <p:txBody>
          <a:bodyPr/>
          <a:lstStyle/>
          <a:p>
            <a:pPr eaLnBrk="1" hangingPunct="1"/>
            <a:r>
              <a:rPr lang="en-US" altLang="en-US" sz="8000"/>
              <a:t>REPORT</a:t>
            </a:r>
            <a:br>
              <a:rPr lang="en-US" altLang="en-US" sz="8000"/>
            </a:br>
            <a:r>
              <a:rPr lang="en-US" altLang="en-US" sz="8000"/>
              <a:t>TRANSMISSIVITY</a:t>
            </a:r>
          </a:p>
        </p:txBody>
      </p:sp>
    </p:spTree>
  </p:cSld>
  <p:clrMapOvr>
    <a:masterClrMapping/>
  </p:clrMapOvr>
  <p:transition advTm="15000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:a16="http://schemas.microsoft.com/office/drawing/2014/main" id="{6F36EE4F-4A3E-4890-B380-1C2A768B5C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Transmissivity &amp; K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BB8F9F41-CF17-4EFD-A32D-D211623181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914400" algn="l"/>
              </a:tabLst>
            </a:pPr>
            <a:r>
              <a:rPr lang="en-US" altLang="en-US" dirty="0"/>
              <a:t>Transmissivity </a:t>
            </a:r>
          </a:p>
          <a:p>
            <a:pPr lvl="1" eaLnBrk="1" hangingPunct="1">
              <a:tabLst>
                <a:tab pos="914400" algn="l"/>
              </a:tabLst>
            </a:pPr>
            <a:r>
              <a:rPr lang="en-US" altLang="en-US" dirty="0"/>
              <a:t>Estimated quantity, </a:t>
            </a:r>
            <a:br>
              <a:rPr lang="en-US" altLang="en-US" dirty="0"/>
            </a:br>
            <a:r>
              <a:rPr lang="en-US" altLang="en-US" dirty="0"/>
              <a:t>not hydraulic conductivity</a:t>
            </a:r>
          </a:p>
          <a:p>
            <a:pPr lvl="1" eaLnBrk="1" hangingPunct="1">
              <a:tabLst>
                <a:tab pos="914400" algn="l"/>
              </a:tabLst>
            </a:pPr>
            <a:r>
              <a:rPr lang="en-US" altLang="en-US" dirty="0"/>
              <a:t>Unknown thickness, Not a problem</a:t>
            </a:r>
            <a:endParaRPr lang="en-US" altLang="en-US" b="1" dirty="0"/>
          </a:p>
          <a:p>
            <a:pPr lvl="1" eaLnBrk="1" hangingPunct="1">
              <a:tabLst>
                <a:tab pos="914400" algn="l"/>
              </a:tabLst>
            </a:pPr>
            <a:r>
              <a:rPr lang="en-US" altLang="en-US" dirty="0"/>
              <a:t>Aquifer thickness reasonable where,</a:t>
            </a:r>
            <a:br>
              <a:rPr lang="en-US" altLang="en-US" dirty="0"/>
            </a:br>
            <a:r>
              <a:rPr lang="en-US" altLang="en-US" dirty="0"/>
              <a:t>T greater than 500 ft²/d</a:t>
            </a:r>
          </a:p>
          <a:p>
            <a:pPr eaLnBrk="1" hangingPunct="1">
              <a:tabLst>
                <a:tab pos="914400" algn="l"/>
              </a:tabLst>
            </a:pPr>
            <a:r>
              <a:rPr lang="en-US" altLang="en-US" dirty="0"/>
              <a:t>Thickness, b, differs</a:t>
            </a:r>
          </a:p>
          <a:p>
            <a:pPr lvl="1" eaLnBrk="1" hangingPunct="1">
              <a:tabLst>
                <a:tab pos="914400" algn="l"/>
              </a:tabLst>
            </a:pPr>
            <a:r>
              <a:rPr lang="en-US" altLang="en-US" dirty="0"/>
              <a:t>Depth Drilled</a:t>
            </a:r>
          </a:p>
          <a:p>
            <a:pPr lvl="1" eaLnBrk="1" hangingPunct="1">
              <a:tabLst>
                <a:tab pos="914400" algn="l"/>
              </a:tabLst>
            </a:pPr>
            <a:r>
              <a:rPr lang="en-US" altLang="en-US" dirty="0"/>
              <a:t>Screen Length </a:t>
            </a:r>
          </a:p>
          <a:p>
            <a:pPr lvl="1" eaLnBrk="1" hangingPunct="1">
              <a:tabLst>
                <a:tab pos="914400" algn="l"/>
              </a:tabLst>
            </a:pPr>
            <a:r>
              <a:rPr lang="en-US" altLang="en-US" dirty="0"/>
              <a:t>Model Thickness</a:t>
            </a:r>
          </a:p>
        </p:txBody>
      </p:sp>
      <p:sp>
        <p:nvSpPr>
          <p:cNvPr id="82" name="T unchanged">
            <a:extLst>
              <a:ext uri="{FF2B5EF4-FFF2-40B4-BE49-F238E27FC236}">
                <a16:creationId xmlns:a16="http://schemas.microsoft.com/office/drawing/2014/main" id="{CB1276A4-90E7-4082-935E-888C67B8D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9916" y="6212036"/>
            <a:ext cx="5486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dirty="0">
                <a:latin typeface="Arial" panose="020B0604020202020204" pitchFamily="34" charset="0"/>
              </a:rPr>
              <a:t>Transmissivity estimate unchanged!</a:t>
            </a:r>
          </a:p>
        </p:txBody>
      </p:sp>
      <p:grpSp>
        <p:nvGrpSpPr>
          <p:cNvPr id="2" name="Group Full aquifer">
            <a:extLst>
              <a:ext uri="{FF2B5EF4-FFF2-40B4-BE49-F238E27FC236}">
                <a16:creationId xmlns:a16="http://schemas.microsoft.com/office/drawing/2014/main" id="{AD2A93CD-45A1-8F98-20CA-76C8475621BB}"/>
              </a:ext>
            </a:extLst>
          </p:cNvPr>
          <p:cNvGrpSpPr/>
          <p:nvPr/>
        </p:nvGrpSpPr>
        <p:grpSpPr>
          <a:xfrm>
            <a:off x="9406285" y="1852613"/>
            <a:ext cx="2655969" cy="4241790"/>
            <a:chOff x="7494364" y="1852613"/>
            <a:chExt cx="2655969" cy="4241790"/>
          </a:xfrm>
        </p:grpSpPr>
        <p:grpSp>
          <p:nvGrpSpPr>
            <p:cNvPr id="3" name="Aquifer">
              <a:extLst>
                <a:ext uri="{FF2B5EF4-FFF2-40B4-BE49-F238E27FC236}">
                  <a16:creationId xmlns:a16="http://schemas.microsoft.com/office/drawing/2014/main" id="{B401195F-DF07-79D1-D48C-5DA85CD04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60132" y="2011364"/>
              <a:ext cx="1920240" cy="4083039"/>
              <a:chOff x="2184" y="1044"/>
              <a:chExt cx="1669" cy="1912"/>
            </a:xfrm>
          </p:grpSpPr>
          <p:sp>
            <p:nvSpPr>
              <p:cNvPr id="59" name="Rectangle 6" descr="Wide upward diagonal">
                <a:extLst>
                  <a:ext uri="{FF2B5EF4-FFF2-40B4-BE49-F238E27FC236}">
                    <a16:creationId xmlns:a16="http://schemas.microsoft.com/office/drawing/2014/main" id="{47037465-CFFF-A381-BAD9-2AED42DA09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1047"/>
                <a:ext cx="1663" cy="1909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0" name="Rectangle 7" descr="Sand">
                <a:extLst>
                  <a:ext uri="{FF2B5EF4-FFF2-40B4-BE49-F238E27FC236}">
                    <a16:creationId xmlns:a16="http://schemas.microsoft.com/office/drawing/2014/main" id="{90CCAFCA-12DD-51AC-FE07-DB186BBFC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1044"/>
                <a:ext cx="1669" cy="1129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1" name="Rectangle 9" descr="Horizontal brick">
                <a:extLst>
                  <a:ext uri="{FF2B5EF4-FFF2-40B4-BE49-F238E27FC236}">
                    <a16:creationId xmlns:a16="http://schemas.microsoft.com/office/drawing/2014/main" id="{00522C39-B531-629B-DD15-342041E2F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2168"/>
                <a:ext cx="1662" cy="600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2" name="Freeform 10" descr="Sand">
                <a:extLst>
                  <a:ext uri="{FF2B5EF4-FFF2-40B4-BE49-F238E27FC236}">
                    <a16:creationId xmlns:a16="http://schemas.microsoft.com/office/drawing/2014/main" id="{1657947B-028B-78DE-8EA3-E5AE935A8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205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Freeform 11" descr="Sand">
                <a:extLst>
                  <a:ext uri="{FF2B5EF4-FFF2-40B4-BE49-F238E27FC236}">
                    <a16:creationId xmlns:a16="http://schemas.microsoft.com/office/drawing/2014/main" id="{C51C59CD-A1B8-74AC-71D1-BA05AE44C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4" y="196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Freeform 12" descr="Sand">
                <a:extLst>
                  <a:ext uri="{FF2B5EF4-FFF2-40B4-BE49-F238E27FC236}">
                    <a16:creationId xmlns:a16="http://schemas.microsoft.com/office/drawing/2014/main" id="{EB13B8BE-EB07-21C1-3A61-C031BFBAB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204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Freeform 14" descr="Dashed upward diagonal">
                <a:extLst>
                  <a:ext uri="{FF2B5EF4-FFF2-40B4-BE49-F238E27FC236}">
                    <a16:creationId xmlns:a16="http://schemas.microsoft.com/office/drawing/2014/main" id="{AE628F7F-F572-73F6-1C2A-34DCBC0BE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" y="171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Freeform 15" descr="Dashed upward diagonal">
                <a:extLst>
                  <a:ext uri="{FF2B5EF4-FFF2-40B4-BE49-F238E27FC236}">
                    <a16:creationId xmlns:a16="http://schemas.microsoft.com/office/drawing/2014/main" id="{51643CAB-DED8-4345-53C6-232A88965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" y="173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Freeform 16" descr="Dashed upward diagonal">
                <a:extLst>
                  <a:ext uri="{FF2B5EF4-FFF2-40B4-BE49-F238E27FC236}">
                    <a16:creationId xmlns:a16="http://schemas.microsoft.com/office/drawing/2014/main" id="{693AFA93-F887-C054-DFEB-AB9A27446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6" y="260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Freeform 17" descr="Dashed upward diagonal">
                <a:extLst>
                  <a:ext uri="{FF2B5EF4-FFF2-40B4-BE49-F238E27FC236}">
                    <a16:creationId xmlns:a16="http://schemas.microsoft.com/office/drawing/2014/main" id="{8ADF85BB-945D-1E78-1164-C1D22E259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55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Freeform 18" descr="Dashed upward diagonal">
                <a:extLst>
                  <a:ext uri="{FF2B5EF4-FFF2-40B4-BE49-F238E27FC236}">
                    <a16:creationId xmlns:a16="http://schemas.microsoft.com/office/drawing/2014/main" id="{0E753A47-4BC9-3F89-8A9E-46C8B5693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6" y="2612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Freeform 19" descr="Sand">
                <a:extLst>
                  <a:ext uri="{FF2B5EF4-FFF2-40B4-BE49-F238E27FC236}">
                    <a16:creationId xmlns:a16="http://schemas.microsoft.com/office/drawing/2014/main" id="{47D630D2-6872-782C-4EFF-434301FBF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" y="2288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Freeform 20" descr="Sand">
                <a:extLst>
                  <a:ext uri="{FF2B5EF4-FFF2-40B4-BE49-F238E27FC236}">
                    <a16:creationId xmlns:a16="http://schemas.microsoft.com/office/drawing/2014/main" id="{EAC99E70-56C4-2CE2-87B0-A24856B3B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2" y="2342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Freeform 21" descr="Sand">
                <a:extLst>
                  <a:ext uri="{FF2B5EF4-FFF2-40B4-BE49-F238E27FC236}">
                    <a16:creationId xmlns:a16="http://schemas.microsoft.com/office/drawing/2014/main" id="{89D57793-8711-7823-3F9E-B7F49E22A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27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Freeform 22" descr="Dashed upward diagonal">
                <a:extLst>
                  <a:ext uri="{FF2B5EF4-FFF2-40B4-BE49-F238E27FC236}">
                    <a16:creationId xmlns:a16="http://schemas.microsoft.com/office/drawing/2014/main" id="{FFD68821-7D97-0350-021A-AFCCB0A05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146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Freeform 23" descr="Dashed upward diagonal">
                <a:extLst>
                  <a:ext uri="{FF2B5EF4-FFF2-40B4-BE49-F238E27FC236}">
                    <a16:creationId xmlns:a16="http://schemas.microsoft.com/office/drawing/2014/main" id="{9319DEA4-69D9-A917-8C9F-781E7BFD127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330" y="140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Freeform 13" descr="Dashed upward diagonal">
                <a:extLst>
                  <a:ext uri="{FF2B5EF4-FFF2-40B4-BE49-F238E27FC236}">
                    <a16:creationId xmlns:a16="http://schemas.microsoft.com/office/drawing/2014/main" id="{3BF40F9D-1407-6A23-ADDB-C5F3D61B925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552" y="1835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Freeform 14" descr="Dashed upward diagonal">
                <a:extLst>
                  <a:ext uri="{FF2B5EF4-FFF2-40B4-BE49-F238E27FC236}">
                    <a16:creationId xmlns:a16="http://schemas.microsoft.com/office/drawing/2014/main" id="{0FA7504C-E4A4-4D39-F122-B8D307DAA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027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Freeform 15" descr="Dashed upward diagonal">
                <a:extLst>
                  <a:ext uri="{FF2B5EF4-FFF2-40B4-BE49-F238E27FC236}">
                    <a16:creationId xmlns:a16="http://schemas.microsoft.com/office/drawing/2014/main" id="{2CDD5CFD-DFB1-B737-EC56-4D7303F8C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045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Freeform 23" descr="Dashed upward diagonal">
                <a:extLst>
                  <a:ext uri="{FF2B5EF4-FFF2-40B4-BE49-F238E27FC236}">
                    <a16:creationId xmlns:a16="http://schemas.microsoft.com/office/drawing/2014/main" id="{6A3163AA-2949-9E0A-48C0-D73E6043A3B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66" y="118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Freeform 23" descr="Dashed upward diagonal">
                <a:extLst>
                  <a:ext uri="{FF2B5EF4-FFF2-40B4-BE49-F238E27FC236}">
                    <a16:creationId xmlns:a16="http://schemas.microsoft.com/office/drawing/2014/main" id="{8BCAC14F-AA9E-29BA-309D-EBADC99745C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44" y="120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70">
              <a:extLst>
                <a:ext uri="{FF2B5EF4-FFF2-40B4-BE49-F238E27FC236}">
                  <a16:creationId xmlns:a16="http://schemas.microsoft.com/office/drawing/2014/main" id="{E63CE26B-77E4-DEBD-5F2B-0E7DDC10DE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45506" y="2416225"/>
              <a:ext cx="365800" cy="3281308"/>
              <a:chOff x="7906835" y="2644771"/>
              <a:chExt cx="425660" cy="3280995"/>
            </a:xfrm>
          </p:grpSpPr>
          <p:sp useBgFill="1">
            <p:nvSpPr>
              <p:cNvPr id="56" name="Line 32">
                <a:extLst>
                  <a:ext uri="{FF2B5EF4-FFF2-40B4-BE49-F238E27FC236}">
                    <a16:creationId xmlns:a16="http://schemas.microsoft.com/office/drawing/2014/main" id="{ABC62CEE-4212-3814-15C5-A28623D8A3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06835" y="2644771"/>
                <a:ext cx="425613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7" name="Line 33">
                <a:extLst>
                  <a:ext uri="{FF2B5EF4-FFF2-40B4-BE49-F238E27FC236}">
                    <a16:creationId xmlns:a16="http://schemas.microsoft.com/office/drawing/2014/main" id="{DC48A3F9-DBD0-B5D3-7E88-A1F7A42B92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6564591" y="4285269"/>
                <a:ext cx="3159215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58" name="Line 34">
                <a:extLst>
                  <a:ext uri="{FF2B5EF4-FFF2-40B4-BE49-F238E27FC236}">
                    <a16:creationId xmlns:a16="http://schemas.microsoft.com/office/drawing/2014/main" id="{4C29AAA0-D95A-7347-3368-E3224E3314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06882" y="5925766"/>
                <a:ext cx="425613" cy="0"/>
              </a:xfrm>
              <a:prstGeom prst="line">
                <a:avLst/>
              </a:prstGeom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 useBgFill="1">
          <p:nvSpPr>
            <p:cNvPr id="5" name="Text Box 70">
              <a:extLst>
                <a:ext uri="{FF2B5EF4-FFF2-40B4-BE49-F238E27FC236}">
                  <a16:creationId xmlns:a16="http://schemas.microsoft.com/office/drawing/2014/main" id="{5A66F1F9-8CC4-3E68-83FA-10FD94D94F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45520" y="3678267"/>
              <a:ext cx="404813" cy="523866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800">
                  <a:latin typeface="Arial" panose="020B0604020202020204" pitchFamily="34" charset="0"/>
                </a:rPr>
                <a:t>b</a:t>
              </a:r>
            </a:p>
          </p:txBody>
        </p:sp>
        <p:sp>
          <p:nvSpPr>
            <p:cNvPr id="8" name="Text Box 70">
              <a:extLst>
                <a:ext uri="{FF2B5EF4-FFF2-40B4-BE49-F238E27FC236}">
                  <a16:creationId xmlns:a16="http://schemas.microsoft.com/office/drawing/2014/main" id="{A27ECED8-18F3-E328-B03F-759C90027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60132" y="2855905"/>
              <a:ext cx="13115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dirty="0">
                  <a:latin typeface="Arial" panose="020B0604020202020204" pitchFamily="34" charset="0"/>
                </a:rPr>
                <a:t>K</a:t>
              </a:r>
              <a:r>
                <a:rPr lang="en-US" altLang="en-US" sz="2000" baseline="-25000" dirty="0">
                  <a:latin typeface="Arial" panose="020B0604020202020204" pitchFamily="34" charset="0"/>
                </a:rPr>
                <a:t>BASIN FILL</a:t>
              </a:r>
            </a:p>
          </p:txBody>
        </p:sp>
        <p:sp>
          <p:nvSpPr>
            <p:cNvPr id="9" name="K-Carb TEXT">
              <a:extLst>
                <a:ext uri="{FF2B5EF4-FFF2-40B4-BE49-F238E27FC236}">
                  <a16:creationId xmlns:a16="http://schemas.microsoft.com/office/drawing/2014/main" id="{0365C9D6-6FAF-7EFC-02E4-7EE30FFFC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60132" y="4789557"/>
              <a:ext cx="144956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2000" dirty="0">
                  <a:latin typeface="Arial" panose="020B0604020202020204" pitchFamily="34" charset="0"/>
                </a:rPr>
                <a:t>K</a:t>
              </a:r>
              <a:r>
                <a:rPr lang="en-US" altLang="en-US" sz="2000" baseline="-25000" dirty="0">
                  <a:latin typeface="Arial" panose="020B0604020202020204" pitchFamily="34" charset="0"/>
                </a:rPr>
                <a:t>CARBONATE</a:t>
              </a:r>
              <a:endParaRPr lang="en-US" altLang="en-US" sz="2800" baseline="-25000" dirty="0">
                <a:latin typeface="Arial" panose="020B0604020202020204" pitchFamily="34" charset="0"/>
              </a:endParaRPr>
            </a:p>
          </p:txBody>
        </p:sp>
        <p:sp>
          <p:nvSpPr>
            <p:cNvPr id="10" name="Text Box 70">
              <a:extLst>
                <a:ext uri="{FF2B5EF4-FFF2-40B4-BE49-F238E27FC236}">
                  <a16:creationId xmlns:a16="http://schemas.microsoft.com/office/drawing/2014/main" id="{64FCC695-CD41-69A2-3456-94161DFFF0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94661" y="5749998"/>
              <a:ext cx="16594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400" dirty="0">
                  <a:latin typeface="Arial" panose="020B0604020202020204" pitchFamily="34" charset="0"/>
                </a:rPr>
                <a:t>CONFINING UNIT</a:t>
              </a:r>
              <a:endParaRPr lang="en-US" altLang="en-US" sz="1400" baseline="-25000" dirty="0">
                <a:latin typeface="Arial" panose="020B0604020202020204" pitchFamily="34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31FBB7D-0C46-C78B-03B7-E0E68C714621}"/>
                </a:ext>
              </a:extLst>
            </p:cNvPr>
            <p:cNvGrpSpPr/>
            <p:nvPr/>
          </p:nvGrpSpPr>
          <p:grpSpPr>
            <a:xfrm>
              <a:off x="7494364" y="1852613"/>
              <a:ext cx="2182065" cy="3833813"/>
              <a:chOff x="7048501" y="1852613"/>
              <a:chExt cx="2182065" cy="3833813"/>
            </a:xfrm>
          </p:grpSpPr>
          <p:grpSp>
            <p:nvGrpSpPr>
              <p:cNvPr id="12" name="Screen+WellHead">
                <a:extLst>
                  <a:ext uri="{FF2B5EF4-FFF2-40B4-BE49-F238E27FC236}">
                    <a16:creationId xmlns:a16="http://schemas.microsoft.com/office/drawing/2014/main" id="{0B98B86A-2892-205E-FF90-8C014D5016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48501" y="1852613"/>
                <a:ext cx="339725" cy="1441450"/>
                <a:chOff x="5772150" y="2061934"/>
                <a:chExt cx="339908" cy="1442134"/>
              </a:xfrm>
            </p:grpSpPr>
            <p:sp useBgFill="1">
              <p:nvSpPr>
                <p:cNvPr id="46" name="Rectangle 28">
                  <a:extLst>
                    <a:ext uri="{FF2B5EF4-FFF2-40B4-BE49-F238E27FC236}">
                      <a16:creationId xmlns:a16="http://schemas.microsoft.com/office/drawing/2014/main" id="{9A1A0BED-A6CE-A0B9-C14D-50114AC73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72150" y="2061934"/>
                  <a:ext cx="339908" cy="557769"/>
                </a:xfrm>
                <a:prstGeom prst="rect">
                  <a:avLst/>
                </a:prstGeom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47" name="Upper Screen">
                  <a:extLst>
                    <a:ext uri="{FF2B5EF4-FFF2-40B4-BE49-F238E27FC236}">
                      <a16:creationId xmlns:a16="http://schemas.microsoft.com/office/drawing/2014/main" id="{59871681-624E-2802-3DD7-6FECA17872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72150" y="2638425"/>
                  <a:ext cx="339908" cy="865643"/>
                  <a:chOff x="5772150" y="2638425"/>
                  <a:chExt cx="339908" cy="1160242"/>
                </a:xfrm>
              </p:grpSpPr>
              <p:sp useBgFill="1">
                <p:nvSpPr>
                  <p:cNvPr id="48" name="Rectangle 26">
                    <a:extLst>
                      <a:ext uri="{FF2B5EF4-FFF2-40B4-BE49-F238E27FC236}">
                        <a16:creationId xmlns:a16="http://schemas.microsoft.com/office/drawing/2014/main" id="{61806B33-0EE6-13D3-EB97-4A685779E9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76871" y="2638425"/>
                    <a:ext cx="324172" cy="1160242"/>
                  </a:xfrm>
                  <a:prstGeom prst="rect">
                    <a:avLst/>
                  </a:prstGeom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49" name="Group 2">
                    <a:extLst>
                      <a:ext uri="{FF2B5EF4-FFF2-40B4-BE49-F238E27FC236}">
                        <a16:creationId xmlns:a16="http://schemas.microsoft.com/office/drawing/2014/main" id="{11EF2824-AFE0-97B3-8E9C-9637CD37854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72150" y="2711110"/>
                    <a:ext cx="339908" cy="1065171"/>
                    <a:chOff x="5772150" y="2711110"/>
                    <a:chExt cx="339908" cy="1065171"/>
                  </a:xfrm>
                </p:grpSpPr>
                <p:sp useBgFill="1">
                  <p:nvSpPr>
                    <p:cNvPr id="50" name="Line 29">
                      <a:extLst>
                        <a:ext uri="{FF2B5EF4-FFF2-40B4-BE49-F238E27FC236}">
                          <a16:creationId xmlns:a16="http://schemas.microsoft.com/office/drawing/2014/main" id="{86035DF9-42C3-1D86-B2A2-E29FB1E09C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711110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51" name="Line 30">
                      <a:extLst>
                        <a:ext uri="{FF2B5EF4-FFF2-40B4-BE49-F238E27FC236}">
                          <a16:creationId xmlns:a16="http://schemas.microsoft.com/office/drawing/2014/main" id="{513FD391-056A-2F2B-9365-267DE435C1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921906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52" name="Line 31">
                      <a:extLst>
                        <a:ext uri="{FF2B5EF4-FFF2-40B4-BE49-F238E27FC236}">
                          <a16:creationId xmlns:a16="http://schemas.microsoft.com/office/drawing/2014/main" id="{51C7D666-713F-C9C4-BC9C-AFBCBD876C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134567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53" name="Line 32">
                      <a:extLst>
                        <a:ext uri="{FF2B5EF4-FFF2-40B4-BE49-F238E27FC236}">
                          <a16:creationId xmlns:a16="http://schemas.microsoft.com/office/drawing/2014/main" id="{D9EF5B6F-9482-13F3-BED7-EC8755F562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349093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54" name="Line 33">
                      <a:extLst>
                        <a:ext uri="{FF2B5EF4-FFF2-40B4-BE49-F238E27FC236}">
                          <a16:creationId xmlns:a16="http://schemas.microsoft.com/office/drawing/2014/main" id="{8057BA0E-77FF-9744-4E24-B637CE8E301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561754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55" name="Line 34">
                      <a:extLst>
                        <a:ext uri="{FF2B5EF4-FFF2-40B4-BE49-F238E27FC236}">
                          <a16:creationId xmlns:a16="http://schemas.microsoft.com/office/drawing/2014/main" id="{1F18CD90-CA81-09E2-BB53-9C1EB78CB8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776281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5" name="Lower Screen">
                <a:extLst>
                  <a:ext uri="{FF2B5EF4-FFF2-40B4-BE49-F238E27FC236}">
                    <a16:creationId xmlns:a16="http://schemas.microsoft.com/office/drawing/2014/main" id="{E76A0B6C-766E-54B9-FDEE-1828B9F29B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48501" y="3225801"/>
                <a:ext cx="339725" cy="2460625"/>
                <a:chOff x="5772150" y="3435727"/>
                <a:chExt cx="339908" cy="2460248"/>
              </a:xfrm>
            </p:grpSpPr>
            <p:grpSp>
              <p:nvGrpSpPr>
                <p:cNvPr id="19" name="Group 42">
                  <a:extLst>
                    <a:ext uri="{FF2B5EF4-FFF2-40B4-BE49-F238E27FC236}">
                      <a16:creationId xmlns:a16="http://schemas.microsoft.com/office/drawing/2014/main" id="{54A58628-FF93-967C-5FA0-F0C768113A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72150" y="3435727"/>
                  <a:ext cx="339908" cy="865643"/>
                  <a:chOff x="5772150" y="2638425"/>
                  <a:chExt cx="339908" cy="1160242"/>
                </a:xfrm>
              </p:grpSpPr>
              <p:sp useBgFill="1">
                <p:nvSpPr>
                  <p:cNvPr id="38" name="Rectangle 26">
                    <a:extLst>
                      <a:ext uri="{FF2B5EF4-FFF2-40B4-BE49-F238E27FC236}">
                        <a16:creationId xmlns:a16="http://schemas.microsoft.com/office/drawing/2014/main" id="{1183C478-EA5C-C38F-8713-078153C25E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76871" y="2638425"/>
                    <a:ext cx="324172" cy="1160242"/>
                  </a:xfrm>
                  <a:prstGeom prst="rect">
                    <a:avLst/>
                  </a:prstGeom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39" name="Group 44">
                    <a:extLst>
                      <a:ext uri="{FF2B5EF4-FFF2-40B4-BE49-F238E27FC236}">
                        <a16:creationId xmlns:a16="http://schemas.microsoft.com/office/drawing/2014/main" id="{83788B40-3E53-A368-A248-E2AA778B7F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72150" y="2711110"/>
                    <a:ext cx="339908" cy="1065171"/>
                    <a:chOff x="5772150" y="2711110"/>
                    <a:chExt cx="339908" cy="1065171"/>
                  </a:xfrm>
                </p:grpSpPr>
                <p:sp useBgFill="1">
                  <p:nvSpPr>
                    <p:cNvPr id="40" name="Line 29">
                      <a:extLst>
                        <a:ext uri="{FF2B5EF4-FFF2-40B4-BE49-F238E27FC236}">
                          <a16:creationId xmlns:a16="http://schemas.microsoft.com/office/drawing/2014/main" id="{38A79D17-9F56-E550-BC06-5A16CB46C4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711110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41" name="Line 30">
                      <a:extLst>
                        <a:ext uri="{FF2B5EF4-FFF2-40B4-BE49-F238E27FC236}">
                          <a16:creationId xmlns:a16="http://schemas.microsoft.com/office/drawing/2014/main" id="{A6261A14-4E73-CFD8-0AE2-46BB5CA884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921906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42" name="Line 31">
                      <a:extLst>
                        <a:ext uri="{FF2B5EF4-FFF2-40B4-BE49-F238E27FC236}">
                          <a16:creationId xmlns:a16="http://schemas.microsoft.com/office/drawing/2014/main" id="{4907FF69-5667-8473-F2A8-28D7434C18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134567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43" name="Line 32">
                      <a:extLst>
                        <a:ext uri="{FF2B5EF4-FFF2-40B4-BE49-F238E27FC236}">
                          <a16:creationId xmlns:a16="http://schemas.microsoft.com/office/drawing/2014/main" id="{A79969F8-4385-8CEA-6B16-6ED1996136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349093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44" name="Line 33">
                      <a:extLst>
                        <a:ext uri="{FF2B5EF4-FFF2-40B4-BE49-F238E27FC236}">
                          <a16:creationId xmlns:a16="http://schemas.microsoft.com/office/drawing/2014/main" id="{C5EC69B0-2F9A-8C51-8684-0241BD0F51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561754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45" name="Line 34">
                      <a:extLst>
                        <a:ext uri="{FF2B5EF4-FFF2-40B4-BE49-F238E27FC236}">
                          <a16:creationId xmlns:a16="http://schemas.microsoft.com/office/drawing/2014/main" id="{FAD1A877-E05E-2A82-DE76-533136A14B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776281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" name="Group 51">
                  <a:extLst>
                    <a:ext uri="{FF2B5EF4-FFF2-40B4-BE49-F238E27FC236}">
                      <a16:creationId xmlns:a16="http://schemas.microsoft.com/office/drawing/2014/main" id="{06F23DF3-7659-9686-EF70-123E2E7B01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72150" y="4233030"/>
                  <a:ext cx="339908" cy="865643"/>
                  <a:chOff x="5772150" y="2638425"/>
                  <a:chExt cx="339908" cy="1160242"/>
                </a:xfrm>
              </p:grpSpPr>
              <p:sp useBgFill="1">
                <p:nvSpPr>
                  <p:cNvPr id="30" name="Rectangle 26">
                    <a:extLst>
                      <a:ext uri="{FF2B5EF4-FFF2-40B4-BE49-F238E27FC236}">
                        <a16:creationId xmlns:a16="http://schemas.microsoft.com/office/drawing/2014/main" id="{F19D250E-87D4-67BC-B8C4-2291376032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76871" y="2638425"/>
                    <a:ext cx="324172" cy="1160242"/>
                  </a:xfrm>
                  <a:prstGeom prst="rect">
                    <a:avLst/>
                  </a:prstGeom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31" name="Group 53">
                    <a:extLst>
                      <a:ext uri="{FF2B5EF4-FFF2-40B4-BE49-F238E27FC236}">
                        <a16:creationId xmlns:a16="http://schemas.microsoft.com/office/drawing/2014/main" id="{C197240D-9B24-3571-6EDB-06CED2B8571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72150" y="2711110"/>
                    <a:ext cx="339908" cy="1065171"/>
                    <a:chOff x="5772150" y="2711110"/>
                    <a:chExt cx="339908" cy="1065171"/>
                  </a:xfrm>
                </p:grpSpPr>
                <p:sp useBgFill="1">
                  <p:nvSpPr>
                    <p:cNvPr id="32" name="Line 29">
                      <a:extLst>
                        <a:ext uri="{FF2B5EF4-FFF2-40B4-BE49-F238E27FC236}">
                          <a16:creationId xmlns:a16="http://schemas.microsoft.com/office/drawing/2014/main" id="{8617F9D3-3343-D3B1-5BF7-D619919BCE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711110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33" name="Line 30">
                      <a:extLst>
                        <a:ext uri="{FF2B5EF4-FFF2-40B4-BE49-F238E27FC236}">
                          <a16:creationId xmlns:a16="http://schemas.microsoft.com/office/drawing/2014/main" id="{D52798A7-BDD3-1B23-1706-882AF1D271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921906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34" name="Line 31">
                      <a:extLst>
                        <a:ext uri="{FF2B5EF4-FFF2-40B4-BE49-F238E27FC236}">
                          <a16:creationId xmlns:a16="http://schemas.microsoft.com/office/drawing/2014/main" id="{62AEA156-A29F-944C-5203-093B47906B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134567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35" name="Line 32">
                      <a:extLst>
                        <a:ext uri="{FF2B5EF4-FFF2-40B4-BE49-F238E27FC236}">
                          <a16:creationId xmlns:a16="http://schemas.microsoft.com/office/drawing/2014/main" id="{7C2F86A9-4830-451B-ACD3-BAB1CDE37A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349093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36" name="Line 33">
                      <a:extLst>
                        <a:ext uri="{FF2B5EF4-FFF2-40B4-BE49-F238E27FC236}">
                          <a16:creationId xmlns:a16="http://schemas.microsoft.com/office/drawing/2014/main" id="{FD90F4A2-5001-4105-F3C4-BBB377D5EB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561754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37" name="Line 34">
                      <a:extLst>
                        <a:ext uri="{FF2B5EF4-FFF2-40B4-BE49-F238E27FC236}">
                          <a16:creationId xmlns:a16="http://schemas.microsoft.com/office/drawing/2014/main" id="{0E0340F9-5F5D-17BB-F4AC-78644584D2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776281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1" name="Group 60">
                  <a:extLst>
                    <a:ext uri="{FF2B5EF4-FFF2-40B4-BE49-F238E27FC236}">
                      <a16:creationId xmlns:a16="http://schemas.microsoft.com/office/drawing/2014/main" id="{1E36A227-A298-377C-CBC7-15DA36BCDB1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72150" y="5030332"/>
                  <a:ext cx="339908" cy="865643"/>
                  <a:chOff x="5772150" y="2638425"/>
                  <a:chExt cx="339908" cy="1160242"/>
                </a:xfrm>
              </p:grpSpPr>
              <p:sp useBgFill="1">
                <p:nvSpPr>
                  <p:cNvPr id="22" name="Rectangle 26">
                    <a:extLst>
                      <a:ext uri="{FF2B5EF4-FFF2-40B4-BE49-F238E27FC236}">
                        <a16:creationId xmlns:a16="http://schemas.microsoft.com/office/drawing/2014/main" id="{C88DC5D9-9027-0689-EF47-D9B30DF1D9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776871" y="2638425"/>
                    <a:ext cx="324172" cy="1160242"/>
                  </a:xfrm>
                  <a:prstGeom prst="rect">
                    <a:avLst/>
                  </a:prstGeom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algn="ctr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23" name="Group 62">
                    <a:extLst>
                      <a:ext uri="{FF2B5EF4-FFF2-40B4-BE49-F238E27FC236}">
                        <a16:creationId xmlns:a16="http://schemas.microsoft.com/office/drawing/2014/main" id="{6D4809F2-AE2F-D5A9-E11E-E53FB454DF1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72150" y="2711110"/>
                    <a:ext cx="339908" cy="1065171"/>
                    <a:chOff x="5772150" y="2711110"/>
                    <a:chExt cx="339908" cy="1065171"/>
                  </a:xfrm>
                </p:grpSpPr>
                <p:sp useBgFill="1">
                  <p:nvSpPr>
                    <p:cNvPr id="24" name="Line 29">
                      <a:extLst>
                        <a:ext uri="{FF2B5EF4-FFF2-40B4-BE49-F238E27FC236}">
                          <a16:creationId xmlns:a16="http://schemas.microsoft.com/office/drawing/2014/main" id="{019DCC2D-0C2C-B59B-3A1F-06AF1F926BC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711110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25" name="Line 30">
                      <a:extLst>
                        <a:ext uri="{FF2B5EF4-FFF2-40B4-BE49-F238E27FC236}">
                          <a16:creationId xmlns:a16="http://schemas.microsoft.com/office/drawing/2014/main" id="{8E6ED0BC-ADCF-3217-3E6E-D3A4B9A478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2921906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26" name="Line 31">
                      <a:extLst>
                        <a:ext uri="{FF2B5EF4-FFF2-40B4-BE49-F238E27FC236}">
                          <a16:creationId xmlns:a16="http://schemas.microsoft.com/office/drawing/2014/main" id="{0338D12D-5383-38CD-D005-4A317A4A4F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134567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27" name="Line 32">
                      <a:extLst>
                        <a:ext uri="{FF2B5EF4-FFF2-40B4-BE49-F238E27FC236}">
                          <a16:creationId xmlns:a16="http://schemas.microsoft.com/office/drawing/2014/main" id="{6F2337CA-2B78-BE60-C12A-2E1A072999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349093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28" name="Line 33">
                      <a:extLst>
                        <a:ext uri="{FF2B5EF4-FFF2-40B4-BE49-F238E27FC236}">
                          <a16:creationId xmlns:a16="http://schemas.microsoft.com/office/drawing/2014/main" id="{53190D2C-7B9C-CDF3-F156-D4AA0A2D56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561754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29" name="Line 34">
                      <a:extLst>
                        <a:ext uri="{FF2B5EF4-FFF2-40B4-BE49-F238E27FC236}">
                          <a16:creationId xmlns:a16="http://schemas.microsoft.com/office/drawing/2014/main" id="{74B84DE7-1A3A-6B45-B68C-F8313D447B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72150" y="3776281"/>
                      <a:ext cx="339908" cy="0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6" name="WT">
                <a:extLst>
                  <a:ext uri="{FF2B5EF4-FFF2-40B4-BE49-F238E27FC236}">
                    <a16:creationId xmlns:a16="http://schemas.microsoft.com/office/drawing/2014/main" id="{0D374C8A-7D8E-E3A7-3A9E-71F1AF0F48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01763" y="2093082"/>
                <a:ext cx="1828803" cy="280811"/>
                <a:chOff x="5878063" y="2093173"/>
                <a:chExt cx="1828450" cy="280911"/>
              </a:xfrm>
            </p:grpSpPr>
            <p:cxnSp>
              <p:nvCxnSpPr>
                <p:cNvPr id="17" name="Straight Connector 3">
                  <a:extLst>
                    <a:ext uri="{FF2B5EF4-FFF2-40B4-BE49-F238E27FC236}">
                      <a16:creationId xmlns:a16="http://schemas.microsoft.com/office/drawing/2014/main" id="{C8BAC768-153E-AA92-8414-0AAB119B233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878063" y="2374084"/>
                  <a:ext cx="1828450" cy="0"/>
                </a:xfrm>
                <a:prstGeom prst="line">
                  <a:avLst/>
                </a:prstGeom>
                <a:noFill/>
                <a:ln w="63500" algn="ctr">
                  <a:solidFill>
                    <a:srgbClr val="00B0F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8" name="Isosceles Triangle 17">
                  <a:extLst>
                    <a:ext uri="{FF2B5EF4-FFF2-40B4-BE49-F238E27FC236}">
                      <a16:creationId xmlns:a16="http://schemas.microsoft.com/office/drawing/2014/main" id="{22909028-6634-04DF-7EF3-7F63368A4ECE}"/>
                    </a:ext>
                  </a:extLst>
                </p:cNvPr>
                <p:cNvSpPr/>
                <p:nvPr/>
              </p:nvSpPr>
              <p:spPr bwMode="auto">
                <a:xfrm flipV="1">
                  <a:off x="7286889" y="2093173"/>
                  <a:ext cx="320614" cy="276323"/>
                </a:xfrm>
                <a:prstGeom prst="triangl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</p:grpSp>
        </p:grpSp>
      </p:grpSp>
      <p:grpSp>
        <p:nvGrpSpPr>
          <p:cNvPr id="80" name="Straight Arrows">
            <a:extLst>
              <a:ext uri="{FF2B5EF4-FFF2-40B4-BE49-F238E27FC236}">
                <a16:creationId xmlns:a16="http://schemas.microsoft.com/office/drawing/2014/main" id="{B19B3D91-7F38-4B1B-063C-41B87280AECC}"/>
              </a:ext>
            </a:extLst>
          </p:cNvPr>
          <p:cNvGrpSpPr>
            <a:grpSpLocks/>
          </p:cNvGrpSpPr>
          <p:nvPr/>
        </p:nvGrpSpPr>
        <p:grpSpPr bwMode="auto">
          <a:xfrm>
            <a:off x="10074847" y="2619376"/>
            <a:ext cx="1501775" cy="2905125"/>
            <a:chOff x="7677150" y="3048110"/>
            <a:chExt cx="1391690" cy="2695575"/>
          </a:xfrm>
        </p:grpSpPr>
        <p:sp>
          <p:nvSpPr>
            <p:cNvPr id="81" name="Line 35">
              <a:extLst>
                <a:ext uri="{FF2B5EF4-FFF2-40B4-BE49-F238E27FC236}">
                  <a16:creationId xmlns:a16="http://schemas.microsoft.com/office/drawing/2014/main" id="{122A2D1E-23D6-0DB1-F4CF-81B4354315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677150" y="3946635"/>
              <a:ext cx="139169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35">
              <a:extLst>
                <a:ext uri="{FF2B5EF4-FFF2-40B4-BE49-F238E27FC236}">
                  <a16:creationId xmlns:a16="http://schemas.microsoft.com/office/drawing/2014/main" id="{58E9A1EB-CABD-2043-2B17-03D1C4CB2F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677150" y="3048110"/>
              <a:ext cx="139169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35">
              <a:extLst>
                <a:ext uri="{FF2B5EF4-FFF2-40B4-BE49-F238E27FC236}">
                  <a16:creationId xmlns:a16="http://schemas.microsoft.com/office/drawing/2014/main" id="{2BBFB942-30C9-3112-F5B1-BE6FA124C9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677150" y="5743685"/>
              <a:ext cx="139169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35">
              <a:extLst>
                <a:ext uri="{FF2B5EF4-FFF2-40B4-BE49-F238E27FC236}">
                  <a16:creationId xmlns:a16="http://schemas.microsoft.com/office/drawing/2014/main" id="{9EBB83A0-658E-8BF2-4485-835D38F1E4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677150" y="4845160"/>
              <a:ext cx="139169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7" name="T = K /b">
            <a:extLst>
              <a:ext uri="{FF2B5EF4-FFF2-40B4-BE49-F238E27FC236}">
                <a16:creationId xmlns:a16="http://schemas.microsoft.com/office/drawing/2014/main" id="{890676EC-C45B-A602-63C7-651CEB163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8057" y="1380432"/>
            <a:ext cx="1692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en-US" sz="2800" i="1" dirty="0">
                <a:latin typeface="Arial" panose="020B0604020202020204" pitchFamily="34" charset="0"/>
              </a:rPr>
              <a:t>T = K x b</a:t>
            </a:r>
          </a:p>
        </p:txBody>
      </p:sp>
      <p:sp>
        <p:nvSpPr>
          <p:cNvPr id="88" name="K=T / b">
            <a:extLst>
              <a:ext uri="{FF2B5EF4-FFF2-40B4-BE49-F238E27FC236}">
                <a16:creationId xmlns:a16="http://schemas.microsoft.com/office/drawing/2014/main" id="{1247C051-9085-9216-F248-A41800C80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6377" y="1284406"/>
            <a:ext cx="1682750" cy="7080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K = </a:t>
            </a:r>
            <a:r>
              <a:rPr lang="en-US" sz="4000" i="1" dirty="0">
                <a:latin typeface="Arial" charset="0"/>
              </a:rPr>
              <a:t>T</a:t>
            </a:r>
            <a:r>
              <a:rPr lang="en-US" sz="2800" i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/ b</a:t>
            </a:r>
          </a:p>
        </p:txBody>
      </p:sp>
      <p:grpSp>
        <p:nvGrpSpPr>
          <p:cNvPr id="89" name="PP aquifer">
            <a:extLst>
              <a:ext uri="{FF2B5EF4-FFF2-40B4-BE49-F238E27FC236}">
                <a16:creationId xmlns:a16="http://schemas.microsoft.com/office/drawing/2014/main" id="{1DFD915E-99FF-C144-19C4-3373EB61EFD8}"/>
              </a:ext>
            </a:extLst>
          </p:cNvPr>
          <p:cNvGrpSpPr/>
          <p:nvPr/>
        </p:nvGrpSpPr>
        <p:grpSpPr>
          <a:xfrm>
            <a:off x="6317695" y="1371600"/>
            <a:ext cx="2681309" cy="4722803"/>
            <a:chOff x="6317695" y="1371600"/>
            <a:chExt cx="2681309" cy="4722803"/>
          </a:xfrm>
        </p:grpSpPr>
        <p:grpSp>
          <p:nvGrpSpPr>
            <p:cNvPr id="90" name="Aquifer">
              <a:extLst>
                <a:ext uri="{FF2B5EF4-FFF2-40B4-BE49-F238E27FC236}">
                  <a16:creationId xmlns:a16="http://schemas.microsoft.com/office/drawing/2014/main" id="{301A9664-70A9-722E-3447-6B02E215AE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78764" y="2011364"/>
              <a:ext cx="1920240" cy="4083039"/>
              <a:chOff x="2184" y="1044"/>
              <a:chExt cx="1669" cy="1912"/>
            </a:xfrm>
          </p:grpSpPr>
          <p:sp>
            <p:nvSpPr>
              <p:cNvPr id="106" name="Rectangle 6" descr="Wide upward diagonal">
                <a:extLst>
                  <a:ext uri="{FF2B5EF4-FFF2-40B4-BE49-F238E27FC236}">
                    <a16:creationId xmlns:a16="http://schemas.microsoft.com/office/drawing/2014/main" id="{775B786C-8DA1-C7A6-8B0C-8E042D7D0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1047"/>
                <a:ext cx="1663" cy="1909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7" name="Rectangle 7" descr="Sand">
                <a:extLst>
                  <a:ext uri="{FF2B5EF4-FFF2-40B4-BE49-F238E27FC236}">
                    <a16:creationId xmlns:a16="http://schemas.microsoft.com/office/drawing/2014/main" id="{D28CE44A-7672-01BB-77AA-4521E4150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1044"/>
                <a:ext cx="1669" cy="1129"/>
              </a:xfrm>
              <a:prstGeom prst="rect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8" name="Rectangle 9" descr="Horizontal brick">
                <a:extLst>
                  <a:ext uri="{FF2B5EF4-FFF2-40B4-BE49-F238E27FC236}">
                    <a16:creationId xmlns:a16="http://schemas.microsoft.com/office/drawing/2014/main" id="{052DE84A-DB7F-7B9B-F9B2-BD701808E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4" y="2168"/>
                <a:ext cx="1662" cy="600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190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9" name="Freeform 10" descr="Sand">
                <a:extLst>
                  <a:ext uri="{FF2B5EF4-FFF2-40B4-BE49-F238E27FC236}">
                    <a16:creationId xmlns:a16="http://schemas.microsoft.com/office/drawing/2014/main" id="{8FF37E26-1E0F-3B2A-6CE6-F23FB802C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205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Freeform 11" descr="Sand">
                <a:extLst>
                  <a:ext uri="{FF2B5EF4-FFF2-40B4-BE49-F238E27FC236}">
                    <a16:creationId xmlns:a16="http://schemas.microsoft.com/office/drawing/2014/main" id="{357973BE-AEA0-5186-BE98-278499E35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4" y="196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Freeform 12" descr="Sand">
                <a:extLst>
                  <a:ext uri="{FF2B5EF4-FFF2-40B4-BE49-F238E27FC236}">
                    <a16:creationId xmlns:a16="http://schemas.microsoft.com/office/drawing/2014/main" id="{7454F8CF-86CD-7E13-F294-B281BF91C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204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Freeform 14" descr="Dashed upward diagonal">
                <a:extLst>
                  <a:ext uri="{FF2B5EF4-FFF2-40B4-BE49-F238E27FC236}">
                    <a16:creationId xmlns:a16="http://schemas.microsoft.com/office/drawing/2014/main" id="{4446E7EB-8727-FEF8-3FD9-ACA648D57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" y="171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Freeform 15" descr="Dashed upward diagonal">
                <a:extLst>
                  <a:ext uri="{FF2B5EF4-FFF2-40B4-BE49-F238E27FC236}">
                    <a16:creationId xmlns:a16="http://schemas.microsoft.com/office/drawing/2014/main" id="{C2EDBE23-BF71-3C07-6AB4-DA80857B6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" y="173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Freeform 16" descr="Dashed upward diagonal">
                <a:extLst>
                  <a:ext uri="{FF2B5EF4-FFF2-40B4-BE49-F238E27FC236}">
                    <a16:creationId xmlns:a16="http://schemas.microsoft.com/office/drawing/2014/main" id="{15F8983F-B8A3-7F9B-F349-0BE0A427F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6" y="260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Freeform 17" descr="Dashed upward diagonal">
                <a:extLst>
                  <a:ext uri="{FF2B5EF4-FFF2-40B4-BE49-F238E27FC236}">
                    <a16:creationId xmlns:a16="http://schemas.microsoft.com/office/drawing/2014/main" id="{A019E2CF-4124-531F-4A85-EEBB0C5EE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55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Freeform 18" descr="Dashed upward diagonal">
                <a:extLst>
                  <a:ext uri="{FF2B5EF4-FFF2-40B4-BE49-F238E27FC236}">
                    <a16:creationId xmlns:a16="http://schemas.microsoft.com/office/drawing/2014/main" id="{8431E410-7BB8-D52E-2787-7366B89E7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6" y="2612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Freeform 19" descr="Sand">
                <a:extLst>
                  <a:ext uri="{FF2B5EF4-FFF2-40B4-BE49-F238E27FC236}">
                    <a16:creationId xmlns:a16="http://schemas.microsoft.com/office/drawing/2014/main" id="{B503DBBE-2558-63C1-9B21-447A61BF9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0" y="2288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Freeform 20" descr="Sand">
                <a:extLst>
                  <a:ext uri="{FF2B5EF4-FFF2-40B4-BE49-F238E27FC236}">
                    <a16:creationId xmlns:a16="http://schemas.microsoft.com/office/drawing/2014/main" id="{886232C4-F651-03B3-D5FA-A5F35FFB1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2" y="2342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21" descr="Sand">
                <a:extLst>
                  <a:ext uri="{FF2B5EF4-FFF2-40B4-BE49-F238E27FC236}">
                    <a16:creationId xmlns:a16="http://schemas.microsoft.com/office/drawing/2014/main" id="{DC270250-3AF8-EC54-AC1E-3C205247D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276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Freeform 22" descr="Dashed upward diagonal">
                <a:extLst>
                  <a:ext uri="{FF2B5EF4-FFF2-40B4-BE49-F238E27FC236}">
                    <a16:creationId xmlns:a16="http://schemas.microsoft.com/office/drawing/2014/main" id="{6CE17D0A-9F57-366C-8EC9-CF4E9980D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146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Freeform 23" descr="Dashed upward diagonal">
                <a:extLst>
                  <a:ext uri="{FF2B5EF4-FFF2-40B4-BE49-F238E27FC236}">
                    <a16:creationId xmlns:a16="http://schemas.microsoft.com/office/drawing/2014/main" id="{42E4F71C-EA04-3A4E-7CF6-589B44FAC9C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330" y="1404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Freeform 13" descr="Dashed upward diagonal">
                <a:extLst>
                  <a:ext uri="{FF2B5EF4-FFF2-40B4-BE49-F238E27FC236}">
                    <a16:creationId xmlns:a16="http://schemas.microsoft.com/office/drawing/2014/main" id="{B880579B-30BC-9DCC-D64C-7E75D020F006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552" y="1835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Freeform 14" descr="Dashed upward diagonal">
                <a:extLst>
                  <a:ext uri="{FF2B5EF4-FFF2-40B4-BE49-F238E27FC236}">
                    <a16:creationId xmlns:a16="http://schemas.microsoft.com/office/drawing/2014/main" id="{AD03ADD8-6534-7194-9FBE-3646780A9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027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Freeform 15" descr="Dashed upward diagonal">
                <a:extLst>
                  <a:ext uri="{FF2B5EF4-FFF2-40B4-BE49-F238E27FC236}">
                    <a16:creationId xmlns:a16="http://schemas.microsoft.com/office/drawing/2014/main" id="{B36D251C-6918-0BDE-0EBC-726D390A3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045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Freeform 23" descr="Dashed upward diagonal">
                <a:extLst>
                  <a:ext uri="{FF2B5EF4-FFF2-40B4-BE49-F238E27FC236}">
                    <a16:creationId xmlns:a16="http://schemas.microsoft.com/office/drawing/2014/main" id="{DF7F2904-3E99-4CDA-A58E-F0182F68D5E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66" y="118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23" descr="Dashed upward diagonal">
                <a:extLst>
                  <a:ext uri="{FF2B5EF4-FFF2-40B4-BE49-F238E27FC236}">
                    <a16:creationId xmlns:a16="http://schemas.microsoft.com/office/drawing/2014/main" id="{27FD7B23-ABB8-1929-3A9F-2582EB265D9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44" y="1200"/>
                <a:ext cx="488" cy="44"/>
              </a:xfrm>
              <a:custGeom>
                <a:avLst/>
                <a:gdLst>
                  <a:gd name="T0" fmla="*/ 26 w 488"/>
                  <a:gd name="T1" fmla="*/ 1 h 116"/>
                  <a:gd name="T2" fmla="*/ 120 w 488"/>
                  <a:gd name="T3" fmla="*/ 0 h 116"/>
                  <a:gd name="T4" fmla="*/ 264 w 488"/>
                  <a:gd name="T5" fmla="*/ 0 h 116"/>
                  <a:gd name="T6" fmla="*/ 358 w 488"/>
                  <a:gd name="T7" fmla="*/ 0 h 116"/>
                  <a:gd name="T8" fmla="*/ 398 w 488"/>
                  <a:gd name="T9" fmla="*/ 0 h 116"/>
                  <a:gd name="T10" fmla="*/ 488 w 488"/>
                  <a:gd name="T11" fmla="*/ 1 h 116"/>
                  <a:gd name="T12" fmla="*/ 408 w 488"/>
                  <a:gd name="T13" fmla="*/ 2 h 116"/>
                  <a:gd name="T14" fmla="*/ 284 w 488"/>
                  <a:gd name="T15" fmla="*/ 2 h 116"/>
                  <a:gd name="T16" fmla="*/ 218 w 488"/>
                  <a:gd name="T17" fmla="*/ 2 h 116"/>
                  <a:gd name="T18" fmla="*/ 160 w 488"/>
                  <a:gd name="T19" fmla="*/ 2 h 116"/>
                  <a:gd name="T20" fmla="*/ 36 w 488"/>
                  <a:gd name="T21" fmla="*/ 2 h 116"/>
                  <a:gd name="T22" fmla="*/ 0 w 488"/>
                  <a:gd name="T23" fmla="*/ 1 h 116"/>
                  <a:gd name="T24" fmla="*/ 14 w 488"/>
                  <a:gd name="T25" fmla="*/ 1 h 116"/>
                  <a:gd name="T26" fmla="*/ 26 w 488"/>
                  <a:gd name="T27" fmla="*/ 1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blipFill dpi="0" rotWithShape="0">
                <a:blip r:embed="rId6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" name="AutoShape 24">
              <a:extLst>
                <a:ext uri="{FF2B5EF4-FFF2-40B4-BE49-F238E27FC236}">
                  <a16:creationId xmlns:a16="http://schemas.microsoft.com/office/drawing/2014/main" id="{C502F5BF-91A5-60BC-63DE-2BFB177ABD4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17695" y="1371600"/>
              <a:ext cx="749300" cy="425450"/>
            </a:xfrm>
            <a:prstGeom prst="curvedDownArrow">
              <a:avLst>
                <a:gd name="adj1" fmla="val 40018"/>
                <a:gd name="adj2" fmla="val 86217"/>
                <a:gd name="adj3" fmla="val 33333"/>
              </a:avLst>
            </a:prstGeom>
            <a:gradFill rotWithShape="0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27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92" name="Screen+WellHead">
              <a:extLst>
                <a:ext uri="{FF2B5EF4-FFF2-40B4-BE49-F238E27FC236}">
                  <a16:creationId xmlns:a16="http://schemas.microsoft.com/office/drawing/2014/main" id="{A413C0FC-6439-27B0-9BCC-9EEB9B05A7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2996" y="1852613"/>
              <a:ext cx="339725" cy="1441450"/>
              <a:chOff x="5772150" y="2061934"/>
              <a:chExt cx="339908" cy="1442134"/>
            </a:xfrm>
          </p:grpSpPr>
          <p:sp useBgFill="1">
            <p:nvSpPr>
              <p:cNvPr id="96" name="Rectangle 28">
                <a:extLst>
                  <a:ext uri="{FF2B5EF4-FFF2-40B4-BE49-F238E27FC236}">
                    <a16:creationId xmlns:a16="http://schemas.microsoft.com/office/drawing/2014/main" id="{582A1D72-E03A-86E8-43BE-1263214FE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2150" y="2061934"/>
                <a:ext cx="339908" cy="557769"/>
              </a:xfrm>
              <a:prstGeom prst="rect">
                <a:avLst/>
              </a:prstGeom>
              <a:ln w="571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97" name="Upper Screen">
                <a:extLst>
                  <a:ext uri="{FF2B5EF4-FFF2-40B4-BE49-F238E27FC236}">
                    <a16:creationId xmlns:a16="http://schemas.microsoft.com/office/drawing/2014/main" id="{00CC08C2-65EE-C349-E2F6-96260F24A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72150" y="2638425"/>
                <a:ext cx="339908" cy="865643"/>
                <a:chOff x="5772150" y="2638425"/>
                <a:chExt cx="339908" cy="1160242"/>
              </a:xfrm>
            </p:grpSpPr>
            <p:sp useBgFill="1">
              <p:nvSpPr>
                <p:cNvPr id="98" name="Rectangle 26">
                  <a:extLst>
                    <a:ext uri="{FF2B5EF4-FFF2-40B4-BE49-F238E27FC236}">
                      <a16:creationId xmlns:a16="http://schemas.microsoft.com/office/drawing/2014/main" id="{BE518EA6-93EF-D9BE-A787-E7D2D45C14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76871" y="2638425"/>
                  <a:ext cx="324172" cy="1160242"/>
                </a:xfrm>
                <a:prstGeom prst="rect">
                  <a:avLst/>
                </a:prstGeom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algn="ctr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99" name="Group 2">
                  <a:extLst>
                    <a:ext uri="{FF2B5EF4-FFF2-40B4-BE49-F238E27FC236}">
                      <a16:creationId xmlns:a16="http://schemas.microsoft.com/office/drawing/2014/main" id="{A9D10A47-19D3-651E-E0A6-4A00C0289E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72150" y="2711110"/>
                  <a:ext cx="339908" cy="1065171"/>
                  <a:chOff x="5772150" y="2711110"/>
                  <a:chExt cx="339908" cy="1065171"/>
                </a:xfrm>
              </p:grpSpPr>
              <p:sp useBgFill="1">
                <p:nvSpPr>
                  <p:cNvPr id="100" name="Line 29">
                    <a:extLst>
                      <a:ext uri="{FF2B5EF4-FFF2-40B4-BE49-F238E27FC236}">
                        <a16:creationId xmlns:a16="http://schemas.microsoft.com/office/drawing/2014/main" id="{56A5ECC4-31B2-A45B-A9A3-3AFE9703C9E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72150" y="2711110"/>
                    <a:ext cx="339908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 useBgFill="1">
                <p:nvSpPr>
                  <p:cNvPr id="101" name="Line 30">
                    <a:extLst>
                      <a:ext uri="{FF2B5EF4-FFF2-40B4-BE49-F238E27FC236}">
                        <a16:creationId xmlns:a16="http://schemas.microsoft.com/office/drawing/2014/main" id="{233861FA-B875-3AD8-EF98-9FAC8163FB0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72150" y="2921906"/>
                    <a:ext cx="339908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 useBgFill="1">
                <p:nvSpPr>
                  <p:cNvPr id="102" name="Line 31">
                    <a:extLst>
                      <a:ext uri="{FF2B5EF4-FFF2-40B4-BE49-F238E27FC236}">
                        <a16:creationId xmlns:a16="http://schemas.microsoft.com/office/drawing/2014/main" id="{9CAC0DA3-ADAD-5917-92EB-5B0C7446BA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72150" y="3134567"/>
                    <a:ext cx="339908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 useBgFill="1">
                <p:nvSpPr>
                  <p:cNvPr id="103" name="Line 32">
                    <a:extLst>
                      <a:ext uri="{FF2B5EF4-FFF2-40B4-BE49-F238E27FC236}">
                        <a16:creationId xmlns:a16="http://schemas.microsoft.com/office/drawing/2014/main" id="{A6405D11-C9B7-7DC3-DE83-1AFE1850C3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72150" y="3349093"/>
                    <a:ext cx="339908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 useBgFill="1">
                <p:nvSpPr>
                  <p:cNvPr id="104" name="Line 33">
                    <a:extLst>
                      <a:ext uri="{FF2B5EF4-FFF2-40B4-BE49-F238E27FC236}">
                        <a16:creationId xmlns:a16="http://schemas.microsoft.com/office/drawing/2014/main" id="{026F38FD-7100-78E5-12B4-FB42F02521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72150" y="3561754"/>
                    <a:ext cx="339908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 useBgFill="1">
                <p:nvSpPr>
                  <p:cNvPr id="105" name="Line 34">
                    <a:extLst>
                      <a:ext uri="{FF2B5EF4-FFF2-40B4-BE49-F238E27FC236}">
                        <a16:creationId xmlns:a16="http://schemas.microsoft.com/office/drawing/2014/main" id="{A514DA78-50B3-49F8-2EC5-A63735FE55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72150" y="3776281"/>
                    <a:ext cx="339908" cy="0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3" name="WT">
              <a:extLst>
                <a:ext uri="{FF2B5EF4-FFF2-40B4-BE49-F238E27FC236}">
                  <a16:creationId xmlns:a16="http://schemas.microsoft.com/office/drawing/2014/main" id="{BE1A59C9-CF8F-6C70-D8CE-6D95D89D25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6258" y="2093082"/>
              <a:ext cx="1828803" cy="280811"/>
              <a:chOff x="5878063" y="2093173"/>
              <a:chExt cx="1828450" cy="280911"/>
            </a:xfrm>
          </p:grpSpPr>
          <p:cxnSp>
            <p:nvCxnSpPr>
              <p:cNvPr id="94" name="Straight Connector 3">
                <a:extLst>
                  <a:ext uri="{FF2B5EF4-FFF2-40B4-BE49-F238E27FC236}">
                    <a16:creationId xmlns:a16="http://schemas.microsoft.com/office/drawing/2014/main" id="{EA83D9BA-A05C-4389-724E-F11DA0B6D4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878063" y="2374084"/>
                <a:ext cx="1828450" cy="0"/>
              </a:xfrm>
              <a:prstGeom prst="line">
                <a:avLst/>
              </a:prstGeom>
              <a:noFill/>
              <a:ln w="63500" algn="ctr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" name="Isosceles Triangle 94">
                <a:extLst>
                  <a:ext uri="{FF2B5EF4-FFF2-40B4-BE49-F238E27FC236}">
                    <a16:creationId xmlns:a16="http://schemas.microsoft.com/office/drawing/2014/main" id="{EB0ABF8A-2909-5021-360A-21BBF08DCD31}"/>
                  </a:ext>
                </a:extLst>
              </p:cNvPr>
              <p:cNvSpPr/>
              <p:nvPr/>
            </p:nvSpPr>
            <p:spPr bwMode="auto">
              <a:xfrm flipV="1">
                <a:off x="7286889" y="2093173"/>
                <a:ext cx="320614" cy="276323"/>
              </a:xfrm>
              <a:prstGeom prst="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</p:grp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3C1938F1-EF4D-0CD9-B1B7-67BE8BD49DE3}"/>
              </a:ext>
            </a:extLst>
          </p:cNvPr>
          <p:cNvCxnSpPr>
            <a:cxnSpLocks/>
          </p:cNvCxnSpPr>
          <p:nvPr/>
        </p:nvCxnSpPr>
        <p:spPr bwMode="auto">
          <a:xfrm flipV="1">
            <a:off x="9986916" y="1396423"/>
            <a:ext cx="1553416" cy="439897"/>
          </a:xfrm>
          <a:prstGeom prst="lin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6384" name="Bent Arrows">
            <a:extLst>
              <a:ext uri="{FF2B5EF4-FFF2-40B4-BE49-F238E27FC236}">
                <a16:creationId xmlns:a16="http://schemas.microsoft.com/office/drawing/2014/main" id="{BF160CB2-6054-B71B-1BF9-099B687A481F}"/>
              </a:ext>
            </a:extLst>
          </p:cNvPr>
          <p:cNvGrpSpPr>
            <a:grpSpLocks/>
          </p:cNvGrpSpPr>
          <p:nvPr/>
        </p:nvGrpSpPr>
        <p:grpSpPr bwMode="auto">
          <a:xfrm>
            <a:off x="7127548" y="2617562"/>
            <a:ext cx="1827723" cy="2725738"/>
            <a:chOff x="6047988" y="2981435"/>
            <a:chExt cx="2657405" cy="2725169"/>
          </a:xfrm>
        </p:grpSpPr>
        <p:sp>
          <p:nvSpPr>
            <p:cNvPr id="16385" name="Line 35">
              <a:extLst>
                <a:ext uri="{FF2B5EF4-FFF2-40B4-BE49-F238E27FC236}">
                  <a16:creationId xmlns:a16="http://schemas.microsoft.com/office/drawing/2014/main" id="{94B4DA42-249A-45B4-DD94-6263D5E64A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313702" y="2981435"/>
              <a:ext cx="1391690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1" name="Line 35">
              <a:extLst>
                <a:ext uri="{FF2B5EF4-FFF2-40B4-BE49-F238E27FC236}">
                  <a16:creationId xmlns:a16="http://schemas.microsoft.com/office/drawing/2014/main" id="{5231F7C6-1D8F-05B5-3090-72F10ACE60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47988" y="4124456"/>
              <a:ext cx="2657405" cy="1582148"/>
            </a:xfrm>
            <a:custGeom>
              <a:avLst/>
              <a:gdLst>
                <a:gd name="T0" fmla="*/ 0 w 2264381"/>
                <a:gd name="T1" fmla="*/ 981 h 1582120"/>
                <a:gd name="T2" fmla="*/ 2657405 w 2264381"/>
                <a:gd name="T3" fmla="*/ 1582148 h 158212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64381" h="1582120">
                  <a:moveTo>
                    <a:pt x="0" y="981"/>
                  </a:moveTo>
                  <a:cubicBezTo>
                    <a:pt x="1221518" y="-8548"/>
                    <a:pt x="2252536" y="20024"/>
                    <a:pt x="2264381" y="1582120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2" name="Line 35">
              <a:extLst>
                <a:ext uri="{FF2B5EF4-FFF2-40B4-BE49-F238E27FC236}">
                  <a16:creationId xmlns:a16="http://schemas.microsoft.com/office/drawing/2014/main" id="{53394F38-3327-C0C0-29D6-289F692163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67776" y="3524369"/>
              <a:ext cx="2137616" cy="416134"/>
            </a:xfrm>
            <a:custGeom>
              <a:avLst/>
              <a:gdLst>
                <a:gd name="T0" fmla="*/ 0 w 2264381"/>
                <a:gd name="T1" fmla="*/ 7954 h 1611951"/>
                <a:gd name="T2" fmla="*/ 2137616 w 2264381"/>
                <a:gd name="T3" fmla="*/ 416134 h 161195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64381" h="1611951">
                  <a:moveTo>
                    <a:pt x="0" y="30812"/>
                  </a:moveTo>
                  <a:cubicBezTo>
                    <a:pt x="564294" y="7552"/>
                    <a:pt x="1657224" y="-293474"/>
                    <a:pt x="2264381" y="1611951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3" name="Line 35">
              <a:extLst>
                <a:ext uri="{FF2B5EF4-FFF2-40B4-BE49-F238E27FC236}">
                  <a16:creationId xmlns:a16="http://schemas.microsoft.com/office/drawing/2014/main" id="{DE0CA1F1-578C-DCCF-8762-7E893BEF8B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366569" y="3886324"/>
              <a:ext cx="2338823" cy="866792"/>
            </a:xfrm>
            <a:custGeom>
              <a:avLst/>
              <a:gdLst>
                <a:gd name="T0" fmla="*/ 0 w 2314152"/>
                <a:gd name="T1" fmla="*/ 152 h 1526365"/>
                <a:gd name="T2" fmla="*/ 2338823 w 2314152"/>
                <a:gd name="T3" fmla="*/ 866791 h 152636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314152" h="1526365">
                  <a:moveTo>
                    <a:pt x="0" y="267"/>
                  </a:moveTo>
                  <a:cubicBezTo>
                    <a:pt x="1099855" y="-9263"/>
                    <a:pt x="1671869" y="231620"/>
                    <a:pt x="2314152" y="1526364"/>
                  </a:cubicBezTo>
                </a:path>
              </a:pathLst>
            </a:custGeom>
            <a:noFill/>
            <a:ln w="57150">
              <a:solidFill>
                <a:schemeClr val="hlink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4" name="Pumping Full">
            <a:extLst>
              <a:ext uri="{FF2B5EF4-FFF2-40B4-BE49-F238E27FC236}">
                <a16:creationId xmlns:a16="http://schemas.microsoft.com/office/drawing/2014/main" id="{D3FAA439-78DA-EB31-631C-A578CFD89C4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910984" y="1371600"/>
            <a:ext cx="749300" cy="425450"/>
          </a:xfrm>
          <a:prstGeom prst="curvedDownArrow">
            <a:avLst>
              <a:gd name="adj1" fmla="val 40018"/>
              <a:gd name="adj2" fmla="val 86217"/>
              <a:gd name="adj3" fmla="val 33333"/>
            </a:avLst>
          </a:prstGeom>
          <a:gradFill rotWithShape="0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custDataLst>
      <p:tags r:id="rId1"/>
    </p:custDataLst>
  </p:cSld>
  <p:clrMapOvr>
    <a:masterClrMapping/>
  </p:clrMapOvr>
  <p:transition advTm="1611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8" grpId="0"/>
      <p:bldP spid="163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72B12C6E-DBA7-4FC0-8016-896FAA80BB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dirty="0"/>
              <a:t>Interpretation of Transmissivity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E92A36AC-CCF5-4956-BCD4-1412680955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" y="1188720"/>
            <a:ext cx="6579902" cy="530352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altLang="en-US" dirty="0"/>
              <a:t>Test with numerical models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Transmissivity known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Aquifer test duration of 2 days </a:t>
            </a:r>
          </a:p>
          <a:p>
            <a:pPr eaLnBrk="1" hangingPunct="1">
              <a:spcBef>
                <a:spcPts val="300"/>
              </a:spcBef>
            </a:pPr>
            <a:r>
              <a:rPr lang="en-US" altLang="en-US" dirty="0"/>
              <a:t>Cooper-Jacob investigated by </a:t>
            </a:r>
            <a:br>
              <a:rPr lang="en-US" altLang="en-US" dirty="0"/>
            </a:br>
            <a:r>
              <a:rPr lang="en-US" altLang="en-US" dirty="0"/>
              <a:t>interpreting simulated drawdowns</a:t>
            </a:r>
          </a:p>
          <a:p>
            <a:pPr eaLnBrk="1" hangingPunct="1">
              <a:spcBef>
                <a:spcPts val="300"/>
              </a:spcBef>
            </a:pPr>
            <a:r>
              <a:rPr lang="en-US" altLang="en-US" dirty="0"/>
              <a:t>Estimate 628 known transmissivities, </a:t>
            </a:r>
            <a:br>
              <a:rPr lang="en-US" altLang="en-US" dirty="0"/>
            </a:br>
            <a:r>
              <a:rPr lang="en-US" altLang="en-US" dirty="0"/>
              <a:t>with Cooper-Jacob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Transmissivity  	10 to 10,000 m²/d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Specific storage 	5 x 10-6 m-1 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Specific yield 		0.05 to 0.3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Vertical anisotropy	0.02 or 0.2</a:t>
            </a:r>
          </a:p>
          <a:p>
            <a:pPr lvl="1" eaLnBrk="1" hangingPunct="1">
              <a:spcBef>
                <a:spcPts val="300"/>
              </a:spcBef>
            </a:pPr>
            <a:r>
              <a:rPr lang="en-US" altLang="en-US" dirty="0"/>
              <a:t>Partial penetration	10% to 100%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88ACE1-E74E-E0B6-50E1-B2F866ADD874}"/>
              </a:ext>
            </a:extLst>
          </p:cNvPr>
          <p:cNvGrpSpPr/>
          <p:nvPr/>
        </p:nvGrpSpPr>
        <p:grpSpPr>
          <a:xfrm>
            <a:off x="6695524" y="1330037"/>
            <a:ext cx="5410830" cy="5217315"/>
            <a:chOff x="7436112" y="1330037"/>
            <a:chExt cx="4670242" cy="5217315"/>
          </a:xfrm>
        </p:grpSpPr>
        <p:pic>
          <p:nvPicPr>
            <p:cNvPr id="17412" name="Picture 4">
              <a:extLst>
                <a:ext uri="{FF2B5EF4-FFF2-40B4-BE49-F238E27FC236}">
                  <a16:creationId xmlns:a16="http://schemas.microsoft.com/office/drawing/2014/main" id="{2ACA864F-D2D9-492D-B309-5DBC749890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6112" y="1330037"/>
              <a:ext cx="4670242" cy="5212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7413" name="Text Box 70">
              <a:extLst>
                <a:ext uri="{FF2B5EF4-FFF2-40B4-BE49-F238E27FC236}">
                  <a16:creationId xmlns:a16="http://schemas.microsoft.com/office/drawing/2014/main" id="{59064F6B-9FEA-4C08-A755-0F84B9335C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01615" y="6209214"/>
              <a:ext cx="2138362" cy="338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spAutoFit/>
            </a:bodyPr>
            <a:lstStyle>
              <a:lvl1pPr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  <a:hlinkClick r:id="rId3"/>
                </a:rPr>
                <a:t>Halford, et al, 2006</a:t>
              </a: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F5DC2EE-70ED-8B65-25BD-E7C4D9FB16AE}"/>
                </a:ext>
              </a:extLst>
            </p:cNvPr>
            <p:cNvSpPr/>
            <p:nvPr/>
          </p:nvSpPr>
          <p:spPr bwMode="auto">
            <a:xfrm>
              <a:off x="9771233" y="1330037"/>
              <a:ext cx="1384447" cy="3200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E8137FD6-1B5A-58BB-18E1-E8D0F1098BB7}"/>
              </a:ext>
            </a:extLst>
          </p:cNvPr>
          <p:cNvSpPr/>
          <p:nvPr/>
        </p:nvSpPr>
        <p:spPr bwMode="auto">
          <a:xfrm flipV="1">
            <a:off x="10463456" y="1356516"/>
            <a:ext cx="320676" cy="27622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ransition advTm="15000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5|4.4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|7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1|23|17.9|9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|18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2|28.4|1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4"/>
</p:tagLst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D1D1F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10464</TotalTime>
  <Words>1389</Words>
  <Application>Microsoft Office PowerPoint</Application>
  <PresentationFormat>Widescreen</PresentationFormat>
  <Paragraphs>316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Helvetica</vt:lpstr>
      <vt:lpstr>Symbol</vt:lpstr>
      <vt:lpstr>Times New Roman</vt:lpstr>
      <vt:lpstr>Default Design</vt:lpstr>
      <vt:lpstr>Step Tests &amp; Complications</vt:lpstr>
      <vt:lpstr>Step Tests</vt:lpstr>
      <vt:lpstr>Well Loss Model</vt:lpstr>
      <vt:lpstr>Petroleum Analysis</vt:lpstr>
      <vt:lpstr>Step-Drawdown Workbook</vt:lpstr>
      <vt:lpstr>Example</vt:lpstr>
      <vt:lpstr>REPORT TRANSMISSIVITY</vt:lpstr>
      <vt:lpstr>Transmissivity &amp; K</vt:lpstr>
      <vt:lpstr>Interpretation of Transmissivity</vt:lpstr>
      <vt:lpstr>Confined Aquifers</vt:lpstr>
      <vt:lpstr>Unconfined Response</vt:lpstr>
      <vt:lpstr>CJ Estimates Unconfined</vt:lpstr>
      <vt:lpstr>Single-Well—Just T</vt:lpstr>
      <vt:lpstr>COMPLICATIONS</vt:lpstr>
      <vt:lpstr>Conventional Flow Logs</vt:lpstr>
      <vt:lpstr>Thermal Expansion</vt:lpstr>
      <vt:lpstr>Pahute Mesa, NV</vt:lpstr>
      <vt:lpstr>Thermal Noise – Pumped </vt:lpstr>
      <vt:lpstr>Thermal Noise – Monitor</vt:lpstr>
      <vt:lpstr>Single Well Tests</vt:lpstr>
      <vt:lpstr>Head Loss in Open Hole</vt:lpstr>
      <vt:lpstr>Turbulent Flow in Aquifer</vt:lpstr>
      <vt:lpstr>Interval Dependence</vt:lpstr>
      <vt:lpstr>Interpretation</vt:lpstr>
      <vt:lpstr>Vertical Flow</vt:lpstr>
      <vt:lpstr>Fractured Rock Interpretation</vt:lpstr>
      <vt:lpstr>End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Halford, Keith J.</dc:creator>
  <cp:lastModifiedBy>Keith Halford</cp:lastModifiedBy>
  <cp:revision>411</cp:revision>
  <dcterms:created xsi:type="dcterms:W3CDTF">1601-01-01T00:00:00Z</dcterms:created>
  <dcterms:modified xsi:type="dcterms:W3CDTF">2025-03-21T16:56:19Z</dcterms:modified>
</cp:coreProperties>
</file>