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8" r:id="rId2"/>
    <p:sldId id="517" r:id="rId3"/>
    <p:sldId id="521" r:id="rId4"/>
    <p:sldId id="520" r:id="rId5"/>
    <p:sldId id="518" r:id="rId6"/>
    <p:sldId id="519" r:id="rId7"/>
    <p:sldId id="522" r:id="rId8"/>
    <p:sldId id="526" r:id="rId9"/>
    <p:sldId id="529" r:id="rId10"/>
    <p:sldId id="523" r:id="rId11"/>
    <p:sldId id="524" r:id="rId12"/>
    <p:sldId id="527" r:id="rId13"/>
    <p:sldId id="531" r:id="rId14"/>
    <p:sldId id="528" r:id="rId15"/>
    <p:sldId id="471" r:id="rId16"/>
    <p:sldId id="502" r:id="rId17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39BE1"/>
    <a:srgbClr val="00B0F0"/>
    <a:srgbClr val="2FECF1"/>
    <a:srgbClr val="56F0F4"/>
    <a:srgbClr val="26269A"/>
    <a:srgbClr val="FEC000"/>
    <a:srgbClr val="5E5ED8"/>
    <a:srgbClr val="5D5DFF"/>
    <a:srgbClr val="0DC0FF"/>
    <a:srgbClr val="79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986" autoAdjust="0"/>
  </p:normalViewPr>
  <p:slideViewPr>
    <p:cSldViewPr snapToGrid="0">
      <p:cViewPr varScale="1">
        <p:scale>
          <a:sx n="123" d="100"/>
          <a:sy n="123" d="100"/>
        </p:scale>
        <p:origin x="858" y="330"/>
      </p:cViewPr>
      <p:guideLst>
        <p:guide orient="horz" pos="4224"/>
        <p:guide orient="horz" pos="720"/>
        <p:guide orient="horz" pos="20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22E1B74-0037-413D-B657-7D9CD16BF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1144512-47DB-4D88-8C78-63F9AD2890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774D628-5523-46BD-89D9-38089058CC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37170E4F-325D-4A6D-85D2-D71DDEF6D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A7CBDDBD-37AC-489A-A694-B1519AC5ABF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C0970ADC-C511-4F2D-AF6D-8AD92D0BF9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B142A0-B2A7-4A97-AE2E-82999D374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74949-334F-4C9E-8E5B-ED3F7A0AF14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575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142A0-B2A7-4A97-AE2E-82999D374978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279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A3B65CB-ECD4-4FD8-A670-049FC8DB1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72717" y="5546726"/>
            <a:ext cx="58166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Keith J Halford, </a:t>
            </a:r>
          </a:p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Carson City, NV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301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140438A1-1309-04CE-384F-154FA52497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2321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91681"/>
      </p:ext>
    </p:extLst>
  </p:cSld>
  <p:clrMapOvr>
    <a:masterClrMapping/>
  </p:clrMapOvr>
  <p:transition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, fig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048367"/>
      </p:ext>
    </p:extLst>
  </p:cSld>
  <p:clrMapOvr>
    <a:masterClrMapping/>
  </p:clrMapOvr>
  <p:transition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06424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417218"/>
      </p:ext>
    </p:extLst>
  </p:cSld>
  <p:clrMapOvr>
    <a:masterClrMapping/>
  </p:clrMapOvr>
  <p:transition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9894798"/>
      </p:ext>
    </p:extLst>
  </p:cSld>
  <p:clrMapOvr>
    <a:masterClrMapping/>
  </p:clrMapOvr>
  <p:transition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737360"/>
            <a:ext cx="10972800" cy="3657600"/>
          </a:xfrm>
        </p:spPr>
        <p:txBody>
          <a:bodyPr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140285"/>
      </p:ext>
    </p:extLst>
  </p:cSld>
  <p:clrMapOvr>
    <a:masterClrMapping/>
  </p:clrMapOvr>
  <p:transition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945388-D45E-41C1-AD59-10B8BD5BD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8204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4AA35-ED1A-4E7F-84EF-39E0C598D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" y="1188720"/>
            <a:ext cx="6035040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DB035E8-E864-4576-9234-52B84F16A7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097280"/>
            <a:ext cx="121920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5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CE42A-4C82-74F9-6CAF-52DA509EACAF}"/>
              </a:ext>
            </a:extLst>
          </p:cNvPr>
          <p:cNvSpPr txBox="1"/>
          <p:nvPr userDrawn="1"/>
        </p:nvSpPr>
        <p:spPr>
          <a:xfrm>
            <a:off x="10881360" y="133141"/>
            <a:ext cx="128905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fld id="{C143AC2A-1C7E-4CDE-92DF-C4D005581900}" type="slidenum">
              <a:rPr lang="en-US" sz="4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CA19C73-3C21-3331-3B78-A6E7D151F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138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5" r:id="rId4"/>
    <p:sldLayoutId id="2147483673" r:id="rId5"/>
  </p:sldLayoutIdLst>
  <p:transition advTm="15000"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4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1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tags" Target="../tags/tag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3A66E16-E877-454C-8F3E-B11A85B16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50929" y="699392"/>
            <a:ext cx="10887559" cy="3690938"/>
          </a:xfrm>
        </p:spPr>
        <p:txBody>
          <a:bodyPr/>
          <a:lstStyle/>
          <a:p>
            <a:pPr eaLnBrk="1" hangingPunct="1"/>
            <a:r>
              <a:rPr lang="en-US" altLang="en-US" sz="7200" dirty="0"/>
              <a:t>Effects of Well and </a:t>
            </a:r>
            <a:br>
              <a:rPr lang="en-US" altLang="en-US" sz="7200" dirty="0"/>
            </a:br>
            <a:r>
              <a:rPr lang="en-US" altLang="en-US" sz="7200" dirty="0"/>
              <a:t>Piezometer Design on</a:t>
            </a:r>
            <a:br>
              <a:rPr lang="en-US" altLang="en-US" sz="7200" dirty="0"/>
            </a:br>
            <a:r>
              <a:rPr lang="en-US" altLang="en-US" sz="7200" dirty="0"/>
              <a:t>Water-Level Monitoring</a:t>
            </a:r>
          </a:p>
        </p:txBody>
      </p:sp>
      <p:sp>
        <p:nvSpPr>
          <p:cNvPr id="4" name="Text Box 70">
            <a:extLst>
              <a:ext uri="{FF2B5EF4-FFF2-40B4-BE49-F238E27FC236}">
                <a16:creationId xmlns:a16="http://schemas.microsoft.com/office/drawing/2014/main" id="{9B625FA2-E88E-779C-828B-57C83F943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45861"/>
            <a:ext cx="4612105" cy="106952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spcAft>
                <a:spcPts val="300"/>
              </a:spcAft>
            </a:pPr>
            <a:r>
              <a:rPr lang="en-US" sz="1400" dirty="0">
                <a:latin typeface="Arial" charset="0"/>
              </a:rPr>
              <a:t>MODIFIED FROM ––– </a:t>
            </a:r>
          </a:p>
          <a:p>
            <a:pPr algn="l" eaLnBrk="0" hangingPunct="0">
              <a:spcAft>
                <a:spcPts val="300"/>
              </a:spcAft>
            </a:pPr>
            <a:r>
              <a:rPr lang="en-US" sz="1400" dirty="0">
                <a:latin typeface="Arial" charset="0"/>
              </a:rPr>
              <a:t>2017 NWRA Annual Conference, Reno, NV</a:t>
            </a:r>
          </a:p>
          <a:p>
            <a:pPr algn="l" eaLnBrk="0" hangingPunct="0">
              <a:spcAft>
                <a:spcPts val="300"/>
              </a:spcAft>
            </a:pPr>
            <a:r>
              <a:rPr lang="en-US" sz="1400" dirty="0">
                <a:latin typeface="Arial" charset="0"/>
              </a:rPr>
              <a:t>Technical Session D:Water Levels and Well Design</a:t>
            </a:r>
          </a:p>
          <a:p>
            <a:pPr algn="l" eaLnBrk="0" hangingPunct="0">
              <a:spcAft>
                <a:spcPts val="300"/>
              </a:spcAft>
            </a:pPr>
            <a:r>
              <a:rPr lang="en-US" sz="1400" dirty="0">
                <a:latin typeface="Arial" charset="0"/>
              </a:rPr>
              <a:t>Thursday, February 16, 2017</a:t>
            </a:r>
          </a:p>
        </p:txBody>
      </p:sp>
    </p:spTree>
  </p:cSld>
  <p:clrMapOvr>
    <a:masterClrMapping/>
  </p:clrMapOvr>
  <p:transition advTm="20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Mile Away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1" y="4358628"/>
            <a:ext cx="9144000" cy="2499372"/>
          </a:xfrm>
        </p:spPr>
        <p:txBody>
          <a:bodyPr/>
          <a:lstStyle/>
          <a:p>
            <a:r>
              <a:rPr lang="en-US" dirty="0"/>
              <a:t>Sharp response in pumped, shallow unit</a:t>
            </a:r>
          </a:p>
          <a:p>
            <a:r>
              <a:rPr lang="en-US" dirty="0"/>
              <a:t>Attenuated &amp; delayed in unpumped, deep unit</a:t>
            </a:r>
          </a:p>
          <a:p>
            <a:r>
              <a:rPr lang="en-US" dirty="0"/>
              <a:t>Long screen change similar to shallow, short screen</a:t>
            </a:r>
          </a:p>
          <a:p>
            <a:pPr lvl="1"/>
            <a:r>
              <a:rPr lang="en-US" dirty="0"/>
              <a:t>Weighted towards unit with greater transmissivity  </a:t>
            </a:r>
          </a:p>
          <a:p>
            <a:r>
              <a:rPr lang="en-US" dirty="0"/>
              <a:t>Maximum induced Q is 4 gpm in long well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365" y="1205763"/>
            <a:ext cx="8965271" cy="3104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364" y="1205763"/>
            <a:ext cx="8965271" cy="31045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4224471" y="1353312"/>
            <a:ext cx="854716" cy="2633472"/>
          </a:xfrm>
          <a:prstGeom prst="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500 gpm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1281266"/>
      </p:ext>
    </p:extLst>
  </p:cSld>
  <p:clrMapOvr>
    <a:masterClrMapping/>
  </p:clrMapOvr>
  <p:transition advTm="5584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Miles Away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5162" y="4308229"/>
            <a:ext cx="8642839" cy="2417886"/>
          </a:xfrm>
        </p:spPr>
        <p:txBody>
          <a:bodyPr/>
          <a:lstStyle/>
          <a:p>
            <a:r>
              <a:rPr lang="en-US" dirty="0"/>
              <a:t>Responses similar to 1 mi, Except half the change</a:t>
            </a:r>
          </a:p>
          <a:p>
            <a:r>
              <a:rPr lang="en-US" dirty="0"/>
              <a:t>Maximum induced Q &lt;2 gpm in long well</a:t>
            </a:r>
          </a:p>
          <a:p>
            <a:pPr lvl="1"/>
            <a:r>
              <a:rPr lang="en-US" dirty="0"/>
              <a:t>Minor effect on QW, long-term QW greater consideration</a:t>
            </a:r>
          </a:p>
          <a:p>
            <a:r>
              <a:rPr lang="en-US" dirty="0"/>
              <a:t>True detectability less clear than advertised</a:t>
            </a:r>
          </a:p>
          <a:p>
            <a:pPr lvl="1"/>
            <a:r>
              <a:rPr lang="en-US" dirty="0"/>
              <a:t>Risk of non-detection greater than apparent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365" y="1201903"/>
            <a:ext cx="8965271" cy="31045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365" y="1201903"/>
            <a:ext cx="8965271" cy="31045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4224471" y="1353312"/>
            <a:ext cx="854716" cy="2633472"/>
          </a:xfrm>
          <a:prstGeom prst="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500 gpm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2399990"/>
      </p:ext>
    </p:extLst>
  </p:cSld>
  <p:clrMapOvr>
    <a:masterClrMapping/>
  </p:clrMapOvr>
  <p:transition advTm="3238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Fluctuations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317024"/>
            <a:ext cx="9144000" cy="2540977"/>
          </a:xfrm>
        </p:spPr>
        <p:txBody>
          <a:bodyPr/>
          <a:lstStyle/>
          <a:p>
            <a:r>
              <a:rPr lang="en-US" dirty="0"/>
              <a:t>Ideal drawdowns, natural fluctuations absent</a:t>
            </a:r>
          </a:p>
          <a:p>
            <a:r>
              <a:rPr lang="en-US" dirty="0"/>
              <a:t>Responses less clear combined with barometric change, tidal signals, &amp; long-term trends</a:t>
            </a:r>
          </a:p>
          <a:p>
            <a:r>
              <a:rPr lang="en-US" dirty="0"/>
              <a:t>Drawdown recoverable with water-level modeling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365" y="1211062"/>
            <a:ext cx="8965271" cy="31045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364" y="1211062"/>
            <a:ext cx="8966796" cy="31045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224471" y="1353312"/>
            <a:ext cx="854716" cy="2633472"/>
          </a:xfrm>
          <a:prstGeom prst="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500 gpm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0453504"/>
      </p:ext>
    </p:extLst>
  </p:cSld>
  <p:clrMapOvr>
    <a:masterClrMapping/>
  </p:clrMapOvr>
  <p:transition advTm="2103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Estimated with WLM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4317024"/>
            <a:ext cx="9144000" cy="2540977"/>
          </a:xfrm>
        </p:spPr>
        <p:txBody>
          <a:bodyPr/>
          <a:lstStyle/>
          <a:p>
            <a:r>
              <a:rPr lang="en-US" dirty="0"/>
              <a:t>Drawdown recoverable with water-level modeling</a:t>
            </a:r>
          </a:p>
          <a:p>
            <a:pPr lvl="1"/>
            <a:r>
              <a:rPr lang="en-US" dirty="0"/>
              <a:t>Sensitive to measurement resolution</a:t>
            </a:r>
          </a:p>
          <a:p>
            <a:r>
              <a:rPr lang="en-US" dirty="0"/>
              <a:t>Vibrating wire installations—Grouted in-place or </a:t>
            </a:r>
            <a:br>
              <a:rPr lang="en-US" dirty="0"/>
            </a:br>
            <a:r>
              <a:rPr lang="en-US" dirty="0"/>
              <a:t>Avoiding thermal effects in pumping wells</a:t>
            </a:r>
          </a:p>
          <a:p>
            <a:pPr lvl="1"/>
            <a:r>
              <a:rPr lang="en-US" dirty="0"/>
              <a:t>Greater pressures, Lower resolution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364" y="1211062"/>
            <a:ext cx="8966796" cy="31045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840" y="1211062"/>
            <a:ext cx="8965271" cy="31045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180949" y="1930033"/>
            <a:ext cx="7998780" cy="1682762"/>
          </a:xfrm>
          <a:prstGeom prst="rect">
            <a:avLst/>
          </a:prstGeom>
          <a:solidFill>
            <a:schemeClr val="accent2">
              <a:alpha val="15000"/>
            </a:schemeClr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4224471" y="1353312"/>
            <a:ext cx="854716" cy="2633472"/>
          </a:xfrm>
          <a:prstGeom prst="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500 gpm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0661677"/>
      </p:ext>
    </p:extLst>
  </p:cSld>
  <p:clrMapOvr>
    <a:masterClrMapping/>
  </p:clrMapOvr>
  <p:transition advTm="52675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Resolution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1" y="4316513"/>
            <a:ext cx="9143999" cy="2541487"/>
          </a:xfrm>
        </p:spPr>
        <p:txBody>
          <a:bodyPr/>
          <a:lstStyle/>
          <a:p>
            <a:r>
              <a:rPr lang="en-US" dirty="0"/>
              <a:t>Drawdown estimable with water-level modeling</a:t>
            </a:r>
          </a:p>
          <a:p>
            <a:pPr lvl="1"/>
            <a:r>
              <a:rPr lang="en-US" dirty="0"/>
              <a:t>Inherent noise remains in estimated drawdowns</a:t>
            </a:r>
          </a:p>
          <a:p>
            <a:pPr lvl="1"/>
            <a:r>
              <a:rPr lang="en-US" dirty="0"/>
              <a:t>Low resolution reduces detection</a:t>
            </a:r>
          </a:p>
          <a:p>
            <a:r>
              <a:rPr lang="en-US" dirty="0"/>
              <a:t>Further explanation in upcoming SeriesSEE classes</a:t>
            </a:r>
          </a:p>
          <a:p>
            <a:pPr lvl="1"/>
            <a:r>
              <a:rPr lang="en-US" dirty="0"/>
              <a:t>March 1, Las Vegas; June 19, 2017, Reno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365" y="1212003"/>
            <a:ext cx="8965271" cy="31045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365" y="1212003"/>
            <a:ext cx="8965271" cy="31045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192543" y="1212004"/>
            <a:ext cx="7998780" cy="681101"/>
          </a:xfrm>
          <a:prstGeom prst="rect">
            <a:avLst/>
          </a:prstGeom>
          <a:solidFill>
            <a:schemeClr val="accent2">
              <a:alpha val="15000"/>
            </a:schemeClr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3364" y="1212003"/>
            <a:ext cx="8965271" cy="31045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3364" y="1212004"/>
            <a:ext cx="8965271" cy="31060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4224471" y="1352574"/>
            <a:ext cx="854716" cy="2633472"/>
          </a:xfrm>
          <a:prstGeom prst="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500 gpm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3288708"/>
      </p:ext>
    </p:extLst>
  </p:cSld>
  <p:clrMapOvr>
    <a:masterClrMapping/>
  </p:clrMapOvr>
  <p:transition advTm="5090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390" y="1188720"/>
            <a:ext cx="10605490" cy="5303520"/>
          </a:xfrm>
        </p:spPr>
        <p:txBody>
          <a:bodyPr/>
          <a:lstStyle/>
          <a:p>
            <a:r>
              <a:rPr lang="en-US" altLang="en-US" dirty="0"/>
              <a:t>Hydraulic conductivity variable in most wellbores</a:t>
            </a:r>
          </a:p>
          <a:p>
            <a:pPr lvl="1"/>
            <a:r>
              <a:rPr lang="en-US" altLang="en-US" dirty="0"/>
              <a:t>Transmissive intervals small fraction, </a:t>
            </a:r>
            <a:br>
              <a:rPr lang="en-US" altLang="en-US" dirty="0"/>
            </a:br>
            <a:r>
              <a:rPr lang="en-US" altLang="en-US" dirty="0"/>
              <a:t>&lt;10% in carbonate &amp; volcanic rocks </a:t>
            </a:r>
          </a:p>
          <a:p>
            <a:pPr lvl="1"/>
            <a:r>
              <a:rPr lang="en-US" altLang="en-US" dirty="0"/>
              <a:t>Flow only definitive identifier of permeable intervals</a:t>
            </a:r>
            <a:endParaRPr lang="en-US" altLang="en-US" sz="2000" dirty="0"/>
          </a:p>
          <a:p>
            <a:r>
              <a:rPr lang="en-US" altLang="en-US" dirty="0"/>
              <a:t>Adapt wells to intended observations</a:t>
            </a:r>
          </a:p>
          <a:p>
            <a:pPr lvl="1"/>
            <a:r>
              <a:rPr lang="en-US" altLang="en-US" dirty="0"/>
              <a:t>Short screens appropriately add detail,</a:t>
            </a:r>
          </a:p>
          <a:p>
            <a:pPr lvl="2"/>
            <a:r>
              <a:rPr lang="en-US" altLang="en-US" dirty="0"/>
              <a:t>Developed basins with nearby stresses</a:t>
            </a:r>
          </a:p>
          <a:p>
            <a:pPr lvl="1"/>
            <a:r>
              <a:rPr lang="en-US" altLang="en-US" dirty="0"/>
              <a:t>Long screens better in the absence of data</a:t>
            </a:r>
          </a:p>
          <a:p>
            <a:pPr lvl="2"/>
            <a:r>
              <a:rPr lang="en-US" altLang="en-US" dirty="0"/>
              <a:t>Undeveloped basins with distant stresses </a:t>
            </a:r>
          </a:p>
          <a:p>
            <a:r>
              <a:rPr lang="en-US" altLang="en-US" dirty="0"/>
              <a:t>Monitor distant drawdowns with long screens</a:t>
            </a:r>
          </a:p>
          <a:p>
            <a:pPr lvl="1"/>
            <a:r>
              <a:rPr lang="en-US" altLang="en-US" dirty="0"/>
              <a:t>More effective than multiple short screens</a:t>
            </a:r>
          </a:p>
          <a:p>
            <a:pPr lvl="1"/>
            <a:r>
              <a:rPr lang="en-US" altLang="en-US" dirty="0"/>
              <a:t>Consistent with how smart we actually are</a:t>
            </a:r>
          </a:p>
        </p:txBody>
      </p:sp>
    </p:spTree>
    <p:extLst>
      <p:ext uri="{BB962C8B-B14F-4D97-AF65-F5344CB8AC3E}">
        <p14:creationId xmlns:p14="http://schemas.microsoft.com/office/powerpoint/2010/main" val="783734097"/>
      </p:ext>
    </p:extLst>
  </p:cSld>
  <p:clrMapOvr>
    <a:masterClrMapping/>
  </p:clrMapOvr>
  <p:transition advTm="167771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CB0CE8-1357-5BD4-BE05-E59B1F14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</a:t>
            </a:r>
          </a:p>
        </p:txBody>
      </p:sp>
    </p:spTree>
    <p:extLst>
      <p:ext uri="{BB962C8B-B14F-4D97-AF65-F5344CB8AC3E}">
        <p14:creationId xmlns:p14="http://schemas.microsoft.com/office/powerpoint/2010/main" val="3028634902"/>
      </p:ext>
    </p:extLst>
  </p:cSld>
  <p:clrMapOvr>
    <a:masterClrMapping/>
  </p:clrMapOvr>
  <p:transition advTm="15000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Short / Long Screens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188720"/>
            <a:ext cx="10241280" cy="5303520"/>
          </a:xfrm>
        </p:spPr>
        <p:txBody>
          <a:bodyPr/>
          <a:lstStyle/>
          <a:p>
            <a:r>
              <a:rPr lang="en-US" altLang="en-US" dirty="0"/>
              <a:t>Short screens &lt;20 ft and piezometers</a:t>
            </a:r>
          </a:p>
          <a:p>
            <a:pPr lvl="1"/>
            <a:r>
              <a:rPr lang="en-US" altLang="en-US" dirty="0"/>
              <a:t>Discrete interval, point</a:t>
            </a:r>
          </a:p>
          <a:p>
            <a:pPr lvl="1"/>
            <a:r>
              <a:rPr lang="en-US" altLang="en-US" dirty="0"/>
              <a:t>Head and QW differences observable</a:t>
            </a:r>
          </a:p>
          <a:p>
            <a:pPr lvl="1"/>
            <a:r>
              <a:rPr lang="en-US" altLang="en-US" dirty="0"/>
              <a:t>Minimally disturbs flow system</a:t>
            </a:r>
          </a:p>
          <a:p>
            <a:r>
              <a:rPr lang="en-US" altLang="en-US" dirty="0"/>
              <a:t>Long screens &gt;100 ft</a:t>
            </a:r>
          </a:p>
          <a:p>
            <a:pPr lvl="1"/>
            <a:r>
              <a:rPr lang="en-US" altLang="en-US" dirty="0"/>
              <a:t>Integrates head and QW</a:t>
            </a:r>
          </a:p>
          <a:p>
            <a:pPr lvl="1"/>
            <a:r>
              <a:rPr lang="en-US" altLang="en-US" dirty="0"/>
              <a:t>Head skewed towards most transmissive interval</a:t>
            </a:r>
          </a:p>
          <a:p>
            <a:pPr lvl="1"/>
            <a:r>
              <a:rPr lang="en-US" altLang="en-US" dirty="0"/>
              <a:t>Well passively induces flow between units</a:t>
            </a:r>
          </a:p>
          <a:p>
            <a:pPr lvl="1"/>
            <a:r>
              <a:rPr lang="en-US" altLang="en-US" dirty="0"/>
              <a:t>QW skewed towards interval with higher head</a:t>
            </a:r>
          </a:p>
          <a:p>
            <a:r>
              <a:rPr lang="en-US" altLang="en-US" dirty="0"/>
              <a:t>Bias towards short screens</a:t>
            </a:r>
          </a:p>
          <a:p>
            <a:pPr lvl="1"/>
            <a:r>
              <a:rPr lang="en-US" altLang="en-US" dirty="0"/>
              <a:t>Reduce apparent risk of contaminant migration</a:t>
            </a:r>
          </a:p>
          <a:p>
            <a:pPr lvl="1"/>
            <a:r>
              <a:rPr lang="en-US" altLang="en-US" dirty="0"/>
              <a:t>Less likely to observe water-level changes </a:t>
            </a:r>
          </a:p>
        </p:txBody>
      </p:sp>
    </p:spTree>
    <p:extLst>
      <p:ext uri="{BB962C8B-B14F-4D97-AF65-F5344CB8AC3E}">
        <p14:creationId xmlns:p14="http://schemas.microsoft.com/office/powerpoint/2010/main" val="3458881046"/>
      </p:ext>
    </p:extLst>
  </p:cSld>
  <p:clrMapOvr>
    <a:masterClrMapping/>
  </p:clrMapOvr>
  <p:transition advTm="10920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615" y="1976438"/>
            <a:ext cx="2952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/>
              <a:t>Heterogeneity Effects</a:t>
            </a:r>
            <a:endParaRPr lang="en-US" altLang="en-US" sz="4800" dirty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550190" y="1188720"/>
            <a:ext cx="5955466" cy="5303520"/>
          </a:xfrm>
        </p:spPr>
        <p:txBody>
          <a:bodyPr/>
          <a:lstStyle/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Homogeneous aquifer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Drawdown similar with depth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Screen position &amp; length minimally affect observations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Heterogeneous aquifer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Discrete fracture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Proximity to transmissive feature controls drawdown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Screen position &amp; length greatly affect observations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Completion approach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Prior knowledge 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altLang="en-US" dirty="0"/>
              <a:t>Honest assessment of need </a:t>
            </a:r>
          </a:p>
        </p:txBody>
      </p:sp>
      <p:sp>
        <p:nvSpPr>
          <p:cNvPr id="19461" name="AutoShape 45"/>
          <p:cNvSpPr>
            <a:spLocks noChangeArrowheads="1"/>
          </p:cNvSpPr>
          <p:nvPr/>
        </p:nvSpPr>
        <p:spPr bwMode="auto">
          <a:xfrm flipH="1">
            <a:off x="6724729" y="1382713"/>
            <a:ext cx="877887" cy="334962"/>
          </a:xfrm>
          <a:prstGeom prst="curvedDownArrow">
            <a:avLst>
              <a:gd name="adj1" fmla="val 39907"/>
              <a:gd name="adj2" fmla="val 85966"/>
              <a:gd name="adj3" fmla="val 33333"/>
            </a:avLst>
          </a:prstGeom>
          <a:gradFill rotWithShape="0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2" name="Text Box 46"/>
          <p:cNvSpPr txBox="1">
            <a:spLocks noChangeArrowheads="1"/>
          </p:cNvSpPr>
          <p:nvPr/>
        </p:nvSpPr>
        <p:spPr bwMode="auto">
          <a:xfrm>
            <a:off x="7517314" y="1314451"/>
            <a:ext cx="7441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2000">
                <a:latin typeface="Arial" panose="020B0604020202020204" pitchFamily="34" charset="0"/>
              </a:rPr>
              <a:t>Q</a:t>
            </a:r>
            <a:r>
              <a:rPr lang="en-US" altLang="en-US" sz="2000" baseline="-25000">
                <a:latin typeface="Arial" panose="020B0604020202020204" pitchFamily="34" charset="0"/>
              </a:rPr>
              <a:t>OUT</a:t>
            </a:r>
          </a:p>
        </p:txBody>
      </p:sp>
      <p:pic>
        <p:nvPicPr>
          <p:cNvPr id="7274" name="Picture 1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840" y="1966913"/>
            <a:ext cx="2952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AutoShape 758"/>
          <p:cNvSpPr>
            <a:spLocks noChangeArrowheads="1"/>
          </p:cNvSpPr>
          <p:nvPr/>
        </p:nvSpPr>
        <p:spPr bwMode="auto">
          <a:xfrm>
            <a:off x="10647440" y="2989263"/>
            <a:ext cx="554038" cy="469900"/>
          </a:xfrm>
          <a:prstGeom prst="leftArrow">
            <a:avLst>
              <a:gd name="adj1" fmla="val 50000"/>
              <a:gd name="adj2" fmla="val 90165"/>
            </a:avLst>
          </a:prstGeom>
          <a:solidFill>
            <a:schemeClr val="accent2"/>
          </a:solidFill>
          <a:ln w="15875">
            <a:solidFill>
              <a:srgbClr val="92D05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79"/>
          <p:cNvGrpSpPr>
            <a:grpSpLocks/>
          </p:cNvGrpSpPr>
          <p:nvPr/>
        </p:nvGrpSpPr>
        <p:grpSpPr bwMode="auto">
          <a:xfrm>
            <a:off x="10685541" y="2109788"/>
            <a:ext cx="428625" cy="3694112"/>
            <a:chOff x="7845323" y="2309506"/>
            <a:chExt cx="358775" cy="3376612"/>
          </a:xfrm>
        </p:grpSpPr>
        <p:sp>
          <p:nvSpPr>
            <p:cNvPr id="19507" name="Line 57"/>
            <p:cNvSpPr>
              <a:spLocks noChangeShapeType="1"/>
            </p:cNvSpPr>
            <p:nvPr/>
          </p:nvSpPr>
          <p:spPr bwMode="auto">
            <a:xfrm>
              <a:off x="7845323" y="415129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8" name="Line 58"/>
            <p:cNvSpPr>
              <a:spLocks noChangeShapeType="1"/>
            </p:cNvSpPr>
            <p:nvPr/>
          </p:nvSpPr>
          <p:spPr bwMode="auto">
            <a:xfrm>
              <a:off x="7845323" y="445826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9" name="Line 59"/>
            <p:cNvSpPr>
              <a:spLocks noChangeShapeType="1"/>
            </p:cNvSpPr>
            <p:nvPr/>
          </p:nvSpPr>
          <p:spPr bwMode="auto">
            <a:xfrm>
              <a:off x="7845323" y="476522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0" name="Line 60"/>
            <p:cNvSpPr>
              <a:spLocks noChangeShapeType="1"/>
            </p:cNvSpPr>
            <p:nvPr/>
          </p:nvSpPr>
          <p:spPr bwMode="auto">
            <a:xfrm>
              <a:off x="7845323" y="507219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1" name="Line 61"/>
            <p:cNvSpPr>
              <a:spLocks noChangeShapeType="1"/>
            </p:cNvSpPr>
            <p:nvPr/>
          </p:nvSpPr>
          <p:spPr bwMode="auto">
            <a:xfrm>
              <a:off x="7845323" y="537915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2" name="Line 62"/>
            <p:cNvSpPr>
              <a:spLocks noChangeShapeType="1"/>
            </p:cNvSpPr>
            <p:nvPr/>
          </p:nvSpPr>
          <p:spPr bwMode="auto">
            <a:xfrm>
              <a:off x="7845323" y="5686118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3" name="Line 64"/>
            <p:cNvSpPr>
              <a:spLocks noChangeShapeType="1"/>
            </p:cNvSpPr>
            <p:nvPr/>
          </p:nvSpPr>
          <p:spPr bwMode="auto">
            <a:xfrm>
              <a:off x="7845323" y="230950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4" name="Line 65"/>
            <p:cNvSpPr>
              <a:spLocks noChangeShapeType="1"/>
            </p:cNvSpPr>
            <p:nvPr/>
          </p:nvSpPr>
          <p:spPr bwMode="auto">
            <a:xfrm>
              <a:off x="7845323" y="261647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5" name="Line 66"/>
            <p:cNvSpPr>
              <a:spLocks noChangeShapeType="1"/>
            </p:cNvSpPr>
            <p:nvPr/>
          </p:nvSpPr>
          <p:spPr bwMode="auto">
            <a:xfrm>
              <a:off x="7845323" y="292343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6" name="Line 67"/>
            <p:cNvSpPr>
              <a:spLocks noChangeShapeType="1"/>
            </p:cNvSpPr>
            <p:nvPr/>
          </p:nvSpPr>
          <p:spPr bwMode="auto">
            <a:xfrm>
              <a:off x="7845323" y="323040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7" name="Line 68"/>
            <p:cNvSpPr>
              <a:spLocks noChangeShapeType="1"/>
            </p:cNvSpPr>
            <p:nvPr/>
          </p:nvSpPr>
          <p:spPr bwMode="auto">
            <a:xfrm>
              <a:off x="7845323" y="353736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8" name="Line 69"/>
            <p:cNvSpPr>
              <a:spLocks noChangeShapeType="1"/>
            </p:cNvSpPr>
            <p:nvPr/>
          </p:nvSpPr>
          <p:spPr bwMode="auto">
            <a:xfrm>
              <a:off x="7845323" y="384433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66" name="Group 127"/>
          <p:cNvGrpSpPr>
            <a:grpSpLocks/>
          </p:cNvGrpSpPr>
          <p:nvPr/>
        </p:nvGrpSpPr>
        <p:grpSpPr bwMode="auto">
          <a:xfrm>
            <a:off x="7269241" y="1785939"/>
            <a:ext cx="434975" cy="4200525"/>
            <a:chOff x="5498420" y="1752600"/>
            <a:chExt cx="434293" cy="4201886"/>
          </a:xfrm>
        </p:grpSpPr>
        <p:sp>
          <p:nvSpPr>
            <p:cNvPr id="19481" name="Rectangle 178"/>
            <p:cNvSpPr>
              <a:spLocks noChangeArrowheads="1"/>
            </p:cNvSpPr>
            <p:nvPr/>
          </p:nvSpPr>
          <p:spPr bwMode="auto">
            <a:xfrm>
              <a:off x="5498420" y="1752600"/>
              <a:ext cx="434293" cy="4201886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9482" name="Group 122"/>
            <p:cNvGrpSpPr>
              <a:grpSpLocks/>
            </p:cNvGrpSpPr>
            <p:nvPr/>
          </p:nvGrpSpPr>
          <p:grpSpPr bwMode="auto">
            <a:xfrm>
              <a:off x="5498420" y="2035558"/>
              <a:ext cx="434293" cy="3902825"/>
              <a:chOff x="5122862" y="2354743"/>
              <a:chExt cx="358775" cy="4008183"/>
            </a:xfrm>
          </p:grpSpPr>
          <p:sp useBgFill="1">
            <p:nvSpPr>
              <p:cNvPr id="19483" name="Line 179"/>
              <p:cNvSpPr>
                <a:spLocks noChangeShapeType="1"/>
              </p:cNvSpPr>
              <p:nvPr/>
            </p:nvSpPr>
            <p:spPr bwMode="auto">
              <a:xfrm>
                <a:off x="5122862" y="235474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4" name="Line 180"/>
              <p:cNvSpPr>
                <a:spLocks noChangeShapeType="1"/>
              </p:cNvSpPr>
              <p:nvPr/>
            </p:nvSpPr>
            <p:spPr bwMode="auto">
              <a:xfrm>
                <a:off x="5122862" y="252901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5" name="Line 181"/>
              <p:cNvSpPr>
                <a:spLocks noChangeShapeType="1"/>
              </p:cNvSpPr>
              <p:nvPr/>
            </p:nvSpPr>
            <p:spPr bwMode="auto">
              <a:xfrm>
                <a:off x="5122862" y="270328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6" name="Line 182"/>
              <p:cNvSpPr>
                <a:spLocks noChangeShapeType="1"/>
              </p:cNvSpPr>
              <p:nvPr/>
            </p:nvSpPr>
            <p:spPr bwMode="auto">
              <a:xfrm>
                <a:off x="5122862" y="2877550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7" name="Line 183"/>
              <p:cNvSpPr>
                <a:spLocks noChangeShapeType="1"/>
              </p:cNvSpPr>
              <p:nvPr/>
            </p:nvSpPr>
            <p:spPr bwMode="auto">
              <a:xfrm>
                <a:off x="5122862" y="3051819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8" name="Line 184"/>
              <p:cNvSpPr>
                <a:spLocks noChangeShapeType="1"/>
              </p:cNvSpPr>
              <p:nvPr/>
            </p:nvSpPr>
            <p:spPr bwMode="auto">
              <a:xfrm>
                <a:off x="5122862" y="3226088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9" name="Line 179"/>
              <p:cNvSpPr>
                <a:spLocks noChangeShapeType="1"/>
              </p:cNvSpPr>
              <p:nvPr/>
            </p:nvSpPr>
            <p:spPr bwMode="auto">
              <a:xfrm>
                <a:off x="5122862" y="3400357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0" name="Line 180"/>
              <p:cNvSpPr>
                <a:spLocks noChangeShapeType="1"/>
              </p:cNvSpPr>
              <p:nvPr/>
            </p:nvSpPr>
            <p:spPr bwMode="auto">
              <a:xfrm>
                <a:off x="5122862" y="357462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1" name="Line 181"/>
              <p:cNvSpPr>
                <a:spLocks noChangeShapeType="1"/>
              </p:cNvSpPr>
              <p:nvPr/>
            </p:nvSpPr>
            <p:spPr bwMode="auto">
              <a:xfrm>
                <a:off x="5122862" y="3748895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2" name="Line 182"/>
              <p:cNvSpPr>
                <a:spLocks noChangeShapeType="1"/>
              </p:cNvSpPr>
              <p:nvPr/>
            </p:nvSpPr>
            <p:spPr bwMode="auto">
              <a:xfrm>
                <a:off x="5122862" y="3923164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3" name="Line 183"/>
              <p:cNvSpPr>
                <a:spLocks noChangeShapeType="1"/>
              </p:cNvSpPr>
              <p:nvPr/>
            </p:nvSpPr>
            <p:spPr bwMode="auto">
              <a:xfrm>
                <a:off x="5122862" y="409743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4" name="Line 184"/>
              <p:cNvSpPr>
                <a:spLocks noChangeShapeType="1"/>
              </p:cNvSpPr>
              <p:nvPr/>
            </p:nvSpPr>
            <p:spPr bwMode="auto">
              <a:xfrm>
                <a:off x="5122862" y="427170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5" name="Line 179"/>
              <p:cNvSpPr>
                <a:spLocks noChangeShapeType="1"/>
              </p:cNvSpPr>
              <p:nvPr/>
            </p:nvSpPr>
            <p:spPr bwMode="auto">
              <a:xfrm>
                <a:off x="5122862" y="444597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6" name="Line 180"/>
              <p:cNvSpPr>
                <a:spLocks noChangeShapeType="1"/>
              </p:cNvSpPr>
              <p:nvPr/>
            </p:nvSpPr>
            <p:spPr bwMode="auto">
              <a:xfrm>
                <a:off x="5122862" y="4620240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7" name="Line 181"/>
              <p:cNvSpPr>
                <a:spLocks noChangeShapeType="1"/>
              </p:cNvSpPr>
              <p:nvPr/>
            </p:nvSpPr>
            <p:spPr bwMode="auto">
              <a:xfrm>
                <a:off x="5122862" y="4794509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8" name="Line 182"/>
              <p:cNvSpPr>
                <a:spLocks noChangeShapeType="1"/>
              </p:cNvSpPr>
              <p:nvPr/>
            </p:nvSpPr>
            <p:spPr bwMode="auto">
              <a:xfrm>
                <a:off x="5122862" y="5143047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9" name="Line 183"/>
              <p:cNvSpPr>
                <a:spLocks noChangeShapeType="1"/>
              </p:cNvSpPr>
              <p:nvPr/>
            </p:nvSpPr>
            <p:spPr bwMode="auto">
              <a:xfrm>
                <a:off x="5122862" y="5491585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0" name="Line 184"/>
              <p:cNvSpPr>
                <a:spLocks noChangeShapeType="1"/>
              </p:cNvSpPr>
              <p:nvPr/>
            </p:nvSpPr>
            <p:spPr bwMode="auto">
              <a:xfrm>
                <a:off x="5122862" y="584012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1" name="Line 179"/>
              <p:cNvSpPr>
                <a:spLocks noChangeShapeType="1"/>
              </p:cNvSpPr>
              <p:nvPr/>
            </p:nvSpPr>
            <p:spPr bwMode="auto">
              <a:xfrm>
                <a:off x="5122862" y="4968778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2" name="Line 180"/>
              <p:cNvSpPr>
                <a:spLocks noChangeShapeType="1"/>
              </p:cNvSpPr>
              <p:nvPr/>
            </p:nvSpPr>
            <p:spPr bwMode="auto">
              <a:xfrm>
                <a:off x="5122862" y="531731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3" name="Line 181"/>
              <p:cNvSpPr>
                <a:spLocks noChangeShapeType="1"/>
              </p:cNvSpPr>
              <p:nvPr/>
            </p:nvSpPr>
            <p:spPr bwMode="auto">
              <a:xfrm>
                <a:off x="5122862" y="5665854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4" name="Line 182"/>
              <p:cNvSpPr>
                <a:spLocks noChangeShapeType="1"/>
              </p:cNvSpPr>
              <p:nvPr/>
            </p:nvSpPr>
            <p:spPr bwMode="auto">
              <a:xfrm>
                <a:off x="5122862" y="601439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5" name="Line 183"/>
              <p:cNvSpPr>
                <a:spLocks noChangeShapeType="1"/>
              </p:cNvSpPr>
              <p:nvPr/>
            </p:nvSpPr>
            <p:spPr bwMode="auto">
              <a:xfrm>
                <a:off x="5122862" y="618866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6" name="Line 184"/>
              <p:cNvSpPr>
                <a:spLocks noChangeShapeType="1"/>
              </p:cNvSpPr>
              <p:nvPr/>
            </p:nvSpPr>
            <p:spPr bwMode="auto">
              <a:xfrm>
                <a:off x="5122862" y="636292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9467" name="Group 188"/>
          <p:cNvGrpSpPr>
            <a:grpSpLocks/>
          </p:cNvGrpSpPr>
          <p:nvPr/>
        </p:nvGrpSpPr>
        <p:grpSpPr bwMode="auto">
          <a:xfrm>
            <a:off x="7585153" y="6043613"/>
            <a:ext cx="3441700" cy="461962"/>
            <a:chOff x="5541736" y="6033408"/>
            <a:chExt cx="3442426" cy="461665"/>
          </a:xfrm>
        </p:grpSpPr>
        <p:sp useBgFill="1">
          <p:nvSpPr>
            <p:cNvPr id="19478" name="Text Box 757"/>
            <p:cNvSpPr txBox="1">
              <a:spLocks noChangeArrowheads="1"/>
            </p:cNvSpPr>
            <p:nvPr/>
          </p:nvSpPr>
          <p:spPr bwMode="auto">
            <a:xfrm>
              <a:off x="6248088" y="6033408"/>
              <a:ext cx="1686680" cy="461665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400">
                  <a:latin typeface="Arial" panose="020B0604020202020204" pitchFamily="34" charset="0"/>
                </a:rPr>
                <a:t>Q, IN GPM</a:t>
              </a:r>
            </a:p>
          </p:txBody>
        </p:sp>
        <p:sp useBgFill="1">
          <p:nvSpPr>
            <p:cNvPr id="19479" name="Text Box 757"/>
            <p:cNvSpPr txBox="1">
              <a:spLocks noChangeArrowheads="1"/>
            </p:cNvSpPr>
            <p:nvPr/>
          </p:nvSpPr>
          <p:spPr bwMode="auto">
            <a:xfrm>
              <a:off x="5541736" y="6033408"/>
              <a:ext cx="356188" cy="461665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400">
                  <a:latin typeface="Arial" panose="020B0604020202020204" pitchFamily="34" charset="0"/>
                </a:rPr>
                <a:t>0</a:t>
              </a:r>
            </a:p>
          </p:txBody>
        </p:sp>
        <p:sp useBgFill="1">
          <p:nvSpPr>
            <p:cNvPr id="19480" name="Text Box 757"/>
            <p:cNvSpPr txBox="1">
              <a:spLocks noChangeArrowheads="1"/>
            </p:cNvSpPr>
            <p:nvPr/>
          </p:nvSpPr>
          <p:spPr bwMode="auto">
            <a:xfrm>
              <a:off x="8284932" y="6033408"/>
              <a:ext cx="699230" cy="461665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400">
                  <a:latin typeface="Arial" panose="020B0604020202020204" pitchFamily="34" charset="0"/>
                </a:rPr>
                <a:t>500</a:t>
              </a:r>
            </a:p>
          </p:txBody>
        </p:sp>
      </p:grpSp>
      <p:sp useBgFill="1">
        <p:nvSpPr>
          <p:cNvPr id="19468" name="Rectangle 178"/>
          <p:cNvSpPr>
            <a:spLocks noChangeArrowheads="1"/>
          </p:cNvSpPr>
          <p:nvPr/>
        </p:nvSpPr>
        <p:spPr bwMode="auto">
          <a:xfrm>
            <a:off x="10687128" y="1254125"/>
            <a:ext cx="500062" cy="486410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9469" name="Group 197"/>
          <p:cNvGrpSpPr>
            <a:grpSpLocks/>
          </p:cNvGrpSpPr>
          <p:nvPr/>
        </p:nvGrpSpPr>
        <p:grpSpPr bwMode="auto">
          <a:xfrm>
            <a:off x="10372803" y="1374775"/>
            <a:ext cx="819150" cy="4749800"/>
            <a:chOff x="8330272" y="1374323"/>
            <a:chExt cx="817770" cy="4751028"/>
          </a:xfrm>
        </p:grpSpPr>
        <p:sp>
          <p:nvSpPr>
            <p:cNvPr id="19474" name="Text Box 757"/>
            <p:cNvSpPr txBox="1">
              <a:spLocks noChangeArrowheads="1"/>
            </p:cNvSpPr>
            <p:nvPr/>
          </p:nvSpPr>
          <p:spPr bwMode="auto">
            <a:xfrm>
              <a:off x="8330272" y="1374323"/>
              <a:ext cx="750205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600" dirty="0">
                  <a:latin typeface="Arial" panose="020B0604020202020204" pitchFamily="34" charset="0"/>
                </a:rPr>
                <a:t>DEPTH,</a:t>
              </a:r>
              <a:br>
                <a:rPr lang="en-US" altLang="en-US" sz="1600" dirty="0">
                  <a:latin typeface="Arial" panose="020B0604020202020204" pitchFamily="34" charset="0"/>
                </a:rPr>
              </a:br>
              <a:r>
                <a:rPr lang="en-US" altLang="en-US" sz="1600" dirty="0">
                  <a:latin typeface="Arial" panose="020B0604020202020204" pitchFamily="34" charset="0"/>
                </a:rPr>
                <a:t>FEET</a:t>
              </a:r>
            </a:p>
          </p:txBody>
        </p:sp>
        <p:sp>
          <p:nvSpPr>
            <p:cNvPr id="19475" name="Text Box 757"/>
            <p:cNvSpPr txBox="1">
              <a:spLocks noChangeArrowheads="1"/>
            </p:cNvSpPr>
            <p:nvPr/>
          </p:nvSpPr>
          <p:spPr bwMode="auto">
            <a:xfrm>
              <a:off x="8700396" y="1853294"/>
              <a:ext cx="1282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800">
                  <a:latin typeface="Arial" panose="020B0604020202020204" pitchFamily="34" charset="0"/>
                </a:rPr>
                <a:t>0</a:t>
              </a:r>
            </a:p>
          </p:txBody>
        </p:sp>
        <p:sp>
          <p:nvSpPr>
            <p:cNvPr id="19476" name="Text Box 757"/>
            <p:cNvSpPr txBox="1">
              <a:spLocks noChangeArrowheads="1"/>
            </p:cNvSpPr>
            <p:nvPr/>
          </p:nvSpPr>
          <p:spPr bwMode="auto">
            <a:xfrm>
              <a:off x="8635081" y="5848352"/>
              <a:ext cx="51296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800">
                  <a:latin typeface="Arial" panose="020B0604020202020204" pitchFamily="34" charset="0"/>
                </a:rPr>
                <a:t>1000</a:t>
              </a:r>
            </a:p>
          </p:txBody>
        </p:sp>
        <p:sp>
          <p:nvSpPr>
            <p:cNvPr id="19477" name="Text Box 757"/>
            <p:cNvSpPr txBox="1">
              <a:spLocks noChangeArrowheads="1"/>
            </p:cNvSpPr>
            <p:nvPr/>
          </p:nvSpPr>
          <p:spPr bwMode="auto">
            <a:xfrm>
              <a:off x="8656854" y="3845381"/>
              <a:ext cx="3847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800">
                  <a:latin typeface="Arial" panose="020B0604020202020204" pitchFamily="34" charset="0"/>
                </a:rPr>
                <a:t>500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9778" y="1966913"/>
            <a:ext cx="2389189" cy="4059936"/>
            <a:chOff x="6041760" y="1966913"/>
            <a:chExt cx="635706" cy="4059936"/>
          </a:xfrm>
        </p:grpSpPr>
        <p:sp>
          <p:nvSpPr>
            <p:cNvPr id="3" name="Rectangle 2"/>
            <p:cNvSpPr/>
            <p:nvPr/>
          </p:nvSpPr>
          <p:spPr bwMode="auto">
            <a:xfrm>
              <a:off x="6041760" y="1966913"/>
              <a:ext cx="635706" cy="4057650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6677466" y="1966913"/>
              <a:ext cx="0" cy="4059936"/>
            </a:xfrm>
            <a:prstGeom prst="line">
              <a:avLst/>
            </a:prstGeom>
            <a:noFill/>
            <a:ln w="76200" cap="flat" cmpd="sng" algn="ctr">
              <a:solidFill>
                <a:schemeClr val="accent2">
                  <a:alpha val="7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7" name="Text Box 757"/>
          <p:cNvSpPr txBox="1">
            <a:spLocks noChangeArrowheads="1"/>
          </p:cNvSpPr>
          <p:nvPr/>
        </p:nvSpPr>
        <p:spPr bwMode="auto">
          <a:xfrm>
            <a:off x="8673170" y="1308425"/>
            <a:ext cx="1346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 dirty="0">
                <a:latin typeface="Arial" panose="020B0604020202020204" pitchFamily="34" charset="0"/>
              </a:rPr>
              <a:t>Line of Equal </a:t>
            </a:r>
          </a:p>
          <a:p>
            <a:r>
              <a:rPr lang="en-US" altLang="en-US" sz="1600" dirty="0">
                <a:latin typeface="Arial" panose="020B0604020202020204" pitchFamily="34" charset="0"/>
              </a:rPr>
              <a:t>Drawdown</a:t>
            </a:r>
          </a:p>
        </p:txBody>
      </p:sp>
      <p:cxnSp>
        <p:nvCxnSpPr>
          <p:cNvPr id="9" name="Straight Connector 8"/>
          <p:cNvCxnSpPr>
            <a:stCxn id="67" idx="2"/>
          </p:cNvCxnSpPr>
          <p:nvPr/>
        </p:nvCxnSpPr>
        <p:spPr bwMode="auto">
          <a:xfrm>
            <a:off x="9346431" y="1800867"/>
            <a:ext cx="681884" cy="94647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/>
          <p:cNvSpPr/>
          <p:nvPr/>
        </p:nvSpPr>
        <p:spPr bwMode="auto">
          <a:xfrm>
            <a:off x="10048282" y="5132246"/>
            <a:ext cx="194028" cy="339266"/>
          </a:xfrm>
          <a:prstGeom prst="rect">
            <a:avLst/>
          </a:prstGeom>
          <a:pattFill prst="dkHorz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/>
          <p:cNvSpPr/>
          <p:nvPr/>
        </p:nvSpPr>
        <p:spPr bwMode="auto">
          <a:xfrm>
            <a:off x="7759778" y="3003511"/>
            <a:ext cx="2703514" cy="518984"/>
          </a:xfrm>
          <a:custGeom>
            <a:avLst/>
            <a:gdLst>
              <a:gd name="connsiteX0" fmla="*/ 0 w 593125"/>
              <a:gd name="connsiteY0" fmla="*/ 0 h 1779373"/>
              <a:gd name="connsiteX1" fmla="*/ 593125 w 593125"/>
              <a:gd name="connsiteY1" fmla="*/ 1779373 h 1779373"/>
              <a:gd name="connsiteX2" fmla="*/ 556054 w 593125"/>
              <a:gd name="connsiteY2" fmla="*/ 1779373 h 1779373"/>
              <a:gd name="connsiteX0" fmla="*/ 0 w 1248818"/>
              <a:gd name="connsiteY0" fmla="*/ 0 h 1779373"/>
              <a:gd name="connsiteX1" fmla="*/ 593125 w 1248818"/>
              <a:gd name="connsiteY1" fmla="*/ 1779373 h 1779373"/>
              <a:gd name="connsiteX2" fmla="*/ 556054 w 1248818"/>
              <a:gd name="connsiteY2" fmla="*/ 1779373 h 1779373"/>
              <a:gd name="connsiteX0" fmla="*/ 0 w 1248818"/>
              <a:gd name="connsiteY0" fmla="*/ 0 h 1779373"/>
              <a:gd name="connsiteX1" fmla="*/ 593125 w 1248818"/>
              <a:gd name="connsiteY1" fmla="*/ 1779373 h 1779373"/>
              <a:gd name="connsiteX2" fmla="*/ 556054 w 1248818"/>
              <a:gd name="connsiteY2" fmla="*/ 1742303 h 1779373"/>
              <a:gd name="connsiteX0" fmla="*/ 481913 w 1730731"/>
              <a:gd name="connsiteY0" fmla="*/ 0 h 1779373"/>
              <a:gd name="connsiteX1" fmla="*/ 1075038 w 1730731"/>
              <a:gd name="connsiteY1" fmla="*/ 1779373 h 1779373"/>
              <a:gd name="connsiteX2" fmla="*/ 0 w 1730731"/>
              <a:gd name="connsiteY2" fmla="*/ 1705232 h 1779373"/>
              <a:gd name="connsiteX0" fmla="*/ 0 w 1248818"/>
              <a:gd name="connsiteY0" fmla="*/ 0 h 1779373"/>
              <a:gd name="connsiteX1" fmla="*/ 593125 w 1248818"/>
              <a:gd name="connsiteY1" fmla="*/ 1779373 h 1779373"/>
              <a:gd name="connsiteX0" fmla="*/ 0 w 2075673"/>
              <a:gd name="connsiteY0" fmla="*/ 0 h 1779373"/>
              <a:gd name="connsiteX1" fmla="*/ 593125 w 2075673"/>
              <a:gd name="connsiteY1" fmla="*/ 1779373 h 1779373"/>
              <a:gd name="connsiteX0" fmla="*/ 37070 w 1787717"/>
              <a:gd name="connsiteY0" fmla="*/ 0 h 518984"/>
              <a:gd name="connsiteX1" fmla="*/ 0 w 1787717"/>
              <a:gd name="connsiteY1" fmla="*/ 518984 h 518984"/>
              <a:gd name="connsiteX0" fmla="*/ 37070 w 2252545"/>
              <a:gd name="connsiteY0" fmla="*/ 0 h 518984"/>
              <a:gd name="connsiteX1" fmla="*/ 0 w 2252545"/>
              <a:gd name="connsiteY1" fmla="*/ 518984 h 518984"/>
              <a:gd name="connsiteX0" fmla="*/ 37070 w 2732620"/>
              <a:gd name="connsiteY0" fmla="*/ 0 h 518984"/>
              <a:gd name="connsiteX1" fmla="*/ 0 w 2732620"/>
              <a:gd name="connsiteY1" fmla="*/ 518984 h 518984"/>
              <a:gd name="connsiteX0" fmla="*/ 37070 w 3289661"/>
              <a:gd name="connsiteY0" fmla="*/ 0 h 518984"/>
              <a:gd name="connsiteX1" fmla="*/ 2743198 w 3289661"/>
              <a:gd name="connsiteY1" fmla="*/ 259492 h 518984"/>
              <a:gd name="connsiteX2" fmla="*/ 0 w 3289661"/>
              <a:gd name="connsiteY2" fmla="*/ 518984 h 518984"/>
              <a:gd name="connsiteX0" fmla="*/ 37070 w 2791205"/>
              <a:gd name="connsiteY0" fmla="*/ 0 h 518984"/>
              <a:gd name="connsiteX1" fmla="*/ 2743198 w 2791205"/>
              <a:gd name="connsiteY1" fmla="*/ 259492 h 518984"/>
              <a:gd name="connsiteX2" fmla="*/ 0 w 2791205"/>
              <a:gd name="connsiteY2" fmla="*/ 518984 h 518984"/>
              <a:gd name="connsiteX0" fmla="*/ 37070 w 3299264"/>
              <a:gd name="connsiteY0" fmla="*/ 0 h 518984"/>
              <a:gd name="connsiteX1" fmla="*/ 3299252 w 3299264"/>
              <a:gd name="connsiteY1" fmla="*/ 296562 h 518984"/>
              <a:gd name="connsiteX2" fmla="*/ 0 w 3299264"/>
              <a:gd name="connsiteY2" fmla="*/ 518984 h 518984"/>
              <a:gd name="connsiteX0" fmla="*/ 37070 w 3299264"/>
              <a:gd name="connsiteY0" fmla="*/ 0 h 518984"/>
              <a:gd name="connsiteX1" fmla="*/ 3299252 w 3299264"/>
              <a:gd name="connsiteY1" fmla="*/ 296562 h 518984"/>
              <a:gd name="connsiteX2" fmla="*/ 0 w 3299264"/>
              <a:gd name="connsiteY2" fmla="*/ 518984 h 518984"/>
              <a:gd name="connsiteX0" fmla="*/ 37070 w 3299264"/>
              <a:gd name="connsiteY0" fmla="*/ 0 h 518984"/>
              <a:gd name="connsiteX1" fmla="*/ 3299252 w 3299264"/>
              <a:gd name="connsiteY1" fmla="*/ 296562 h 518984"/>
              <a:gd name="connsiteX2" fmla="*/ 0 w 3299264"/>
              <a:gd name="connsiteY2" fmla="*/ 518984 h 518984"/>
              <a:gd name="connsiteX0" fmla="*/ 37070 w 3299264"/>
              <a:gd name="connsiteY0" fmla="*/ 0 h 518984"/>
              <a:gd name="connsiteX1" fmla="*/ 3299252 w 3299264"/>
              <a:gd name="connsiteY1" fmla="*/ 296562 h 518984"/>
              <a:gd name="connsiteX2" fmla="*/ 0 w 3299264"/>
              <a:gd name="connsiteY2" fmla="*/ 518984 h 518984"/>
              <a:gd name="connsiteX0" fmla="*/ 37070 w 3299264"/>
              <a:gd name="connsiteY0" fmla="*/ 0 h 518984"/>
              <a:gd name="connsiteX1" fmla="*/ 3299252 w 3299264"/>
              <a:gd name="connsiteY1" fmla="*/ 222422 h 518984"/>
              <a:gd name="connsiteX2" fmla="*/ 0 w 3299264"/>
              <a:gd name="connsiteY2" fmla="*/ 518984 h 518984"/>
              <a:gd name="connsiteX0" fmla="*/ 37070 w 3299321"/>
              <a:gd name="connsiteY0" fmla="*/ 0 h 518984"/>
              <a:gd name="connsiteX1" fmla="*/ 3299252 w 3299321"/>
              <a:gd name="connsiteY1" fmla="*/ 222422 h 518984"/>
              <a:gd name="connsiteX2" fmla="*/ 0 w 3299321"/>
              <a:gd name="connsiteY2" fmla="*/ 518984 h 518984"/>
              <a:gd name="connsiteX0" fmla="*/ 0 w 3262927"/>
              <a:gd name="connsiteY0" fmla="*/ 0 h 1408670"/>
              <a:gd name="connsiteX1" fmla="*/ 3262182 w 3262927"/>
              <a:gd name="connsiteY1" fmla="*/ 222422 h 1408670"/>
              <a:gd name="connsiteX2" fmla="*/ 0 w 3262927"/>
              <a:gd name="connsiteY2" fmla="*/ 1408670 h 1408670"/>
              <a:gd name="connsiteX0" fmla="*/ 0 w 3373398"/>
              <a:gd name="connsiteY0" fmla="*/ 0 h 1408670"/>
              <a:gd name="connsiteX1" fmla="*/ 3373393 w 3373398"/>
              <a:gd name="connsiteY1" fmla="*/ 704335 h 1408670"/>
              <a:gd name="connsiteX2" fmla="*/ 0 w 3373398"/>
              <a:gd name="connsiteY2" fmla="*/ 1408670 h 1408670"/>
              <a:gd name="connsiteX0" fmla="*/ 0 w 3373398"/>
              <a:gd name="connsiteY0" fmla="*/ 0 h 1408670"/>
              <a:gd name="connsiteX1" fmla="*/ 3373393 w 3373398"/>
              <a:gd name="connsiteY1" fmla="*/ 704335 h 1408670"/>
              <a:gd name="connsiteX2" fmla="*/ 0 w 3373398"/>
              <a:gd name="connsiteY2" fmla="*/ 1408670 h 1408670"/>
              <a:gd name="connsiteX0" fmla="*/ 0 w 3373398"/>
              <a:gd name="connsiteY0" fmla="*/ 0 h 1408670"/>
              <a:gd name="connsiteX1" fmla="*/ 3373393 w 3373398"/>
              <a:gd name="connsiteY1" fmla="*/ 704335 h 1408670"/>
              <a:gd name="connsiteX2" fmla="*/ 0 w 3373398"/>
              <a:gd name="connsiteY2" fmla="*/ 1408670 h 1408670"/>
              <a:gd name="connsiteX0" fmla="*/ 0 w 3373393"/>
              <a:gd name="connsiteY0" fmla="*/ 0 h 1408670"/>
              <a:gd name="connsiteX1" fmla="*/ 3373393 w 3373393"/>
              <a:gd name="connsiteY1" fmla="*/ 704335 h 1408670"/>
              <a:gd name="connsiteX2" fmla="*/ 0 w 3373393"/>
              <a:gd name="connsiteY2" fmla="*/ 1408670 h 140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3393" h="1408670">
                <a:moveTo>
                  <a:pt x="0" y="0"/>
                </a:moveTo>
                <a:cubicBezTo>
                  <a:pt x="3015048" y="12356"/>
                  <a:pt x="3373393" y="247135"/>
                  <a:pt x="3373393" y="704335"/>
                </a:cubicBezTo>
                <a:cubicBezTo>
                  <a:pt x="3373393" y="1161535"/>
                  <a:pt x="3064477" y="1371601"/>
                  <a:pt x="0" y="1408670"/>
                </a:cubicBezTo>
              </a:path>
            </a:pathLst>
          </a:custGeom>
          <a:solidFill>
            <a:schemeClr val="accent2">
              <a:alpha val="20000"/>
            </a:schemeClr>
          </a:solidFill>
          <a:ln w="63500" cap="flat" cmpd="sng" algn="ctr">
            <a:solidFill>
              <a:schemeClr val="accent2">
                <a:lumMod val="75000"/>
                <a:alpha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64"/>
          <p:cNvSpPr/>
          <p:nvPr/>
        </p:nvSpPr>
        <p:spPr bwMode="auto">
          <a:xfrm>
            <a:off x="10052292" y="5136891"/>
            <a:ext cx="194028" cy="339266"/>
          </a:xfrm>
          <a:prstGeom prst="rect">
            <a:avLst/>
          </a:prstGeom>
          <a:pattFill prst="dkHorz">
            <a:fgClr>
              <a:schemeClr val="tx1">
                <a:lumMod val="95000"/>
                <a:lumOff val="5000"/>
              </a:schemeClr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8" name="Straight Connector 67"/>
          <p:cNvCxnSpPr/>
          <p:nvPr/>
        </p:nvCxnSpPr>
        <p:spPr bwMode="auto">
          <a:xfrm flipH="1">
            <a:off x="9205991" y="1800868"/>
            <a:ext cx="147585" cy="1116103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413332565"/>
      </p:ext>
    </p:extLst>
  </p:cSld>
  <p:clrMapOvr>
    <a:masterClrMapping/>
  </p:clrMapOvr>
  <p:transition advTm="8287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61111E-6 -1.85185E-6 L -0.36441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fill="hold" grpId="3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1.85185E-6 L 0.00035 -0.3724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5.55556E-7 1.11111E-6 L -0.36927 1.11111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7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2.59259E-6 L 0.00035 -0.3724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6" presetClass="emp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67" grpId="0"/>
      <p:bldP spid="4" grpId="0" animBg="1"/>
      <p:bldP spid="4" grpId="1" animBg="1"/>
      <p:bldP spid="4" grpId="2" animBg="1"/>
      <p:bldP spid="4" grpId="3" animBg="1"/>
      <p:bldP spid="66" grpId="0" animBg="1"/>
      <p:bldP spid="65" grpId="0" animBg="1"/>
      <p:bldP spid="65" grpId="1" animBg="1"/>
      <p:bldP spid="65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3"/>
          <a:stretch/>
        </p:blipFill>
        <p:spPr>
          <a:xfrm>
            <a:off x="6583680" y="1188720"/>
            <a:ext cx="5573797" cy="548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532"/>
          <a:stretch/>
        </p:blipFill>
        <p:spPr>
          <a:xfrm>
            <a:off x="6583680" y="1188720"/>
            <a:ext cx="557379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Surficial geology offers some clue</a:t>
            </a:r>
          </a:p>
          <a:p>
            <a:pPr lvl="1"/>
            <a:r>
              <a:rPr lang="en-US" dirty="0"/>
              <a:t>Basin fill more predictable, </a:t>
            </a:r>
            <a:br>
              <a:rPr lang="en-US" dirty="0"/>
            </a:br>
            <a:r>
              <a:rPr lang="en-US" dirty="0"/>
              <a:t>than hard rocks</a:t>
            </a:r>
          </a:p>
          <a:p>
            <a:pPr lvl="1"/>
            <a:r>
              <a:rPr lang="en-US" dirty="0"/>
              <a:t>Significant variability all units </a:t>
            </a:r>
          </a:p>
          <a:p>
            <a:r>
              <a:rPr lang="en-US" dirty="0"/>
              <a:t>Wells provide real knowledge</a:t>
            </a:r>
          </a:p>
          <a:p>
            <a:pPr lvl="1"/>
            <a:r>
              <a:rPr lang="en-US" dirty="0"/>
              <a:t>Developed basin</a:t>
            </a:r>
          </a:p>
          <a:p>
            <a:pPr lvl="2"/>
            <a:r>
              <a:rPr lang="en-US" dirty="0"/>
              <a:t>Short screens can work </a:t>
            </a:r>
          </a:p>
          <a:p>
            <a:pPr lvl="1"/>
            <a:r>
              <a:rPr lang="en-US" dirty="0"/>
              <a:t>Undeveloped basin</a:t>
            </a:r>
          </a:p>
          <a:p>
            <a:pPr lvl="2"/>
            <a:r>
              <a:rPr lang="en-US" dirty="0"/>
              <a:t>Hedge bets with long screen</a:t>
            </a:r>
          </a:p>
          <a:p>
            <a:pPr lvl="2"/>
            <a:r>
              <a:rPr lang="en-US" dirty="0"/>
              <a:t>Embrace your ignorance 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686843" y="6287911"/>
            <a:ext cx="1499616" cy="274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chemeClr val="bg1"/>
                </a:solidFill>
                <a:latin typeface="+mn-lt"/>
              </a:rPr>
              <a:t>2 MILES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6146731"/>
      </p:ext>
    </p:extLst>
  </p:cSld>
  <p:clrMapOvr>
    <a:masterClrMapping/>
  </p:clrMapOvr>
  <p:transition advTm="4604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6971" y="1352886"/>
            <a:ext cx="4485964" cy="5337729"/>
          </a:xfrm>
          <a:prstGeom prst="rect">
            <a:avLst/>
          </a:prstGeom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Hard Rock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6628276" cy="530352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altLang="en-US" dirty="0"/>
              <a:t>ER-6-1 #2, Yucca Flat, NV</a:t>
            </a:r>
          </a:p>
          <a:p>
            <a:pPr lvl="1">
              <a:spcBef>
                <a:spcPts val="800"/>
              </a:spcBef>
            </a:pPr>
            <a:r>
              <a:rPr lang="en-US" altLang="en-US" dirty="0"/>
              <a:t>Open to 1,300 ft carbonate</a:t>
            </a:r>
          </a:p>
          <a:p>
            <a:pPr lvl="1">
              <a:spcBef>
                <a:spcPts val="800"/>
              </a:spcBef>
            </a:pPr>
            <a:r>
              <a:rPr lang="en-US" altLang="en-US" dirty="0"/>
              <a:t>&gt;90% of transmissivity, 2% of open hole</a:t>
            </a:r>
          </a:p>
          <a:p>
            <a:pPr lvl="1">
              <a:spcBef>
                <a:spcPts val="800"/>
              </a:spcBef>
            </a:pPr>
            <a:r>
              <a:rPr lang="en-US" altLang="en-US" dirty="0"/>
              <a:t>Determined with flow logs &amp; aquifer tests</a:t>
            </a:r>
          </a:p>
          <a:p>
            <a:pPr>
              <a:spcBef>
                <a:spcPts val="800"/>
              </a:spcBef>
            </a:pPr>
            <a:r>
              <a:rPr lang="en-US" altLang="en-US" dirty="0"/>
              <a:t>Other indicators of transmissivity</a:t>
            </a:r>
          </a:p>
          <a:p>
            <a:pPr lvl="1">
              <a:spcBef>
                <a:spcPts val="800"/>
              </a:spcBef>
            </a:pPr>
            <a:r>
              <a:rPr lang="en-US" altLang="en-US" dirty="0"/>
              <a:t>Not rock type</a:t>
            </a:r>
          </a:p>
          <a:p>
            <a:pPr lvl="1">
              <a:spcBef>
                <a:spcPts val="800"/>
              </a:spcBef>
            </a:pPr>
            <a:r>
              <a:rPr lang="en-US" altLang="en-US" dirty="0"/>
              <a:t>Not fracture count</a:t>
            </a:r>
          </a:p>
          <a:p>
            <a:pPr>
              <a:spcBef>
                <a:spcPts val="800"/>
              </a:spcBef>
            </a:pPr>
            <a:r>
              <a:rPr lang="en-US" altLang="en-US" dirty="0"/>
              <a:t>More likely to miss permeable interval with short screen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74630" y="3244101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Dolomite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74629" y="4221933"/>
            <a:ext cx="9509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Vuggy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Dolomite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43839" y="187870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Fracture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4629" y="574469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Quartzite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 flipV="1">
            <a:off x="8760001" y="2461558"/>
            <a:ext cx="117044" cy="28713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7914907" y="1675887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7905289" y="2443493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7905289" y="3191201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7905289" y="3926753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7905289" y="4628856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7905289" y="5185526"/>
            <a:ext cx="1920240" cy="61974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4398954"/>
      </p:ext>
    </p:extLst>
  </p:cSld>
  <p:clrMapOvr>
    <a:masterClrMapping/>
  </p:clrMapOvr>
  <p:transition advTm="9172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4.16667E-6 0.04699 " pathEditMode="relative" rAng="0" ptsTypes="AA">
                                      <p:cBhvr>
                                        <p:cTn id="10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85185E-6 L -4.16667E-6 0.04699 " pathEditMode="relative" rAng="0" ptsTypes="AA">
                                      <p:cBhvr>
                                        <p:cTn id="1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00"/>
                            </p:stCondLst>
                            <p:childTnLst>
                              <p:par>
                                <p:cTn id="25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85185E-6 L -4.16667E-6 0.04699 " pathEditMode="relative" rAng="0" ptsTypes="AA">
                                      <p:cBhvr>
                                        <p:cTn id="26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6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00"/>
                            </p:stCondLst>
                            <p:childTnLst>
                              <p:par>
                                <p:cTn id="33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85185E-6 L -4.16667E-6 0.04699 " pathEditMode="relative" rAng="0" ptsTypes="AA">
                                      <p:cBhvr>
                                        <p:cTn id="34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00"/>
                            </p:stCondLst>
                            <p:childTnLst>
                              <p:par>
                                <p:cTn id="36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800"/>
                            </p:stCondLst>
                            <p:childTnLst>
                              <p:par>
                                <p:cTn id="41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85185E-6 L -4.16667E-6 0.04699 " pathEditMode="relative" rAng="0" ptsTypes="AA">
                                      <p:cBhvr>
                                        <p:cTn id="42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85185E-6 L -4.16667E-6 0.04699 " pathEditMode="relative" rAng="0" ptsTypes="AA">
                                      <p:cBhvr>
                                        <p:cTn id="50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633413"/>
            <a:r>
              <a:rPr lang="en-US" dirty="0"/>
              <a:t>Basin Fill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6568182" cy="5303520"/>
          </a:xfrm>
        </p:spPr>
        <p:txBody>
          <a:bodyPr/>
          <a:lstStyle/>
          <a:p>
            <a:r>
              <a:rPr lang="en-US" dirty="0"/>
              <a:t>W4-54, Antelope Valley, CA</a:t>
            </a:r>
          </a:p>
          <a:p>
            <a:pPr marL="633413" lvl="1"/>
            <a:r>
              <a:rPr lang="en-US" altLang="en-US" dirty="0"/>
              <a:t>Open to 900 ft basin fill</a:t>
            </a:r>
          </a:p>
          <a:p>
            <a:pPr marL="633413" lvl="1"/>
            <a:r>
              <a:rPr lang="en-US" altLang="en-US" dirty="0"/>
              <a:t>80% of transmissivity, 16% of open hole</a:t>
            </a:r>
          </a:p>
          <a:p>
            <a:pPr marL="633413" lvl="1"/>
            <a:r>
              <a:rPr lang="en-US" altLang="en-US" dirty="0"/>
              <a:t>Determined with flow logs</a:t>
            </a:r>
          </a:p>
          <a:p>
            <a:r>
              <a:rPr lang="en-US" altLang="en-US" dirty="0"/>
              <a:t>Lithology &amp; resistivity</a:t>
            </a:r>
          </a:p>
          <a:p>
            <a:pPr marL="633413" lvl="1"/>
            <a:r>
              <a:rPr lang="en-US" altLang="en-US" dirty="0"/>
              <a:t>Clay &amp; sand distinct</a:t>
            </a:r>
          </a:p>
          <a:p>
            <a:pPr marL="633413" lvl="1"/>
            <a:r>
              <a:rPr lang="en-US" altLang="en-US" dirty="0"/>
              <a:t>Permeable sands similar to low-K sands</a:t>
            </a:r>
          </a:p>
          <a:p>
            <a:r>
              <a:rPr lang="en-US" altLang="en-US" dirty="0"/>
              <a:t>Short screen</a:t>
            </a:r>
          </a:p>
          <a:p>
            <a:pPr marL="633413" lvl="1"/>
            <a:r>
              <a:rPr lang="en-US" altLang="en-US" dirty="0"/>
              <a:t>Better odds than hard rock</a:t>
            </a:r>
          </a:p>
          <a:p>
            <a:pPr marL="633413" lvl="1"/>
            <a:r>
              <a:rPr lang="en-US" altLang="en-US" dirty="0"/>
              <a:t>Can still miss target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251" y="1219695"/>
            <a:ext cx="4575643" cy="557137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677421" y="2836985"/>
            <a:ext cx="3798277" cy="3229708"/>
            <a:chOff x="5099538" y="2836985"/>
            <a:chExt cx="3798277" cy="3229708"/>
          </a:xfrm>
        </p:grpSpPr>
        <p:sp>
          <p:nvSpPr>
            <p:cNvPr id="4" name="Rectangle 3"/>
            <p:cNvSpPr/>
            <p:nvPr/>
          </p:nvSpPr>
          <p:spPr bwMode="auto">
            <a:xfrm>
              <a:off x="5099538" y="2836985"/>
              <a:ext cx="3798277" cy="17584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099538" y="3352800"/>
              <a:ext cx="3798277" cy="105508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099538" y="3780693"/>
              <a:ext cx="3798277" cy="17584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099538" y="5890847"/>
              <a:ext cx="3798277" cy="17584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9"/>
          <p:cNvSpPr/>
          <p:nvPr/>
        </p:nvSpPr>
        <p:spPr bwMode="auto">
          <a:xfrm>
            <a:off x="7687039" y="2541302"/>
            <a:ext cx="2027883" cy="97768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687039" y="3364033"/>
            <a:ext cx="2027883" cy="97768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7687039" y="3899779"/>
            <a:ext cx="2027883" cy="97768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7687039" y="4947156"/>
            <a:ext cx="2027883" cy="97768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7687039" y="5518764"/>
            <a:ext cx="2027883" cy="97768"/>
          </a:xfrm>
          <a:prstGeom prst="rect">
            <a:avLst/>
          </a:prstGeom>
          <a:solidFill>
            <a:srgbClr val="FF00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5344738"/>
      </p:ext>
    </p:extLst>
  </p:cSld>
  <p:clrMapOvr>
    <a:masterClrMapping/>
  </p:clrMapOvr>
  <p:transition advTm="6147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3.7037E-6 L 1.94444E-6 0.04699 " pathEditMode="relative" rAng="0" ptsTypes="AA">
                                      <p:cBhvr>
                                        <p:cTn id="14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0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4.81481E-6 L 1.94444E-6 0.04699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400"/>
                            </p:stCondLst>
                            <p:childTnLst>
                              <p:par>
                                <p:cTn id="24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00"/>
                            </p:stCondLst>
                            <p:childTnLst>
                              <p:par>
                                <p:cTn id="29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4.44444E-6 L 0.00052 0.10116 " pathEditMode="relative" rAng="0" ptsTypes="AA">
                                      <p:cBhvr>
                                        <p:cTn id="30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6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600"/>
                            </p:stCondLst>
                            <p:childTnLst>
                              <p:par>
                                <p:cTn id="37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2.22222E-6 L 1.94444E-6 0.04699 " pathEditMode="relative" rAng="0" ptsTypes="AA">
                                      <p:cBhvr>
                                        <p:cTn id="3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800"/>
                            </p:stCondLst>
                            <p:childTnLst>
                              <p:par>
                                <p:cTn id="40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800"/>
                            </p:stCondLst>
                            <p:childTnLst>
                              <p:par>
                                <p:cTn id="45" presetID="42" presetClass="path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4.44444E-6 L 1.94444E-6 0.05324 " pathEditMode="relative" rAng="0" ptsTypes="AA">
                                      <p:cBhvr>
                                        <p:cTn id="46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Tradeoffs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19" y="1188720"/>
            <a:ext cx="6628883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Compare responses in hypothetical groundwater system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Two distinct aquifers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90% of transmissivity in shallow aquifer</a:t>
            </a:r>
          </a:p>
          <a:p>
            <a:pPr>
              <a:spcBef>
                <a:spcPts val="300"/>
              </a:spcBef>
            </a:pPr>
            <a:r>
              <a:rPr lang="en-US" dirty="0"/>
              <a:t>Aquifer test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Pump 500 gpm, 10 d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Recovery observed, 40 d</a:t>
            </a:r>
          </a:p>
          <a:p>
            <a:pPr>
              <a:spcBef>
                <a:spcPts val="300"/>
              </a:spcBef>
            </a:pPr>
            <a:r>
              <a:rPr lang="en-US" dirty="0"/>
              <a:t>Hydraulic properties</a:t>
            </a:r>
          </a:p>
          <a:p>
            <a:pPr lvl="1">
              <a:spcBef>
                <a:spcPts val="300"/>
              </a:spcBef>
              <a:tabLst>
                <a:tab pos="5997575" algn="r"/>
              </a:tabLst>
            </a:pPr>
            <a:r>
              <a:rPr lang="en-US" dirty="0"/>
              <a:t>Transmissivity, 	T = 8,800 ft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</a:p>
          <a:p>
            <a:pPr lvl="1">
              <a:spcBef>
                <a:spcPts val="300"/>
              </a:spcBef>
              <a:tabLst>
                <a:tab pos="5997575" algn="r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Specific yield, 	Sy = 0.1</a:t>
            </a:r>
          </a:p>
          <a:p>
            <a:pPr lvl="1">
              <a:spcBef>
                <a:spcPts val="300"/>
              </a:spcBef>
              <a:tabLst>
                <a:tab pos="5997575" algn="r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Specific storage, 	Ss = 2.E-6 1/ft</a:t>
            </a:r>
          </a:p>
          <a:p>
            <a:pPr lvl="1">
              <a:spcBef>
                <a:spcPts val="300"/>
              </a:spcBef>
              <a:tabLst>
                <a:tab pos="5997575" algn="r"/>
              </a:tabLst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Horizontal:vertical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anisotropy = 	10:1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374" y="1220471"/>
            <a:ext cx="4752509" cy="450001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011350" y="4244339"/>
            <a:ext cx="4714704" cy="646331"/>
            <a:chOff x="5765639" y="5793984"/>
            <a:chExt cx="3247476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8673921" y="5793984"/>
              <a:ext cx="3391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 flipH="1">
              <a:off x="6166352" y="6114592"/>
              <a:ext cx="2534381" cy="2557"/>
            </a:xfrm>
            <a:prstGeom prst="line">
              <a:avLst/>
            </a:prstGeom>
            <a:noFill/>
            <a:ln w="85725" cap="rnd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5765639" y="5793984"/>
              <a:ext cx="4275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5200" y="5730143"/>
            <a:ext cx="2637196" cy="11059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28215800"/>
      </p:ext>
    </p:extLst>
  </p:cSld>
  <p:clrMapOvr>
    <a:masterClrMapping/>
  </p:clrMapOvr>
  <p:transition advTm="4287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" y="1188720"/>
            <a:ext cx="10058400" cy="2284250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097280" y="1188720"/>
            <a:ext cx="10058400" cy="2284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Lithology &amp; Completions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620" y="3510250"/>
            <a:ext cx="7112207" cy="334775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Distribution from Pahute Mesa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90% of T in &lt;4% of &gt;50,000 ft</a:t>
            </a:r>
          </a:p>
          <a:p>
            <a:pPr>
              <a:spcBef>
                <a:spcPts val="300"/>
              </a:spcBef>
            </a:pPr>
            <a:r>
              <a:rPr lang="en-US" dirty="0"/>
              <a:t>Pump permeable interval</a:t>
            </a:r>
          </a:p>
          <a:p>
            <a:pPr>
              <a:spcBef>
                <a:spcPts val="300"/>
              </a:spcBef>
            </a:pPr>
            <a:r>
              <a:rPr lang="en-US" dirty="0"/>
              <a:t>Observation wells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1 and 2 miles from pumping well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E-W short screens, shallow &amp; deep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N-S long screens, intersect all </a:t>
            </a:r>
          </a:p>
          <a:p>
            <a:pPr>
              <a:spcBef>
                <a:spcPts val="300"/>
              </a:spcBef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089" y="3664139"/>
            <a:ext cx="3255945" cy="30829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3624" y="1125614"/>
            <a:ext cx="960565" cy="721342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993604" y="5793985"/>
            <a:ext cx="3193857" cy="307777"/>
            <a:chOff x="5802108" y="5793984"/>
            <a:chExt cx="3193857" cy="307777"/>
          </a:xfrm>
        </p:grpSpPr>
        <p:sp>
          <p:nvSpPr>
            <p:cNvPr id="17" name="TextBox 16"/>
            <p:cNvSpPr txBox="1"/>
            <p:nvPr/>
          </p:nvSpPr>
          <p:spPr>
            <a:xfrm>
              <a:off x="8691073" y="579398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flipH="1">
              <a:off x="6156692" y="5947873"/>
              <a:ext cx="2534381" cy="2557"/>
            </a:xfrm>
            <a:prstGeom prst="line">
              <a:avLst/>
            </a:prstGeom>
            <a:noFill/>
            <a:ln w="85725" cap="rnd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5802108" y="5793984"/>
              <a:ext cx="3545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545516" y="3510251"/>
            <a:ext cx="314510" cy="3107557"/>
            <a:chOff x="6004246" y="5660537"/>
            <a:chExt cx="314510" cy="3107557"/>
          </a:xfrm>
        </p:grpSpPr>
        <p:sp>
          <p:nvSpPr>
            <p:cNvPr id="24" name="TextBox 23"/>
            <p:cNvSpPr txBox="1"/>
            <p:nvPr/>
          </p:nvSpPr>
          <p:spPr>
            <a:xfrm>
              <a:off x="6004246" y="8460317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H="1">
              <a:off x="6156692" y="5947872"/>
              <a:ext cx="0" cy="2532888"/>
            </a:xfrm>
            <a:prstGeom prst="line">
              <a:avLst/>
            </a:prstGeom>
            <a:noFill/>
            <a:ln w="85725" cap="rnd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6004246" y="566053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891914" y="1446473"/>
            <a:ext cx="861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Shallow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91914" y="2444032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08288" y="1957006"/>
            <a:ext cx="6928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0.03 ft/d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47351" y="2476701"/>
            <a:ext cx="5806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 ft/d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69303" y="1461102"/>
            <a:ext cx="6559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200 ft/d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48920" y="2751808"/>
            <a:ext cx="10470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 = 8,800 ft²/d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0364264"/>
      </p:ext>
    </p:extLst>
  </p:cSld>
  <p:clrMapOvr>
    <a:masterClrMapping/>
  </p:clrMapOvr>
  <p:transition advTm="7348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Drawdown in Sections</a:t>
            </a: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830670"/>
            <a:ext cx="9144000" cy="1027331"/>
          </a:xfrm>
        </p:spPr>
        <p:txBody>
          <a:bodyPr/>
          <a:lstStyle/>
          <a:p>
            <a:r>
              <a:rPr lang="en-US" sz="2400" dirty="0"/>
              <a:t>Long screens affect drawdown, less so during recovery</a:t>
            </a:r>
          </a:p>
          <a:p>
            <a:pPr lvl="1"/>
            <a:r>
              <a:rPr lang="en-US" sz="2000" dirty="0"/>
              <a:t>Increase likelihood of drawdown detection, Reduces detection limit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104694" y="3505032"/>
            <a:ext cx="3618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DEPTH BELOW WATER TABLE, IN FEET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806" y="1678226"/>
            <a:ext cx="7635240" cy="1847088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41806" y="3732832"/>
            <a:ext cx="7635240" cy="18288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0024876" y="2223771"/>
            <a:ext cx="643125" cy="2676590"/>
            <a:chOff x="8474898" y="2596303"/>
            <a:chExt cx="643125" cy="26765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 rot="5400000">
              <a:off x="7887156" y="3865930"/>
              <a:ext cx="1818609" cy="256083"/>
            </a:xfrm>
            <a:prstGeom prst="rect">
              <a:avLst/>
            </a:prstGeom>
          </p:spPr>
        </p:pic>
        <p:sp>
          <p:nvSpPr>
            <p:cNvPr id="30" name="TextBox 25"/>
            <p:cNvSpPr txBox="1"/>
            <p:nvPr/>
          </p:nvSpPr>
          <p:spPr>
            <a:xfrm>
              <a:off x="8579894" y="2808165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31" name="TextBox 25"/>
            <p:cNvSpPr txBox="1"/>
            <p:nvPr/>
          </p:nvSpPr>
          <p:spPr>
            <a:xfrm>
              <a:off x="8579894" y="4965116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0.1</a:t>
              </a:r>
            </a:p>
          </p:txBody>
        </p:sp>
        <p:sp>
          <p:nvSpPr>
            <p:cNvPr id="32" name="TextBox 25"/>
            <p:cNvSpPr txBox="1"/>
            <p:nvPr/>
          </p:nvSpPr>
          <p:spPr>
            <a:xfrm>
              <a:off x="8474898" y="2596303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FEET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366386" y="1319533"/>
            <a:ext cx="7631201" cy="276999"/>
            <a:chOff x="841898" y="1333239"/>
            <a:chExt cx="7631201" cy="276999"/>
          </a:xfrm>
        </p:grpSpPr>
        <p:sp>
          <p:nvSpPr>
            <p:cNvPr id="40" name="TextBox 25"/>
            <p:cNvSpPr txBox="1"/>
            <p:nvPr/>
          </p:nvSpPr>
          <p:spPr>
            <a:xfrm>
              <a:off x="841898" y="1333239"/>
              <a:ext cx="55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439658" y="1386366"/>
              <a:ext cx="6400800" cy="170744"/>
              <a:chOff x="1484628" y="1367045"/>
              <a:chExt cx="6400800" cy="221226"/>
            </a:xfrm>
          </p:grpSpPr>
          <p:sp>
            <p:nvSpPr>
              <p:cNvPr id="43" name="Rectangle 42"/>
              <p:cNvSpPr/>
              <p:nvPr/>
            </p:nvSpPr>
            <p:spPr bwMode="auto">
              <a:xfrm>
                <a:off x="1484628" y="1367045"/>
                <a:ext cx="1280160" cy="221226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100" dirty="0">
                    <a:solidFill>
                      <a:schemeClr val="bg1"/>
                    </a:solidFill>
                    <a:latin typeface="+mn-lt"/>
                  </a:rPr>
                  <a:t>PUMPING</a:t>
                </a: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1484628" y="1367045"/>
                <a:ext cx="6400800" cy="221226"/>
              </a:xfrm>
              <a:prstGeom prst="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sz="4800"/>
              </a:p>
            </p:txBody>
          </p:sp>
        </p:grpSp>
        <p:sp>
          <p:nvSpPr>
            <p:cNvPr id="44" name="TextBox 25"/>
            <p:cNvSpPr txBox="1"/>
            <p:nvPr/>
          </p:nvSpPr>
          <p:spPr>
            <a:xfrm>
              <a:off x="7876141" y="1333239"/>
              <a:ext cx="5969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DAYS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962563" y="1214613"/>
            <a:ext cx="247779" cy="389744"/>
            <a:chOff x="2929989" y="2120759"/>
            <a:chExt cx="247779" cy="389744"/>
          </a:xfrm>
        </p:grpSpPr>
        <p:cxnSp>
          <p:nvCxnSpPr>
            <p:cNvPr id="50" name="Straight Connector 49"/>
            <p:cNvCxnSpPr/>
            <p:nvPr/>
          </p:nvCxnSpPr>
          <p:spPr bwMode="auto">
            <a:xfrm>
              <a:off x="3059889" y="2120759"/>
              <a:ext cx="0" cy="389744"/>
            </a:xfrm>
            <a:prstGeom prst="line">
              <a:avLst/>
            </a:prstGeom>
            <a:noFill/>
            <a:ln w="635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3059889" y="2120759"/>
              <a:ext cx="0" cy="389744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Isosceles Triangle 51"/>
            <p:cNvSpPr/>
            <p:nvPr/>
          </p:nvSpPr>
          <p:spPr bwMode="auto">
            <a:xfrm flipV="1">
              <a:off x="2929989" y="2120759"/>
              <a:ext cx="247779" cy="16153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111741" y="1214613"/>
            <a:ext cx="247779" cy="389744"/>
            <a:chOff x="2929989" y="2120759"/>
            <a:chExt cx="247779" cy="389744"/>
          </a:xfrm>
        </p:grpSpPr>
        <p:cxnSp>
          <p:nvCxnSpPr>
            <p:cNvPr id="54" name="Straight Connector 53"/>
            <p:cNvCxnSpPr/>
            <p:nvPr/>
          </p:nvCxnSpPr>
          <p:spPr bwMode="auto">
            <a:xfrm>
              <a:off x="3059889" y="2120759"/>
              <a:ext cx="0" cy="389744"/>
            </a:xfrm>
            <a:prstGeom prst="line">
              <a:avLst/>
            </a:prstGeom>
            <a:noFill/>
            <a:ln w="635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3059889" y="2120759"/>
              <a:ext cx="0" cy="389744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Isosceles Triangle 55"/>
            <p:cNvSpPr/>
            <p:nvPr/>
          </p:nvSpPr>
          <p:spPr bwMode="auto">
            <a:xfrm flipV="1">
              <a:off x="2929989" y="2120759"/>
              <a:ext cx="247779" cy="16153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2466608" y="3142022"/>
            <a:ext cx="905295" cy="213358"/>
          </a:xfrm>
          <a:prstGeom prst="rect">
            <a:avLst/>
          </a:prstGeom>
          <a:solidFill>
            <a:schemeClr val="tx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100" dirty="0">
                <a:solidFill>
                  <a:schemeClr val="bg1"/>
                </a:solidFill>
                <a:latin typeface="+mn-lt"/>
              </a:rPr>
              <a:t>2,000 FEET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339242" y="1577441"/>
            <a:ext cx="620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339242" y="3657261"/>
            <a:ext cx="492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468903" y="3708496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50728" y="1432046"/>
            <a:ext cx="8692349" cy="4556324"/>
          </a:xfrm>
          <a:prstGeom prst="rect">
            <a:avLst/>
          </a:prstGeom>
        </p:spPr>
      </p:pic>
      <p:sp useBgFill="1">
        <p:nvSpPr>
          <p:cNvPr id="34" name="Rectangle 33"/>
          <p:cNvSpPr/>
          <p:nvPr/>
        </p:nvSpPr>
        <p:spPr bwMode="auto">
          <a:xfrm>
            <a:off x="1858506" y="3622536"/>
            <a:ext cx="8271366" cy="2049059"/>
          </a:xfrm>
          <a:prstGeom prst="rect">
            <a:avLst/>
          </a:prstGeom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2350227" y="1669348"/>
            <a:ext cx="5575386" cy="647588"/>
            <a:chOff x="802412" y="1640770"/>
            <a:chExt cx="5575386" cy="647588"/>
          </a:xfrm>
        </p:grpSpPr>
        <p:sp>
          <p:nvSpPr>
            <p:cNvPr id="35" name="Freeform 34"/>
            <p:cNvSpPr/>
            <p:nvPr/>
          </p:nvSpPr>
          <p:spPr bwMode="auto">
            <a:xfrm>
              <a:off x="802412" y="1640770"/>
              <a:ext cx="5575386" cy="647588"/>
            </a:xfrm>
            <a:custGeom>
              <a:avLst/>
              <a:gdLst>
                <a:gd name="connsiteX0" fmla="*/ 0 w 5555848"/>
                <a:gd name="connsiteY0" fmla="*/ 451413 h 694481"/>
                <a:gd name="connsiteX1" fmla="*/ 1250066 w 5555848"/>
                <a:gd name="connsiteY1" fmla="*/ 694481 h 694481"/>
                <a:gd name="connsiteX2" fmla="*/ 5555848 w 5555848"/>
                <a:gd name="connsiteY2" fmla="*/ 173620 h 694481"/>
                <a:gd name="connsiteX3" fmla="*/ 4409954 w 5555848"/>
                <a:gd name="connsiteY3" fmla="*/ 34724 h 694481"/>
                <a:gd name="connsiteX4" fmla="*/ 0 w 5555848"/>
                <a:gd name="connsiteY4" fmla="*/ 0 h 694481"/>
                <a:gd name="connsiteX5" fmla="*/ 34724 w 5555848"/>
                <a:gd name="connsiteY5" fmla="*/ 0 h 694481"/>
                <a:gd name="connsiteX6" fmla="*/ 34724 w 5555848"/>
                <a:gd name="connsiteY6" fmla="*/ 0 h 694481"/>
                <a:gd name="connsiteX0" fmla="*/ 0 w 5555848"/>
                <a:gd name="connsiteY0" fmla="*/ 451413 h 694481"/>
                <a:gd name="connsiteX1" fmla="*/ 1250066 w 5555848"/>
                <a:gd name="connsiteY1" fmla="*/ 694481 h 694481"/>
                <a:gd name="connsiteX2" fmla="*/ 5555848 w 5555848"/>
                <a:gd name="connsiteY2" fmla="*/ 173620 h 694481"/>
                <a:gd name="connsiteX3" fmla="*/ 4409954 w 5555848"/>
                <a:gd name="connsiteY3" fmla="*/ 34724 h 694481"/>
                <a:gd name="connsiteX4" fmla="*/ 0 w 5555848"/>
                <a:gd name="connsiteY4" fmla="*/ 0 h 694481"/>
                <a:gd name="connsiteX5" fmla="*/ 34724 w 5555848"/>
                <a:gd name="connsiteY5" fmla="*/ 0 h 694481"/>
                <a:gd name="connsiteX6" fmla="*/ 34724 w 5555848"/>
                <a:gd name="connsiteY6" fmla="*/ 0 h 694481"/>
                <a:gd name="connsiteX7" fmla="*/ 0 w 5555848"/>
                <a:gd name="connsiteY7" fmla="*/ 451413 h 694481"/>
                <a:gd name="connsiteX0" fmla="*/ 0 w 5555848"/>
                <a:gd name="connsiteY0" fmla="*/ 459228 h 702296"/>
                <a:gd name="connsiteX1" fmla="*/ 1250066 w 5555848"/>
                <a:gd name="connsiteY1" fmla="*/ 702296 h 702296"/>
                <a:gd name="connsiteX2" fmla="*/ 5555848 w 5555848"/>
                <a:gd name="connsiteY2" fmla="*/ 181435 h 702296"/>
                <a:gd name="connsiteX3" fmla="*/ 4409954 w 5555848"/>
                <a:gd name="connsiteY3" fmla="*/ 42539 h 702296"/>
                <a:gd name="connsiteX4" fmla="*/ 0 w 5555848"/>
                <a:gd name="connsiteY4" fmla="*/ 7815 h 702296"/>
                <a:gd name="connsiteX5" fmla="*/ 34724 w 5555848"/>
                <a:gd name="connsiteY5" fmla="*/ 7815 h 702296"/>
                <a:gd name="connsiteX6" fmla="*/ 23001 w 5555848"/>
                <a:gd name="connsiteY6" fmla="*/ 113323 h 702296"/>
                <a:gd name="connsiteX7" fmla="*/ 0 w 5555848"/>
                <a:gd name="connsiteY7" fmla="*/ 459228 h 702296"/>
                <a:gd name="connsiteX0" fmla="*/ 0 w 5555848"/>
                <a:gd name="connsiteY0" fmla="*/ 459228 h 702296"/>
                <a:gd name="connsiteX1" fmla="*/ 1250066 w 5555848"/>
                <a:gd name="connsiteY1" fmla="*/ 702296 h 702296"/>
                <a:gd name="connsiteX2" fmla="*/ 5555848 w 5555848"/>
                <a:gd name="connsiteY2" fmla="*/ 181435 h 702296"/>
                <a:gd name="connsiteX3" fmla="*/ 4409954 w 5555848"/>
                <a:gd name="connsiteY3" fmla="*/ 42539 h 702296"/>
                <a:gd name="connsiteX4" fmla="*/ 0 w 5555848"/>
                <a:gd name="connsiteY4" fmla="*/ 7815 h 702296"/>
                <a:gd name="connsiteX5" fmla="*/ 34724 w 5555848"/>
                <a:gd name="connsiteY5" fmla="*/ 7815 h 702296"/>
                <a:gd name="connsiteX6" fmla="*/ 23001 w 5555848"/>
                <a:gd name="connsiteY6" fmla="*/ 113323 h 702296"/>
                <a:gd name="connsiteX7" fmla="*/ 0 w 5555848"/>
                <a:gd name="connsiteY7" fmla="*/ 459228 h 702296"/>
                <a:gd name="connsiteX0" fmla="*/ 0 w 5555848"/>
                <a:gd name="connsiteY0" fmla="*/ 459228 h 702296"/>
                <a:gd name="connsiteX1" fmla="*/ 1250066 w 5555848"/>
                <a:gd name="connsiteY1" fmla="*/ 702296 h 702296"/>
                <a:gd name="connsiteX2" fmla="*/ 5555848 w 5555848"/>
                <a:gd name="connsiteY2" fmla="*/ 181435 h 702296"/>
                <a:gd name="connsiteX3" fmla="*/ 4409954 w 5555848"/>
                <a:gd name="connsiteY3" fmla="*/ 42539 h 702296"/>
                <a:gd name="connsiteX4" fmla="*/ 0 w 5555848"/>
                <a:gd name="connsiteY4" fmla="*/ 7815 h 702296"/>
                <a:gd name="connsiteX5" fmla="*/ 34724 w 5555848"/>
                <a:gd name="connsiteY5" fmla="*/ 7815 h 702296"/>
                <a:gd name="connsiteX6" fmla="*/ 23001 w 5555848"/>
                <a:gd name="connsiteY6" fmla="*/ 113323 h 702296"/>
                <a:gd name="connsiteX7" fmla="*/ 0 w 5555848"/>
                <a:gd name="connsiteY7" fmla="*/ 459228 h 702296"/>
                <a:gd name="connsiteX0" fmla="*/ 81827 w 5637675"/>
                <a:gd name="connsiteY0" fmla="*/ 484850 h 727918"/>
                <a:gd name="connsiteX1" fmla="*/ 1331893 w 5637675"/>
                <a:gd name="connsiteY1" fmla="*/ 727918 h 727918"/>
                <a:gd name="connsiteX2" fmla="*/ 5637675 w 5637675"/>
                <a:gd name="connsiteY2" fmla="*/ 207057 h 727918"/>
                <a:gd name="connsiteX3" fmla="*/ 4491781 w 5637675"/>
                <a:gd name="connsiteY3" fmla="*/ 68161 h 727918"/>
                <a:gd name="connsiteX4" fmla="*/ 81827 w 5637675"/>
                <a:gd name="connsiteY4" fmla="*/ 33437 h 727918"/>
                <a:gd name="connsiteX5" fmla="*/ 116551 w 5637675"/>
                <a:gd name="connsiteY5" fmla="*/ 33437 h 727918"/>
                <a:gd name="connsiteX6" fmla="*/ 81827 w 5637675"/>
                <a:gd name="connsiteY6" fmla="*/ 484850 h 727918"/>
                <a:gd name="connsiteX0" fmla="*/ 315327 w 5871175"/>
                <a:gd name="connsiteY0" fmla="*/ 486174 h 729242"/>
                <a:gd name="connsiteX1" fmla="*/ 1565393 w 5871175"/>
                <a:gd name="connsiteY1" fmla="*/ 729242 h 729242"/>
                <a:gd name="connsiteX2" fmla="*/ 5871175 w 5871175"/>
                <a:gd name="connsiteY2" fmla="*/ 208381 h 729242"/>
                <a:gd name="connsiteX3" fmla="*/ 4725281 w 5871175"/>
                <a:gd name="connsiteY3" fmla="*/ 69485 h 729242"/>
                <a:gd name="connsiteX4" fmla="*/ 315327 w 5871175"/>
                <a:gd name="connsiteY4" fmla="*/ 34761 h 729242"/>
                <a:gd name="connsiteX5" fmla="*/ 350051 w 5871175"/>
                <a:gd name="connsiteY5" fmla="*/ 34761 h 729242"/>
                <a:gd name="connsiteX6" fmla="*/ 315327 w 5871175"/>
                <a:gd name="connsiteY6" fmla="*/ 486174 h 729242"/>
                <a:gd name="connsiteX0" fmla="*/ 378064 w 5933912"/>
                <a:gd name="connsiteY0" fmla="*/ 477012 h 720080"/>
                <a:gd name="connsiteX1" fmla="*/ 1628130 w 5933912"/>
                <a:gd name="connsiteY1" fmla="*/ 720080 h 720080"/>
                <a:gd name="connsiteX2" fmla="*/ 5933912 w 5933912"/>
                <a:gd name="connsiteY2" fmla="*/ 199219 h 720080"/>
                <a:gd name="connsiteX3" fmla="*/ 4788018 w 5933912"/>
                <a:gd name="connsiteY3" fmla="*/ 60323 h 720080"/>
                <a:gd name="connsiteX4" fmla="*/ 378064 w 5933912"/>
                <a:gd name="connsiteY4" fmla="*/ 25599 h 720080"/>
                <a:gd name="connsiteX5" fmla="*/ 378064 w 5933912"/>
                <a:gd name="connsiteY5" fmla="*/ 477012 h 720080"/>
                <a:gd name="connsiteX0" fmla="*/ 378064 w 5933912"/>
                <a:gd name="connsiteY0" fmla="*/ 451413 h 694481"/>
                <a:gd name="connsiteX1" fmla="*/ 1628130 w 5933912"/>
                <a:gd name="connsiteY1" fmla="*/ 694481 h 694481"/>
                <a:gd name="connsiteX2" fmla="*/ 5933912 w 5933912"/>
                <a:gd name="connsiteY2" fmla="*/ 173620 h 694481"/>
                <a:gd name="connsiteX3" fmla="*/ 4788018 w 5933912"/>
                <a:gd name="connsiteY3" fmla="*/ 34724 h 694481"/>
                <a:gd name="connsiteX4" fmla="*/ 378064 w 5933912"/>
                <a:gd name="connsiteY4" fmla="*/ 0 h 694481"/>
                <a:gd name="connsiteX5" fmla="*/ 378064 w 5933912"/>
                <a:gd name="connsiteY5" fmla="*/ 451413 h 694481"/>
                <a:gd name="connsiteX0" fmla="*/ 385976 w 5930101"/>
                <a:gd name="connsiteY0" fmla="*/ 498305 h 694481"/>
                <a:gd name="connsiteX1" fmla="*/ 1624319 w 5930101"/>
                <a:gd name="connsiteY1" fmla="*/ 694481 h 694481"/>
                <a:gd name="connsiteX2" fmla="*/ 5930101 w 5930101"/>
                <a:gd name="connsiteY2" fmla="*/ 173620 h 694481"/>
                <a:gd name="connsiteX3" fmla="*/ 4784207 w 5930101"/>
                <a:gd name="connsiteY3" fmla="*/ 34724 h 694481"/>
                <a:gd name="connsiteX4" fmla="*/ 374253 w 5930101"/>
                <a:gd name="connsiteY4" fmla="*/ 0 h 694481"/>
                <a:gd name="connsiteX5" fmla="*/ 385976 w 5930101"/>
                <a:gd name="connsiteY5" fmla="*/ 498305 h 694481"/>
                <a:gd name="connsiteX0" fmla="*/ 334791 w 5878916"/>
                <a:gd name="connsiteY0" fmla="*/ 498305 h 694481"/>
                <a:gd name="connsiteX1" fmla="*/ 1573134 w 5878916"/>
                <a:gd name="connsiteY1" fmla="*/ 694481 h 694481"/>
                <a:gd name="connsiteX2" fmla="*/ 5878916 w 5878916"/>
                <a:gd name="connsiteY2" fmla="*/ 173620 h 694481"/>
                <a:gd name="connsiteX3" fmla="*/ 4733022 w 5878916"/>
                <a:gd name="connsiteY3" fmla="*/ 34724 h 694481"/>
                <a:gd name="connsiteX4" fmla="*/ 323068 w 5878916"/>
                <a:gd name="connsiteY4" fmla="*/ 0 h 694481"/>
                <a:gd name="connsiteX5" fmla="*/ 334791 w 5878916"/>
                <a:gd name="connsiteY5" fmla="*/ 498305 h 694481"/>
                <a:gd name="connsiteX0" fmla="*/ 11723 w 5555848"/>
                <a:gd name="connsiteY0" fmla="*/ 498305 h 694481"/>
                <a:gd name="connsiteX1" fmla="*/ 1250066 w 5555848"/>
                <a:gd name="connsiteY1" fmla="*/ 694481 h 694481"/>
                <a:gd name="connsiteX2" fmla="*/ 5555848 w 5555848"/>
                <a:gd name="connsiteY2" fmla="*/ 173620 h 694481"/>
                <a:gd name="connsiteX3" fmla="*/ 4409954 w 5555848"/>
                <a:gd name="connsiteY3" fmla="*/ 34724 h 694481"/>
                <a:gd name="connsiteX4" fmla="*/ 0 w 5555848"/>
                <a:gd name="connsiteY4" fmla="*/ 0 h 694481"/>
                <a:gd name="connsiteX5" fmla="*/ 11723 w 5555848"/>
                <a:gd name="connsiteY5" fmla="*/ 498305 h 694481"/>
                <a:gd name="connsiteX0" fmla="*/ 11723 w 5555848"/>
                <a:gd name="connsiteY0" fmla="*/ 486582 h 682758"/>
                <a:gd name="connsiteX1" fmla="*/ 1250066 w 5555848"/>
                <a:gd name="connsiteY1" fmla="*/ 682758 h 682758"/>
                <a:gd name="connsiteX2" fmla="*/ 5555848 w 5555848"/>
                <a:gd name="connsiteY2" fmla="*/ 161897 h 682758"/>
                <a:gd name="connsiteX3" fmla="*/ 4409954 w 5555848"/>
                <a:gd name="connsiteY3" fmla="*/ 23001 h 682758"/>
                <a:gd name="connsiteX4" fmla="*/ 0 w 5555848"/>
                <a:gd name="connsiteY4" fmla="*/ 0 h 682758"/>
                <a:gd name="connsiteX5" fmla="*/ 11723 w 5555848"/>
                <a:gd name="connsiteY5" fmla="*/ 486582 h 682758"/>
                <a:gd name="connsiteX0" fmla="*/ 11723 w 5555848"/>
                <a:gd name="connsiteY0" fmla="*/ 486582 h 647588"/>
                <a:gd name="connsiteX1" fmla="*/ 1214897 w 5555848"/>
                <a:gd name="connsiteY1" fmla="*/ 647588 h 647588"/>
                <a:gd name="connsiteX2" fmla="*/ 5555848 w 5555848"/>
                <a:gd name="connsiteY2" fmla="*/ 161897 h 647588"/>
                <a:gd name="connsiteX3" fmla="*/ 4409954 w 5555848"/>
                <a:gd name="connsiteY3" fmla="*/ 23001 h 647588"/>
                <a:gd name="connsiteX4" fmla="*/ 0 w 5555848"/>
                <a:gd name="connsiteY4" fmla="*/ 0 h 647588"/>
                <a:gd name="connsiteX5" fmla="*/ 11723 w 5555848"/>
                <a:gd name="connsiteY5" fmla="*/ 486582 h 647588"/>
                <a:gd name="connsiteX0" fmla="*/ 11723 w 5555848"/>
                <a:gd name="connsiteY0" fmla="*/ 486582 h 647588"/>
                <a:gd name="connsiteX1" fmla="*/ 1214897 w 5555848"/>
                <a:gd name="connsiteY1" fmla="*/ 647588 h 647588"/>
                <a:gd name="connsiteX2" fmla="*/ 5555848 w 5555848"/>
                <a:gd name="connsiteY2" fmla="*/ 161897 h 647588"/>
                <a:gd name="connsiteX3" fmla="*/ 4409954 w 5555848"/>
                <a:gd name="connsiteY3" fmla="*/ 23001 h 647588"/>
                <a:gd name="connsiteX4" fmla="*/ 0 w 5555848"/>
                <a:gd name="connsiteY4" fmla="*/ 0 h 647588"/>
                <a:gd name="connsiteX5" fmla="*/ 11723 w 5555848"/>
                <a:gd name="connsiteY5" fmla="*/ 486582 h 647588"/>
                <a:gd name="connsiteX0" fmla="*/ 11723 w 5555848"/>
                <a:gd name="connsiteY0" fmla="*/ 486582 h 647588"/>
                <a:gd name="connsiteX1" fmla="*/ 1214897 w 5555848"/>
                <a:gd name="connsiteY1" fmla="*/ 647588 h 647588"/>
                <a:gd name="connsiteX2" fmla="*/ 5555848 w 5555848"/>
                <a:gd name="connsiteY2" fmla="*/ 161897 h 647588"/>
                <a:gd name="connsiteX3" fmla="*/ 4409954 w 5555848"/>
                <a:gd name="connsiteY3" fmla="*/ 23001 h 647588"/>
                <a:gd name="connsiteX4" fmla="*/ 0 w 5555848"/>
                <a:gd name="connsiteY4" fmla="*/ 0 h 647588"/>
                <a:gd name="connsiteX5" fmla="*/ 11723 w 5555848"/>
                <a:gd name="connsiteY5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5575386 w 5575386"/>
                <a:gd name="connsiteY2" fmla="*/ 173620 h 647588"/>
                <a:gd name="connsiteX3" fmla="*/ 4409954 w 5575386"/>
                <a:gd name="connsiteY3" fmla="*/ 23001 h 647588"/>
                <a:gd name="connsiteX4" fmla="*/ 0 w 5575386"/>
                <a:gd name="connsiteY4" fmla="*/ 0 h 647588"/>
                <a:gd name="connsiteX5" fmla="*/ 11723 w 5575386"/>
                <a:gd name="connsiteY5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5575386 w 5575386"/>
                <a:gd name="connsiteY2" fmla="*/ 173620 h 647588"/>
                <a:gd name="connsiteX3" fmla="*/ 4409954 w 5575386"/>
                <a:gd name="connsiteY3" fmla="*/ 23001 h 647588"/>
                <a:gd name="connsiteX4" fmla="*/ 0 w 5575386"/>
                <a:gd name="connsiteY4" fmla="*/ 0 h 647588"/>
                <a:gd name="connsiteX5" fmla="*/ 11723 w 5575386"/>
                <a:gd name="connsiteY5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5575386 w 5575386"/>
                <a:gd name="connsiteY2" fmla="*/ 173620 h 647588"/>
                <a:gd name="connsiteX3" fmla="*/ 4409954 w 5575386"/>
                <a:gd name="connsiteY3" fmla="*/ 23001 h 647588"/>
                <a:gd name="connsiteX4" fmla="*/ 0 w 5575386"/>
                <a:gd name="connsiteY4" fmla="*/ 0 h 647588"/>
                <a:gd name="connsiteX5" fmla="*/ 11723 w 5575386"/>
                <a:gd name="connsiteY5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5575386 w 5575386"/>
                <a:gd name="connsiteY2" fmla="*/ 173620 h 647588"/>
                <a:gd name="connsiteX3" fmla="*/ 4409954 w 5575386"/>
                <a:gd name="connsiteY3" fmla="*/ 23001 h 647588"/>
                <a:gd name="connsiteX4" fmla="*/ 0 w 5575386"/>
                <a:gd name="connsiteY4" fmla="*/ 0 h 647588"/>
                <a:gd name="connsiteX5" fmla="*/ 11723 w 5575386"/>
                <a:gd name="connsiteY5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070111 w 5575386"/>
                <a:gd name="connsiteY2" fmla="*/ 462640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023218 w 5575386"/>
                <a:gd name="connsiteY2" fmla="*/ 427471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667987 w 5575386"/>
                <a:gd name="connsiteY2" fmla="*/ 380579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667987 w 5575386"/>
                <a:gd name="connsiteY2" fmla="*/ 380579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667987 w 5575386"/>
                <a:gd name="connsiteY2" fmla="*/ 380579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667987 w 5575386"/>
                <a:gd name="connsiteY2" fmla="*/ 380579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  <a:gd name="connsiteX0" fmla="*/ 11723 w 5575386"/>
                <a:gd name="connsiteY0" fmla="*/ 486582 h 647588"/>
                <a:gd name="connsiteX1" fmla="*/ 1214897 w 5575386"/>
                <a:gd name="connsiteY1" fmla="*/ 647588 h 647588"/>
                <a:gd name="connsiteX2" fmla="*/ 3667987 w 5575386"/>
                <a:gd name="connsiteY2" fmla="*/ 380579 h 647588"/>
                <a:gd name="connsiteX3" fmla="*/ 5575386 w 5575386"/>
                <a:gd name="connsiteY3" fmla="*/ 173620 h 647588"/>
                <a:gd name="connsiteX4" fmla="*/ 4409954 w 5575386"/>
                <a:gd name="connsiteY4" fmla="*/ 23001 h 647588"/>
                <a:gd name="connsiteX5" fmla="*/ 0 w 5575386"/>
                <a:gd name="connsiteY5" fmla="*/ 0 h 647588"/>
                <a:gd name="connsiteX6" fmla="*/ 11723 w 5575386"/>
                <a:gd name="connsiteY6" fmla="*/ 486582 h 647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5386" h="647588">
                  <a:moveTo>
                    <a:pt x="11723" y="486582"/>
                  </a:moveTo>
                  <a:cubicBezTo>
                    <a:pt x="412781" y="540251"/>
                    <a:pt x="825562" y="582196"/>
                    <a:pt x="1214897" y="647588"/>
                  </a:cubicBezTo>
                  <a:cubicBezTo>
                    <a:pt x="1853581" y="514645"/>
                    <a:pt x="2929516" y="436128"/>
                    <a:pt x="3667987" y="380579"/>
                  </a:cubicBezTo>
                  <a:cubicBezTo>
                    <a:pt x="4406458" y="325030"/>
                    <a:pt x="5352079" y="246893"/>
                    <a:pt x="5575386" y="173620"/>
                  </a:cubicBezTo>
                  <a:cubicBezTo>
                    <a:pt x="5304139" y="29629"/>
                    <a:pt x="4798431" y="73207"/>
                    <a:pt x="4409954" y="23001"/>
                  </a:cubicBezTo>
                  <a:lnTo>
                    <a:pt x="0" y="0"/>
                  </a:lnTo>
                  <a:cubicBezTo>
                    <a:pt x="3562" y="280463"/>
                    <a:pt x="14394" y="112927"/>
                    <a:pt x="11723" y="486582"/>
                  </a:cubicBezTo>
                  <a:close/>
                </a:path>
              </a:pathLst>
            </a:custGeom>
            <a:solidFill>
              <a:srgbClr val="00B050">
                <a:alpha val="7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25291" y="1786277"/>
              <a:ext cx="11528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DETECTED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470895" y="1608497"/>
            <a:ext cx="492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337697" y="1996737"/>
            <a:ext cx="7665929" cy="1526917"/>
            <a:chOff x="813696" y="1996736"/>
            <a:chExt cx="7665929" cy="1526917"/>
          </a:xfrm>
        </p:grpSpPr>
        <p:sp>
          <p:nvSpPr>
            <p:cNvPr id="37" name="Freeform 36"/>
            <p:cNvSpPr/>
            <p:nvPr/>
          </p:nvSpPr>
          <p:spPr bwMode="auto">
            <a:xfrm>
              <a:off x="813696" y="1996736"/>
              <a:ext cx="7665929" cy="1526917"/>
            </a:xfrm>
            <a:custGeom>
              <a:avLst/>
              <a:gdLst>
                <a:gd name="connsiteX0" fmla="*/ 1240076 w 7703507"/>
                <a:gd name="connsiteY0" fmla="*/ 526093 h 1540702"/>
                <a:gd name="connsiteX1" fmla="*/ 3457183 w 7703507"/>
                <a:gd name="connsiteY1" fmla="*/ 300625 h 1540702"/>
                <a:gd name="connsiteX2" fmla="*/ 7703507 w 7703507"/>
                <a:gd name="connsiteY2" fmla="*/ 0 h 1540702"/>
                <a:gd name="connsiteX3" fmla="*/ 7703507 w 7703507"/>
                <a:gd name="connsiteY3" fmla="*/ 1540702 h 1540702"/>
                <a:gd name="connsiteX4" fmla="*/ 37578 w 7703507"/>
                <a:gd name="connsiteY4" fmla="*/ 1540702 h 1540702"/>
                <a:gd name="connsiteX5" fmla="*/ 37578 w 7703507"/>
                <a:gd name="connsiteY5" fmla="*/ 413359 h 1540702"/>
                <a:gd name="connsiteX6" fmla="*/ 0 w 7703507"/>
                <a:gd name="connsiteY6" fmla="*/ 375781 h 1540702"/>
                <a:gd name="connsiteX7" fmla="*/ 0 w 7703507"/>
                <a:gd name="connsiteY7" fmla="*/ 375781 h 1540702"/>
                <a:gd name="connsiteX0" fmla="*/ 1240076 w 7703507"/>
                <a:gd name="connsiteY0" fmla="*/ 526093 h 1540702"/>
                <a:gd name="connsiteX1" fmla="*/ 3457183 w 7703507"/>
                <a:gd name="connsiteY1" fmla="*/ 300625 h 1540702"/>
                <a:gd name="connsiteX2" fmla="*/ 7703507 w 7703507"/>
                <a:gd name="connsiteY2" fmla="*/ 0 h 1540702"/>
                <a:gd name="connsiteX3" fmla="*/ 7703507 w 7703507"/>
                <a:gd name="connsiteY3" fmla="*/ 1540702 h 1540702"/>
                <a:gd name="connsiteX4" fmla="*/ 37578 w 7703507"/>
                <a:gd name="connsiteY4" fmla="*/ 1540702 h 1540702"/>
                <a:gd name="connsiteX5" fmla="*/ 37578 w 7703507"/>
                <a:gd name="connsiteY5" fmla="*/ 413359 h 1540702"/>
                <a:gd name="connsiteX6" fmla="*/ 0 w 7703507"/>
                <a:gd name="connsiteY6" fmla="*/ 375781 h 1540702"/>
                <a:gd name="connsiteX0" fmla="*/ 1202498 w 7665929"/>
                <a:gd name="connsiteY0" fmla="*/ 526093 h 1540702"/>
                <a:gd name="connsiteX1" fmla="*/ 3419605 w 7665929"/>
                <a:gd name="connsiteY1" fmla="*/ 300625 h 1540702"/>
                <a:gd name="connsiteX2" fmla="*/ 7665929 w 7665929"/>
                <a:gd name="connsiteY2" fmla="*/ 0 h 1540702"/>
                <a:gd name="connsiteX3" fmla="*/ 7665929 w 7665929"/>
                <a:gd name="connsiteY3" fmla="*/ 1540702 h 1540702"/>
                <a:gd name="connsiteX4" fmla="*/ 0 w 7665929"/>
                <a:gd name="connsiteY4" fmla="*/ 1540702 h 1540702"/>
                <a:gd name="connsiteX5" fmla="*/ 0 w 7665929"/>
                <a:gd name="connsiteY5" fmla="*/ 413359 h 1540702"/>
                <a:gd name="connsiteX0" fmla="*/ 1202498 w 7665929"/>
                <a:gd name="connsiteY0" fmla="*/ 526093 h 1540702"/>
                <a:gd name="connsiteX1" fmla="*/ 3419605 w 7665929"/>
                <a:gd name="connsiteY1" fmla="*/ 300625 h 1540702"/>
                <a:gd name="connsiteX2" fmla="*/ 7665929 w 7665929"/>
                <a:gd name="connsiteY2" fmla="*/ 0 h 1540702"/>
                <a:gd name="connsiteX3" fmla="*/ 7665929 w 7665929"/>
                <a:gd name="connsiteY3" fmla="*/ 1540702 h 1540702"/>
                <a:gd name="connsiteX4" fmla="*/ 0 w 7665929"/>
                <a:gd name="connsiteY4" fmla="*/ 1540702 h 1540702"/>
                <a:gd name="connsiteX5" fmla="*/ 0 w 7665929"/>
                <a:gd name="connsiteY5" fmla="*/ 413359 h 1540702"/>
                <a:gd name="connsiteX6" fmla="*/ 1202498 w 7665929"/>
                <a:gd name="connsiteY6" fmla="*/ 526093 h 1540702"/>
                <a:gd name="connsiteX0" fmla="*/ 1202498 w 7665929"/>
                <a:gd name="connsiteY0" fmla="*/ 526093 h 1540702"/>
                <a:gd name="connsiteX1" fmla="*/ 3419605 w 7665929"/>
                <a:gd name="connsiteY1" fmla="*/ 300625 h 1540702"/>
                <a:gd name="connsiteX2" fmla="*/ 7665929 w 7665929"/>
                <a:gd name="connsiteY2" fmla="*/ 0 h 1540702"/>
                <a:gd name="connsiteX3" fmla="*/ 7665929 w 7665929"/>
                <a:gd name="connsiteY3" fmla="*/ 1540702 h 1540702"/>
                <a:gd name="connsiteX4" fmla="*/ 0 w 7665929"/>
                <a:gd name="connsiteY4" fmla="*/ 1540702 h 1540702"/>
                <a:gd name="connsiteX5" fmla="*/ 0 w 7665929"/>
                <a:gd name="connsiteY5" fmla="*/ 385789 h 1540702"/>
                <a:gd name="connsiteX6" fmla="*/ 1202498 w 7665929"/>
                <a:gd name="connsiteY6" fmla="*/ 526093 h 1540702"/>
                <a:gd name="connsiteX0" fmla="*/ 1202498 w 7665929"/>
                <a:gd name="connsiteY0" fmla="*/ 526093 h 1540702"/>
                <a:gd name="connsiteX1" fmla="*/ 3419605 w 7665929"/>
                <a:gd name="connsiteY1" fmla="*/ 300625 h 1540702"/>
                <a:gd name="connsiteX2" fmla="*/ 7665929 w 7665929"/>
                <a:gd name="connsiteY2" fmla="*/ 0 h 1540702"/>
                <a:gd name="connsiteX3" fmla="*/ 7665929 w 7665929"/>
                <a:gd name="connsiteY3" fmla="*/ 1540702 h 1540702"/>
                <a:gd name="connsiteX4" fmla="*/ 0 w 7665929"/>
                <a:gd name="connsiteY4" fmla="*/ 1540702 h 1540702"/>
                <a:gd name="connsiteX5" fmla="*/ 0 w 7665929"/>
                <a:gd name="connsiteY5" fmla="*/ 385789 h 1540702"/>
                <a:gd name="connsiteX6" fmla="*/ 1202498 w 7665929"/>
                <a:gd name="connsiteY6" fmla="*/ 526093 h 1540702"/>
                <a:gd name="connsiteX0" fmla="*/ 1202498 w 7665929"/>
                <a:gd name="connsiteY0" fmla="*/ 526093 h 1540702"/>
                <a:gd name="connsiteX1" fmla="*/ 3419605 w 7665929"/>
                <a:gd name="connsiteY1" fmla="*/ 300625 h 1540702"/>
                <a:gd name="connsiteX2" fmla="*/ 7665929 w 7665929"/>
                <a:gd name="connsiteY2" fmla="*/ 0 h 1540702"/>
                <a:gd name="connsiteX3" fmla="*/ 7665929 w 7665929"/>
                <a:gd name="connsiteY3" fmla="*/ 1540702 h 1540702"/>
                <a:gd name="connsiteX4" fmla="*/ 0 w 7665929"/>
                <a:gd name="connsiteY4" fmla="*/ 1540702 h 1540702"/>
                <a:gd name="connsiteX5" fmla="*/ 0 w 7665929"/>
                <a:gd name="connsiteY5" fmla="*/ 385789 h 1540702"/>
                <a:gd name="connsiteX6" fmla="*/ 1202498 w 7665929"/>
                <a:gd name="connsiteY6" fmla="*/ 526093 h 1540702"/>
                <a:gd name="connsiteX0" fmla="*/ 1202498 w 7665929"/>
                <a:gd name="connsiteY0" fmla="*/ 526093 h 1554487"/>
                <a:gd name="connsiteX1" fmla="*/ 3419605 w 7665929"/>
                <a:gd name="connsiteY1" fmla="*/ 300625 h 1554487"/>
                <a:gd name="connsiteX2" fmla="*/ 7665929 w 7665929"/>
                <a:gd name="connsiteY2" fmla="*/ 0 h 1554487"/>
                <a:gd name="connsiteX3" fmla="*/ 7665929 w 7665929"/>
                <a:gd name="connsiteY3" fmla="*/ 1540702 h 1554487"/>
                <a:gd name="connsiteX4" fmla="*/ 0 w 7665929"/>
                <a:gd name="connsiteY4" fmla="*/ 1554487 h 1554487"/>
                <a:gd name="connsiteX5" fmla="*/ 0 w 7665929"/>
                <a:gd name="connsiteY5" fmla="*/ 385789 h 1554487"/>
                <a:gd name="connsiteX6" fmla="*/ 1202498 w 7665929"/>
                <a:gd name="connsiteY6" fmla="*/ 526093 h 1554487"/>
                <a:gd name="connsiteX0" fmla="*/ 1202498 w 7665929"/>
                <a:gd name="connsiteY0" fmla="*/ 526093 h 1568272"/>
                <a:gd name="connsiteX1" fmla="*/ 3419605 w 7665929"/>
                <a:gd name="connsiteY1" fmla="*/ 300625 h 1568272"/>
                <a:gd name="connsiteX2" fmla="*/ 7665929 w 7665929"/>
                <a:gd name="connsiteY2" fmla="*/ 0 h 1568272"/>
                <a:gd name="connsiteX3" fmla="*/ 7652144 w 7665929"/>
                <a:gd name="connsiteY3" fmla="*/ 1568272 h 1568272"/>
                <a:gd name="connsiteX4" fmla="*/ 0 w 7665929"/>
                <a:gd name="connsiteY4" fmla="*/ 1554487 h 1568272"/>
                <a:gd name="connsiteX5" fmla="*/ 0 w 7665929"/>
                <a:gd name="connsiteY5" fmla="*/ 385789 h 1568272"/>
                <a:gd name="connsiteX6" fmla="*/ 1202498 w 7665929"/>
                <a:gd name="connsiteY6" fmla="*/ 526093 h 1568272"/>
                <a:gd name="connsiteX0" fmla="*/ 1202498 w 7665929"/>
                <a:gd name="connsiteY0" fmla="*/ 484738 h 1526917"/>
                <a:gd name="connsiteX1" fmla="*/ 3419605 w 7665929"/>
                <a:gd name="connsiteY1" fmla="*/ 259270 h 1526917"/>
                <a:gd name="connsiteX2" fmla="*/ 7665929 w 7665929"/>
                <a:gd name="connsiteY2" fmla="*/ 0 h 1526917"/>
                <a:gd name="connsiteX3" fmla="*/ 7652144 w 7665929"/>
                <a:gd name="connsiteY3" fmla="*/ 1526917 h 1526917"/>
                <a:gd name="connsiteX4" fmla="*/ 0 w 7665929"/>
                <a:gd name="connsiteY4" fmla="*/ 1513132 h 1526917"/>
                <a:gd name="connsiteX5" fmla="*/ 0 w 7665929"/>
                <a:gd name="connsiteY5" fmla="*/ 344434 h 1526917"/>
                <a:gd name="connsiteX6" fmla="*/ 1202498 w 7665929"/>
                <a:gd name="connsiteY6" fmla="*/ 484738 h 1526917"/>
                <a:gd name="connsiteX0" fmla="*/ 1202498 w 7665929"/>
                <a:gd name="connsiteY0" fmla="*/ 484738 h 1526917"/>
                <a:gd name="connsiteX1" fmla="*/ 3419605 w 7665929"/>
                <a:gd name="connsiteY1" fmla="*/ 259270 h 1526917"/>
                <a:gd name="connsiteX2" fmla="*/ 7665929 w 7665929"/>
                <a:gd name="connsiteY2" fmla="*/ 0 h 1526917"/>
                <a:gd name="connsiteX3" fmla="*/ 7652144 w 7665929"/>
                <a:gd name="connsiteY3" fmla="*/ 1526917 h 1526917"/>
                <a:gd name="connsiteX4" fmla="*/ 0 w 7665929"/>
                <a:gd name="connsiteY4" fmla="*/ 1513132 h 1526917"/>
                <a:gd name="connsiteX5" fmla="*/ 0 w 7665929"/>
                <a:gd name="connsiteY5" fmla="*/ 344434 h 1526917"/>
                <a:gd name="connsiteX6" fmla="*/ 1202498 w 7665929"/>
                <a:gd name="connsiteY6" fmla="*/ 484738 h 1526917"/>
                <a:gd name="connsiteX0" fmla="*/ 1202498 w 7665929"/>
                <a:gd name="connsiteY0" fmla="*/ 484738 h 1526917"/>
                <a:gd name="connsiteX1" fmla="*/ 3419605 w 7665929"/>
                <a:gd name="connsiteY1" fmla="*/ 259270 h 1526917"/>
                <a:gd name="connsiteX2" fmla="*/ 7665929 w 7665929"/>
                <a:gd name="connsiteY2" fmla="*/ 0 h 1526917"/>
                <a:gd name="connsiteX3" fmla="*/ 7652144 w 7665929"/>
                <a:gd name="connsiteY3" fmla="*/ 1526917 h 1526917"/>
                <a:gd name="connsiteX4" fmla="*/ 0 w 7665929"/>
                <a:gd name="connsiteY4" fmla="*/ 1513132 h 1526917"/>
                <a:gd name="connsiteX5" fmla="*/ 0 w 7665929"/>
                <a:gd name="connsiteY5" fmla="*/ 344434 h 1526917"/>
                <a:gd name="connsiteX6" fmla="*/ 1202498 w 7665929"/>
                <a:gd name="connsiteY6" fmla="*/ 484738 h 1526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65929" h="1526917">
                  <a:moveTo>
                    <a:pt x="1202498" y="484738"/>
                  </a:moveTo>
                  <a:lnTo>
                    <a:pt x="3419605" y="259270"/>
                  </a:lnTo>
                  <a:lnTo>
                    <a:pt x="7665929" y="0"/>
                  </a:lnTo>
                  <a:lnTo>
                    <a:pt x="7652144" y="1526917"/>
                  </a:lnTo>
                  <a:lnTo>
                    <a:pt x="0" y="1513132"/>
                  </a:lnTo>
                  <a:lnTo>
                    <a:pt x="0" y="344434"/>
                  </a:lnTo>
                  <a:cubicBezTo>
                    <a:pt x="428403" y="377417"/>
                    <a:pt x="801665" y="410400"/>
                    <a:pt x="1202498" y="484738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78766" y="2942167"/>
              <a:ext cx="1412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UNDETECTED</a:t>
              </a:r>
            </a:p>
          </p:txBody>
        </p:sp>
      </p:grpSp>
      <p:sp>
        <p:nvSpPr>
          <p:cNvPr id="28" name="Oval 27"/>
          <p:cNvSpPr/>
          <p:nvPr/>
        </p:nvSpPr>
        <p:spPr bwMode="auto">
          <a:xfrm>
            <a:off x="3661135" y="2254828"/>
            <a:ext cx="1626781" cy="1100553"/>
          </a:xfrm>
          <a:prstGeom prst="ellipse">
            <a:avLst/>
          </a:prstGeom>
          <a:noFill/>
          <a:ln w="984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19685"/>
      </p:ext>
    </p:extLst>
  </p:cSld>
  <p:clrMapOvr>
    <a:masterClrMapping/>
  </p:clrMapOvr>
  <p:transition advTm="8593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12657 4.44444E-6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44444E-6 L 0.56094 4.44444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38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8" grpId="0" animBg="1"/>
      <p:bldP spid="28" grpId="1" animBg="1"/>
      <p:bldP spid="28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|5.6|13.2|18.5|8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42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8|9.7|1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1|7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36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21.8|8.1|21.1|14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D1D1F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11484</TotalTime>
  <Words>763</Words>
  <Application>Microsoft Office PowerPoint</Application>
  <PresentationFormat>Widescreen</PresentationFormat>
  <Paragraphs>172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Default Design</vt:lpstr>
      <vt:lpstr>Effects of Well and  Piezometer Design on Water-Level Monitoring</vt:lpstr>
      <vt:lpstr>Short / Long Screens</vt:lpstr>
      <vt:lpstr>Heterogeneity Effects</vt:lpstr>
      <vt:lpstr>Prior Knowledge</vt:lpstr>
      <vt:lpstr>Hard Rock</vt:lpstr>
      <vt:lpstr>Basin Fill</vt:lpstr>
      <vt:lpstr>Test Tradeoffs</vt:lpstr>
      <vt:lpstr>Lithology &amp; Completions</vt:lpstr>
      <vt:lpstr>Drawdown in Sections</vt:lpstr>
      <vt:lpstr>1 Mile Away</vt:lpstr>
      <vt:lpstr>2 Miles Away</vt:lpstr>
      <vt:lpstr>Natural Fluctuations</vt:lpstr>
      <vt:lpstr>Estimated with WLM</vt:lpstr>
      <vt:lpstr>Measurement Resolution</vt:lpstr>
      <vt:lpstr>CONCLUSIONS</vt:lpstr>
      <vt:lpstr>End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Halford, Keith J.</dc:creator>
  <cp:lastModifiedBy>Keith Halford</cp:lastModifiedBy>
  <cp:revision>447</cp:revision>
  <dcterms:created xsi:type="dcterms:W3CDTF">1601-01-01T00:00:00Z</dcterms:created>
  <dcterms:modified xsi:type="dcterms:W3CDTF">2025-03-18T17:04:34Z</dcterms:modified>
</cp:coreProperties>
</file>