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308" r:id="rId2"/>
    <p:sldId id="349" r:id="rId3"/>
    <p:sldId id="368" r:id="rId4"/>
    <p:sldId id="373" r:id="rId5"/>
    <p:sldId id="369" r:id="rId6"/>
    <p:sldId id="503" r:id="rId7"/>
    <p:sldId id="370" r:id="rId8"/>
    <p:sldId id="371" r:id="rId9"/>
    <p:sldId id="372" r:id="rId10"/>
    <p:sldId id="362" r:id="rId11"/>
    <p:sldId id="367" r:id="rId12"/>
    <p:sldId id="505" r:id="rId13"/>
    <p:sldId id="507" r:id="rId14"/>
    <p:sldId id="364" r:id="rId15"/>
    <p:sldId id="502" r:id="rId16"/>
  </p:sldIdLst>
  <p:sldSz cx="12192000" cy="6858000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5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5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5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5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5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5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5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5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5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24" userDrawn="1">
          <p15:clr>
            <a:srgbClr val="A4A3A4"/>
          </p15:clr>
        </p15:guide>
        <p15:guide id="2" orient="horz" pos="720" userDrawn="1">
          <p15:clr>
            <a:srgbClr val="A4A3A4"/>
          </p15:clr>
        </p15:guide>
        <p15:guide id="3" orient="horz" pos="2064" userDrawn="1">
          <p15:clr>
            <a:srgbClr val="A4A3A4"/>
          </p15:clr>
        </p15:guide>
        <p15:guide id="4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AEADEB"/>
    <a:srgbClr val="0DC0FF"/>
    <a:srgbClr val="F2F2F3"/>
    <a:srgbClr val="FFB0A3"/>
    <a:srgbClr val="FF8B8B"/>
    <a:srgbClr val="FFFF93"/>
    <a:srgbClr val="6DBAE1"/>
    <a:srgbClr val="2121FF"/>
    <a:srgbClr val="A3A3FF"/>
    <a:srgbClr val="FEF0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10" autoAdjust="0"/>
    <p:restoredTop sz="94699" autoAdjust="0"/>
  </p:normalViewPr>
  <p:slideViewPr>
    <p:cSldViewPr snapToGrid="0">
      <p:cViewPr varScale="1">
        <p:scale>
          <a:sx n="127" d="100"/>
          <a:sy n="127" d="100"/>
        </p:scale>
        <p:origin x="816" y="330"/>
      </p:cViewPr>
      <p:guideLst>
        <p:guide orient="horz" pos="4224"/>
        <p:guide orient="horz" pos="720"/>
        <p:guide orient="horz" pos="2064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>
            <a:extLst>
              <a:ext uri="{FF2B5EF4-FFF2-40B4-BE49-F238E27FC236}">
                <a16:creationId xmlns:a16="http://schemas.microsoft.com/office/drawing/2014/main" id="{D22E1B74-0037-413D-B657-7D9CD16BF75A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3" name="Rectangle 3">
            <a:extLst>
              <a:ext uri="{FF2B5EF4-FFF2-40B4-BE49-F238E27FC236}">
                <a16:creationId xmlns:a16="http://schemas.microsoft.com/office/drawing/2014/main" id="{E1144512-47DB-4D88-8C78-63F9AD2890E8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08" name="Rectangle 4">
            <a:extLst>
              <a:ext uri="{FF2B5EF4-FFF2-40B4-BE49-F238E27FC236}">
                <a16:creationId xmlns:a16="http://schemas.microsoft.com/office/drawing/2014/main" id="{4774D628-5523-46BD-89D9-38089058CCE3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5" name="Rectangle 5">
            <a:extLst>
              <a:ext uri="{FF2B5EF4-FFF2-40B4-BE49-F238E27FC236}">
                <a16:creationId xmlns:a16="http://schemas.microsoft.com/office/drawing/2014/main" id="{37170E4F-325D-4A6D-85D2-D71DDEF6DA0D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5606" name="Rectangle 6">
            <a:extLst>
              <a:ext uri="{FF2B5EF4-FFF2-40B4-BE49-F238E27FC236}">
                <a16:creationId xmlns:a16="http://schemas.microsoft.com/office/drawing/2014/main" id="{A7CBDDBD-37AC-489A-A694-B1519AC5ABF3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7" name="Rectangle 7">
            <a:extLst>
              <a:ext uri="{FF2B5EF4-FFF2-40B4-BE49-F238E27FC236}">
                <a16:creationId xmlns:a16="http://schemas.microsoft.com/office/drawing/2014/main" id="{C0970ADC-C511-4F2D-AF6D-8AD92D0BF9C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fld id="{2FB142A0-B2A7-4A97-AE2E-82999D37497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B142A0-B2A7-4A97-AE2E-82999D374978}" type="slidenum">
              <a:rPr lang="en-US" altLang="en-US" smtClean="0"/>
              <a:pPr/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3113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B142A0-B2A7-4A97-AE2E-82999D374978}" type="slidenum">
              <a:rPr lang="en-US" altLang="en-US" smtClean="0"/>
              <a:pPr/>
              <a:t>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729139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B142A0-B2A7-4A97-AE2E-82999D374978}" type="slidenum">
              <a:rPr lang="en-US" altLang="en-US" smtClean="0"/>
              <a:pPr/>
              <a:t>12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07778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>
            <a:extLst>
              <a:ext uri="{FF2B5EF4-FFF2-40B4-BE49-F238E27FC236}">
                <a16:creationId xmlns:a16="http://schemas.microsoft.com/office/drawing/2014/main" id="{2A3B65CB-ECD4-4FD8-A670-049FC8DB117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72717" y="5546726"/>
            <a:ext cx="5816600" cy="1324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r" eaLnBrk="0" hangingPunct="0">
              <a:defRPr/>
            </a:pPr>
            <a:r>
              <a:rPr lang="en-US" sz="4000">
                <a:latin typeface="Arial" charset="0"/>
              </a:rPr>
              <a:t>Keith J Halford, </a:t>
            </a:r>
          </a:p>
          <a:p>
            <a:pPr algn="r" eaLnBrk="0" hangingPunct="0">
              <a:defRPr/>
            </a:pPr>
            <a:r>
              <a:rPr lang="en-US" sz="4000">
                <a:latin typeface="Arial" charset="0"/>
              </a:rPr>
              <a:t>Carson City, NV</a:t>
            </a:r>
          </a:p>
        </p:txBody>
      </p:sp>
      <p:sp>
        <p:nvSpPr>
          <p:cNvPr id="1689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"/>
            <a:ext cx="12192000" cy="3014663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2" name="Picture 4">
            <a:extLst>
              <a:ext uri="{FF2B5EF4-FFF2-40B4-BE49-F238E27FC236}">
                <a16:creationId xmlns:a16="http://schemas.microsoft.com/office/drawing/2014/main" id="{140438A1-1309-04CE-384F-154FA524971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056313"/>
            <a:ext cx="3232150" cy="80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91191681"/>
      </p:ext>
    </p:extLst>
  </p:cSld>
  <p:clrMapOvr>
    <a:masterClrMapping/>
  </p:clrMapOvr>
  <p:transition advTm="15000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text, fig spa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1155680" cy="1005840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320" y="1188720"/>
            <a:ext cx="5943600" cy="53035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73048367"/>
      </p:ext>
    </p:extLst>
  </p:cSld>
  <p:clrMapOvr>
    <a:masterClrMapping/>
  </p:clrMapOvr>
  <p:transition advTm="15000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&amp; jus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1155680" cy="1005840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8640" y="1188720"/>
            <a:ext cx="11064240" cy="53035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20417218"/>
      </p:ext>
    </p:extLst>
  </p:cSld>
  <p:clrMapOvr>
    <a:masterClrMapping/>
  </p:clrMapOvr>
  <p:transition advTm="15000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99894798"/>
      </p:ext>
    </p:extLst>
  </p:cSld>
  <p:clrMapOvr>
    <a:masterClrMapping/>
  </p:clrMapOvr>
  <p:transition advTm="15000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0080" y="1737360"/>
            <a:ext cx="10972800" cy="3657600"/>
          </a:xfrm>
        </p:spPr>
        <p:txBody>
          <a:bodyPr/>
          <a:lstStyle>
            <a:lvl1pPr>
              <a:defRPr sz="9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19140285"/>
      </p:ext>
    </p:extLst>
  </p:cSld>
  <p:clrMapOvr>
    <a:masterClrMapping/>
  </p:clrMapOvr>
  <p:transition advTm="15000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07945388-D45E-41C1-AD59-10B8BD5BDC3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10820400" cy="112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9024AA35-ED1A-4E7F-84EF-39E0C598D5F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182880" y="1188720"/>
            <a:ext cx="6035040" cy="530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31" name="Line 7">
            <a:extLst>
              <a:ext uri="{FF2B5EF4-FFF2-40B4-BE49-F238E27FC236}">
                <a16:creationId xmlns:a16="http://schemas.microsoft.com/office/drawing/2014/main" id="{FDB035E8-E864-4576-9234-52B84F16A7A1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1097280"/>
            <a:ext cx="12192000" cy="0"/>
          </a:xfrm>
          <a:prstGeom prst="line">
            <a:avLst/>
          </a:prstGeom>
          <a:noFill/>
          <a:ln w="57150">
            <a:solidFill>
              <a:srgbClr val="FF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5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B0CE42A-4C82-74F9-6CAF-52DA509EACAF}"/>
              </a:ext>
            </a:extLst>
          </p:cNvPr>
          <p:cNvSpPr txBox="1"/>
          <p:nvPr userDrawn="1"/>
        </p:nvSpPr>
        <p:spPr>
          <a:xfrm>
            <a:off x="10881360" y="133141"/>
            <a:ext cx="1289050" cy="830997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r"/>
            <a:fld id="{C143AC2A-1C7E-4CDE-92DF-C4D005581900}" type="slidenum">
              <a:rPr lang="en-US" sz="4800" smtClean="0">
                <a:latin typeface="Arial" panose="020B0604020202020204" pitchFamily="34" charset="0"/>
                <a:cs typeface="Arial" panose="020B0604020202020204" pitchFamily="34" charset="0"/>
              </a:rPr>
              <a:pPr algn="r"/>
              <a:t>‹#›</a:t>
            </a:fld>
            <a:endParaRPr lang="en-US" sz="4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FCA19C73-3C21-3331-3B78-A6E7D151F73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515100"/>
            <a:ext cx="13843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1" r:id="rId2"/>
    <p:sldLayoutId id="2147483672" r:id="rId3"/>
    <p:sldLayoutId id="2147483665" r:id="rId4"/>
    <p:sldLayoutId id="2147483673" r:id="rId5"/>
  </p:sldLayoutIdLst>
  <p:transition advTm="15000">
    <p:wipe dir="d"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5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400" b="1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400" b="1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400" b="1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400" b="1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400" b="1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400" b="1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400" b="1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4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ts val="6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ts val="6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ts val="6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ts val="6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ts val="6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nevada.usgs.gov/aquifertests/studies/tests.html?test_pg=spring_valley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oi.org/10.3133/tm3B9" TargetMode="Externa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oi.org/10.3133/sir20055201" TargetMode="External"/><Relationship Id="rId4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hyperlink" Target="https://doi.org/10.1111/j.1745-6584.2005.00109.x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sv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nevada.usgs.gov/doe_nv/sitepage.html?site_id=371349116222001" TargetMode="Externa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sti.gov/biblio/892032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hyperlink" Target="https://nevada.usgs.gov/aquifertests/studies/tests.html?test_pg=snake_valley_bssw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hyperlink" Target="https://doi.org/10.3133/wri984110" TargetMode="External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s://doi.org/10.3133/wri984110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Long_Well-Screen.xls" TargetMode="External"/><Relationship Id="rId7" Type="http://schemas.openxmlformats.org/officeDocument/2006/relationships/image" Target="../media/image2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03A66E16-E877-454C-8F3E-B11A85B16E14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1524000" y="654050"/>
            <a:ext cx="9144000" cy="3690938"/>
          </a:xfrm>
        </p:spPr>
        <p:txBody>
          <a:bodyPr/>
          <a:lstStyle/>
          <a:p>
            <a:pPr eaLnBrk="1" hangingPunct="1"/>
            <a:r>
              <a:rPr lang="en-US" altLang="en-US" sz="8800" dirty="0"/>
              <a:t>Observations</a:t>
            </a:r>
            <a:br>
              <a:rPr lang="en-US" altLang="en-US" sz="8800" dirty="0"/>
            </a:br>
            <a:r>
              <a:rPr lang="en-US" altLang="en-US" sz="8800" dirty="0"/>
              <a:t>and Wells</a:t>
            </a:r>
          </a:p>
        </p:txBody>
      </p:sp>
    </p:spTree>
  </p:cSld>
  <p:clrMapOvr>
    <a:masterClrMapping/>
  </p:clrMapOvr>
  <p:transition advTm="20000">
    <p:wipe dir="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E5A01CD1-7C93-04DF-5915-275A04C2C10A}"/>
              </a:ext>
            </a:extLst>
          </p:cNvPr>
          <p:cNvGrpSpPr/>
          <p:nvPr/>
        </p:nvGrpSpPr>
        <p:grpSpPr>
          <a:xfrm>
            <a:off x="1715613" y="1658938"/>
            <a:ext cx="9784081" cy="2114742"/>
            <a:chOff x="1715613" y="1658938"/>
            <a:chExt cx="9784081" cy="2114742"/>
          </a:xfrm>
        </p:grpSpPr>
        <p:sp>
          <p:nvSpPr>
            <p:cNvPr id="5" name="Rectangle 4" descr="Horizontal brick">
              <a:extLst>
                <a:ext uri="{FF2B5EF4-FFF2-40B4-BE49-F238E27FC236}">
                  <a16:creationId xmlns:a16="http://schemas.microsoft.com/office/drawing/2014/main" id="{4B33ECCD-961D-BDEB-D2ED-A40EB015B3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5613" y="2398361"/>
              <a:ext cx="9784080" cy="914400"/>
            </a:xfrm>
            <a:prstGeom prst="rect">
              <a:avLst/>
            </a:prstGeom>
            <a:pattFill prst="horzBrick">
              <a:fgClr>
                <a:schemeClr val="accent2">
                  <a:lumMod val="75000"/>
                </a:schemeClr>
              </a:fgClr>
              <a:bgClr>
                <a:schemeClr val="accent1">
                  <a:lumMod val="20000"/>
                  <a:lumOff val="80000"/>
                </a:schemeClr>
              </a:bgClr>
            </a:pattFill>
            <a:ln w="19050">
              <a:noFill/>
              <a:miter lim="800000"/>
              <a:headEnd/>
              <a:tailEnd/>
            </a:ln>
          </p:spPr>
          <p:txBody>
            <a:bodyPr wrap="square" anchor="ctr"/>
            <a:lstStyle>
              <a:defPPr>
                <a:defRPr lang="en-US"/>
              </a:defPPr>
              <a:lvl1pPr marL="0" indent="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5400" b="1" kern="120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+mn-cs"/>
                </a:defRPr>
              </a:lvl1pPr>
              <a:lvl2pPr marL="742950" indent="-28575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5400" b="1" kern="120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+mn-cs"/>
                </a:defRPr>
              </a:lvl2pPr>
              <a:lvl3pPr marL="1143000" indent="-2286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5400" b="1" kern="120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+mn-cs"/>
                </a:defRPr>
              </a:lvl3pPr>
              <a:lvl4pPr marL="1600200" indent="-2286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5400" b="1" kern="120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+mn-cs"/>
                </a:defRPr>
              </a:lvl4pPr>
              <a:lvl5pPr marL="2057400" indent="-228600"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5400" b="1" kern="120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+mn-cs"/>
                </a:defRPr>
              </a:lvl5pPr>
              <a:lvl6pPr marL="2514600" indent="-228600" algn="ctr" defTabSz="914400" rtl="0" eaLnBrk="0" fontAlgn="base" latinLnBrk="0" hangingPunct="0">
                <a:spcBef>
                  <a:spcPct val="0"/>
                </a:spcBef>
                <a:spcAft>
                  <a:spcPct val="0"/>
                </a:spcAft>
                <a:defRPr sz="5400" b="1" kern="120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+mn-cs"/>
                </a:defRPr>
              </a:lvl6pPr>
              <a:lvl7pPr marL="2971800" indent="-228600" algn="ctr" defTabSz="914400" rtl="0" eaLnBrk="0" fontAlgn="base" latinLnBrk="0" hangingPunct="0">
                <a:spcBef>
                  <a:spcPct val="0"/>
                </a:spcBef>
                <a:spcAft>
                  <a:spcPct val="0"/>
                </a:spcAft>
                <a:defRPr sz="5400" b="1" kern="120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+mn-cs"/>
                </a:defRPr>
              </a:lvl7pPr>
              <a:lvl8pPr marL="3429000" indent="-228600" algn="ctr" defTabSz="914400" rtl="0" eaLnBrk="0" fontAlgn="base" latinLnBrk="0" hangingPunct="0">
                <a:spcBef>
                  <a:spcPct val="0"/>
                </a:spcBef>
                <a:spcAft>
                  <a:spcPct val="0"/>
                </a:spcAft>
                <a:defRPr sz="5400" b="1" kern="120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+mn-cs"/>
                </a:defRPr>
              </a:lvl8pPr>
              <a:lvl9pPr marL="3886200" indent="-228600" algn="ctr" defTabSz="914400" rtl="0" eaLnBrk="0" fontAlgn="base" latinLnBrk="0" hangingPunct="0">
                <a:spcBef>
                  <a:spcPct val="0"/>
                </a:spcBef>
                <a:spcAft>
                  <a:spcPct val="0"/>
                </a:spcAft>
                <a:defRPr sz="5400" b="1" kern="120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+mn-cs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6" name="Rectangle 8" descr="Dashed upward diagonal">
              <a:extLst>
                <a:ext uri="{FF2B5EF4-FFF2-40B4-BE49-F238E27FC236}">
                  <a16:creationId xmlns:a16="http://schemas.microsoft.com/office/drawing/2014/main" id="{21D439B6-B4E5-4937-5643-475D7FBD30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5614" y="3316480"/>
              <a:ext cx="9784080" cy="457200"/>
            </a:xfrm>
            <a:prstGeom prst="rect">
              <a:avLst/>
            </a:prstGeom>
            <a:pattFill prst="wave">
              <a:fgClr>
                <a:schemeClr val="bg1">
                  <a:lumMod val="95000"/>
                </a:schemeClr>
              </a:fgClr>
              <a:bgClr>
                <a:srgbClr val="FFB0A3"/>
              </a:bgClr>
            </a:patt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>
              <a:lvl1pPr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7" name="Rectangle 9" descr="Dashed upward diagonal">
              <a:extLst>
                <a:ext uri="{FF2B5EF4-FFF2-40B4-BE49-F238E27FC236}">
                  <a16:creationId xmlns:a16="http://schemas.microsoft.com/office/drawing/2014/main" id="{EF2838A6-8167-2503-A1D2-F03DB9B7D3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5614" y="1658938"/>
              <a:ext cx="9784080" cy="822960"/>
            </a:xfrm>
            <a:prstGeom prst="rect">
              <a:avLst/>
            </a:prstGeom>
            <a:pattFill prst="wave">
              <a:fgClr>
                <a:schemeClr val="bg1">
                  <a:lumMod val="95000"/>
                </a:schemeClr>
              </a:fgClr>
              <a:bgClr>
                <a:srgbClr val="FFB0A3"/>
              </a:bgClr>
            </a:patt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>
              <a:lvl1pPr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</p:grpSp>
      <p:sp>
        <p:nvSpPr>
          <p:cNvPr id="10242" name="Rectangle 2">
            <a:extLst>
              <a:ext uri="{FF2B5EF4-FFF2-40B4-BE49-F238E27FC236}">
                <a16:creationId xmlns:a16="http://schemas.microsoft.com/office/drawing/2014/main" id="{488E923F-10FD-4A2A-B40D-65150F3D1D8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Confining Unit Wells</a:t>
            </a:r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DF66CF5F-100C-477F-B52C-3DF8C67578CF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548640" y="3888632"/>
            <a:ext cx="11064240" cy="2719636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dirty="0"/>
              <a:t>Well in aquifer “sees” same drawdown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dirty="0"/>
              <a:t>Drawdown varies along screen from top to bottom in confining unit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dirty="0"/>
              <a:t>Orientation and hydraulic properties exaggerate variability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dirty="0"/>
              <a:t>Similar effects in fractured rock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dirty="0"/>
              <a:t>Drawdown propagates quickly in transmissive feature— Fractures 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dirty="0"/>
              <a:t>Oozes away into tighter rocks— Undifferentiated host rock</a:t>
            </a:r>
          </a:p>
        </p:txBody>
      </p:sp>
      <p:sp>
        <p:nvSpPr>
          <p:cNvPr id="302084" name="AutoShape 4">
            <a:extLst>
              <a:ext uri="{FF2B5EF4-FFF2-40B4-BE49-F238E27FC236}">
                <a16:creationId xmlns:a16="http://schemas.microsoft.com/office/drawing/2014/main" id="{678F2CE0-9D3B-47B2-BC36-B120026CDFD0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996477" y="1187451"/>
            <a:ext cx="798513" cy="430213"/>
          </a:xfrm>
          <a:prstGeom prst="curvedDownArrow">
            <a:avLst>
              <a:gd name="adj1" fmla="val 39124"/>
              <a:gd name="adj2" fmla="val 76125"/>
              <a:gd name="adj3" fmla="val 47185"/>
            </a:avLst>
          </a:prstGeom>
          <a:gradFill rotWithShape="0">
            <a:gsLst>
              <a:gs pos="0">
                <a:srgbClr val="3333CC"/>
              </a:gs>
              <a:gs pos="100000">
                <a:srgbClr val="33CCCC"/>
              </a:gs>
            </a:gsLst>
            <a:lin ang="18900000" scaled="1"/>
          </a:gra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0290" name="Freeform 55">
            <a:extLst>
              <a:ext uri="{FF2B5EF4-FFF2-40B4-BE49-F238E27FC236}">
                <a16:creationId xmlns:a16="http://schemas.microsoft.com/office/drawing/2014/main" id="{C9561584-29C8-4937-9ED1-04A71A968F5F}"/>
              </a:ext>
            </a:extLst>
          </p:cNvPr>
          <p:cNvSpPr>
            <a:spLocks/>
          </p:cNvSpPr>
          <p:nvPr/>
        </p:nvSpPr>
        <p:spPr bwMode="auto">
          <a:xfrm>
            <a:off x="1706087" y="1752601"/>
            <a:ext cx="8778240" cy="1895475"/>
          </a:xfrm>
          <a:custGeom>
            <a:avLst/>
            <a:gdLst>
              <a:gd name="T0" fmla="*/ 5 w 4304"/>
              <a:gd name="T1" fmla="*/ 0 h 1186"/>
              <a:gd name="T2" fmla="*/ 1943 w 4304"/>
              <a:gd name="T3" fmla="*/ 62 h 1186"/>
              <a:gd name="T4" fmla="*/ 4304 w 4304"/>
              <a:gd name="T5" fmla="*/ 442 h 1186"/>
              <a:gd name="T6" fmla="*/ 4300 w 4304"/>
              <a:gd name="T7" fmla="*/ 976 h 1186"/>
              <a:gd name="T8" fmla="*/ 2572 w 4304"/>
              <a:gd name="T9" fmla="*/ 1118 h 1186"/>
              <a:gd name="T10" fmla="*/ 0 w 4304"/>
              <a:gd name="T11" fmla="*/ 1186 h 118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304"/>
              <a:gd name="T19" fmla="*/ 0 h 1186"/>
              <a:gd name="T20" fmla="*/ 4304 w 4304"/>
              <a:gd name="T21" fmla="*/ 1186 h 118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304" h="1186">
                <a:moveTo>
                  <a:pt x="5" y="0"/>
                </a:moveTo>
                <a:cubicBezTo>
                  <a:pt x="369" y="13"/>
                  <a:pt x="1227" y="6"/>
                  <a:pt x="1943" y="62"/>
                </a:cubicBezTo>
                <a:cubicBezTo>
                  <a:pt x="2659" y="136"/>
                  <a:pt x="3454" y="253"/>
                  <a:pt x="4304" y="442"/>
                </a:cubicBezTo>
                <a:cubicBezTo>
                  <a:pt x="4304" y="442"/>
                  <a:pt x="4289" y="616"/>
                  <a:pt x="4300" y="976"/>
                </a:cubicBezTo>
                <a:cubicBezTo>
                  <a:pt x="3667" y="1040"/>
                  <a:pt x="3298" y="1095"/>
                  <a:pt x="2572" y="1118"/>
                </a:cubicBezTo>
                <a:cubicBezTo>
                  <a:pt x="1849" y="1139"/>
                  <a:pt x="535" y="1172"/>
                  <a:pt x="0" y="1186"/>
                </a:cubicBezTo>
              </a:path>
            </a:pathLst>
          </a:custGeom>
          <a:solidFill>
            <a:srgbClr val="00CCFF">
              <a:alpha val="50195"/>
            </a:srgbClr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0291" name="Freeform 56">
            <a:extLst>
              <a:ext uri="{FF2B5EF4-FFF2-40B4-BE49-F238E27FC236}">
                <a16:creationId xmlns:a16="http://schemas.microsoft.com/office/drawing/2014/main" id="{34B03035-C4D9-4D50-977D-77E40BA8873C}"/>
              </a:ext>
            </a:extLst>
          </p:cNvPr>
          <p:cNvSpPr>
            <a:spLocks/>
          </p:cNvSpPr>
          <p:nvPr/>
        </p:nvSpPr>
        <p:spPr bwMode="auto">
          <a:xfrm>
            <a:off x="1691800" y="2187314"/>
            <a:ext cx="5852160" cy="1350486"/>
          </a:xfrm>
          <a:custGeom>
            <a:avLst/>
            <a:gdLst>
              <a:gd name="T0" fmla="*/ 12 w 2647"/>
              <a:gd name="T1" fmla="*/ 0 h 845"/>
              <a:gd name="T2" fmla="*/ 1557 w 2647"/>
              <a:gd name="T3" fmla="*/ 54 h 845"/>
              <a:gd name="T4" fmla="*/ 2636 w 2647"/>
              <a:gd name="T5" fmla="*/ 158 h 845"/>
              <a:gd name="T6" fmla="*/ 2647 w 2647"/>
              <a:gd name="T7" fmla="*/ 724 h 845"/>
              <a:gd name="T8" fmla="*/ 1568 w 2647"/>
              <a:gd name="T9" fmla="*/ 806 h 845"/>
              <a:gd name="T10" fmla="*/ 0 w 2647"/>
              <a:gd name="T11" fmla="*/ 845 h 84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647"/>
              <a:gd name="T19" fmla="*/ 0 h 845"/>
              <a:gd name="T20" fmla="*/ 2647 w 2647"/>
              <a:gd name="T21" fmla="*/ 845 h 845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647" h="845">
                <a:moveTo>
                  <a:pt x="12" y="0"/>
                </a:moveTo>
                <a:cubicBezTo>
                  <a:pt x="269" y="9"/>
                  <a:pt x="1120" y="28"/>
                  <a:pt x="1557" y="54"/>
                </a:cubicBezTo>
                <a:cubicBezTo>
                  <a:pt x="1994" y="80"/>
                  <a:pt x="2135" y="72"/>
                  <a:pt x="2636" y="158"/>
                </a:cubicBezTo>
                <a:cubicBezTo>
                  <a:pt x="2636" y="158"/>
                  <a:pt x="2641" y="441"/>
                  <a:pt x="2647" y="724"/>
                </a:cubicBezTo>
                <a:cubicBezTo>
                  <a:pt x="2262" y="774"/>
                  <a:pt x="2009" y="788"/>
                  <a:pt x="1568" y="806"/>
                </a:cubicBezTo>
                <a:cubicBezTo>
                  <a:pt x="1127" y="823"/>
                  <a:pt x="327" y="837"/>
                  <a:pt x="0" y="845"/>
                </a:cubicBezTo>
              </a:path>
            </a:pathLst>
          </a:custGeom>
          <a:solidFill>
            <a:srgbClr val="3366FF">
              <a:alpha val="50195"/>
            </a:srgbClr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0292" name="Freeform 57">
            <a:extLst>
              <a:ext uri="{FF2B5EF4-FFF2-40B4-BE49-F238E27FC236}">
                <a16:creationId xmlns:a16="http://schemas.microsoft.com/office/drawing/2014/main" id="{8D2F1186-CF74-44F4-B861-99B9EBF5E2BC}"/>
              </a:ext>
            </a:extLst>
          </p:cNvPr>
          <p:cNvSpPr>
            <a:spLocks/>
          </p:cNvSpPr>
          <p:nvPr/>
        </p:nvSpPr>
        <p:spPr bwMode="auto">
          <a:xfrm>
            <a:off x="1699739" y="2367911"/>
            <a:ext cx="2926080" cy="1035639"/>
          </a:xfrm>
          <a:custGeom>
            <a:avLst/>
            <a:gdLst>
              <a:gd name="T0" fmla="*/ 22 w 789"/>
              <a:gd name="T1" fmla="*/ 0 h 1017"/>
              <a:gd name="T2" fmla="*/ 1250 w 789"/>
              <a:gd name="T3" fmla="*/ 32 h 1017"/>
              <a:gd name="T4" fmla="*/ 1261 w 789"/>
              <a:gd name="T5" fmla="*/ 598 h 1017"/>
              <a:gd name="T6" fmla="*/ 0 w 789"/>
              <a:gd name="T7" fmla="*/ 648 h 1017"/>
              <a:gd name="T8" fmla="*/ 0 60000 65536"/>
              <a:gd name="T9" fmla="*/ 0 60000 65536"/>
              <a:gd name="T10" fmla="*/ 0 60000 65536"/>
              <a:gd name="T11" fmla="*/ 0 60000 65536"/>
              <a:gd name="T12" fmla="*/ 0 w 789"/>
              <a:gd name="T13" fmla="*/ 0 h 1017"/>
              <a:gd name="T14" fmla="*/ 789 w 789"/>
              <a:gd name="T15" fmla="*/ 1017 h 101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89" h="1017">
                <a:moveTo>
                  <a:pt x="14" y="0"/>
                </a:moveTo>
                <a:lnTo>
                  <a:pt x="782" y="50"/>
                </a:lnTo>
                <a:lnTo>
                  <a:pt x="789" y="939"/>
                </a:lnTo>
                <a:lnTo>
                  <a:pt x="0" y="1017"/>
                </a:lnTo>
              </a:path>
            </a:pathLst>
          </a:custGeom>
          <a:solidFill>
            <a:srgbClr val="0000FF">
              <a:alpha val="50195"/>
            </a:srgbClr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grpSp>
        <p:nvGrpSpPr>
          <p:cNvPr id="10247" name="Group 21">
            <a:extLst>
              <a:ext uri="{FF2B5EF4-FFF2-40B4-BE49-F238E27FC236}">
                <a16:creationId xmlns:a16="http://schemas.microsoft.com/office/drawing/2014/main" id="{84634F13-8C82-4CBE-B7F9-7A82A4CD009A}"/>
              </a:ext>
            </a:extLst>
          </p:cNvPr>
          <p:cNvGrpSpPr>
            <a:grpSpLocks/>
          </p:cNvGrpSpPr>
          <p:nvPr/>
        </p:nvGrpSpPr>
        <p:grpSpPr bwMode="auto">
          <a:xfrm>
            <a:off x="4872624" y="1349376"/>
            <a:ext cx="182880" cy="1005840"/>
            <a:chOff x="1276" y="860"/>
            <a:chExt cx="114" cy="753"/>
          </a:xfrm>
        </p:grpSpPr>
        <p:sp>
          <p:nvSpPr>
            <p:cNvPr id="10280" name="Rectangle 22">
              <a:extLst>
                <a:ext uri="{FF2B5EF4-FFF2-40B4-BE49-F238E27FC236}">
                  <a16:creationId xmlns:a16="http://schemas.microsoft.com/office/drawing/2014/main" id="{D81A0CC9-C709-4B7A-99E0-C0CC580D45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6" y="860"/>
              <a:ext cx="113" cy="295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grpSp>
          <p:nvGrpSpPr>
            <p:cNvPr id="10281" name="Group 23">
              <a:extLst>
                <a:ext uri="{FF2B5EF4-FFF2-40B4-BE49-F238E27FC236}">
                  <a16:creationId xmlns:a16="http://schemas.microsoft.com/office/drawing/2014/main" id="{0824D420-703A-4A16-B356-1C482D4D7A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76" y="1151"/>
              <a:ext cx="114" cy="462"/>
              <a:chOff x="768" y="2256"/>
              <a:chExt cx="576" cy="672"/>
            </a:xfrm>
          </p:grpSpPr>
          <p:sp useBgFill="1">
            <p:nvSpPr>
              <p:cNvPr id="10282" name="Line 24">
                <a:extLst>
                  <a:ext uri="{FF2B5EF4-FFF2-40B4-BE49-F238E27FC236}">
                    <a16:creationId xmlns:a16="http://schemas.microsoft.com/office/drawing/2014/main" id="{C8D3236A-0C55-4671-B44C-2D6AF3F6C14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68" y="2256"/>
                <a:ext cx="576" cy="0"/>
              </a:xfrm>
              <a:prstGeom prst="line">
                <a:avLst/>
              </a:prstGeom>
              <a:ln w="444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 useBgFill="1">
            <p:nvSpPr>
              <p:cNvPr id="10283" name="Line 25">
                <a:extLst>
                  <a:ext uri="{FF2B5EF4-FFF2-40B4-BE49-F238E27FC236}">
                    <a16:creationId xmlns:a16="http://schemas.microsoft.com/office/drawing/2014/main" id="{ABDA94F2-C4EA-4505-8810-7C93F30B668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68" y="2352"/>
                <a:ext cx="576" cy="0"/>
              </a:xfrm>
              <a:prstGeom prst="line">
                <a:avLst/>
              </a:prstGeom>
              <a:ln w="444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 useBgFill="1">
            <p:nvSpPr>
              <p:cNvPr id="10284" name="Line 26">
                <a:extLst>
                  <a:ext uri="{FF2B5EF4-FFF2-40B4-BE49-F238E27FC236}">
                    <a16:creationId xmlns:a16="http://schemas.microsoft.com/office/drawing/2014/main" id="{A4FB3839-BCC6-4599-8092-4CDE58522D4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68" y="2448"/>
                <a:ext cx="576" cy="0"/>
              </a:xfrm>
              <a:prstGeom prst="line">
                <a:avLst/>
              </a:prstGeom>
              <a:ln w="444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 useBgFill="1">
            <p:nvSpPr>
              <p:cNvPr id="10285" name="Line 27">
                <a:extLst>
                  <a:ext uri="{FF2B5EF4-FFF2-40B4-BE49-F238E27FC236}">
                    <a16:creationId xmlns:a16="http://schemas.microsoft.com/office/drawing/2014/main" id="{AD45322B-0311-4960-96B1-90296945FC8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68" y="2544"/>
                <a:ext cx="576" cy="0"/>
              </a:xfrm>
              <a:prstGeom prst="line">
                <a:avLst/>
              </a:prstGeom>
              <a:ln w="444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 useBgFill="1">
            <p:nvSpPr>
              <p:cNvPr id="10286" name="Line 28">
                <a:extLst>
                  <a:ext uri="{FF2B5EF4-FFF2-40B4-BE49-F238E27FC236}">
                    <a16:creationId xmlns:a16="http://schemas.microsoft.com/office/drawing/2014/main" id="{8D63F878-2D1D-4137-927C-053BA409DB7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68" y="2640"/>
                <a:ext cx="576" cy="0"/>
              </a:xfrm>
              <a:prstGeom prst="line">
                <a:avLst/>
              </a:prstGeom>
              <a:ln w="444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 useBgFill="1">
            <p:nvSpPr>
              <p:cNvPr id="10287" name="Line 29">
                <a:extLst>
                  <a:ext uri="{FF2B5EF4-FFF2-40B4-BE49-F238E27FC236}">
                    <a16:creationId xmlns:a16="http://schemas.microsoft.com/office/drawing/2014/main" id="{D4E1586C-E3FF-4A6D-8755-7D51BEB8AA2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68" y="2736"/>
                <a:ext cx="576" cy="0"/>
              </a:xfrm>
              <a:prstGeom prst="line">
                <a:avLst/>
              </a:prstGeom>
              <a:ln w="444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 useBgFill="1">
            <p:nvSpPr>
              <p:cNvPr id="10288" name="Line 30">
                <a:extLst>
                  <a:ext uri="{FF2B5EF4-FFF2-40B4-BE49-F238E27FC236}">
                    <a16:creationId xmlns:a16="http://schemas.microsoft.com/office/drawing/2014/main" id="{E4AA2DE5-A07C-4F04-9C56-33550246134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68" y="2832"/>
                <a:ext cx="576" cy="0"/>
              </a:xfrm>
              <a:prstGeom prst="line">
                <a:avLst/>
              </a:prstGeom>
              <a:ln w="444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 useBgFill="1">
            <p:nvSpPr>
              <p:cNvPr id="10289" name="Line 31">
                <a:extLst>
                  <a:ext uri="{FF2B5EF4-FFF2-40B4-BE49-F238E27FC236}">
                    <a16:creationId xmlns:a16="http://schemas.microsoft.com/office/drawing/2014/main" id="{80519F73-298E-47F0-88B1-3E9CFFC5F86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68" y="2928"/>
                <a:ext cx="576" cy="0"/>
              </a:xfrm>
              <a:prstGeom prst="line">
                <a:avLst/>
              </a:prstGeom>
              <a:ln w="444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10248" name="Group 10">
            <a:extLst>
              <a:ext uri="{FF2B5EF4-FFF2-40B4-BE49-F238E27FC236}">
                <a16:creationId xmlns:a16="http://schemas.microsoft.com/office/drawing/2014/main" id="{DB37FB18-7D5D-4F5C-A743-BEEA18BF22F1}"/>
              </a:ext>
            </a:extLst>
          </p:cNvPr>
          <p:cNvGrpSpPr>
            <a:grpSpLocks/>
          </p:cNvGrpSpPr>
          <p:nvPr/>
        </p:nvGrpSpPr>
        <p:grpSpPr bwMode="auto">
          <a:xfrm>
            <a:off x="10494735" y="1365250"/>
            <a:ext cx="182880" cy="1554480"/>
            <a:chOff x="2539" y="845"/>
            <a:chExt cx="127" cy="1493"/>
          </a:xfrm>
        </p:grpSpPr>
        <p:sp>
          <p:nvSpPr>
            <p:cNvPr id="10270" name="Rectangle 11">
              <a:extLst>
                <a:ext uri="{FF2B5EF4-FFF2-40B4-BE49-F238E27FC236}">
                  <a16:creationId xmlns:a16="http://schemas.microsoft.com/office/drawing/2014/main" id="{1FB229C1-4710-4FF7-AF9A-541661459E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9" y="845"/>
              <a:ext cx="127" cy="1035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grpSp>
          <p:nvGrpSpPr>
            <p:cNvPr id="10271" name="Group 12">
              <a:extLst>
                <a:ext uri="{FF2B5EF4-FFF2-40B4-BE49-F238E27FC236}">
                  <a16:creationId xmlns:a16="http://schemas.microsoft.com/office/drawing/2014/main" id="{64823006-A660-40DB-90E2-0D363B8AFC8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45" y="1876"/>
              <a:ext cx="114" cy="462"/>
              <a:chOff x="768" y="2256"/>
              <a:chExt cx="576" cy="672"/>
            </a:xfrm>
          </p:grpSpPr>
          <p:sp useBgFill="1">
            <p:nvSpPr>
              <p:cNvPr id="10272" name="Line 13">
                <a:extLst>
                  <a:ext uri="{FF2B5EF4-FFF2-40B4-BE49-F238E27FC236}">
                    <a16:creationId xmlns:a16="http://schemas.microsoft.com/office/drawing/2014/main" id="{6FACDAAE-3E2A-406E-9092-0619FE72C5E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68" y="2256"/>
                <a:ext cx="576" cy="0"/>
              </a:xfrm>
              <a:prstGeom prst="line">
                <a:avLst/>
              </a:prstGeom>
              <a:ln w="444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 useBgFill="1">
            <p:nvSpPr>
              <p:cNvPr id="10273" name="Line 14">
                <a:extLst>
                  <a:ext uri="{FF2B5EF4-FFF2-40B4-BE49-F238E27FC236}">
                    <a16:creationId xmlns:a16="http://schemas.microsoft.com/office/drawing/2014/main" id="{D58AD64B-F82A-469E-B376-A0F1766E4CA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68" y="2352"/>
                <a:ext cx="576" cy="0"/>
              </a:xfrm>
              <a:prstGeom prst="line">
                <a:avLst/>
              </a:prstGeom>
              <a:ln w="444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 useBgFill="1">
            <p:nvSpPr>
              <p:cNvPr id="10274" name="Line 15">
                <a:extLst>
                  <a:ext uri="{FF2B5EF4-FFF2-40B4-BE49-F238E27FC236}">
                    <a16:creationId xmlns:a16="http://schemas.microsoft.com/office/drawing/2014/main" id="{6873C84A-B904-4C62-861F-9AF66D28075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68" y="2448"/>
                <a:ext cx="576" cy="0"/>
              </a:xfrm>
              <a:prstGeom prst="line">
                <a:avLst/>
              </a:prstGeom>
              <a:ln w="444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 useBgFill="1">
            <p:nvSpPr>
              <p:cNvPr id="10275" name="Line 16">
                <a:extLst>
                  <a:ext uri="{FF2B5EF4-FFF2-40B4-BE49-F238E27FC236}">
                    <a16:creationId xmlns:a16="http://schemas.microsoft.com/office/drawing/2014/main" id="{D3E88CDA-36C7-4B65-B050-BB8B9D40CC5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68" y="2544"/>
                <a:ext cx="576" cy="0"/>
              </a:xfrm>
              <a:prstGeom prst="line">
                <a:avLst/>
              </a:prstGeom>
              <a:ln w="444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 useBgFill="1">
            <p:nvSpPr>
              <p:cNvPr id="10276" name="Line 17">
                <a:extLst>
                  <a:ext uri="{FF2B5EF4-FFF2-40B4-BE49-F238E27FC236}">
                    <a16:creationId xmlns:a16="http://schemas.microsoft.com/office/drawing/2014/main" id="{3F0E7803-224C-4C58-A3AF-EA70B749918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68" y="2640"/>
                <a:ext cx="576" cy="0"/>
              </a:xfrm>
              <a:prstGeom prst="line">
                <a:avLst/>
              </a:prstGeom>
              <a:ln w="444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 useBgFill="1">
            <p:nvSpPr>
              <p:cNvPr id="10277" name="Line 18">
                <a:extLst>
                  <a:ext uri="{FF2B5EF4-FFF2-40B4-BE49-F238E27FC236}">
                    <a16:creationId xmlns:a16="http://schemas.microsoft.com/office/drawing/2014/main" id="{B738C32B-D1E8-4B92-B682-0A5A45A69BD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68" y="2736"/>
                <a:ext cx="576" cy="0"/>
              </a:xfrm>
              <a:prstGeom prst="line">
                <a:avLst/>
              </a:prstGeom>
              <a:ln w="444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 useBgFill="1">
            <p:nvSpPr>
              <p:cNvPr id="10278" name="Line 19">
                <a:extLst>
                  <a:ext uri="{FF2B5EF4-FFF2-40B4-BE49-F238E27FC236}">
                    <a16:creationId xmlns:a16="http://schemas.microsoft.com/office/drawing/2014/main" id="{8158CF21-B0BD-405D-95AB-F00AF626959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68" y="2832"/>
                <a:ext cx="576" cy="0"/>
              </a:xfrm>
              <a:prstGeom prst="line">
                <a:avLst/>
              </a:prstGeom>
              <a:ln w="444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 useBgFill="1">
            <p:nvSpPr>
              <p:cNvPr id="10279" name="Line 20">
                <a:extLst>
                  <a:ext uri="{FF2B5EF4-FFF2-40B4-BE49-F238E27FC236}">
                    <a16:creationId xmlns:a16="http://schemas.microsoft.com/office/drawing/2014/main" id="{EDD7633A-56F7-44DA-8411-306E442E92B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68" y="2928"/>
                <a:ext cx="576" cy="0"/>
              </a:xfrm>
              <a:prstGeom prst="line">
                <a:avLst/>
              </a:prstGeom>
              <a:ln w="444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10249" name="Group 32">
            <a:extLst>
              <a:ext uri="{FF2B5EF4-FFF2-40B4-BE49-F238E27FC236}">
                <a16:creationId xmlns:a16="http://schemas.microsoft.com/office/drawing/2014/main" id="{9F8320A8-272E-410E-80F2-631F6F3F3724}"/>
              </a:ext>
            </a:extLst>
          </p:cNvPr>
          <p:cNvGrpSpPr>
            <a:grpSpLocks/>
          </p:cNvGrpSpPr>
          <p:nvPr/>
        </p:nvGrpSpPr>
        <p:grpSpPr bwMode="auto">
          <a:xfrm>
            <a:off x="1550073" y="1460501"/>
            <a:ext cx="274320" cy="1828800"/>
            <a:chOff x="494" y="884"/>
            <a:chExt cx="156" cy="1814"/>
          </a:xfrm>
        </p:grpSpPr>
        <p:sp>
          <p:nvSpPr>
            <p:cNvPr id="10250" name="Rectangle 33">
              <a:extLst>
                <a:ext uri="{FF2B5EF4-FFF2-40B4-BE49-F238E27FC236}">
                  <a16:creationId xmlns:a16="http://schemas.microsoft.com/office/drawing/2014/main" id="{1C92986B-2731-4215-9B11-CE5B6DB215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5" y="884"/>
              <a:ext cx="155" cy="903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grpSp>
          <p:nvGrpSpPr>
            <p:cNvPr id="10251" name="Group 34">
              <a:extLst>
                <a:ext uri="{FF2B5EF4-FFF2-40B4-BE49-F238E27FC236}">
                  <a16:creationId xmlns:a16="http://schemas.microsoft.com/office/drawing/2014/main" id="{A769FABF-4969-4C1D-B9AF-1A9ABFA4D71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4" y="1805"/>
              <a:ext cx="155" cy="893"/>
              <a:chOff x="3229" y="2080"/>
              <a:chExt cx="197" cy="948"/>
            </a:xfrm>
          </p:grpSpPr>
          <p:grpSp>
            <p:nvGrpSpPr>
              <p:cNvPr id="10252" name="Group 35">
                <a:extLst>
                  <a:ext uri="{FF2B5EF4-FFF2-40B4-BE49-F238E27FC236}">
                    <a16:creationId xmlns:a16="http://schemas.microsoft.com/office/drawing/2014/main" id="{183CAAD8-73DD-4513-8812-62A1B52BD82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229" y="2579"/>
                <a:ext cx="197" cy="449"/>
                <a:chOff x="768" y="2256"/>
                <a:chExt cx="576" cy="672"/>
              </a:xfrm>
            </p:grpSpPr>
            <p:sp useBgFill="1">
              <p:nvSpPr>
                <p:cNvPr id="10262" name="Line 36">
                  <a:extLst>
                    <a:ext uri="{FF2B5EF4-FFF2-40B4-BE49-F238E27FC236}">
                      <a16:creationId xmlns:a16="http://schemas.microsoft.com/office/drawing/2014/main" id="{33CD5F90-4085-42E9-AED9-718311B972A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768" y="2256"/>
                  <a:ext cx="576" cy="0"/>
                </a:xfrm>
                <a:prstGeom prst="line">
                  <a:avLst/>
                </a:prstGeom>
                <a:ln w="444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 useBgFill="1">
              <p:nvSpPr>
                <p:cNvPr id="10263" name="Line 37">
                  <a:extLst>
                    <a:ext uri="{FF2B5EF4-FFF2-40B4-BE49-F238E27FC236}">
                      <a16:creationId xmlns:a16="http://schemas.microsoft.com/office/drawing/2014/main" id="{208BBEAB-F03E-4249-A015-27692481B99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768" y="2352"/>
                  <a:ext cx="576" cy="0"/>
                </a:xfrm>
                <a:prstGeom prst="line">
                  <a:avLst/>
                </a:prstGeom>
                <a:ln w="444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 useBgFill="1">
              <p:nvSpPr>
                <p:cNvPr id="10264" name="Line 38">
                  <a:extLst>
                    <a:ext uri="{FF2B5EF4-FFF2-40B4-BE49-F238E27FC236}">
                      <a16:creationId xmlns:a16="http://schemas.microsoft.com/office/drawing/2014/main" id="{C62E9582-955B-42EA-A1E6-2A5EDA4C227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768" y="2448"/>
                  <a:ext cx="576" cy="0"/>
                </a:xfrm>
                <a:prstGeom prst="line">
                  <a:avLst/>
                </a:prstGeom>
                <a:ln w="444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 useBgFill="1">
              <p:nvSpPr>
                <p:cNvPr id="10265" name="Line 39">
                  <a:extLst>
                    <a:ext uri="{FF2B5EF4-FFF2-40B4-BE49-F238E27FC236}">
                      <a16:creationId xmlns:a16="http://schemas.microsoft.com/office/drawing/2014/main" id="{25853C30-EF0C-42F8-9DEC-73959B55DB7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768" y="2544"/>
                  <a:ext cx="576" cy="0"/>
                </a:xfrm>
                <a:prstGeom prst="line">
                  <a:avLst/>
                </a:prstGeom>
                <a:ln w="444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 useBgFill="1">
              <p:nvSpPr>
                <p:cNvPr id="10266" name="Line 40">
                  <a:extLst>
                    <a:ext uri="{FF2B5EF4-FFF2-40B4-BE49-F238E27FC236}">
                      <a16:creationId xmlns:a16="http://schemas.microsoft.com/office/drawing/2014/main" id="{BADFF475-B162-4FDC-9A25-5D3C8F06D61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768" y="2640"/>
                  <a:ext cx="576" cy="0"/>
                </a:xfrm>
                <a:prstGeom prst="line">
                  <a:avLst/>
                </a:prstGeom>
                <a:ln w="444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 useBgFill="1">
              <p:nvSpPr>
                <p:cNvPr id="10267" name="Line 41">
                  <a:extLst>
                    <a:ext uri="{FF2B5EF4-FFF2-40B4-BE49-F238E27FC236}">
                      <a16:creationId xmlns:a16="http://schemas.microsoft.com/office/drawing/2014/main" id="{575A5721-DD0E-4FFE-AB51-90DB0AD6114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768" y="2736"/>
                  <a:ext cx="576" cy="0"/>
                </a:xfrm>
                <a:prstGeom prst="line">
                  <a:avLst/>
                </a:prstGeom>
                <a:ln w="444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 useBgFill="1">
              <p:nvSpPr>
                <p:cNvPr id="10268" name="Line 42">
                  <a:extLst>
                    <a:ext uri="{FF2B5EF4-FFF2-40B4-BE49-F238E27FC236}">
                      <a16:creationId xmlns:a16="http://schemas.microsoft.com/office/drawing/2014/main" id="{6C367DA8-C4A8-4C92-A024-0EC01A96FC8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768" y="2832"/>
                  <a:ext cx="576" cy="0"/>
                </a:xfrm>
                <a:prstGeom prst="line">
                  <a:avLst/>
                </a:prstGeom>
                <a:ln w="444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 useBgFill="1">
              <p:nvSpPr>
                <p:cNvPr id="10269" name="Line 43">
                  <a:extLst>
                    <a:ext uri="{FF2B5EF4-FFF2-40B4-BE49-F238E27FC236}">
                      <a16:creationId xmlns:a16="http://schemas.microsoft.com/office/drawing/2014/main" id="{E2EBF84E-9C48-4E1F-B5B1-D24E5584385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768" y="2928"/>
                  <a:ext cx="576" cy="0"/>
                </a:xfrm>
                <a:prstGeom prst="line">
                  <a:avLst/>
                </a:prstGeom>
                <a:ln w="444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0253" name="Group 44">
                <a:extLst>
                  <a:ext uri="{FF2B5EF4-FFF2-40B4-BE49-F238E27FC236}">
                    <a16:creationId xmlns:a16="http://schemas.microsoft.com/office/drawing/2014/main" id="{A8C89DCF-7761-4667-B743-A06BD247C4A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229" y="2080"/>
                <a:ext cx="197" cy="449"/>
                <a:chOff x="768" y="2256"/>
                <a:chExt cx="576" cy="672"/>
              </a:xfrm>
            </p:grpSpPr>
            <p:sp useBgFill="1">
              <p:nvSpPr>
                <p:cNvPr id="10254" name="Line 45">
                  <a:extLst>
                    <a:ext uri="{FF2B5EF4-FFF2-40B4-BE49-F238E27FC236}">
                      <a16:creationId xmlns:a16="http://schemas.microsoft.com/office/drawing/2014/main" id="{D00341AB-ABA7-4F73-8B7F-B3FD787BE9B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768" y="2256"/>
                  <a:ext cx="576" cy="0"/>
                </a:xfrm>
                <a:prstGeom prst="line">
                  <a:avLst/>
                </a:prstGeom>
                <a:ln w="444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 useBgFill="1">
              <p:nvSpPr>
                <p:cNvPr id="10255" name="Line 46">
                  <a:extLst>
                    <a:ext uri="{FF2B5EF4-FFF2-40B4-BE49-F238E27FC236}">
                      <a16:creationId xmlns:a16="http://schemas.microsoft.com/office/drawing/2014/main" id="{B9BA6F1F-EA31-46B5-A9ED-72728ACBCCF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768" y="2352"/>
                  <a:ext cx="576" cy="0"/>
                </a:xfrm>
                <a:prstGeom prst="line">
                  <a:avLst/>
                </a:prstGeom>
                <a:ln w="444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 useBgFill="1">
              <p:nvSpPr>
                <p:cNvPr id="10256" name="Line 47">
                  <a:extLst>
                    <a:ext uri="{FF2B5EF4-FFF2-40B4-BE49-F238E27FC236}">
                      <a16:creationId xmlns:a16="http://schemas.microsoft.com/office/drawing/2014/main" id="{4D79E54A-6A7A-4AB1-9F3B-C8533CA7BB8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768" y="2448"/>
                  <a:ext cx="576" cy="0"/>
                </a:xfrm>
                <a:prstGeom prst="line">
                  <a:avLst/>
                </a:prstGeom>
                <a:ln w="444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 useBgFill="1">
              <p:nvSpPr>
                <p:cNvPr id="10257" name="Line 48">
                  <a:extLst>
                    <a:ext uri="{FF2B5EF4-FFF2-40B4-BE49-F238E27FC236}">
                      <a16:creationId xmlns:a16="http://schemas.microsoft.com/office/drawing/2014/main" id="{910DBB1A-DD6F-4B64-AA24-EC9EF6E1235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768" y="2544"/>
                  <a:ext cx="576" cy="0"/>
                </a:xfrm>
                <a:prstGeom prst="line">
                  <a:avLst/>
                </a:prstGeom>
                <a:ln w="444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 useBgFill="1">
              <p:nvSpPr>
                <p:cNvPr id="10258" name="Line 49">
                  <a:extLst>
                    <a:ext uri="{FF2B5EF4-FFF2-40B4-BE49-F238E27FC236}">
                      <a16:creationId xmlns:a16="http://schemas.microsoft.com/office/drawing/2014/main" id="{076AE9E4-83A9-4816-B9BA-413AD08F54F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768" y="2640"/>
                  <a:ext cx="576" cy="0"/>
                </a:xfrm>
                <a:prstGeom prst="line">
                  <a:avLst/>
                </a:prstGeom>
                <a:ln w="444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 useBgFill="1">
              <p:nvSpPr>
                <p:cNvPr id="10259" name="Line 50">
                  <a:extLst>
                    <a:ext uri="{FF2B5EF4-FFF2-40B4-BE49-F238E27FC236}">
                      <a16:creationId xmlns:a16="http://schemas.microsoft.com/office/drawing/2014/main" id="{A55467FA-5354-4C94-8079-203DBDF1A3C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768" y="2736"/>
                  <a:ext cx="576" cy="0"/>
                </a:xfrm>
                <a:prstGeom prst="line">
                  <a:avLst/>
                </a:prstGeom>
                <a:ln w="444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 useBgFill="1">
              <p:nvSpPr>
                <p:cNvPr id="10260" name="Line 51">
                  <a:extLst>
                    <a:ext uri="{FF2B5EF4-FFF2-40B4-BE49-F238E27FC236}">
                      <a16:creationId xmlns:a16="http://schemas.microsoft.com/office/drawing/2014/main" id="{91FA8266-F855-47B4-B79D-B7B38CFB32F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768" y="2832"/>
                  <a:ext cx="576" cy="0"/>
                </a:xfrm>
                <a:prstGeom prst="line">
                  <a:avLst/>
                </a:prstGeom>
                <a:ln w="444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 useBgFill="1">
              <p:nvSpPr>
                <p:cNvPr id="10261" name="Line 52">
                  <a:extLst>
                    <a:ext uri="{FF2B5EF4-FFF2-40B4-BE49-F238E27FC236}">
                      <a16:creationId xmlns:a16="http://schemas.microsoft.com/office/drawing/2014/main" id="{7D4CD571-83AA-44BB-B5D1-7FDEA490D00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768" y="2928"/>
                  <a:ext cx="576" cy="0"/>
                </a:xfrm>
                <a:prstGeom prst="line">
                  <a:avLst/>
                </a:prstGeom>
                <a:ln w="444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9" name="Rectangle: Top Corners Rounded 8">
            <a:extLst>
              <a:ext uri="{FF2B5EF4-FFF2-40B4-BE49-F238E27FC236}">
                <a16:creationId xmlns:a16="http://schemas.microsoft.com/office/drawing/2014/main" id="{97DEE7CD-BA5B-B6BB-B719-A9DB107113EE}"/>
              </a:ext>
            </a:extLst>
          </p:cNvPr>
          <p:cNvSpPr/>
          <p:nvPr/>
        </p:nvSpPr>
        <p:spPr bwMode="auto">
          <a:xfrm>
            <a:off x="4786529" y="1714915"/>
            <a:ext cx="353466" cy="711005"/>
          </a:xfrm>
          <a:prstGeom prst="round2SameRect">
            <a:avLst>
              <a:gd name="adj1" fmla="val 32946"/>
              <a:gd name="adj2" fmla="val 27907"/>
            </a:avLst>
          </a:prstGeom>
          <a:noFill/>
          <a:ln w="539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5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Rectangle: Top Corners Rounded 9">
            <a:extLst>
              <a:ext uri="{FF2B5EF4-FFF2-40B4-BE49-F238E27FC236}">
                <a16:creationId xmlns:a16="http://schemas.microsoft.com/office/drawing/2014/main" id="{AAAAEB69-7D77-EAAC-1C3E-A6260B2D68D8}"/>
              </a:ext>
            </a:extLst>
          </p:cNvPr>
          <p:cNvSpPr/>
          <p:nvPr/>
        </p:nvSpPr>
        <p:spPr bwMode="auto">
          <a:xfrm>
            <a:off x="10408722" y="2337442"/>
            <a:ext cx="353466" cy="711005"/>
          </a:xfrm>
          <a:prstGeom prst="round2SameRect">
            <a:avLst>
              <a:gd name="adj1" fmla="val 32946"/>
              <a:gd name="adj2" fmla="val 27907"/>
            </a:avLst>
          </a:prstGeom>
          <a:noFill/>
          <a:ln w="539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5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Text Box 81">
            <a:extLst>
              <a:ext uri="{FF2B5EF4-FFF2-40B4-BE49-F238E27FC236}">
                <a16:creationId xmlns:a16="http://schemas.microsoft.com/office/drawing/2014/main" id="{5764428F-1203-C12D-DCA9-DCF9C7B168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08071" y="2720767"/>
            <a:ext cx="108234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tIns="0" bIns="0">
            <a:spAutoFit/>
          </a:bodyPr>
          <a:lstStyle>
            <a:lvl1pPr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/>
            <a:r>
              <a:rPr lang="en-US" altLang="en-US" sz="2000" dirty="0">
                <a:latin typeface="Arial" panose="020B0604020202020204" pitchFamily="34" charset="0"/>
              </a:rPr>
              <a:t>Aquifer</a:t>
            </a:r>
            <a:endParaRPr lang="en-US" altLang="en-US" sz="2000" baseline="-25000" dirty="0">
              <a:latin typeface="Arial" panose="020B0604020202020204" pitchFamily="34" charset="0"/>
            </a:endParaRPr>
          </a:p>
        </p:txBody>
      </p:sp>
      <p:sp>
        <p:nvSpPr>
          <p:cNvPr id="12" name="Text Box 81">
            <a:extLst>
              <a:ext uri="{FF2B5EF4-FFF2-40B4-BE49-F238E27FC236}">
                <a16:creationId xmlns:a16="http://schemas.microsoft.com/office/drawing/2014/main" id="{201CEBA9-F76D-08C0-1583-302F81C891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10086" y="1690528"/>
            <a:ext cx="192232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tIns="0" bIns="0">
            <a:spAutoFit/>
          </a:bodyPr>
          <a:lstStyle>
            <a:lvl1pPr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/>
            <a:r>
              <a:rPr lang="en-US" altLang="en-US" sz="2000" dirty="0">
                <a:latin typeface="Arial" panose="020B0604020202020204" pitchFamily="34" charset="0"/>
              </a:rPr>
              <a:t>Confining unit</a:t>
            </a:r>
            <a:endParaRPr lang="en-US" altLang="en-US" sz="2000" baseline="-250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advTm="15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2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2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20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020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10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0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500"/>
                                        <p:tgtEl>
                                          <p:spTgt spid="10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2084" grpId="0" animBg="1"/>
      <p:bldP spid="10290" grpId="0" animBg="1"/>
      <p:bldP spid="10291" grpId="0" animBg="1"/>
      <p:bldP spid="10292" grpId="0" animBg="1"/>
      <p:bldP spid="9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AAB0F101-4941-AE96-6DF1-F2E7F2A033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35040" y="1188720"/>
            <a:ext cx="6035040" cy="5577840"/>
          </a:xfrm>
          <a:prstGeom prst="rect">
            <a:avLst/>
          </a:prstGeom>
        </p:spPr>
      </p:pic>
      <p:grpSp>
        <p:nvGrpSpPr>
          <p:cNvPr id="20" name="X-sec">
            <a:extLst>
              <a:ext uri="{FF2B5EF4-FFF2-40B4-BE49-F238E27FC236}">
                <a16:creationId xmlns:a16="http://schemas.microsoft.com/office/drawing/2014/main" id="{7563D396-0BE1-E6A1-D6AD-AFA3B8353BDD}"/>
              </a:ext>
            </a:extLst>
          </p:cNvPr>
          <p:cNvGrpSpPr/>
          <p:nvPr/>
        </p:nvGrpSpPr>
        <p:grpSpPr>
          <a:xfrm>
            <a:off x="6035040" y="1188720"/>
            <a:ext cx="6035040" cy="5577840"/>
            <a:chOff x="6035040" y="1188720"/>
            <a:chExt cx="6035040" cy="557784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32583593-9F11-0704-B354-C0AB2936883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035040" y="1188720"/>
              <a:ext cx="6035040" cy="5577840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A94365E2-302F-43D4-B459-41034597B632}"/>
                </a:ext>
              </a:extLst>
            </p:cNvPr>
            <p:cNvSpPr txBox="1"/>
            <p:nvPr/>
          </p:nvSpPr>
          <p:spPr bwMode="auto">
            <a:xfrm>
              <a:off x="7957851" y="1244651"/>
              <a:ext cx="2001837" cy="52387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2800" dirty="0">
                  <a:latin typeface="+mn-lt"/>
                </a:rPr>
                <a:t>2,500 GPM</a:t>
              </a:r>
            </a:p>
          </p:txBody>
        </p:sp>
        <p:sp>
          <p:nvSpPr>
            <p:cNvPr id="2" name="Rectangle 1" descr="Dark horizontal">
              <a:extLst>
                <a:ext uri="{FF2B5EF4-FFF2-40B4-BE49-F238E27FC236}">
                  <a16:creationId xmlns:a16="http://schemas.microsoft.com/office/drawing/2014/main" id="{EFB1D454-3D00-E057-E740-6D92539AD9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33455" y="2705579"/>
              <a:ext cx="69464" cy="2286000"/>
            </a:xfrm>
            <a:prstGeom prst="rect">
              <a:avLst/>
            </a:prstGeom>
            <a:pattFill prst="dkHorz">
              <a:fgClr>
                <a:srgbClr val="000000"/>
              </a:fgClr>
              <a:bgClr>
                <a:srgbClr val="FFFFFF"/>
              </a:bgClr>
            </a:patt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" name="Rectangle 2" descr="Dark horizontal">
              <a:extLst>
                <a:ext uri="{FF2B5EF4-FFF2-40B4-BE49-F238E27FC236}">
                  <a16:creationId xmlns:a16="http://schemas.microsoft.com/office/drawing/2014/main" id="{1AB9FEF3-89F5-7EF4-42CF-A6774A1904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75414" y="3246203"/>
              <a:ext cx="228600" cy="1753338"/>
            </a:xfrm>
            <a:prstGeom prst="rect">
              <a:avLst/>
            </a:prstGeom>
            <a:pattFill prst="dkHorz">
              <a:fgClr>
                <a:srgbClr val="000000"/>
              </a:fgClr>
              <a:bgClr>
                <a:srgbClr val="FFFFFF"/>
              </a:bgClr>
            </a:patt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AFA7F482-CBAE-D8E2-CC64-A7CC5B8D058D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0586736" y="4629400"/>
              <a:ext cx="991205" cy="1463040"/>
              <a:chOff x="8524875" y="2811462"/>
              <a:chExt cx="1300955" cy="1920240"/>
            </a:xfrm>
          </p:grpSpPr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3A5B482A-1C8A-85C2-0498-68E51A4CEC18}"/>
                  </a:ext>
                </a:extLst>
              </p:cNvPr>
              <p:cNvGrpSpPr/>
              <p:nvPr/>
            </p:nvGrpSpPr>
            <p:grpSpPr>
              <a:xfrm>
                <a:off x="8524875" y="2811462"/>
                <a:ext cx="1300955" cy="1920240"/>
                <a:chOff x="8524875" y="2811462"/>
                <a:chExt cx="1300955" cy="1920240"/>
              </a:xfrm>
            </p:grpSpPr>
            <p:grpSp>
              <p:nvGrpSpPr>
                <p:cNvPr id="15" name="Group 14">
                  <a:extLst>
                    <a:ext uri="{FF2B5EF4-FFF2-40B4-BE49-F238E27FC236}">
                      <a16:creationId xmlns:a16="http://schemas.microsoft.com/office/drawing/2014/main" id="{802E7771-9C66-45F9-AD82-56514AFD2969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>
                  <a:off x="8524875" y="2811462"/>
                  <a:ext cx="1300955" cy="1920240"/>
                  <a:chOff x="8524875" y="2811463"/>
                  <a:chExt cx="893763" cy="1319213"/>
                </a:xfrm>
              </p:grpSpPr>
              <p:sp>
                <p:nvSpPr>
                  <p:cNvPr id="17" name="Freeform 5">
                    <a:extLst>
                      <a:ext uri="{FF2B5EF4-FFF2-40B4-BE49-F238E27FC236}">
                        <a16:creationId xmlns:a16="http://schemas.microsoft.com/office/drawing/2014/main" id="{74A98B32-8B15-47E7-6EB2-9F7D70995C9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8524875" y="2811463"/>
                    <a:ext cx="893763" cy="1319213"/>
                  </a:xfrm>
                  <a:custGeom>
                    <a:avLst/>
                    <a:gdLst>
                      <a:gd name="T0" fmla="*/ 5 w 563"/>
                      <a:gd name="T1" fmla="*/ 360 h 831"/>
                      <a:gd name="T2" fmla="*/ 23 w 563"/>
                      <a:gd name="T3" fmla="*/ 376 h 831"/>
                      <a:gd name="T4" fmla="*/ 35 w 563"/>
                      <a:gd name="T5" fmla="*/ 387 h 831"/>
                      <a:gd name="T6" fmla="*/ 43 w 563"/>
                      <a:gd name="T7" fmla="*/ 394 h 831"/>
                      <a:gd name="T8" fmla="*/ 66 w 563"/>
                      <a:gd name="T9" fmla="*/ 417 h 831"/>
                      <a:gd name="T10" fmla="*/ 104 w 563"/>
                      <a:gd name="T11" fmla="*/ 452 h 831"/>
                      <a:gd name="T12" fmla="*/ 177 w 563"/>
                      <a:gd name="T13" fmla="*/ 520 h 831"/>
                      <a:gd name="T14" fmla="*/ 214 w 563"/>
                      <a:gd name="T15" fmla="*/ 555 h 831"/>
                      <a:gd name="T16" fmla="*/ 272 w 563"/>
                      <a:gd name="T17" fmla="*/ 609 h 831"/>
                      <a:gd name="T18" fmla="*/ 356 w 563"/>
                      <a:gd name="T19" fmla="*/ 688 h 831"/>
                      <a:gd name="T20" fmla="*/ 398 w 563"/>
                      <a:gd name="T21" fmla="*/ 727 h 831"/>
                      <a:gd name="T22" fmla="*/ 423 w 563"/>
                      <a:gd name="T23" fmla="*/ 750 h 831"/>
                      <a:gd name="T24" fmla="*/ 457 w 563"/>
                      <a:gd name="T25" fmla="*/ 782 h 831"/>
                      <a:gd name="T26" fmla="*/ 492 w 563"/>
                      <a:gd name="T27" fmla="*/ 814 h 831"/>
                      <a:gd name="T28" fmla="*/ 509 w 563"/>
                      <a:gd name="T29" fmla="*/ 826 h 831"/>
                      <a:gd name="T30" fmla="*/ 508 w 563"/>
                      <a:gd name="T31" fmla="*/ 819 h 831"/>
                      <a:gd name="T32" fmla="*/ 513 w 563"/>
                      <a:gd name="T33" fmla="*/ 816 h 831"/>
                      <a:gd name="T34" fmla="*/ 515 w 563"/>
                      <a:gd name="T35" fmla="*/ 807 h 831"/>
                      <a:gd name="T36" fmla="*/ 505 w 563"/>
                      <a:gd name="T37" fmla="*/ 778 h 831"/>
                      <a:gd name="T38" fmla="*/ 505 w 563"/>
                      <a:gd name="T39" fmla="*/ 767 h 831"/>
                      <a:gd name="T40" fmla="*/ 503 w 563"/>
                      <a:gd name="T41" fmla="*/ 763 h 831"/>
                      <a:gd name="T42" fmla="*/ 504 w 563"/>
                      <a:gd name="T43" fmla="*/ 758 h 831"/>
                      <a:gd name="T44" fmla="*/ 500 w 563"/>
                      <a:gd name="T45" fmla="*/ 748 h 831"/>
                      <a:gd name="T46" fmla="*/ 500 w 563"/>
                      <a:gd name="T47" fmla="*/ 732 h 831"/>
                      <a:gd name="T48" fmla="*/ 503 w 563"/>
                      <a:gd name="T49" fmla="*/ 727 h 831"/>
                      <a:gd name="T50" fmla="*/ 496 w 563"/>
                      <a:gd name="T51" fmla="*/ 714 h 831"/>
                      <a:gd name="T52" fmla="*/ 495 w 563"/>
                      <a:gd name="T53" fmla="*/ 708 h 831"/>
                      <a:gd name="T54" fmla="*/ 495 w 563"/>
                      <a:gd name="T55" fmla="*/ 701 h 831"/>
                      <a:gd name="T56" fmla="*/ 502 w 563"/>
                      <a:gd name="T57" fmla="*/ 699 h 831"/>
                      <a:gd name="T58" fmla="*/ 513 w 563"/>
                      <a:gd name="T59" fmla="*/ 694 h 831"/>
                      <a:gd name="T60" fmla="*/ 519 w 563"/>
                      <a:gd name="T61" fmla="*/ 695 h 831"/>
                      <a:gd name="T62" fmla="*/ 524 w 563"/>
                      <a:gd name="T63" fmla="*/ 697 h 831"/>
                      <a:gd name="T64" fmla="*/ 534 w 563"/>
                      <a:gd name="T65" fmla="*/ 697 h 831"/>
                      <a:gd name="T66" fmla="*/ 538 w 563"/>
                      <a:gd name="T67" fmla="*/ 705 h 831"/>
                      <a:gd name="T68" fmla="*/ 542 w 563"/>
                      <a:gd name="T69" fmla="*/ 709 h 831"/>
                      <a:gd name="T70" fmla="*/ 554 w 563"/>
                      <a:gd name="T71" fmla="*/ 706 h 831"/>
                      <a:gd name="T72" fmla="*/ 560 w 563"/>
                      <a:gd name="T73" fmla="*/ 689 h 831"/>
                      <a:gd name="T74" fmla="*/ 561 w 563"/>
                      <a:gd name="T75" fmla="*/ 652 h 831"/>
                      <a:gd name="T76" fmla="*/ 559 w 563"/>
                      <a:gd name="T77" fmla="*/ 611 h 831"/>
                      <a:gd name="T78" fmla="*/ 558 w 563"/>
                      <a:gd name="T79" fmla="*/ 558 h 831"/>
                      <a:gd name="T80" fmla="*/ 557 w 563"/>
                      <a:gd name="T81" fmla="*/ 529 h 831"/>
                      <a:gd name="T82" fmla="*/ 556 w 563"/>
                      <a:gd name="T83" fmla="*/ 492 h 831"/>
                      <a:gd name="T84" fmla="*/ 553 w 563"/>
                      <a:gd name="T85" fmla="*/ 409 h 831"/>
                      <a:gd name="T86" fmla="*/ 548 w 563"/>
                      <a:gd name="T87" fmla="*/ 270 h 831"/>
                      <a:gd name="T88" fmla="*/ 547 w 563"/>
                      <a:gd name="T89" fmla="*/ 222 h 831"/>
                      <a:gd name="T90" fmla="*/ 545 w 563"/>
                      <a:gd name="T91" fmla="*/ 149 h 831"/>
                      <a:gd name="T92" fmla="*/ 543 w 563"/>
                      <a:gd name="T93" fmla="*/ 92 h 831"/>
                      <a:gd name="T94" fmla="*/ 539 w 563"/>
                      <a:gd name="T95" fmla="*/ 0 h 831"/>
                      <a:gd name="T96" fmla="*/ 484 w 563"/>
                      <a:gd name="T97" fmla="*/ 1 h 831"/>
                      <a:gd name="T98" fmla="*/ 433 w 563"/>
                      <a:gd name="T99" fmla="*/ 3 h 831"/>
                      <a:gd name="T100" fmla="*/ 366 w 563"/>
                      <a:gd name="T101" fmla="*/ 4 h 831"/>
                      <a:gd name="T102" fmla="*/ 333 w 563"/>
                      <a:gd name="T103" fmla="*/ 4 h 831"/>
                      <a:gd name="T104" fmla="*/ 281 w 563"/>
                      <a:gd name="T105" fmla="*/ 4 h 831"/>
                      <a:gd name="T106" fmla="*/ 239 w 563"/>
                      <a:gd name="T107" fmla="*/ 4 h 831"/>
                      <a:gd name="T108" fmla="*/ 172 w 563"/>
                      <a:gd name="T109" fmla="*/ 3 h 831"/>
                      <a:gd name="T110" fmla="*/ 83 w 563"/>
                      <a:gd name="T111" fmla="*/ 2 h 831"/>
                      <a:gd name="T112" fmla="*/ 14 w 563"/>
                      <a:gd name="T113" fmla="*/ 0 h 831"/>
                      <a:gd name="T114" fmla="*/ 8 w 563"/>
                      <a:gd name="T115" fmla="*/ 134 h 831"/>
                      <a:gd name="T116" fmla="*/ 5 w 563"/>
                      <a:gd name="T117" fmla="*/ 225 h 831"/>
                      <a:gd name="T118" fmla="*/ 3 w 563"/>
                      <a:gd name="T119" fmla="*/ 275 h 831"/>
                      <a:gd name="T120" fmla="*/ 2 w 563"/>
                      <a:gd name="T121" fmla="*/ 296 h 831"/>
                      <a:gd name="T122" fmla="*/ 1 w 563"/>
                      <a:gd name="T123" fmla="*/ 318 h 83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563" h="831">
                        <a:moveTo>
                          <a:pt x="1" y="328"/>
                        </a:moveTo>
                        <a:lnTo>
                          <a:pt x="1" y="328"/>
                        </a:lnTo>
                        <a:lnTo>
                          <a:pt x="1" y="329"/>
                        </a:lnTo>
                        <a:lnTo>
                          <a:pt x="1" y="329"/>
                        </a:lnTo>
                        <a:lnTo>
                          <a:pt x="1" y="329"/>
                        </a:lnTo>
                        <a:lnTo>
                          <a:pt x="1" y="329"/>
                        </a:lnTo>
                        <a:lnTo>
                          <a:pt x="1" y="336"/>
                        </a:lnTo>
                        <a:lnTo>
                          <a:pt x="1" y="342"/>
                        </a:lnTo>
                        <a:lnTo>
                          <a:pt x="1" y="347"/>
                        </a:lnTo>
                        <a:lnTo>
                          <a:pt x="0" y="355"/>
                        </a:lnTo>
                        <a:lnTo>
                          <a:pt x="4" y="358"/>
                        </a:lnTo>
                        <a:lnTo>
                          <a:pt x="5" y="360"/>
                        </a:lnTo>
                        <a:lnTo>
                          <a:pt x="5" y="360"/>
                        </a:lnTo>
                        <a:lnTo>
                          <a:pt x="5" y="360"/>
                        </a:lnTo>
                        <a:lnTo>
                          <a:pt x="6" y="360"/>
                        </a:lnTo>
                        <a:lnTo>
                          <a:pt x="6" y="361"/>
                        </a:lnTo>
                        <a:lnTo>
                          <a:pt x="7" y="361"/>
                        </a:lnTo>
                        <a:lnTo>
                          <a:pt x="9" y="363"/>
                        </a:lnTo>
                        <a:lnTo>
                          <a:pt x="9" y="364"/>
                        </a:lnTo>
                        <a:lnTo>
                          <a:pt x="10" y="364"/>
                        </a:lnTo>
                        <a:lnTo>
                          <a:pt x="10" y="364"/>
                        </a:lnTo>
                        <a:lnTo>
                          <a:pt x="15" y="369"/>
                        </a:lnTo>
                        <a:lnTo>
                          <a:pt x="21" y="374"/>
                        </a:lnTo>
                        <a:lnTo>
                          <a:pt x="23" y="376"/>
                        </a:lnTo>
                        <a:lnTo>
                          <a:pt x="29" y="381"/>
                        </a:lnTo>
                        <a:lnTo>
                          <a:pt x="29" y="381"/>
                        </a:lnTo>
                        <a:lnTo>
                          <a:pt x="29" y="382"/>
                        </a:lnTo>
                        <a:lnTo>
                          <a:pt x="29" y="382"/>
                        </a:lnTo>
                        <a:lnTo>
                          <a:pt x="30" y="383"/>
                        </a:lnTo>
                        <a:lnTo>
                          <a:pt x="30" y="383"/>
                        </a:lnTo>
                        <a:lnTo>
                          <a:pt x="31" y="384"/>
                        </a:lnTo>
                        <a:lnTo>
                          <a:pt x="32" y="384"/>
                        </a:lnTo>
                        <a:lnTo>
                          <a:pt x="34" y="386"/>
                        </a:lnTo>
                        <a:lnTo>
                          <a:pt x="34" y="386"/>
                        </a:lnTo>
                        <a:lnTo>
                          <a:pt x="34" y="387"/>
                        </a:lnTo>
                        <a:lnTo>
                          <a:pt x="35" y="387"/>
                        </a:lnTo>
                        <a:lnTo>
                          <a:pt x="35" y="388"/>
                        </a:lnTo>
                        <a:lnTo>
                          <a:pt x="38" y="391"/>
                        </a:lnTo>
                        <a:lnTo>
                          <a:pt x="38" y="391"/>
                        </a:lnTo>
                        <a:lnTo>
                          <a:pt x="38" y="391"/>
                        </a:lnTo>
                        <a:lnTo>
                          <a:pt x="42" y="393"/>
                        </a:lnTo>
                        <a:lnTo>
                          <a:pt x="42" y="393"/>
                        </a:lnTo>
                        <a:lnTo>
                          <a:pt x="42" y="393"/>
                        </a:lnTo>
                        <a:lnTo>
                          <a:pt x="42" y="393"/>
                        </a:lnTo>
                        <a:lnTo>
                          <a:pt x="42" y="393"/>
                        </a:lnTo>
                        <a:lnTo>
                          <a:pt x="42" y="393"/>
                        </a:lnTo>
                        <a:lnTo>
                          <a:pt x="43" y="393"/>
                        </a:lnTo>
                        <a:lnTo>
                          <a:pt x="43" y="394"/>
                        </a:lnTo>
                        <a:lnTo>
                          <a:pt x="45" y="396"/>
                        </a:lnTo>
                        <a:lnTo>
                          <a:pt x="46" y="398"/>
                        </a:lnTo>
                        <a:lnTo>
                          <a:pt x="46" y="398"/>
                        </a:lnTo>
                        <a:lnTo>
                          <a:pt x="50" y="401"/>
                        </a:lnTo>
                        <a:lnTo>
                          <a:pt x="50" y="402"/>
                        </a:lnTo>
                        <a:lnTo>
                          <a:pt x="50" y="402"/>
                        </a:lnTo>
                        <a:lnTo>
                          <a:pt x="57" y="408"/>
                        </a:lnTo>
                        <a:lnTo>
                          <a:pt x="58" y="409"/>
                        </a:lnTo>
                        <a:lnTo>
                          <a:pt x="61" y="412"/>
                        </a:lnTo>
                        <a:lnTo>
                          <a:pt x="62" y="412"/>
                        </a:lnTo>
                        <a:lnTo>
                          <a:pt x="62" y="412"/>
                        </a:lnTo>
                        <a:lnTo>
                          <a:pt x="66" y="417"/>
                        </a:lnTo>
                        <a:lnTo>
                          <a:pt x="69" y="418"/>
                        </a:lnTo>
                        <a:lnTo>
                          <a:pt x="71" y="420"/>
                        </a:lnTo>
                        <a:lnTo>
                          <a:pt x="77" y="427"/>
                        </a:lnTo>
                        <a:lnTo>
                          <a:pt x="80" y="429"/>
                        </a:lnTo>
                        <a:lnTo>
                          <a:pt x="83" y="432"/>
                        </a:lnTo>
                        <a:lnTo>
                          <a:pt x="84" y="433"/>
                        </a:lnTo>
                        <a:lnTo>
                          <a:pt x="89" y="438"/>
                        </a:lnTo>
                        <a:lnTo>
                          <a:pt x="92" y="441"/>
                        </a:lnTo>
                        <a:lnTo>
                          <a:pt x="96" y="444"/>
                        </a:lnTo>
                        <a:lnTo>
                          <a:pt x="96" y="444"/>
                        </a:lnTo>
                        <a:lnTo>
                          <a:pt x="98" y="446"/>
                        </a:lnTo>
                        <a:lnTo>
                          <a:pt x="104" y="452"/>
                        </a:lnTo>
                        <a:lnTo>
                          <a:pt x="110" y="458"/>
                        </a:lnTo>
                        <a:lnTo>
                          <a:pt x="110" y="458"/>
                        </a:lnTo>
                        <a:lnTo>
                          <a:pt x="113" y="460"/>
                        </a:lnTo>
                        <a:lnTo>
                          <a:pt x="115" y="462"/>
                        </a:lnTo>
                        <a:lnTo>
                          <a:pt x="118" y="465"/>
                        </a:lnTo>
                        <a:lnTo>
                          <a:pt x="126" y="473"/>
                        </a:lnTo>
                        <a:lnTo>
                          <a:pt x="131" y="477"/>
                        </a:lnTo>
                        <a:lnTo>
                          <a:pt x="138" y="483"/>
                        </a:lnTo>
                        <a:lnTo>
                          <a:pt x="145" y="490"/>
                        </a:lnTo>
                        <a:lnTo>
                          <a:pt x="161" y="505"/>
                        </a:lnTo>
                        <a:lnTo>
                          <a:pt x="174" y="517"/>
                        </a:lnTo>
                        <a:lnTo>
                          <a:pt x="177" y="520"/>
                        </a:lnTo>
                        <a:lnTo>
                          <a:pt x="179" y="522"/>
                        </a:lnTo>
                        <a:lnTo>
                          <a:pt x="180" y="523"/>
                        </a:lnTo>
                        <a:lnTo>
                          <a:pt x="180" y="523"/>
                        </a:lnTo>
                        <a:lnTo>
                          <a:pt x="186" y="528"/>
                        </a:lnTo>
                        <a:lnTo>
                          <a:pt x="187" y="529"/>
                        </a:lnTo>
                        <a:lnTo>
                          <a:pt x="187" y="529"/>
                        </a:lnTo>
                        <a:lnTo>
                          <a:pt x="193" y="535"/>
                        </a:lnTo>
                        <a:lnTo>
                          <a:pt x="195" y="538"/>
                        </a:lnTo>
                        <a:lnTo>
                          <a:pt x="196" y="539"/>
                        </a:lnTo>
                        <a:lnTo>
                          <a:pt x="199" y="541"/>
                        </a:lnTo>
                        <a:lnTo>
                          <a:pt x="211" y="552"/>
                        </a:lnTo>
                        <a:lnTo>
                          <a:pt x="214" y="555"/>
                        </a:lnTo>
                        <a:lnTo>
                          <a:pt x="223" y="564"/>
                        </a:lnTo>
                        <a:lnTo>
                          <a:pt x="227" y="566"/>
                        </a:lnTo>
                        <a:lnTo>
                          <a:pt x="231" y="570"/>
                        </a:lnTo>
                        <a:lnTo>
                          <a:pt x="231" y="570"/>
                        </a:lnTo>
                        <a:lnTo>
                          <a:pt x="233" y="572"/>
                        </a:lnTo>
                        <a:lnTo>
                          <a:pt x="243" y="582"/>
                        </a:lnTo>
                        <a:lnTo>
                          <a:pt x="251" y="590"/>
                        </a:lnTo>
                        <a:lnTo>
                          <a:pt x="253" y="591"/>
                        </a:lnTo>
                        <a:lnTo>
                          <a:pt x="255" y="593"/>
                        </a:lnTo>
                        <a:lnTo>
                          <a:pt x="263" y="600"/>
                        </a:lnTo>
                        <a:lnTo>
                          <a:pt x="266" y="603"/>
                        </a:lnTo>
                        <a:lnTo>
                          <a:pt x="272" y="609"/>
                        </a:lnTo>
                        <a:lnTo>
                          <a:pt x="272" y="609"/>
                        </a:lnTo>
                        <a:lnTo>
                          <a:pt x="278" y="615"/>
                        </a:lnTo>
                        <a:lnTo>
                          <a:pt x="285" y="621"/>
                        </a:lnTo>
                        <a:lnTo>
                          <a:pt x="289" y="625"/>
                        </a:lnTo>
                        <a:lnTo>
                          <a:pt x="306" y="640"/>
                        </a:lnTo>
                        <a:lnTo>
                          <a:pt x="322" y="656"/>
                        </a:lnTo>
                        <a:lnTo>
                          <a:pt x="326" y="660"/>
                        </a:lnTo>
                        <a:lnTo>
                          <a:pt x="327" y="661"/>
                        </a:lnTo>
                        <a:lnTo>
                          <a:pt x="338" y="670"/>
                        </a:lnTo>
                        <a:lnTo>
                          <a:pt x="338" y="671"/>
                        </a:lnTo>
                        <a:lnTo>
                          <a:pt x="350" y="682"/>
                        </a:lnTo>
                        <a:lnTo>
                          <a:pt x="356" y="688"/>
                        </a:lnTo>
                        <a:lnTo>
                          <a:pt x="364" y="695"/>
                        </a:lnTo>
                        <a:lnTo>
                          <a:pt x="365" y="696"/>
                        </a:lnTo>
                        <a:lnTo>
                          <a:pt x="366" y="696"/>
                        </a:lnTo>
                        <a:lnTo>
                          <a:pt x="376" y="707"/>
                        </a:lnTo>
                        <a:lnTo>
                          <a:pt x="377" y="707"/>
                        </a:lnTo>
                        <a:lnTo>
                          <a:pt x="378" y="708"/>
                        </a:lnTo>
                        <a:lnTo>
                          <a:pt x="383" y="713"/>
                        </a:lnTo>
                        <a:lnTo>
                          <a:pt x="385" y="714"/>
                        </a:lnTo>
                        <a:lnTo>
                          <a:pt x="385" y="714"/>
                        </a:lnTo>
                        <a:lnTo>
                          <a:pt x="389" y="718"/>
                        </a:lnTo>
                        <a:lnTo>
                          <a:pt x="390" y="718"/>
                        </a:lnTo>
                        <a:lnTo>
                          <a:pt x="398" y="727"/>
                        </a:lnTo>
                        <a:lnTo>
                          <a:pt x="399" y="728"/>
                        </a:lnTo>
                        <a:lnTo>
                          <a:pt x="405" y="733"/>
                        </a:lnTo>
                        <a:lnTo>
                          <a:pt x="405" y="733"/>
                        </a:lnTo>
                        <a:lnTo>
                          <a:pt x="407" y="735"/>
                        </a:lnTo>
                        <a:lnTo>
                          <a:pt x="409" y="737"/>
                        </a:lnTo>
                        <a:lnTo>
                          <a:pt x="409" y="737"/>
                        </a:lnTo>
                        <a:lnTo>
                          <a:pt x="409" y="737"/>
                        </a:lnTo>
                        <a:lnTo>
                          <a:pt x="411" y="738"/>
                        </a:lnTo>
                        <a:lnTo>
                          <a:pt x="411" y="738"/>
                        </a:lnTo>
                        <a:lnTo>
                          <a:pt x="412" y="739"/>
                        </a:lnTo>
                        <a:lnTo>
                          <a:pt x="419" y="746"/>
                        </a:lnTo>
                        <a:lnTo>
                          <a:pt x="423" y="750"/>
                        </a:lnTo>
                        <a:lnTo>
                          <a:pt x="432" y="759"/>
                        </a:lnTo>
                        <a:lnTo>
                          <a:pt x="433" y="759"/>
                        </a:lnTo>
                        <a:lnTo>
                          <a:pt x="433" y="759"/>
                        </a:lnTo>
                        <a:lnTo>
                          <a:pt x="434" y="760"/>
                        </a:lnTo>
                        <a:lnTo>
                          <a:pt x="434" y="761"/>
                        </a:lnTo>
                        <a:lnTo>
                          <a:pt x="434" y="761"/>
                        </a:lnTo>
                        <a:lnTo>
                          <a:pt x="437" y="763"/>
                        </a:lnTo>
                        <a:lnTo>
                          <a:pt x="443" y="768"/>
                        </a:lnTo>
                        <a:lnTo>
                          <a:pt x="445" y="771"/>
                        </a:lnTo>
                        <a:lnTo>
                          <a:pt x="450" y="776"/>
                        </a:lnTo>
                        <a:lnTo>
                          <a:pt x="457" y="782"/>
                        </a:lnTo>
                        <a:lnTo>
                          <a:pt x="457" y="782"/>
                        </a:lnTo>
                        <a:lnTo>
                          <a:pt x="458" y="783"/>
                        </a:lnTo>
                        <a:lnTo>
                          <a:pt x="458" y="783"/>
                        </a:lnTo>
                        <a:lnTo>
                          <a:pt x="460" y="785"/>
                        </a:lnTo>
                        <a:lnTo>
                          <a:pt x="463" y="787"/>
                        </a:lnTo>
                        <a:lnTo>
                          <a:pt x="463" y="788"/>
                        </a:lnTo>
                        <a:lnTo>
                          <a:pt x="469" y="792"/>
                        </a:lnTo>
                        <a:lnTo>
                          <a:pt x="478" y="802"/>
                        </a:lnTo>
                        <a:lnTo>
                          <a:pt x="480" y="803"/>
                        </a:lnTo>
                        <a:lnTo>
                          <a:pt x="480" y="803"/>
                        </a:lnTo>
                        <a:lnTo>
                          <a:pt x="488" y="811"/>
                        </a:lnTo>
                        <a:lnTo>
                          <a:pt x="488" y="811"/>
                        </a:lnTo>
                        <a:lnTo>
                          <a:pt x="492" y="814"/>
                        </a:lnTo>
                        <a:lnTo>
                          <a:pt x="493" y="814"/>
                        </a:lnTo>
                        <a:lnTo>
                          <a:pt x="501" y="823"/>
                        </a:lnTo>
                        <a:lnTo>
                          <a:pt x="505" y="827"/>
                        </a:lnTo>
                        <a:lnTo>
                          <a:pt x="507" y="829"/>
                        </a:lnTo>
                        <a:lnTo>
                          <a:pt x="507" y="829"/>
                        </a:lnTo>
                        <a:lnTo>
                          <a:pt x="509" y="831"/>
                        </a:lnTo>
                        <a:lnTo>
                          <a:pt x="509" y="830"/>
                        </a:lnTo>
                        <a:lnTo>
                          <a:pt x="509" y="830"/>
                        </a:lnTo>
                        <a:lnTo>
                          <a:pt x="509" y="829"/>
                        </a:lnTo>
                        <a:lnTo>
                          <a:pt x="509" y="828"/>
                        </a:lnTo>
                        <a:lnTo>
                          <a:pt x="509" y="826"/>
                        </a:lnTo>
                        <a:lnTo>
                          <a:pt x="509" y="826"/>
                        </a:lnTo>
                        <a:lnTo>
                          <a:pt x="510" y="826"/>
                        </a:lnTo>
                        <a:lnTo>
                          <a:pt x="511" y="825"/>
                        </a:lnTo>
                        <a:lnTo>
                          <a:pt x="511" y="825"/>
                        </a:lnTo>
                        <a:lnTo>
                          <a:pt x="512" y="824"/>
                        </a:lnTo>
                        <a:lnTo>
                          <a:pt x="512" y="823"/>
                        </a:lnTo>
                        <a:lnTo>
                          <a:pt x="512" y="823"/>
                        </a:lnTo>
                        <a:lnTo>
                          <a:pt x="512" y="822"/>
                        </a:lnTo>
                        <a:lnTo>
                          <a:pt x="512" y="821"/>
                        </a:lnTo>
                        <a:lnTo>
                          <a:pt x="511" y="821"/>
                        </a:lnTo>
                        <a:lnTo>
                          <a:pt x="510" y="820"/>
                        </a:lnTo>
                        <a:lnTo>
                          <a:pt x="509" y="820"/>
                        </a:lnTo>
                        <a:lnTo>
                          <a:pt x="508" y="819"/>
                        </a:lnTo>
                        <a:lnTo>
                          <a:pt x="508" y="819"/>
                        </a:lnTo>
                        <a:lnTo>
                          <a:pt x="508" y="819"/>
                        </a:lnTo>
                        <a:lnTo>
                          <a:pt x="508" y="818"/>
                        </a:lnTo>
                        <a:lnTo>
                          <a:pt x="509" y="817"/>
                        </a:lnTo>
                        <a:lnTo>
                          <a:pt x="509" y="816"/>
                        </a:lnTo>
                        <a:lnTo>
                          <a:pt x="510" y="816"/>
                        </a:lnTo>
                        <a:lnTo>
                          <a:pt x="510" y="816"/>
                        </a:lnTo>
                        <a:lnTo>
                          <a:pt x="511" y="816"/>
                        </a:lnTo>
                        <a:lnTo>
                          <a:pt x="512" y="816"/>
                        </a:lnTo>
                        <a:lnTo>
                          <a:pt x="512" y="816"/>
                        </a:lnTo>
                        <a:lnTo>
                          <a:pt x="512" y="816"/>
                        </a:lnTo>
                        <a:lnTo>
                          <a:pt x="513" y="816"/>
                        </a:lnTo>
                        <a:lnTo>
                          <a:pt x="514" y="815"/>
                        </a:lnTo>
                        <a:lnTo>
                          <a:pt x="514" y="815"/>
                        </a:lnTo>
                        <a:lnTo>
                          <a:pt x="515" y="814"/>
                        </a:lnTo>
                        <a:lnTo>
                          <a:pt x="515" y="813"/>
                        </a:lnTo>
                        <a:lnTo>
                          <a:pt x="515" y="813"/>
                        </a:lnTo>
                        <a:lnTo>
                          <a:pt x="515" y="812"/>
                        </a:lnTo>
                        <a:lnTo>
                          <a:pt x="515" y="811"/>
                        </a:lnTo>
                        <a:lnTo>
                          <a:pt x="515" y="809"/>
                        </a:lnTo>
                        <a:lnTo>
                          <a:pt x="515" y="807"/>
                        </a:lnTo>
                        <a:lnTo>
                          <a:pt x="515" y="807"/>
                        </a:lnTo>
                        <a:lnTo>
                          <a:pt x="515" y="807"/>
                        </a:lnTo>
                        <a:lnTo>
                          <a:pt x="515" y="807"/>
                        </a:lnTo>
                        <a:lnTo>
                          <a:pt x="514" y="806"/>
                        </a:lnTo>
                        <a:lnTo>
                          <a:pt x="514" y="804"/>
                        </a:lnTo>
                        <a:lnTo>
                          <a:pt x="514" y="803"/>
                        </a:lnTo>
                        <a:lnTo>
                          <a:pt x="513" y="800"/>
                        </a:lnTo>
                        <a:lnTo>
                          <a:pt x="512" y="795"/>
                        </a:lnTo>
                        <a:lnTo>
                          <a:pt x="512" y="792"/>
                        </a:lnTo>
                        <a:lnTo>
                          <a:pt x="511" y="788"/>
                        </a:lnTo>
                        <a:lnTo>
                          <a:pt x="510" y="788"/>
                        </a:lnTo>
                        <a:lnTo>
                          <a:pt x="509" y="783"/>
                        </a:lnTo>
                        <a:lnTo>
                          <a:pt x="506" y="780"/>
                        </a:lnTo>
                        <a:lnTo>
                          <a:pt x="505" y="778"/>
                        </a:lnTo>
                        <a:lnTo>
                          <a:pt x="505" y="778"/>
                        </a:lnTo>
                        <a:lnTo>
                          <a:pt x="505" y="776"/>
                        </a:lnTo>
                        <a:lnTo>
                          <a:pt x="504" y="774"/>
                        </a:lnTo>
                        <a:lnTo>
                          <a:pt x="503" y="773"/>
                        </a:lnTo>
                        <a:lnTo>
                          <a:pt x="503" y="772"/>
                        </a:lnTo>
                        <a:lnTo>
                          <a:pt x="503" y="772"/>
                        </a:lnTo>
                        <a:lnTo>
                          <a:pt x="503" y="771"/>
                        </a:lnTo>
                        <a:lnTo>
                          <a:pt x="503" y="770"/>
                        </a:lnTo>
                        <a:lnTo>
                          <a:pt x="504" y="769"/>
                        </a:lnTo>
                        <a:lnTo>
                          <a:pt x="505" y="768"/>
                        </a:lnTo>
                        <a:lnTo>
                          <a:pt x="505" y="768"/>
                        </a:lnTo>
                        <a:lnTo>
                          <a:pt x="505" y="767"/>
                        </a:lnTo>
                        <a:lnTo>
                          <a:pt x="505" y="767"/>
                        </a:lnTo>
                        <a:lnTo>
                          <a:pt x="505" y="767"/>
                        </a:lnTo>
                        <a:lnTo>
                          <a:pt x="505" y="766"/>
                        </a:lnTo>
                        <a:lnTo>
                          <a:pt x="505" y="764"/>
                        </a:lnTo>
                        <a:lnTo>
                          <a:pt x="504" y="763"/>
                        </a:lnTo>
                        <a:lnTo>
                          <a:pt x="504" y="763"/>
                        </a:lnTo>
                        <a:lnTo>
                          <a:pt x="504" y="763"/>
                        </a:lnTo>
                        <a:lnTo>
                          <a:pt x="504" y="763"/>
                        </a:lnTo>
                        <a:lnTo>
                          <a:pt x="504" y="763"/>
                        </a:lnTo>
                        <a:lnTo>
                          <a:pt x="503" y="763"/>
                        </a:lnTo>
                        <a:lnTo>
                          <a:pt x="503" y="763"/>
                        </a:lnTo>
                        <a:lnTo>
                          <a:pt x="503" y="763"/>
                        </a:lnTo>
                        <a:lnTo>
                          <a:pt x="503" y="763"/>
                        </a:lnTo>
                        <a:lnTo>
                          <a:pt x="504" y="762"/>
                        </a:lnTo>
                        <a:lnTo>
                          <a:pt x="504" y="762"/>
                        </a:lnTo>
                        <a:lnTo>
                          <a:pt x="504" y="762"/>
                        </a:lnTo>
                        <a:lnTo>
                          <a:pt x="505" y="762"/>
                        </a:lnTo>
                        <a:lnTo>
                          <a:pt x="505" y="762"/>
                        </a:lnTo>
                        <a:lnTo>
                          <a:pt x="505" y="760"/>
                        </a:lnTo>
                        <a:lnTo>
                          <a:pt x="505" y="759"/>
                        </a:lnTo>
                        <a:lnTo>
                          <a:pt x="505" y="758"/>
                        </a:lnTo>
                        <a:lnTo>
                          <a:pt x="505" y="758"/>
                        </a:lnTo>
                        <a:lnTo>
                          <a:pt x="505" y="758"/>
                        </a:lnTo>
                        <a:lnTo>
                          <a:pt x="504" y="758"/>
                        </a:lnTo>
                        <a:lnTo>
                          <a:pt x="504" y="758"/>
                        </a:lnTo>
                        <a:lnTo>
                          <a:pt x="504" y="757"/>
                        </a:lnTo>
                        <a:lnTo>
                          <a:pt x="504" y="757"/>
                        </a:lnTo>
                        <a:lnTo>
                          <a:pt x="503" y="756"/>
                        </a:lnTo>
                        <a:lnTo>
                          <a:pt x="503" y="755"/>
                        </a:lnTo>
                        <a:lnTo>
                          <a:pt x="502" y="754"/>
                        </a:lnTo>
                        <a:lnTo>
                          <a:pt x="502" y="752"/>
                        </a:lnTo>
                        <a:lnTo>
                          <a:pt x="502" y="751"/>
                        </a:lnTo>
                        <a:lnTo>
                          <a:pt x="502" y="751"/>
                        </a:lnTo>
                        <a:lnTo>
                          <a:pt x="502" y="750"/>
                        </a:lnTo>
                        <a:lnTo>
                          <a:pt x="502" y="749"/>
                        </a:lnTo>
                        <a:lnTo>
                          <a:pt x="501" y="749"/>
                        </a:lnTo>
                        <a:lnTo>
                          <a:pt x="500" y="748"/>
                        </a:lnTo>
                        <a:lnTo>
                          <a:pt x="500" y="747"/>
                        </a:lnTo>
                        <a:lnTo>
                          <a:pt x="500" y="747"/>
                        </a:lnTo>
                        <a:lnTo>
                          <a:pt x="501" y="744"/>
                        </a:lnTo>
                        <a:lnTo>
                          <a:pt x="501" y="741"/>
                        </a:lnTo>
                        <a:lnTo>
                          <a:pt x="500" y="739"/>
                        </a:lnTo>
                        <a:lnTo>
                          <a:pt x="500" y="738"/>
                        </a:lnTo>
                        <a:lnTo>
                          <a:pt x="499" y="736"/>
                        </a:lnTo>
                        <a:lnTo>
                          <a:pt x="499" y="735"/>
                        </a:lnTo>
                        <a:lnTo>
                          <a:pt x="500" y="735"/>
                        </a:lnTo>
                        <a:lnTo>
                          <a:pt x="500" y="733"/>
                        </a:lnTo>
                        <a:lnTo>
                          <a:pt x="501" y="733"/>
                        </a:lnTo>
                        <a:lnTo>
                          <a:pt x="500" y="732"/>
                        </a:lnTo>
                        <a:lnTo>
                          <a:pt x="500" y="732"/>
                        </a:lnTo>
                        <a:lnTo>
                          <a:pt x="499" y="731"/>
                        </a:lnTo>
                        <a:lnTo>
                          <a:pt x="500" y="730"/>
                        </a:lnTo>
                        <a:lnTo>
                          <a:pt x="500" y="730"/>
                        </a:lnTo>
                        <a:lnTo>
                          <a:pt x="501" y="730"/>
                        </a:lnTo>
                        <a:lnTo>
                          <a:pt x="501" y="729"/>
                        </a:lnTo>
                        <a:lnTo>
                          <a:pt x="502" y="729"/>
                        </a:lnTo>
                        <a:lnTo>
                          <a:pt x="503" y="729"/>
                        </a:lnTo>
                        <a:lnTo>
                          <a:pt x="504" y="728"/>
                        </a:lnTo>
                        <a:lnTo>
                          <a:pt x="504" y="728"/>
                        </a:lnTo>
                        <a:lnTo>
                          <a:pt x="504" y="727"/>
                        </a:lnTo>
                        <a:lnTo>
                          <a:pt x="503" y="727"/>
                        </a:lnTo>
                        <a:lnTo>
                          <a:pt x="503" y="727"/>
                        </a:lnTo>
                        <a:lnTo>
                          <a:pt x="502" y="726"/>
                        </a:lnTo>
                        <a:lnTo>
                          <a:pt x="500" y="724"/>
                        </a:lnTo>
                        <a:lnTo>
                          <a:pt x="499" y="723"/>
                        </a:lnTo>
                        <a:lnTo>
                          <a:pt x="499" y="721"/>
                        </a:lnTo>
                        <a:lnTo>
                          <a:pt x="499" y="720"/>
                        </a:lnTo>
                        <a:lnTo>
                          <a:pt x="498" y="719"/>
                        </a:lnTo>
                        <a:lnTo>
                          <a:pt x="497" y="717"/>
                        </a:lnTo>
                        <a:lnTo>
                          <a:pt x="497" y="717"/>
                        </a:lnTo>
                        <a:lnTo>
                          <a:pt x="496" y="715"/>
                        </a:lnTo>
                        <a:lnTo>
                          <a:pt x="495" y="714"/>
                        </a:lnTo>
                        <a:lnTo>
                          <a:pt x="496" y="714"/>
                        </a:lnTo>
                        <a:lnTo>
                          <a:pt x="495" y="712"/>
                        </a:lnTo>
                        <a:lnTo>
                          <a:pt x="495" y="712"/>
                        </a:lnTo>
                        <a:lnTo>
                          <a:pt x="495" y="711"/>
                        </a:lnTo>
                        <a:lnTo>
                          <a:pt x="496" y="711"/>
                        </a:lnTo>
                        <a:lnTo>
                          <a:pt x="497" y="710"/>
                        </a:lnTo>
                        <a:lnTo>
                          <a:pt x="497" y="710"/>
                        </a:lnTo>
                        <a:lnTo>
                          <a:pt x="497" y="709"/>
                        </a:lnTo>
                        <a:lnTo>
                          <a:pt x="497" y="709"/>
                        </a:lnTo>
                        <a:lnTo>
                          <a:pt x="497" y="709"/>
                        </a:lnTo>
                        <a:lnTo>
                          <a:pt x="496" y="708"/>
                        </a:lnTo>
                        <a:lnTo>
                          <a:pt x="496" y="708"/>
                        </a:lnTo>
                        <a:lnTo>
                          <a:pt x="495" y="708"/>
                        </a:lnTo>
                        <a:lnTo>
                          <a:pt x="495" y="708"/>
                        </a:lnTo>
                        <a:lnTo>
                          <a:pt x="495" y="707"/>
                        </a:lnTo>
                        <a:lnTo>
                          <a:pt x="495" y="707"/>
                        </a:lnTo>
                        <a:lnTo>
                          <a:pt x="496" y="706"/>
                        </a:lnTo>
                        <a:lnTo>
                          <a:pt x="496" y="706"/>
                        </a:lnTo>
                        <a:lnTo>
                          <a:pt x="495" y="705"/>
                        </a:lnTo>
                        <a:lnTo>
                          <a:pt x="495" y="704"/>
                        </a:lnTo>
                        <a:lnTo>
                          <a:pt x="494" y="703"/>
                        </a:lnTo>
                        <a:lnTo>
                          <a:pt x="494" y="703"/>
                        </a:lnTo>
                        <a:lnTo>
                          <a:pt x="494" y="702"/>
                        </a:lnTo>
                        <a:lnTo>
                          <a:pt x="494" y="702"/>
                        </a:lnTo>
                        <a:lnTo>
                          <a:pt x="495" y="701"/>
                        </a:lnTo>
                        <a:lnTo>
                          <a:pt x="496" y="700"/>
                        </a:lnTo>
                        <a:lnTo>
                          <a:pt x="498" y="700"/>
                        </a:lnTo>
                        <a:lnTo>
                          <a:pt x="498" y="700"/>
                        </a:lnTo>
                        <a:lnTo>
                          <a:pt x="499" y="700"/>
                        </a:lnTo>
                        <a:lnTo>
                          <a:pt x="500" y="699"/>
                        </a:lnTo>
                        <a:lnTo>
                          <a:pt x="500" y="699"/>
                        </a:lnTo>
                        <a:lnTo>
                          <a:pt x="500" y="699"/>
                        </a:lnTo>
                        <a:lnTo>
                          <a:pt x="500" y="699"/>
                        </a:lnTo>
                        <a:lnTo>
                          <a:pt x="501" y="699"/>
                        </a:lnTo>
                        <a:lnTo>
                          <a:pt x="501" y="699"/>
                        </a:lnTo>
                        <a:lnTo>
                          <a:pt x="501" y="699"/>
                        </a:lnTo>
                        <a:lnTo>
                          <a:pt x="502" y="699"/>
                        </a:lnTo>
                        <a:lnTo>
                          <a:pt x="502" y="699"/>
                        </a:lnTo>
                        <a:lnTo>
                          <a:pt x="503" y="699"/>
                        </a:lnTo>
                        <a:lnTo>
                          <a:pt x="503" y="698"/>
                        </a:lnTo>
                        <a:lnTo>
                          <a:pt x="503" y="698"/>
                        </a:lnTo>
                        <a:lnTo>
                          <a:pt x="506" y="695"/>
                        </a:lnTo>
                        <a:lnTo>
                          <a:pt x="506" y="695"/>
                        </a:lnTo>
                        <a:lnTo>
                          <a:pt x="507" y="696"/>
                        </a:lnTo>
                        <a:lnTo>
                          <a:pt x="508" y="697"/>
                        </a:lnTo>
                        <a:lnTo>
                          <a:pt x="508" y="696"/>
                        </a:lnTo>
                        <a:lnTo>
                          <a:pt x="509" y="695"/>
                        </a:lnTo>
                        <a:lnTo>
                          <a:pt x="512" y="694"/>
                        </a:lnTo>
                        <a:lnTo>
                          <a:pt x="513" y="694"/>
                        </a:lnTo>
                        <a:lnTo>
                          <a:pt x="514" y="694"/>
                        </a:lnTo>
                        <a:lnTo>
                          <a:pt x="514" y="694"/>
                        </a:lnTo>
                        <a:lnTo>
                          <a:pt x="515" y="694"/>
                        </a:lnTo>
                        <a:lnTo>
                          <a:pt x="515" y="694"/>
                        </a:lnTo>
                        <a:lnTo>
                          <a:pt x="516" y="694"/>
                        </a:lnTo>
                        <a:lnTo>
                          <a:pt x="516" y="694"/>
                        </a:lnTo>
                        <a:lnTo>
                          <a:pt x="516" y="694"/>
                        </a:lnTo>
                        <a:lnTo>
                          <a:pt x="518" y="694"/>
                        </a:lnTo>
                        <a:lnTo>
                          <a:pt x="518" y="694"/>
                        </a:lnTo>
                        <a:lnTo>
                          <a:pt x="519" y="695"/>
                        </a:lnTo>
                        <a:lnTo>
                          <a:pt x="519" y="695"/>
                        </a:lnTo>
                        <a:lnTo>
                          <a:pt x="519" y="695"/>
                        </a:lnTo>
                        <a:lnTo>
                          <a:pt x="519" y="695"/>
                        </a:lnTo>
                        <a:lnTo>
                          <a:pt x="518" y="696"/>
                        </a:lnTo>
                        <a:lnTo>
                          <a:pt x="518" y="696"/>
                        </a:lnTo>
                        <a:lnTo>
                          <a:pt x="518" y="696"/>
                        </a:lnTo>
                        <a:lnTo>
                          <a:pt x="519" y="697"/>
                        </a:lnTo>
                        <a:lnTo>
                          <a:pt x="519" y="697"/>
                        </a:lnTo>
                        <a:lnTo>
                          <a:pt x="520" y="696"/>
                        </a:lnTo>
                        <a:lnTo>
                          <a:pt x="521" y="695"/>
                        </a:lnTo>
                        <a:lnTo>
                          <a:pt x="522" y="695"/>
                        </a:lnTo>
                        <a:lnTo>
                          <a:pt x="523" y="695"/>
                        </a:lnTo>
                        <a:lnTo>
                          <a:pt x="523" y="696"/>
                        </a:lnTo>
                        <a:lnTo>
                          <a:pt x="524" y="697"/>
                        </a:lnTo>
                        <a:lnTo>
                          <a:pt x="524" y="697"/>
                        </a:lnTo>
                        <a:lnTo>
                          <a:pt x="525" y="695"/>
                        </a:lnTo>
                        <a:lnTo>
                          <a:pt x="527" y="694"/>
                        </a:lnTo>
                        <a:lnTo>
                          <a:pt x="527" y="694"/>
                        </a:lnTo>
                        <a:lnTo>
                          <a:pt x="528" y="694"/>
                        </a:lnTo>
                        <a:lnTo>
                          <a:pt x="530" y="695"/>
                        </a:lnTo>
                        <a:lnTo>
                          <a:pt x="531" y="695"/>
                        </a:lnTo>
                        <a:lnTo>
                          <a:pt x="531" y="694"/>
                        </a:lnTo>
                        <a:lnTo>
                          <a:pt x="531" y="694"/>
                        </a:lnTo>
                        <a:lnTo>
                          <a:pt x="532" y="695"/>
                        </a:lnTo>
                        <a:lnTo>
                          <a:pt x="532" y="696"/>
                        </a:lnTo>
                        <a:lnTo>
                          <a:pt x="534" y="697"/>
                        </a:lnTo>
                        <a:lnTo>
                          <a:pt x="535" y="698"/>
                        </a:lnTo>
                        <a:lnTo>
                          <a:pt x="535" y="699"/>
                        </a:lnTo>
                        <a:lnTo>
                          <a:pt x="535" y="699"/>
                        </a:lnTo>
                        <a:lnTo>
                          <a:pt x="538" y="702"/>
                        </a:lnTo>
                        <a:lnTo>
                          <a:pt x="538" y="703"/>
                        </a:lnTo>
                        <a:lnTo>
                          <a:pt x="538" y="703"/>
                        </a:lnTo>
                        <a:lnTo>
                          <a:pt x="537" y="704"/>
                        </a:lnTo>
                        <a:lnTo>
                          <a:pt x="537" y="704"/>
                        </a:lnTo>
                        <a:lnTo>
                          <a:pt x="537" y="705"/>
                        </a:lnTo>
                        <a:lnTo>
                          <a:pt x="537" y="705"/>
                        </a:lnTo>
                        <a:lnTo>
                          <a:pt x="537" y="705"/>
                        </a:lnTo>
                        <a:lnTo>
                          <a:pt x="538" y="705"/>
                        </a:lnTo>
                        <a:lnTo>
                          <a:pt x="538" y="705"/>
                        </a:lnTo>
                        <a:lnTo>
                          <a:pt x="539" y="705"/>
                        </a:lnTo>
                        <a:lnTo>
                          <a:pt x="539" y="705"/>
                        </a:lnTo>
                        <a:lnTo>
                          <a:pt x="539" y="706"/>
                        </a:lnTo>
                        <a:lnTo>
                          <a:pt x="540" y="706"/>
                        </a:lnTo>
                        <a:lnTo>
                          <a:pt x="541" y="706"/>
                        </a:lnTo>
                        <a:lnTo>
                          <a:pt x="541" y="706"/>
                        </a:lnTo>
                        <a:lnTo>
                          <a:pt x="541" y="706"/>
                        </a:lnTo>
                        <a:lnTo>
                          <a:pt x="542" y="707"/>
                        </a:lnTo>
                        <a:lnTo>
                          <a:pt x="542" y="707"/>
                        </a:lnTo>
                        <a:lnTo>
                          <a:pt x="542" y="708"/>
                        </a:lnTo>
                        <a:lnTo>
                          <a:pt x="542" y="709"/>
                        </a:lnTo>
                        <a:lnTo>
                          <a:pt x="543" y="709"/>
                        </a:lnTo>
                        <a:lnTo>
                          <a:pt x="544" y="710"/>
                        </a:lnTo>
                        <a:lnTo>
                          <a:pt x="544" y="710"/>
                        </a:lnTo>
                        <a:lnTo>
                          <a:pt x="546" y="710"/>
                        </a:lnTo>
                        <a:lnTo>
                          <a:pt x="548" y="709"/>
                        </a:lnTo>
                        <a:lnTo>
                          <a:pt x="550" y="709"/>
                        </a:lnTo>
                        <a:lnTo>
                          <a:pt x="551" y="708"/>
                        </a:lnTo>
                        <a:lnTo>
                          <a:pt x="552" y="709"/>
                        </a:lnTo>
                        <a:lnTo>
                          <a:pt x="553" y="708"/>
                        </a:lnTo>
                        <a:lnTo>
                          <a:pt x="553" y="708"/>
                        </a:lnTo>
                        <a:lnTo>
                          <a:pt x="554" y="707"/>
                        </a:lnTo>
                        <a:lnTo>
                          <a:pt x="554" y="706"/>
                        </a:lnTo>
                        <a:lnTo>
                          <a:pt x="554" y="704"/>
                        </a:lnTo>
                        <a:lnTo>
                          <a:pt x="555" y="702"/>
                        </a:lnTo>
                        <a:lnTo>
                          <a:pt x="556" y="700"/>
                        </a:lnTo>
                        <a:lnTo>
                          <a:pt x="556" y="699"/>
                        </a:lnTo>
                        <a:lnTo>
                          <a:pt x="555" y="699"/>
                        </a:lnTo>
                        <a:lnTo>
                          <a:pt x="555" y="698"/>
                        </a:lnTo>
                        <a:lnTo>
                          <a:pt x="555" y="697"/>
                        </a:lnTo>
                        <a:lnTo>
                          <a:pt x="556" y="697"/>
                        </a:lnTo>
                        <a:lnTo>
                          <a:pt x="557" y="697"/>
                        </a:lnTo>
                        <a:lnTo>
                          <a:pt x="558" y="696"/>
                        </a:lnTo>
                        <a:lnTo>
                          <a:pt x="559" y="693"/>
                        </a:lnTo>
                        <a:lnTo>
                          <a:pt x="560" y="689"/>
                        </a:lnTo>
                        <a:lnTo>
                          <a:pt x="561" y="689"/>
                        </a:lnTo>
                        <a:lnTo>
                          <a:pt x="563" y="688"/>
                        </a:lnTo>
                        <a:lnTo>
                          <a:pt x="562" y="682"/>
                        </a:lnTo>
                        <a:lnTo>
                          <a:pt x="562" y="680"/>
                        </a:lnTo>
                        <a:lnTo>
                          <a:pt x="562" y="678"/>
                        </a:lnTo>
                        <a:lnTo>
                          <a:pt x="562" y="676"/>
                        </a:lnTo>
                        <a:lnTo>
                          <a:pt x="562" y="673"/>
                        </a:lnTo>
                        <a:lnTo>
                          <a:pt x="562" y="671"/>
                        </a:lnTo>
                        <a:lnTo>
                          <a:pt x="562" y="665"/>
                        </a:lnTo>
                        <a:lnTo>
                          <a:pt x="562" y="659"/>
                        </a:lnTo>
                        <a:lnTo>
                          <a:pt x="562" y="655"/>
                        </a:lnTo>
                        <a:lnTo>
                          <a:pt x="561" y="652"/>
                        </a:lnTo>
                        <a:lnTo>
                          <a:pt x="561" y="638"/>
                        </a:lnTo>
                        <a:lnTo>
                          <a:pt x="560" y="635"/>
                        </a:lnTo>
                        <a:lnTo>
                          <a:pt x="560" y="629"/>
                        </a:lnTo>
                        <a:lnTo>
                          <a:pt x="560" y="619"/>
                        </a:lnTo>
                        <a:lnTo>
                          <a:pt x="560" y="616"/>
                        </a:lnTo>
                        <a:lnTo>
                          <a:pt x="560" y="616"/>
                        </a:lnTo>
                        <a:lnTo>
                          <a:pt x="560" y="616"/>
                        </a:lnTo>
                        <a:lnTo>
                          <a:pt x="560" y="615"/>
                        </a:lnTo>
                        <a:lnTo>
                          <a:pt x="560" y="614"/>
                        </a:lnTo>
                        <a:lnTo>
                          <a:pt x="560" y="614"/>
                        </a:lnTo>
                        <a:lnTo>
                          <a:pt x="559" y="611"/>
                        </a:lnTo>
                        <a:lnTo>
                          <a:pt x="559" y="611"/>
                        </a:lnTo>
                        <a:lnTo>
                          <a:pt x="559" y="597"/>
                        </a:lnTo>
                        <a:lnTo>
                          <a:pt x="559" y="592"/>
                        </a:lnTo>
                        <a:lnTo>
                          <a:pt x="558" y="582"/>
                        </a:lnTo>
                        <a:lnTo>
                          <a:pt x="558" y="582"/>
                        </a:lnTo>
                        <a:lnTo>
                          <a:pt x="558" y="580"/>
                        </a:lnTo>
                        <a:lnTo>
                          <a:pt x="558" y="576"/>
                        </a:lnTo>
                        <a:lnTo>
                          <a:pt x="558" y="575"/>
                        </a:lnTo>
                        <a:lnTo>
                          <a:pt x="558" y="572"/>
                        </a:lnTo>
                        <a:lnTo>
                          <a:pt x="558" y="565"/>
                        </a:lnTo>
                        <a:lnTo>
                          <a:pt x="558" y="559"/>
                        </a:lnTo>
                        <a:lnTo>
                          <a:pt x="558" y="559"/>
                        </a:lnTo>
                        <a:lnTo>
                          <a:pt x="558" y="558"/>
                        </a:lnTo>
                        <a:lnTo>
                          <a:pt x="558" y="558"/>
                        </a:lnTo>
                        <a:lnTo>
                          <a:pt x="557" y="548"/>
                        </a:lnTo>
                        <a:lnTo>
                          <a:pt x="557" y="548"/>
                        </a:lnTo>
                        <a:lnTo>
                          <a:pt x="557" y="542"/>
                        </a:lnTo>
                        <a:lnTo>
                          <a:pt x="557" y="541"/>
                        </a:lnTo>
                        <a:lnTo>
                          <a:pt x="557" y="537"/>
                        </a:lnTo>
                        <a:lnTo>
                          <a:pt x="557" y="537"/>
                        </a:lnTo>
                        <a:lnTo>
                          <a:pt x="557" y="534"/>
                        </a:lnTo>
                        <a:lnTo>
                          <a:pt x="557" y="533"/>
                        </a:lnTo>
                        <a:lnTo>
                          <a:pt x="557" y="531"/>
                        </a:lnTo>
                        <a:lnTo>
                          <a:pt x="557" y="531"/>
                        </a:lnTo>
                        <a:lnTo>
                          <a:pt x="557" y="529"/>
                        </a:lnTo>
                        <a:lnTo>
                          <a:pt x="556" y="522"/>
                        </a:lnTo>
                        <a:lnTo>
                          <a:pt x="556" y="520"/>
                        </a:lnTo>
                        <a:lnTo>
                          <a:pt x="556" y="517"/>
                        </a:lnTo>
                        <a:lnTo>
                          <a:pt x="556" y="507"/>
                        </a:lnTo>
                        <a:lnTo>
                          <a:pt x="556" y="504"/>
                        </a:lnTo>
                        <a:lnTo>
                          <a:pt x="556" y="504"/>
                        </a:lnTo>
                        <a:lnTo>
                          <a:pt x="556" y="504"/>
                        </a:lnTo>
                        <a:lnTo>
                          <a:pt x="556" y="503"/>
                        </a:lnTo>
                        <a:lnTo>
                          <a:pt x="556" y="501"/>
                        </a:lnTo>
                        <a:lnTo>
                          <a:pt x="556" y="496"/>
                        </a:lnTo>
                        <a:lnTo>
                          <a:pt x="556" y="494"/>
                        </a:lnTo>
                        <a:lnTo>
                          <a:pt x="556" y="492"/>
                        </a:lnTo>
                        <a:lnTo>
                          <a:pt x="556" y="488"/>
                        </a:lnTo>
                        <a:lnTo>
                          <a:pt x="555" y="481"/>
                        </a:lnTo>
                        <a:lnTo>
                          <a:pt x="555" y="474"/>
                        </a:lnTo>
                        <a:lnTo>
                          <a:pt x="554" y="456"/>
                        </a:lnTo>
                        <a:lnTo>
                          <a:pt x="554" y="456"/>
                        </a:lnTo>
                        <a:lnTo>
                          <a:pt x="554" y="444"/>
                        </a:lnTo>
                        <a:lnTo>
                          <a:pt x="554" y="443"/>
                        </a:lnTo>
                        <a:lnTo>
                          <a:pt x="553" y="426"/>
                        </a:lnTo>
                        <a:lnTo>
                          <a:pt x="553" y="426"/>
                        </a:lnTo>
                        <a:lnTo>
                          <a:pt x="553" y="415"/>
                        </a:lnTo>
                        <a:lnTo>
                          <a:pt x="553" y="410"/>
                        </a:lnTo>
                        <a:lnTo>
                          <a:pt x="553" y="409"/>
                        </a:lnTo>
                        <a:lnTo>
                          <a:pt x="553" y="406"/>
                        </a:lnTo>
                        <a:lnTo>
                          <a:pt x="553" y="406"/>
                        </a:lnTo>
                        <a:lnTo>
                          <a:pt x="552" y="393"/>
                        </a:lnTo>
                        <a:lnTo>
                          <a:pt x="552" y="388"/>
                        </a:lnTo>
                        <a:lnTo>
                          <a:pt x="552" y="385"/>
                        </a:lnTo>
                        <a:lnTo>
                          <a:pt x="552" y="370"/>
                        </a:lnTo>
                        <a:lnTo>
                          <a:pt x="552" y="370"/>
                        </a:lnTo>
                        <a:lnTo>
                          <a:pt x="552" y="369"/>
                        </a:lnTo>
                        <a:lnTo>
                          <a:pt x="551" y="355"/>
                        </a:lnTo>
                        <a:lnTo>
                          <a:pt x="549" y="296"/>
                        </a:lnTo>
                        <a:lnTo>
                          <a:pt x="549" y="291"/>
                        </a:lnTo>
                        <a:lnTo>
                          <a:pt x="548" y="270"/>
                        </a:lnTo>
                        <a:lnTo>
                          <a:pt x="548" y="266"/>
                        </a:lnTo>
                        <a:lnTo>
                          <a:pt x="548" y="263"/>
                        </a:lnTo>
                        <a:lnTo>
                          <a:pt x="548" y="261"/>
                        </a:lnTo>
                        <a:lnTo>
                          <a:pt x="548" y="258"/>
                        </a:lnTo>
                        <a:lnTo>
                          <a:pt x="548" y="247"/>
                        </a:lnTo>
                        <a:lnTo>
                          <a:pt x="548" y="247"/>
                        </a:lnTo>
                        <a:lnTo>
                          <a:pt x="547" y="239"/>
                        </a:lnTo>
                        <a:lnTo>
                          <a:pt x="547" y="237"/>
                        </a:lnTo>
                        <a:lnTo>
                          <a:pt x="547" y="233"/>
                        </a:lnTo>
                        <a:lnTo>
                          <a:pt x="547" y="225"/>
                        </a:lnTo>
                        <a:lnTo>
                          <a:pt x="547" y="224"/>
                        </a:lnTo>
                        <a:lnTo>
                          <a:pt x="547" y="222"/>
                        </a:lnTo>
                        <a:lnTo>
                          <a:pt x="546" y="209"/>
                        </a:lnTo>
                        <a:lnTo>
                          <a:pt x="546" y="190"/>
                        </a:lnTo>
                        <a:lnTo>
                          <a:pt x="546" y="186"/>
                        </a:lnTo>
                        <a:lnTo>
                          <a:pt x="546" y="186"/>
                        </a:lnTo>
                        <a:lnTo>
                          <a:pt x="545" y="178"/>
                        </a:lnTo>
                        <a:lnTo>
                          <a:pt x="545" y="178"/>
                        </a:lnTo>
                        <a:lnTo>
                          <a:pt x="545" y="176"/>
                        </a:lnTo>
                        <a:lnTo>
                          <a:pt x="545" y="155"/>
                        </a:lnTo>
                        <a:lnTo>
                          <a:pt x="545" y="150"/>
                        </a:lnTo>
                        <a:lnTo>
                          <a:pt x="545" y="150"/>
                        </a:lnTo>
                        <a:lnTo>
                          <a:pt x="545" y="150"/>
                        </a:lnTo>
                        <a:lnTo>
                          <a:pt x="545" y="149"/>
                        </a:lnTo>
                        <a:lnTo>
                          <a:pt x="545" y="148"/>
                        </a:lnTo>
                        <a:lnTo>
                          <a:pt x="545" y="147"/>
                        </a:lnTo>
                        <a:lnTo>
                          <a:pt x="545" y="147"/>
                        </a:lnTo>
                        <a:lnTo>
                          <a:pt x="545" y="147"/>
                        </a:lnTo>
                        <a:lnTo>
                          <a:pt x="545" y="146"/>
                        </a:lnTo>
                        <a:lnTo>
                          <a:pt x="544" y="145"/>
                        </a:lnTo>
                        <a:lnTo>
                          <a:pt x="544" y="125"/>
                        </a:lnTo>
                        <a:lnTo>
                          <a:pt x="544" y="119"/>
                        </a:lnTo>
                        <a:lnTo>
                          <a:pt x="544" y="119"/>
                        </a:lnTo>
                        <a:lnTo>
                          <a:pt x="543" y="94"/>
                        </a:lnTo>
                        <a:lnTo>
                          <a:pt x="543" y="94"/>
                        </a:lnTo>
                        <a:lnTo>
                          <a:pt x="543" y="92"/>
                        </a:lnTo>
                        <a:lnTo>
                          <a:pt x="543" y="60"/>
                        </a:lnTo>
                        <a:lnTo>
                          <a:pt x="543" y="59"/>
                        </a:lnTo>
                        <a:lnTo>
                          <a:pt x="542" y="46"/>
                        </a:lnTo>
                        <a:lnTo>
                          <a:pt x="542" y="46"/>
                        </a:lnTo>
                        <a:lnTo>
                          <a:pt x="542" y="44"/>
                        </a:lnTo>
                        <a:lnTo>
                          <a:pt x="542" y="29"/>
                        </a:lnTo>
                        <a:lnTo>
                          <a:pt x="541" y="18"/>
                        </a:lnTo>
                        <a:lnTo>
                          <a:pt x="541" y="18"/>
                        </a:lnTo>
                        <a:lnTo>
                          <a:pt x="541" y="13"/>
                        </a:lnTo>
                        <a:lnTo>
                          <a:pt x="541" y="0"/>
                        </a:lnTo>
                        <a:lnTo>
                          <a:pt x="540" y="0"/>
                        </a:lnTo>
                        <a:lnTo>
                          <a:pt x="539" y="0"/>
                        </a:lnTo>
                        <a:lnTo>
                          <a:pt x="539" y="0"/>
                        </a:lnTo>
                        <a:lnTo>
                          <a:pt x="534" y="0"/>
                        </a:lnTo>
                        <a:lnTo>
                          <a:pt x="534" y="0"/>
                        </a:lnTo>
                        <a:lnTo>
                          <a:pt x="519" y="1"/>
                        </a:lnTo>
                        <a:lnTo>
                          <a:pt x="519" y="1"/>
                        </a:lnTo>
                        <a:lnTo>
                          <a:pt x="502" y="1"/>
                        </a:lnTo>
                        <a:lnTo>
                          <a:pt x="499" y="1"/>
                        </a:lnTo>
                        <a:lnTo>
                          <a:pt x="499" y="1"/>
                        </a:lnTo>
                        <a:lnTo>
                          <a:pt x="491" y="1"/>
                        </a:lnTo>
                        <a:lnTo>
                          <a:pt x="486" y="1"/>
                        </a:lnTo>
                        <a:lnTo>
                          <a:pt x="485" y="1"/>
                        </a:lnTo>
                        <a:lnTo>
                          <a:pt x="484" y="1"/>
                        </a:lnTo>
                        <a:lnTo>
                          <a:pt x="480" y="1"/>
                        </a:lnTo>
                        <a:lnTo>
                          <a:pt x="480" y="1"/>
                        </a:lnTo>
                        <a:lnTo>
                          <a:pt x="472" y="1"/>
                        </a:lnTo>
                        <a:lnTo>
                          <a:pt x="470" y="1"/>
                        </a:lnTo>
                        <a:lnTo>
                          <a:pt x="467" y="1"/>
                        </a:lnTo>
                        <a:lnTo>
                          <a:pt x="465" y="1"/>
                        </a:lnTo>
                        <a:lnTo>
                          <a:pt x="463" y="2"/>
                        </a:lnTo>
                        <a:lnTo>
                          <a:pt x="458" y="2"/>
                        </a:lnTo>
                        <a:lnTo>
                          <a:pt x="452" y="2"/>
                        </a:lnTo>
                        <a:lnTo>
                          <a:pt x="452" y="2"/>
                        </a:lnTo>
                        <a:lnTo>
                          <a:pt x="433" y="3"/>
                        </a:lnTo>
                        <a:lnTo>
                          <a:pt x="433" y="3"/>
                        </a:lnTo>
                        <a:lnTo>
                          <a:pt x="427" y="3"/>
                        </a:lnTo>
                        <a:lnTo>
                          <a:pt x="405" y="3"/>
                        </a:lnTo>
                        <a:lnTo>
                          <a:pt x="403" y="3"/>
                        </a:lnTo>
                        <a:lnTo>
                          <a:pt x="400" y="3"/>
                        </a:lnTo>
                        <a:lnTo>
                          <a:pt x="393" y="3"/>
                        </a:lnTo>
                        <a:lnTo>
                          <a:pt x="391" y="3"/>
                        </a:lnTo>
                        <a:lnTo>
                          <a:pt x="378" y="4"/>
                        </a:lnTo>
                        <a:lnTo>
                          <a:pt x="377" y="3"/>
                        </a:lnTo>
                        <a:lnTo>
                          <a:pt x="377" y="3"/>
                        </a:lnTo>
                        <a:lnTo>
                          <a:pt x="368" y="3"/>
                        </a:lnTo>
                        <a:lnTo>
                          <a:pt x="368" y="3"/>
                        </a:lnTo>
                        <a:lnTo>
                          <a:pt x="366" y="4"/>
                        </a:lnTo>
                        <a:lnTo>
                          <a:pt x="366" y="4"/>
                        </a:lnTo>
                        <a:lnTo>
                          <a:pt x="366" y="4"/>
                        </a:lnTo>
                        <a:lnTo>
                          <a:pt x="366" y="4"/>
                        </a:lnTo>
                        <a:lnTo>
                          <a:pt x="364" y="4"/>
                        </a:lnTo>
                        <a:lnTo>
                          <a:pt x="364" y="4"/>
                        </a:lnTo>
                        <a:lnTo>
                          <a:pt x="364" y="4"/>
                        </a:lnTo>
                        <a:lnTo>
                          <a:pt x="364" y="4"/>
                        </a:lnTo>
                        <a:lnTo>
                          <a:pt x="352" y="4"/>
                        </a:lnTo>
                        <a:lnTo>
                          <a:pt x="352" y="4"/>
                        </a:lnTo>
                        <a:lnTo>
                          <a:pt x="338" y="4"/>
                        </a:lnTo>
                        <a:lnTo>
                          <a:pt x="334" y="4"/>
                        </a:lnTo>
                        <a:lnTo>
                          <a:pt x="333" y="4"/>
                        </a:lnTo>
                        <a:lnTo>
                          <a:pt x="331" y="4"/>
                        </a:lnTo>
                        <a:lnTo>
                          <a:pt x="325" y="4"/>
                        </a:lnTo>
                        <a:lnTo>
                          <a:pt x="324" y="4"/>
                        </a:lnTo>
                        <a:lnTo>
                          <a:pt x="322" y="4"/>
                        </a:lnTo>
                        <a:lnTo>
                          <a:pt x="322" y="4"/>
                        </a:lnTo>
                        <a:lnTo>
                          <a:pt x="320" y="4"/>
                        </a:lnTo>
                        <a:lnTo>
                          <a:pt x="316" y="4"/>
                        </a:lnTo>
                        <a:lnTo>
                          <a:pt x="315" y="4"/>
                        </a:lnTo>
                        <a:lnTo>
                          <a:pt x="312" y="4"/>
                        </a:lnTo>
                        <a:lnTo>
                          <a:pt x="312" y="4"/>
                        </a:lnTo>
                        <a:lnTo>
                          <a:pt x="291" y="4"/>
                        </a:lnTo>
                        <a:lnTo>
                          <a:pt x="281" y="4"/>
                        </a:lnTo>
                        <a:lnTo>
                          <a:pt x="277" y="4"/>
                        </a:lnTo>
                        <a:lnTo>
                          <a:pt x="277" y="4"/>
                        </a:lnTo>
                        <a:lnTo>
                          <a:pt x="277" y="4"/>
                        </a:lnTo>
                        <a:lnTo>
                          <a:pt x="276" y="4"/>
                        </a:lnTo>
                        <a:lnTo>
                          <a:pt x="274" y="4"/>
                        </a:lnTo>
                        <a:lnTo>
                          <a:pt x="274" y="4"/>
                        </a:lnTo>
                        <a:lnTo>
                          <a:pt x="273" y="4"/>
                        </a:lnTo>
                        <a:lnTo>
                          <a:pt x="272" y="4"/>
                        </a:lnTo>
                        <a:lnTo>
                          <a:pt x="261" y="4"/>
                        </a:lnTo>
                        <a:lnTo>
                          <a:pt x="259" y="4"/>
                        </a:lnTo>
                        <a:lnTo>
                          <a:pt x="243" y="4"/>
                        </a:lnTo>
                        <a:lnTo>
                          <a:pt x="239" y="4"/>
                        </a:lnTo>
                        <a:lnTo>
                          <a:pt x="234" y="4"/>
                        </a:lnTo>
                        <a:lnTo>
                          <a:pt x="231" y="4"/>
                        </a:lnTo>
                        <a:lnTo>
                          <a:pt x="224" y="4"/>
                        </a:lnTo>
                        <a:lnTo>
                          <a:pt x="223" y="4"/>
                        </a:lnTo>
                        <a:lnTo>
                          <a:pt x="223" y="4"/>
                        </a:lnTo>
                        <a:lnTo>
                          <a:pt x="223" y="4"/>
                        </a:lnTo>
                        <a:lnTo>
                          <a:pt x="220" y="4"/>
                        </a:lnTo>
                        <a:lnTo>
                          <a:pt x="220" y="4"/>
                        </a:lnTo>
                        <a:lnTo>
                          <a:pt x="213" y="4"/>
                        </a:lnTo>
                        <a:lnTo>
                          <a:pt x="201" y="4"/>
                        </a:lnTo>
                        <a:lnTo>
                          <a:pt x="179" y="4"/>
                        </a:lnTo>
                        <a:lnTo>
                          <a:pt x="172" y="3"/>
                        </a:lnTo>
                        <a:lnTo>
                          <a:pt x="172" y="3"/>
                        </a:lnTo>
                        <a:lnTo>
                          <a:pt x="145" y="3"/>
                        </a:lnTo>
                        <a:lnTo>
                          <a:pt x="142" y="3"/>
                        </a:lnTo>
                        <a:lnTo>
                          <a:pt x="137" y="3"/>
                        </a:lnTo>
                        <a:lnTo>
                          <a:pt x="133" y="3"/>
                        </a:lnTo>
                        <a:lnTo>
                          <a:pt x="128" y="3"/>
                        </a:lnTo>
                        <a:lnTo>
                          <a:pt x="121" y="3"/>
                        </a:lnTo>
                        <a:lnTo>
                          <a:pt x="121" y="3"/>
                        </a:lnTo>
                        <a:lnTo>
                          <a:pt x="120" y="3"/>
                        </a:lnTo>
                        <a:lnTo>
                          <a:pt x="117" y="3"/>
                        </a:lnTo>
                        <a:lnTo>
                          <a:pt x="101" y="2"/>
                        </a:lnTo>
                        <a:lnTo>
                          <a:pt x="83" y="2"/>
                        </a:lnTo>
                        <a:lnTo>
                          <a:pt x="81" y="2"/>
                        </a:lnTo>
                        <a:lnTo>
                          <a:pt x="79" y="2"/>
                        </a:lnTo>
                        <a:lnTo>
                          <a:pt x="72" y="2"/>
                        </a:lnTo>
                        <a:lnTo>
                          <a:pt x="70" y="2"/>
                        </a:lnTo>
                        <a:lnTo>
                          <a:pt x="70" y="2"/>
                        </a:lnTo>
                        <a:lnTo>
                          <a:pt x="62" y="1"/>
                        </a:lnTo>
                        <a:lnTo>
                          <a:pt x="37" y="0"/>
                        </a:lnTo>
                        <a:lnTo>
                          <a:pt x="31" y="0"/>
                        </a:lnTo>
                        <a:lnTo>
                          <a:pt x="26" y="0"/>
                        </a:lnTo>
                        <a:lnTo>
                          <a:pt x="24" y="0"/>
                        </a:lnTo>
                        <a:lnTo>
                          <a:pt x="24" y="0"/>
                        </a:lnTo>
                        <a:lnTo>
                          <a:pt x="14" y="0"/>
                        </a:lnTo>
                        <a:lnTo>
                          <a:pt x="13" y="0"/>
                        </a:lnTo>
                        <a:lnTo>
                          <a:pt x="13" y="14"/>
                        </a:lnTo>
                        <a:lnTo>
                          <a:pt x="12" y="29"/>
                        </a:lnTo>
                        <a:lnTo>
                          <a:pt x="12" y="44"/>
                        </a:lnTo>
                        <a:lnTo>
                          <a:pt x="12" y="45"/>
                        </a:lnTo>
                        <a:lnTo>
                          <a:pt x="11" y="52"/>
                        </a:lnTo>
                        <a:lnTo>
                          <a:pt x="11" y="59"/>
                        </a:lnTo>
                        <a:lnTo>
                          <a:pt x="10" y="97"/>
                        </a:lnTo>
                        <a:lnTo>
                          <a:pt x="9" y="117"/>
                        </a:lnTo>
                        <a:lnTo>
                          <a:pt x="8" y="133"/>
                        </a:lnTo>
                        <a:lnTo>
                          <a:pt x="8" y="134"/>
                        </a:lnTo>
                        <a:lnTo>
                          <a:pt x="8" y="134"/>
                        </a:lnTo>
                        <a:lnTo>
                          <a:pt x="8" y="145"/>
                        </a:lnTo>
                        <a:lnTo>
                          <a:pt x="8" y="147"/>
                        </a:lnTo>
                        <a:lnTo>
                          <a:pt x="8" y="151"/>
                        </a:lnTo>
                        <a:lnTo>
                          <a:pt x="7" y="177"/>
                        </a:lnTo>
                        <a:lnTo>
                          <a:pt x="7" y="189"/>
                        </a:lnTo>
                        <a:lnTo>
                          <a:pt x="6" y="198"/>
                        </a:lnTo>
                        <a:lnTo>
                          <a:pt x="6" y="198"/>
                        </a:lnTo>
                        <a:lnTo>
                          <a:pt x="6" y="205"/>
                        </a:lnTo>
                        <a:lnTo>
                          <a:pt x="6" y="205"/>
                        </a:lnTo>
                        <a:lnTo>
                          <a:pt x="6" y="218"/>
                        </a:lnTo>
                        <a:lnTo>
                          <a:pt x="5" y="221"/>
                        </a:lnTo>
                        <a:lnTo>
                          <a:pt x="5" y="225"/>
                        </a:lnTo>
                        <a:lnTo>
                          <a:pt x="5" y="225"/>
                        </a:lnTo>
                        <a:lnTo>
                          <a:pt x="5" y="227"/>
                        </a:lnTo>
                        <a:lnTo>
                          <a:pt x="5" y="228"/>
                        </a:lnTo>
                        <a:lnTo>
                          <a:pt x="5" y="242"/>
                        </a:lnTo>
                        <a:lnTo>
                          <a:pt x="5" y="245"/>
                        </a:lnTo>
                        <a:lnTo>
                          <a:pt x="4" y="254"/>
                        </a:lnTo>
                        <a:lnTo>
                          <a:pt x="4" y="263"/>
                        </a:lnTo>
                        <a:lnTo>
                          <a:pt x="4" y="263"/>
                        </a:lnTo>
                        <a:lnTo>
                          <a:pt x="3" y="269"/>
                        </a:lnTo>
                        <a:lnTo>
                          <a:pt x="3" y="270"/>
                        </a:lnTo>
                        <a:lnTo>
                          <a:pt x="3" y="275"/>
                        </a:lnTo>
                        <a:lnTo>
                          <a:pt x="3" y="275"/>
                        </a:lnTo>
                        <a:lnTo>
                          <a:pt x="3" y="278"/>
                        </a:lnTo>
                        <a:lnTo>
                          <a:pt x="3" y="280"/>
                        </a:lnTo>
                        <a:lnTo>
                          <a:pt x="3" y="283"/>
                        </a:lnTo>
                        <a:lnTo>
                          <a:pt x="3" y="290"/>
                        </a:lnTo>
                        <a:lnTo>
                          <a:pt x="3" y="292"/>
                        </a:lnTo>
                        <a:lnTo>
                          <a:pt x="3" y="292"/>
                        </a:lnTo>
                        <a:lnTo>
                          <a:pt x="3" y="292"/>
                        </a:lnTo>
                        <a:lnTo>
                          <a:pt x="2" y="295"/>
                        </a:lnTo>
                        <a:lnTo>
                          <a:pt x="2" y="295"/>
                        </a:lnTo>
                        <a:lnTo>
                          <a:pt x="2" y="296"/>
                        </a:lnTo>
                        <a:lnTo>
                          <a:pt x="2" y="296"/>
                        </a:lnTo>
                        <a:lnTo>
                          <a:pt x="2" y="296"/>
                        </a:lnTo>
                        <a:lnTo>
                          <a:pt x="2" y="296"/>
                        </a:lnTo>
                        <a:lnTo>
                          <a:pt x="2" y="297"/>
                        </a:lnTo>
                        <a:lnTo>
                          <a:pt x="2" y="300"/>
                        </a:lnTo>
                        <a:lnTo>
                          <a:pt x="2" y="302"/>
                        </a:lnTo>
                        <a:lnTo>
                          <a:pt x="2" y="302"/>
                        </a:lnTo>
                        <a:lnTo>
                          <a:pt x="2" y="308"/>
                        </a:lnTo>
                        <a:lnTo>
                          <a:pt x="2" y="309"/>
                        </a:lnTo>
                        <a:lnTo>
                          <a:pt x="2" y="311"/>
                        </a:lnTo>
                        <a:lnTo>
                          <a:pt x="1" y="316"/>
                        </a:lnTo>
                        <a:lnTo>
                          <a:pt x="1" y="318"/>
                        </a:lnTo>
                        <a:lnTo>
                          <a:pt x="1" y="318"/>
                        </a:lnTo>
                        <a:lnTo>
                          <a:pt x="1" y="318"/>
                        </a:lnTo>
                        <a:lnTo>
                          <a:pt x="1" y="318"/>
                        </a:lnTo>
                        <a:lnTo>
                          <a:pt x="1" y="320"/>
                        </a:lnTo>
                        <a:lnTo>
                          <a:pt x="1" y="321"/>
                        </a:lnTo>
                        <a:lnTo>
                          <a:pt x="1" y="322"/>
                        </a:lnTo>
                        <a:lnTo>
                          <a:pt x="1" y="322"/>
                        </a:lnTo>
                        <a:lnTo>
                          <a:pt x="1" y="326"/>
                        </a:lnTo>
                        <a:lnTo>
                          <a:pt x="1" y="326"/>
                        </a:lnTo>
                        <a:lnTo>
                          <a:pt x="1" y="328"/>
                        </a:lnTo>
                      </a:path>
                    </a:pathLst>
                  </a:custGeom>
                  <a:solidFill>
                    <a:srgbClr val="F2F2F3"/>
                  </a:solidFill>
                  <a:ln w="19050" cap="rnd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8" name="Freeform 6">
                    <a:extLst>
                      <a:ext uri="{FF2B5EF4-FFF2-40B4-BE49-F238E27FC236}">
                        <a16:creationId xmlns:a16="http://schemas.microsoft.com/office/drawing/2014/main" id="{D5473FAC-0F66-7D7B-8018-00563AB1F1E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9302750" y="3184525"/>
                    <a:ext cx="74613" cy="306388"/>
                  </a:xfrm>
                  <a:custGeom>
                    <a:avLst/>
                    <a:gdLst>
                      <a:gd name="T0" fmla="*/ 39 w 47"/>
                      <a:gd name="T1" fmla="*/ 42 h 193"/>
                      <a:gd name="T2" fmla="*/ 32 w 47"/>
                      <a:gd name="T3" fmla="*/ 43 h 193"/>
                      <a:gd name="T4" fmla="*/ 27 w 47"/>
                      <a:gd name="T5" fmla="*/ 39 h 193"/>
                      <a:gd name="T6" fmla="*/ 21 w 47"/>
                      <a:gd name="T7" fmla="*/ 38 h 193"/>
                      <a:gd name="T8" fmla="*/ 20 w 47"/>
                      <a:gd name="T9" fmla="*/ 31 h 193"/>
                      <a:gd name="T10" fmla="*/ 20 w 47"/>
                      <a:gd name="T11" fmla="*/ 24 h 193"/>
                      <a:gd name="T12" fmla="*/ 23 w 47"/>
                      <a:gd name="T13" fmla="*/ 19 h 193"/>
                      <a:gd name="T14" fmla="*/ 25 w 47"/>
                      <a:gd name="T15" fmla="*/ 13 h 193"/>
                      <a:gd name="T16" fmla="*/ 24 w 47"/>
                      <a:gd name="T17" fmla="*/ 7 h 193"/>
                      <a:gd name="T18" fmla="*/ 23 w 47"/>
                      <a:gd name="T19" fmla="*/ 2 h 193"/>
                      <a:gd name="T20" fmla="*/ 18 w 47"/>
                      <a:gd name="T21" fmla="*/ 1 h 193"/>
                      <a:gd name="T22" fmla="*/ 11 w 47"/>
                      <a:gd name="T23" fmla="*/ 5 h 193"/>
                      <a:gd name="T24" fmla="*/ 6 w 47"/>
                      <a:gd name="T25" fmla="*/ 9 h 193"/>
                      <a:gd name="T26" fmla="*/ 3 w 47"/>
                      <a:gd name="T27" fmla="*/ 16 h 193"/>
                      <a:gd name="T28" fmla="*/ 3 w 47"/>
                      <a:gd name="T29" fmla="*/ 21 h 193"/>
                      <a:gd name="T30" fmla="*/ 3 w 47"/>
                      <a:gd name="T31" fmla="*/ 27 h 193"/>
                      <a:gd name="T32" fmla="*/ 4 w 47"/>
                      <a:gd name="T33" fmla="*/ 33 h 193"/>
                      <a:gd name="T34" fmla="*/ 5 w 47"/>
                      <a:gd name="T35" fmla="*/ 41 h 193"/>
                      <a:gd name="T36" fmla="*/ 4 w 47"/>
                      <a:gd name="T37" fmla="*/ 47 h 193"/>
                      <a:gd name="T38" fmla="*/ 5 w 47"/>
                      <a:gd name="T39" fmla="*/ 57 h 193"/>
                      <a:gd name="T40" fmla="*/ 8 w 47"/>
                      <a:gd name="T41" fmla="*/ 61 h 193"/>
                      <a:gd name="T42" fmla="*/ 8 w 47"/>
                      <a:gd name="T43" fmla="*/ 70 h 193"/>
                      <a:gd name="T44" fmla="*/ 10 w 47"/>
                      <a:gd name="T45" fmla="*/ 77 h 193"/>
                      <a:gd name="T46" fmla="*/ 9 w 47"/>
                      <a:gd name="T47" fmla="*/ 86 h 193"/>
                      <a:gd name="T48" fmla="*/ 5 w 47"/>
                      <a:gd name="T49" fmla="*/ 92 h 193"/>
                      <a:gd name="T50" fmla="*/ 9 w 47"/>
                      <a:gd name="T51" fmla="*/ 98 h 193"/>
                      <a:gd name="T52" fmla="*/ 5 w 47"/>
                      <a:gd name="T53" fmla="*/ 102 h 193"/>
                      <a:gd name="T54" fmla="*/ 3 w 47"/>
                      <a:gd name="T55" fmla="*/ 109 h 193"/>
                      <a:gd name="T56" fmla="*/ 7 w 47"/>
                      <a:gd name="T57" fmla="*/ 117 h 193"/>
                      <a:gd name="T58" fmla="*/ 5 w 47"/>
                      <a:gd name="T59" fmla="*/ 124 h 193"/>
                      <a:gd name="T60" fmla="*/ 7 w 47"/>
                      <a:gd name="T61" fmla="*/ 131 h 193"/>
                      <a:gd name="T62" fmla="*/ 7 w 47"/>
                      <a:gd name="T63" fmla="*/ 138 h 193"/>
                      <a:gd name="T64" fmla="*/ 8 w 47"/>
                      <a:gd name="T65" fmla="*/ 143 h 193"/>
                      <a:gd name="T66" fmla="*/ 14 w 47"/>
                      <a:gd name="T67" fmla="*/ 148 h 193"/>
                      <a:gd name="T68" fmla="*/ 18 w 47"/>
                      <a:gd name="T69" fmla="*/ 156 h 193"/>
                      <a:gd name="T70" fmla="*/ 21 w 47"/>
                      <a:gd name="T71" fmla="*/ 164 h 193"/>
                      <a:gd name="T72" fmla="*/ 25 w 47"/>
                      <a:gd name="T73" fmla="*/ 170 h 193"/>
                      <a:gd name="T74" fmla="*/ 27 w 47"/>
                      <a:gd name="T75" fmla="*/ 180 h 193"/>
                      <a:gd name="T76" fmla="*/ 32 w 47"/>
                      <a:gd name="T77" fmla="*/ 184 h 193"/>
                      <a:gd name="T78" fmla="*/ 33 w 47"/>
                      <a:gd name="T79" fmla="*/ 190 h 193"/>
                      <a:gd name="T80" fmla="*/ 37 w 47"/>
                      <a:gd name="T81" fmla="*/ 193 h 193"/>
                      <a:gd name="T82" fmla="*/ 41 w 47"/>
                      <a:gd name="T83" fmla="*/ 187 h 193"/>
                      <a:gd name="T84" fmla="*/ 43 w 47"/>
                      <a:gd name="T85" fmla="*/ 180 h 193"/>
                      <a:gd name="T86" fmla="*/ 41 w 47"/>
                      <a:gd name="T87" fmla="*/ 171 h 193"/>
                      <a:gd name="T88" fmla="*/ 41 w 47"/>
                      <a:gd name="T89" fmla="*/ 160 h 193"/>
                      <a:gd name="T90" fmla="*/ 41 w 47"/>
                      <a:gd name="T91" fmla="*/ 152 h 193"/>
                      <a:gd name="T92" fmla="*/ 40 w 47"/>
                      <a:gd name="T93" fmla="*/ 140 h 193"/>
                      <a:gd name="T94" fmla="*/ 39 w 47"/>
                      <a:gd name="T95" fmla="*/ 131 h 193"/>
                      <a:gd name="T96" fmla="*/ 37 w 47"/>
                      <a:gd name="T97" fmla="*/ 122 h 193"/>
                      <a:gd name="T98" fmla="*/ 33 w 47"/>
                      <a:gd name="T99" fmla="*/ 115 h 193"/>
                      <a:gd name="T100" fmla="*/ 30 w 47"/>
                      <a:gd name="T101" fmla="*/ 108 h 193"/>
                      <a:gd name="T102" fmla="*/ 35 w 47"/>
                      <a:gd name="T103" fmla="*/ 103 h 193"/>
                      <a:gd name="T104" fmla="*/ 37 w 47"/>
                      <a:gd name="T105" fmla="*/ 96 h 193"/>
                      <a:gd name="T106" fmla="*/ 43 w 47"/>
                      <a:gd name="T107" fmla="*/ 90 h 193"/>
                      <a:gd name="T108" fmla="*/ 45 w 47"/>
                      <a:gd name="T109" fmla="*/ 86 h 193"/>
                      <a:gd name="T110" fmla="*/ 40 w 47"/>
                      <a:gd name="T111" fmla="*/ 83 h 193"/>
                      <a:gd name="T112" fmla="*/ 39 w 47"/>
                      <a:gd name="T113" fmla="*/ 76 h 193"/>
                      <a:gd name="T114" fmla="*/ 38 w 47"/>
                      <a:gd name="T115" fmla="*/ 68 h 193"/>
                      <a:gd name="T116" fmla="*/ 40 w 47"/>
                      <a:gd name="T117" fmla="*/ 61 h 193"/>
                      <a:gd name="T118" fmla="*/ 44 w 47"/>
                      <a:gd name="T119" fmla="*/ 56 h 193"/>
                      <a:gd name="T120" fmla="*/ 45 w 47"/>
                      <a:gd name="T121" fmla="*/ 49 h 193"/>
                      <a:gd name="T122" fmla="*/ 47 w 47"/>
                      <a:gd name="T123" fmla="*/ 42 h 193"/>
                      <a:gd name="T124" fmla="*/ 42 w 47"/>
                      <a:gd name="T125" fmla="*/ 37 h 19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  <a:cxn ang="0">
                        <a:pos x="T124" y="T125"/>
                      </a:cxn>
                    </a:cxnLst>
                    <a:rect l="0" t="0" r="r" b="b"/>
                    <a:pathLst>
                      <a:path w="47" h="193">
                        <a:moveTo>
                          <a:pt x="41" y="38"/>
                        </a:moveTo>
                        <a:lnTo>
                          <a:pt x="41" y="38"/>
                        </a:lnTo>
                        <a:lnTo>
                          <a:pt x="41" y="38"/>
                        </a:lnTo>
                        <a:lnTo>
                          <a:pt x="41" y="39"/>
                        </a:lnTo>
                        <a:lnTo>
                          <a:pt x="41" y="40"/>
                        </a:lnTo>
                        <a:lnTo>
                          <a:pt x="41" y="40"/>
                        </a:lnTo>
                        <a:lnTo>
                          <a:pt x="41" y="41"/>
                        </a:lnTo>
                        <a:lnTo>
                          <a:pt x="41" y="41"/>
                        </a:lnTo>
                        <a:lnTo>
                          <a:pt x="41" y="42"/>
                        </a:lnTo>
                        <a:lnTo>
                          <a:pt x="40" y="42"/>
                        </a:lnTo>
                        <a:lnTo>
                          <a:pt x="40" y="42"/>
                        </a:lnTo>
                        <a:lnTo>
                          <a:pt x="39" y="42"/>
                        </a:lnTo>
                        <a:lnTo>
                          <a:pt x="39" y="42"/>
                        </a:lnTo>
                        <a:lnTo>
                          <a:pt x="38" y="43"/>
                        </a:lnTo>
                        <a:lnTo>
                          <a:pt x="38" y="43"/>
                        </a:lnTo>
                        <a:lnTo>
                          <a:pt x="37" y="43"/>
                        </a:lnTo>
                        <a:lnTo>
                          <a:pt x="36" y="42"/>
                        </a:lnTo>
                        <a:lnTo>
                          <a:pt x="36" y="42"/>
                        </a:lnTo>
                        <a:lnTo>
                          <a:pt x="35" y="43"/>
                        </a:lnTo>
                        <a:lnTo>
                          <a:pt x="34" y="42"/>
                        </a:lnTo>
                        <a:lnTo>
                          <a:pt x="34" y="42"/>
                        </a:lnTo>
                        <a:lnTo>
                          <a:pt x="33" y="42"/>
                        </a:lnTo>
                        <a:lnTo>
                          <a:pt x="32" y="43"/>
                        </a:lnTo>
                        <a:lnTo>
                          <a:pt x="32" y="43"/>
                        </a:lnTo>
                        <a:lnTo>
                          <a:pt x="31" y="44"/>
                        </a:lnTo>
                        <a:lnTo>
                          <a:pt x="31" y="43"/>
                        </a:lnTo>
                        <a:lnTo>
                          <a:pt x="30" y="43"/>
                        </a:lnTo>
                        <a:lnTo>
                          <a:pt x="29" y="43"/>
                        </a:lnTo>
                        <a:lnTo>
                          <a:pt x="29" y="42"/>
                        </a:lnTo>
                        <a:lnTo>
                          <a:pt x="28" y="41"/>
                        </a:lnTo>
                        <a:lnTo>
                          <a:pt x="28" y="41"/>
                        </a:lnTo>
                        <a:lnTo>
                          <a:pt x="28" y="40"/>
                        </a:lnTo>
                        <a:lnTo>
                          <a:pt x="27" y="40"/>
                        </a:lnTo>
                        <a:lnTo>
                          <a:pt x="27" y="40"/>
                        </a:lnTo>
                        <a:lnTo>
                          <a:pt x="27" y="40"/>
                        </a:lnTo>
                        <a:lnTo>
                          <a:pt x="27" y="39"/>
                        </a:lnTo>
                        <a:lnTo>
                          <a:pt x="27" y="39"/>
                        </a:lnTo>
                        <a:lnTo>
                          <a:pt x="26" y="39"/>
                        </a:lnTo>
                        <a:lnTo>
                          <a:pt x="26" y="39"/>
                        </a:lnTo>
                        <a:lnTo>
                          <a:pt x="25" y="39"/>
                        </a:lnTo>
                        <a:lnTo>
                          <a:pt x="24" y="40"/>
                        </a:lnTo>
                        <a:lnTo>
                          <a:pt x="23" y="40"/>
                        </a:lnTo>
                        <a:lnTo>
                          <a:pt x="22" y="40"/>
                        </a:lnTo>
                        <a:lnTo>
                          <a:pt x="22" y="40"/>
                        </a:lnTo>
                        <a:lnTo>
                          <a:pt x="22" y="40"/>
                        </a:lnTo>
                        <a:lnTo>
                          <a:pt x="21" y="40"/>
                        </a:lnTo>
                        <a:lnTo>
                          <a:pt x="21" y="39"/>
                        </a:lnTo>
                        <a:lnTo>
                          <a:pt x="21" y="38"/>
                        </a:lnTo>
                        <a:lnTo>
                          <a:pt x="20" y="38"/>
                        </a:lnTo>
                        <a:lnTo>
                          <a:pt x="20" y="37"/>
                        </a:lnTo>
                        <a:lnTo>
                          <a:pt x="20" y="36"/>
                        </a:lnTo>
                        <a:lnTo>
                          <a:pt x="20" y="36"/>
                        </a:lnTo>
                        <a:lnTo>
                          <a:pt x="20" y="35"/>
                        </a:lnTo>
                        <a:lnTo>
                          <a:pt x="20" y="35"/>
                        </a:lnTo>
                        <a:lnTo>
                          <a:pt x="20" y="34"/>
                        </a:lnTo>
                        <a:lnTo>
                          <a:pt x="19" y="33"/>
                        </a:lnTo>
                        <a:lnTo>
                          <a:pt x="20" y="33"/>
                        </a:lnTo>
                        <a:lnTo>
                          <a:pt x="20" y="32"/>
                        </a:lnTo>
                        <a:lnTo>
                          <a:pt x="19" y="32"/>
                        </a:lnTo>
                        <a:lnTo>
                          <a:pt x="20" y="31"/>
                        </a:lnTo>
                        <a:lnTo>
                          <a:pt x="21" y="31"/>
                        </a:lnTo>
                        <a:lnTo>
                          <a:pt x="20" y="30"/>
                        </a:lnTo>
                        <a:lnTo>
                          <a:pt x="20" y="29"/>
                        </a:lnTo>
                        <a:lnTo>
                          <a:pt x="20" y="28"/>
                        </a:lnTo>
                        <a:lnTo>
                          <a:pt x="20" y="28"/>
                        </a:lnTo>
                        <a:lnTo>
                          <a:pt x="20" y="27"/>
                        </a:lnTo>
                        <a:lnTo>
                          <a:pt x="20" y="27"/>
                        </a:lnTo>
                        <a:lnTo>
                          <a:pt x="20" y="27"/>
                        </a:lnTo>
                        <a:lnTo>
                          <a:pt x="20" y="26"/>
                        </a:lnTo>
                        <a:lnTo>
                          <a:pt x="20" y="25"/>
                        </a:lnTo>
                        <a:lnTo>
                          <a:pt x="20" y="24"/>
                        </a:lnTo>
                        <a:lnTo>
                          <a:pt x="20" y="24"/>
                        </a:lnTo>
                        <a:lnTo>
                          <a:pt x="20" y="23"/>
                        </a:lnTo>
                        <a:lnTo>
                          <a:pt x="20" y="23"/>
                        </a:lnTo>
                        <a:lnTo>
                          <a:pt x="20" y="22"/>
                        </a:lnTo>
                        <a:lnTo>
                          <a:pt x="20" y="22"/>
                        </a:lnTo>
                        <a:lnTo>
                          <a:pt x="21" y="21"/>
                        </a:lnTo>
                        <a:lnTo>
                          <a:pt x="21" y="21"/>
                        </a:lnTo>
                        <a:lnTo>
                          <a:pt x="21" y="20"/>
                        </a:lnTo>
                        <a:lnTo>
                          <a:pt x="21" y="20"/>
                        </a:lnTo>
                        <a:lnTo>
                          <a:pt x="22" y="19"/>
                        </a:lnTo>
                        <a:lnTo>
                          <a:pt x="22" y="19"/>
                        </a:lnTo>
                        <a:lnTo>
                          <a:pt x="22" y="19"/>
                        </a:lnTo>
                        <a:lnTo>
                          <a:pt x="23" y="19"/>
                        </a:lnTo>
                        <a:lnTo>
                          <a:pt x="23" y="18"/>
                        </a:lnTo>
                        <a:lnTo>
                          <a:pt x="23" y="17"/>
                        </a:lnTo>
                        <a:lnTo>
                          <a:pt x="23" y="17"/>
                        </a:lnTo>
                        <a:lnTo>
                          <a:pt x="23" y="16"/>
                        </a:lnTo>
                        <a:lnTo>
                          <a:pt x="23" y="16"/>
                        </a:lnTo>
                        <a:lnTo>
                          <a:pt x="24" y="16"/>
                        </a:lnTo>
                        <a:lnTo>
                          <a:pt x="24" y="15"/>
                        </a:lnTo>
                        <a:lnTo>
                          <a:pt x="24" y="15"/>
                        </a:lnTo>
                        <a:lnTo>
                          <a:pt x="24" y="14"/>
                        </a:lnTo>
                        <a:lnTo>
                          <a:pt x="25" y="14"/>
                        </a:lnTo>
                        <a:lnTo>
                          <a:pt x="25" y="13"/>
                        </a:lnTo>
                        <a:lnTo>
                          <a:pt x="25" y="13"/>
                        </a:lnTo>
                        <a:lnTo>
                          <a:pt x="25" y="12"/>
                        </a:lnTo>
                        <a:lnTo>
                          <a:pt x="25" y="12"/>
                        </a:lnTo>
                        <a:lnTo>
                          <a:pt x="25" y="11"/>
                        </a:lnTo>
                        <a:lnTo>
                          <a:pt x="24" y="11"/>
                        </a:lnTo>
                        <a:lnTo>
                          <a:pt x="24" y="10"/>
                        </a:lnTo>
                        <a:lnTo>
                          <a:pt x="24" y="10"/>
                        </a:lnTo>
                        <a:lnTo>
                          <a:pt x="24" y="9"/>
                        </a:lnTo>
                        <a:lnTo>
                          <a:pt x="24" y="8"/>
                        </a:lnTo>
                        <a:lnTo>
                          <a:pt x="25" y="8"/>
                        </a:lnTo>
                        <a:lnTo>
                          <a:pt x="25" y="8"/>
                        </a:lnTo>
                        <a:lnTo>
                          <a:pt x="25" y="7"/>
                        </a:lnTo>
                        <a:lnTo>
                          <a:pt x="24" y="7"/>
                        </a:lnTo>
                        <a:lnTo>
                          <a:pt x="24" y="6"/>
                        </a:lnTo>
                        <a:lnTo>
                          <a:pt x="24" y="6"/>
                        </a:lnTo>
                        <a:lnTo>
                          <a:pt x="24" y="5"/>
                        </a:lnTo>
                        <a:lnTo>
                          <a:pt x="24" y="5"/>
                        </a:lnTo>
                        <a:lnTo>
                          <a:pt x="24" y="5"/>
                        </a:lnTo>
                        <a:lnTo>
                          <a:pt x="25" y="5"/>
                        </a:lnTo>
                        <a:lnTo>
                          <a:pt x="24" y="4"/>
                        </a:lnTo>
                        <a:lnTo>
                          <a:pt x="24" y="4"/>
                        </a:lnTo>
                        <a:lnTo>
                          <a:pt x="23" y="4"/>
                        </a:lnTo>
                        <a:lnTo>
                          <a:pt x="23" y="3"/>
                        </a:lnTo>
                        <a:lnTo>
                          <a:pt x="23" y="3"/>
                        </a:lnTo>
                        <a:lnTo>
                          <a:pt x="23" y="2"/>
                        </a:lnTo>
                        <a:lnTo>
                          <a:pt x="23" y="2"/>
                        </a:lnTo>
                        <a:lnTo>
                          <a:pt x="22" y="3"/>
                        </a:lnTo>
                        <a:lnTo>
                          <a:pt x="22" y="3"/>
                        </a:lnTo>
                        <a:lnTo>
                          <a:pt x="21" y="2"/>
                        </a:lnTo>
                        <a:lnTo>
                          <a:pt x="20" y="2"/>
                        </a:lnTo>
                        <a:lnTo>
                          <a:pt x="20" y="2"/>
                        </a:lnTo>
                        <a:lnTo>
                          <a:pt x="20" y="2"/>
                        </a:lnTo>
                        <a:lnTo>
                          <a:pt x="19" y="2"/>
                        </a:lnTo>
                        <a:lnTo>
                          <a:pt x="19" y="1"/>
                        </a:lnTo>
                        <a:lnTo>
                          <a:pt x="18" y="0"/>
                        </a:lnTo>
                        <a:lnTo>
                          <a:pt x="18" y="0"/>
                        </a:lnTo>
                        <a:lnTo>
                          <a:pt x="18" y="1"/>
                        </a:lnTo>
                        <a:lnTo>
                          <a:pt x="17" y="1"/>
                        </a:lnTo>
                        <a:lnTo>
                          <a:pt x="17" y="2"/>
                        </a:lnTo>
                        <a:lnTo>
                          <a:pt x="17" y="2"/>
                        </a:lnTo>
                        <a:lnTo>
                          <a:pt x="16" y="2"/>
                        </a:lnTo>
                        <a:lnTo>
                          <a:pt x="16" y="3"/>
                        </a:lnTo>
                        <a:lnTo>
                          <a:pt x="16" y="3"/>
                        </a:lnTo>
                        <a:lnTo>
                          <a:pt x="16" y="3"/>
                        </a:lnTo>
                        <a:lnTo>
                          <a:pt x="15" y="4"/>
                        </a:lnTo>
                        <a:lnTo>
                          <a:pt x="14" y="4"/>
                        </a:lnTo>
                        <a:lnTo>
                          <a:pt x="13" y="4"/>
                        </a:lnTo>
                        <a:lnTo>
                          <a:pt x="12" y="4"/>
                        </a:lnTo>
                        <a:lnTo>
                          <a:pt x="11" y="5"/>
                        </a:lnTo>
                        <a:lnTo>
                          <a:pt x="11" y="5"/>
                        </a:lnTo>
                        <a:lnTo>
                          <a:pt x="10" y="5"/>
                        </a:lnTo>
                        <a:lnTo>
                          <a:pt x="10" y="6"/>
                        </a:lnTo>
                        <a:lnTo>
                          <a:pt x="10" y="6"/>
                        </a:lnTo>
                        <a:lnTo>
                          <a:pt x="9" y="6"/>
                        </a:lnTo>
                        <a:lnTo>
                          <a:pt x="8" y="6"/>
                        </a:lnTo>
                        <a:lnTo>
                          <a:pt x="7" y="6"/>
                        </a:lnTo>
                        <a:lnTo>
                          <a:pt x="7" y="6"/>
                        </a:lnTo>
                        <a:lnTo>
                          <a:pt x="7" y="8"/>
                        </a:lnTo>
                        <a:lnTo>
                          <a:pt x="6" y="8"/>
                        </a:lnTo>
                        <a:lnTo>
                          <a:pt x="6" y="8"/>
                        </a:lnTo>
                        <a:lnTo>
                          <a:pt x="6" y="9"/>
                        </a:lnTo>
                        <a:lnTo>
                          <a:pt x="6" y="10"/>
                        </a:lnTo>
                        <a:lnTo>
                          <a:pt x="6" y="10"/>
                        </a:lnTo>
                        <a:lnTo>
                          <a:pt x="5" y="11"/>
                        </a:lnTo>
                        <a:lnTo>
                          <a:pt x="5" y="11"/>
                        </a:lnTo>
                        <a:lnTo>
                          <a:pt x="5" y="12"/>
                        </a:lnTo>
                        <a:lnTo>
                          <a:pt x="5" y="12"/>
                        </a:lnTo>
                        <a:lnTo>
                          <a:pt x="4" y="13"/>
                        </a:lnTo>
                        <a:lnTo>
                          <a:pt x="4" y="13"/>
                        </a:lnTo>
                        <a:lnTo>
                          <a:pt x="4" y="14"/>
                        </a:lnTo>
                        <a:lnTo>
                          <a:pt x="4" y="15"/>
                        </a:lnTo>
                        <a:lnTo>
                          <a:pt x="3" y="15"/>
                        </a:lnTo>
                        <a:lnTo>
                          <a:pt x="3" y="16"/>
                        </a:lnTo>
                        <a:lnTo>
                          <a:pt x="3" y="16"/>
                        </a:lnTo>
                        <a:lnTo>
                          <a:pt x="2" y="17"/>
                        </a:lnTo>
                        <a:lnTo>
                          <a:pt x="2" y="17"/>
                        </a:lnTo>
                        <a:lnTo>
                          <a:pt x="1" y="17"/>
                        </a:lnTo>
                        <a:lnTo>
                          <a:pt x="0" y="18"/>
                        </a:lnTo>
                        <a:lnTo>
                          <a:pt x="1" y="18"/>
                        </a:lnTo>
                        <a:lnTo>
                          <a:pt x="1" y="19"/>
                        </a:lnTo>
                        <a:lnTo>
                          <a:pt x="2" y="19"/>
                        </a:lnTo>
                        <a:lnTo>
                          <a:pt x="2" y="20"/>
                        </a:lnTo>
                        <a:lnTo>
                          <a:pt x="2" y="20"/>
                        </a:lnTo>
                        <a:lnTo>
                          <a:pt x="3" y="21"/>
                        </a:lnTo>
                        <a:lnTo>
                          <a:pt x="3" y="21"/>
                        </a:lnTo>
                        <a:lnTo>
                          <a:pt x="3" y="21"/>
                        </a:lnTo>
                        <a:lnTo>
                          <a:pt x="3" y="22"/>
                        </a:lnTo>
                        <a:lnTo>
                          <a:pt x="3" y="23"/>
                        </a:lnTo>
                        <a:lnTo>
                          <a:pt x="3" y="23"/>
                        </a:lnTo>
                        <a:lnTo>
                          <a:pt x="2" y="23"/>
                        </a:lnTo>
                        <a:lnTo>
                          <a:pt x="2" y="23"/>
                        </a:lnTo>
                        <a:lnTo>
                          <a:pt x="2" y="24"/>
                        </a:lnTo>
                        <a:lnTo>
                          <a:pt x="2" y="25"/>
                        </a:lnTo>
                        <a:lnTo>
                          <a:pt x="3" y="25"/>
                        </a:lnTo>
                        <a:lnTo>
                          <a:pt x="3" y="26"/>
                        </a:lnTo>
                        <a:lnTo>
                          <a:pt x="4" y="27"/>
                        </a:lnTo>
                        <a:lnTo>
                          <a:pt x="3" y="27"/>
                        </a:lnTo>
                        <a:lnTo>
                          <a:pt x="3" y="28"/>
                        </a:lnTo>
                        <a:lnTo>
                          <a:pt x="3" y="29"/>
                        </a:lnTo>
                        <a:lnTo>
                          <a:pt x="4" y="29"/>
                        </a:lnTo>
                        <a:lnTo>
                          <a:pt x="4" y="30"/>
                        </a:lnTo>
                        <a:lnTo>
                          <a:pt x="4" y="30"/>
                        </a:lnTo>
                        <a:lnTo>
                          <a:pt x="4" y="30"/>
                        </a:lnTo>
                        <a:lnTo>
                          <a:pt x="4" y="31"/>
                        </a:lnTo>
                        <a:lnTo>
                          <a:pt x="4" y="31"/>
                        </a:lnTo>
                        <a:lnTo>
                          <a:pt x="4" y="32"/>
                        </a:lnTo>
                        <a:lnTo>
                          <a:pt x="4" y="33"/>
                        </a:lnTo>
                        <a:lnTo>
                          <a:pt x="4" y="33"/>
                        </a:lnTo>
                        <a:lnTo>
                          <a:pt x="4" y="33"/>
                        </a:lnTo>
                        <a:lnTo>
                          <a:pt x="4" y="34"/>
                        </a:lnTo>
                        <a:lnTo>
                          <a:pt x="4" y="34"/>
                        </a:lnTo>
                        <a:lnTo>
                          <a:pt x="5" y="35"/>
                        </a:lnTo>
                        <a:lnTo>
                          <a:pt x="5" y="35"/>
                        </a:lnTo>
                        <a:lnTo>
                          <a:pt x="5" y="36"/>
                        </a:lnTo>
                        <a:lnTo>
                          <a:pt x="5" y="36"/>
                        </a:lnTo>
                        <a:lnTo>
                          <a:pt x="6" y="37"/>
                        </a:lnTo>
                        <a:lnTo>
                          <a:pt x="6" y="38"/>
                        </a:lnTo>
                        <a:lnTo>
                          <a:pt x="6" y="39"/>
                        </a:lnTo>
                        <a:lnTo>
                          <a:pt x="5" y="40"/>
                        </a:lnTo>
                        <a:lnTo>
                          <a:pt x="5" y="40"/>
                        </a:lnTo>
                        <a:lnTo>
                          <a:pt x="5" y="41"/>
                        </a:lnTo>
                        <a:lnTo>
                          <a:pt x="5" y="41"/>
                        </a:lnTo>
                        <a:lnTo>
                          <a:pt x="4" y="42"/>
                        </a:lnTo>
                        <a:lnTo>
                          <a:pt x="4" y="42"/>
                        </a:lnTo>
                        <a:lnTo>
                          <a:pt x="3" y="43"/>
                        </a:lnTo>
                        <a:lnTo>
                          <a:pt x="4" y="43"/>
                        </a:lnTo>
                        <a:lnTo>
                          <a:pt x="4" y="43"/>
                        </a:lnTo>
                        <a:lnTo>
                          <a:pt x="4" y="44"/>
                        </a:lnTo>
                        <a:lnTo>
                          <a:pt x="5" y="44"/>
                        </a:lnTo>
                        <a:lnTo>
                          <a:pt x="5" y="45"/>
                        </a:lnTo>
                        <a:lnTo>
                          <a:pt x="4" y="45"/>
                        </a:lnTo>
                        <a:lnTo>
                          <a:pt x="4" y="46"/>
                        </a:lnTo>
                        <a:lnTo>
                          <a:pt x="4" y="47"/>
                        </a:lnTo>
                        <a:lnTo>
                          <a:pt x="4" y="47"/>
                        </a:lnTo>
                        <a:lnTo>
                          <a:pt x="3" y="48"/>
                        </a:lnTo>
                        <a:lnTo>
                          <a:pt x="3" y="49"/>
                        </a:lnTo>
                        <a:lnTo>
                          <a:pt x="3" y="50"/>
                        </a:lnTo>
                        <a:lnTo>
                          <a:pt x="3" y="51"/>
                        </a:lnTo>
                        <a:lnTo>
                          <a:pt x="3" y="51"/>
                        </a:lnTo>
                        <a:lnTo>
                          <a:pt x="3" y="52"/>
                        </a:lnTo>
                        <a:lnTo>
                          <a:pt x="4" y="53"/>
                        </a:lnTo>
                        <a:lnTo>
                          <a:pt x="4" y="54"/>
                        </a:lnTo>
                        <a:lnTo>
                          <a:pt x="4" y="56"/>
                        </a:lnTo>
                        <a:lnTo>
                          <a:pt x="5" y="56"/>
                        </a:lnTo>
                        <a:lnTo>
                          <a:pt x="5" y="57"/>
                        </a:lnTo>
                        <a:lnTo>
                          <a:pt x="6" y="57"/>
                        </a:lnTo>
                        <a:lnTo>
                          <a:pt x="6" y="57"/>
                        </a:lnTo>
                        <a:lnTo>
                          <a:pt x="6" y="57"/>
                        </a:lnTo>
                        <a:lnTo>
                          <a:pt x="7" y="58"/>
                        </a:lnTo>
                        <a:lnTo>
                          <a:pt x="7" y="58"/>
                        </a:lnTo>
                        <a:lnTo>
                          <a:pt x="7" y="59"/>
                        </a:lnTo>
                        <a:lnTo>
                          <a:pt x="7" y="59"/>
                        </a:lnTo>
                        <a:lnTo>
                          <a:pt x="7" y="59"/>
                        </a:lnTo>
                        <a:lnTo>
                          <a:pt x="8" y="60"/>
                        </a:lnTo>
                        <a:lnTo>
                          <a:pt x="8" y="60"/>
                        </a:lnTo>
                        <a:lnTo>
                          <a:pt x="8" y="60"/>
                        </a:lnTo>
                        <a:lnTo>
                          <a:pt x="8" y="61"/>
                        </a:lnTo>
                        <a:lnTo>
                          <a:pt x="8" y="61"/>
                        </a:lnTo>
                        <a:lnTo>
                          <a:pt x="9" y="62"/>
                        </a:lnTo>
                        <a:lnTo>
                          <a:pt x="9" y="64"/>
                        </a:lnTo>
                        <a:lnTo>
                          <a:pt x="8" y="64"/>
                        </a:lnTo>
                        <a:lnTo>
                          <a:pt x="8" y="65"/>
                        </a:lnTo>
                        <a:lnTo>
                          <a:pt x="8" y="65"/>
                        </a:lnTo>
                        <a:lnTo>
                          <a:pt x="7" y="66"/>
                        </a:lnTo>
                        <a:lnTo>
                          <a:pt x="7" y="67"/>
                        </a:lnTo>
                        <a:lnTo>
                          <a:pt x="7" y="67"/>
                        </a:lnTo>
                        <a:lnTo>
                          <a:pt x="7" y="68"/>
                        </a:lnTo>
                        <a:lnTo>
                          <a:pt x="8" y="69"/>
                        </a:lnTo>
                        <a:lnTo>
                          <a:pt x="8" y="70"/>
                        </a:lnTo>
                        <a:lnTo>
                          <a:pt x="8" y="70"/>
                        </a:lnTo>
                        <a:lnTo>
                          <a:pt x="8" y="71"/>
                        </a:lnTo>
                        <a:lnTo>
                          <a:pt x="8" y="72"/>
                        </a:lnTo>
                        <a:lnTo>
                          <a:pt x="8" y="72"/>
                        </a:lnTo>
                        <a:lnTo>
                          <a:pt x="9" y="72"/>
                        </a:lnTo>
                        <a:lnTo>
                          <a:pt x="9" y="72"/>
                        </a:lnTo>
                        <a:lnTo>
                          <a:pt x="9" y="73"/>
                        </a:lnTo>
                        <a:lnTo>
                          <a:pt x="10" y="74"/>
                        </a:lnTo>
                        <a:lnTo>
                          <a:pt x="10" y="74"/>
                        </a:lnTo>
                        <a:lnTo>
                          <a:pt x="10" y="75"/>
                        </a:lnTo>
                        <a:lnTo>
                          <a:pt x="10" y="76"/>
                        </a:lnTo>
                        <a:lnTo>
                          <a:pt x="10" y="77"/>
                        </a:lnTo>
                        <a:lnTo>
                          <a:pt x="9" y="77"/>
                        </a:lnTo>
                        <a:lnTo>
                          <a:pt x="9" y="78"/>
                        </a:lnTo>
                        <a:lnTo>
                          <a:pt x="10" y="79"/>
                        </a:lnTo>
                        <a:lnTo>
                          <a:pt x="10" y="79"/>
                        </a:lnTo>
                        <a:lnTo>
                          <a:pt x="10" y="80"/>
                        </a:lnTo>
                        <a:lnTo>
                          <a:pt x="10" y="80"/>
                        </a:lnTo>
                        <a:lnTo>
                          <a:pt x="10" y="82"/>
                        </a:lnTo>
                        <a:lnTo>
                          <a:pt x="9" y="83"/>
                        </a:lnTo>
                        <a:lnTo>
                          <a:pt x="9" y="84"/>
                        </a:lnTo>
                        <a:lnTo>
                          <a:pt x="9" y="84"/>
                        </a:lnTo>
                        <a:lnTo>
                          <a:pt x="9" y="85"/>
                        </a:lnTo>
                        <a:lnTo>
                          <a:pt x="9" y="86"/>
                        </a:lnTo>
                        <a:lnTo>
                          <a:pt x="8" y="86"/>
                        </a:lnTo>
                        <a:lnTo>
                          <a:pt x="7" y="86"/>
                        </a:lnTo>
                        <a:lnTo>
                          <a:pt x="7" y="87"/>
                        </a:lnTo>
                        <a:lnTo>
                          <a:pt x="7" y="88"/>
                        </a:lnTo>
                        <a:lnTo>
                          <a:pt x="6" y="88"/>
                        </a:lnTo>
                        <a:lnTo>
                          <a:pt x="6" y="88"/>
                        </a:lnTo>
                        <a:lnTo>
                          <a:pt x="5" y="89"/>
                        </a:lnTo>
                        <a:lnTo>
                          <a:pt x="5" y="90"/>
                        </a:lnTo>
                        <a:lnTo>
                          <a:pt x="4" y="90"/>
                        </a:lnTo>
                        <a:lnTo>
                          <a:pt x="4" y="91"/>
                        </a:lnTo>
                        <a:lnTo>
                          <a:pt x="5" y="91"/>
                        </a:lnTo>
                        <a:lnTo>
                          <a:pt x="5" y="92"/>
                        </a:lnTo>
                        <a:lnTo>
                          <a:pt x="5" y="92"/>
                        </a:lnTo>
                        <a:lnTo>
                          <a:pt x="5" y="93"/>
                        </a:lnTo>
                        <a:lnTo>
                          <a:pt x="5" y="94"/>
                        </a:lnTo>
                        <a:lnTo>
                          <a:pt x="5" y="95"/>
                        </a:lnTo>
                        <a:lnTo>
                          <a:pt x="6" y="95"/>
                        </a:lnTo>
                        <a:lnTo>
                          <a:pt x="6" y="96"/>
                        </a:lnTo>
                        <a:lnTo>
                          <a:pt x="7" y="96"/>
                        </a:lnTo>
                        <a:lnTo>
                          <a:pt x="8" y="97"/>
                        </a:lnTo>
                        <a:lnTo>
                          <a:pt x="8" y="97"/>
                        </a:lnTo>
                        <a:lnTo>
                          <a:pt x="8" y="97"/>
                        </a:lnTo>
                        <a:lnTo>
                          <a:pt x="8" y="97"/>
                        </a:lnTo>
                        <a:lnTo>
                          <a:pt x="9" y="98"/>
                        </a:lnTo>
                        <a:lnTo>
                          <a:pt x="9" y="99"/>
                        </a:lnTo>
                        <a:lnTo>
                          <a:pt x="9" y="99"/>
                        </a:lnTo>
                        <a:lnTo>
                          <a:pt x="9" y="100"/>
                        </a:lnTo>
                        <a:lnTo>
                          <a:pt x="9" y="101"/>
                        </a:lnTo>
                        <a:lnTo>
                          <a:pt x="9" y="102"/>
                        </a:lnTo>
                        <a:lnTo>
                          <a:pt x="8" y="102"/>
                        </a:lnTo>
                        <a:lnTo>
                          <a:pt x="8" y="102"/>
                        </a:lnTo>
                        <a:lnTo>
                          <a:pt x="7" y="103"/>
                        </a:lnTo>
                        <a:lnTo>
                          <a:pt x="6" y="103"/>
                        </a:lnTo>
                        <a:lnTo>
                          <a:pt x="5" y="103"/>
                        </a:lnTo>
                        <a:lnTo>
                          <a:pt x="5" y="103"/>
                        </a:lnTo>
                        <a:lnTo>
                          <a:pt x="5" y="102"/>
                        </a:lnTo>
                        <a:lnTo>
                          <a:pt x="4" y="102"/>
                        </a:lnTo>
                        <a:lnTo>
                          <a:pt x="3" y="102"/>
                        </a:lnTo>
                        <a:lnTo>
                          <a:pt x="4" y="103"/>
                        </a:lnTo>
                        <a:lnTo>
                          <a:pt x="3" y="104"/>
                        </a:lnTo>
                        <a:lnTo>
                          <a:pt x="3" y="105"/>
                        </a:lnTo>
                        <a:lnTo>
                          <a:pt x="3" y="105"/>
                        </a:lnTo>
                        <a:lnTo>
                          <a:pt x="3" y="106"/>
                        </a:lnTo>
                        <a:lnTo>
                          <a:pt x="3" y="107"/>
                        </a:lnTo>
                        <a:lnTo>
                          <a:pt x="3" y="108"/>
                        </a:lnTo>
                        <a:lnTo>
                          <a:pt x="3" y="108"/>
                        </a:lnTo>
                        <a:lnTo>
                          <a:pt x="3" y="108"/>
                        </a:lnTo>
                        <a:lnTo>
                          <a:pt x="3" y="109"/>
                        </a:lnTo>
                        <a:lnTo>
                          <a:pt x="4" y="110"/>
                        </a:lnTo>
                        <a:lnTo>
                          <a:pt x="4" y="110"/>
                        </a:lnTo>
                        <a:lnTo>
                          <a:pt x="5" y="110"/>
                        </a:lnTo>
                        <a:lnTo>
                          <a:pt x="5" y="111"/>
                        </a:lnTo>
                        <a:lnTo>
                          <a:pt x="6" y="111"/>
                        </a:lnTo>
                        <a:lnTo>
                          <a:pt x="6" y="112"/>
                        </a:lnTo>
                        <a:lnTo>
                          <a:pt x="6" y="113"/>
                        </a:lnTo>
                        <a:lnTo>
                          <a:pt x="6" y="113"/>
                        </a:lnTo>
                        <a:lnTo>
                          <a:pt x="6" y="114"/>
                        </a:lnTo>
                        <a:lnTo>
                          <a:pt x="7" y="115"/>
                        </a:lnTo>
                        <a:lnTo>
                          <a:pt x="7" y="116"/>
                        </a:lnTo>
                        <a:lnTo>
                          <a:pt x="7" y="117"/>
                        </a:lnTo>
                        <a:lnTo>
                          <a:pt x="6" y="118"/>
                        </a:lnTo>
                        <a:lnTo>
                          <a:pt x="6" y="118"/>
                        </a:lnTo>
                        <a:lnTo>
                          <a:pt x="6" y="119"/>
                        </a:lnTo>
                        <a:lnTo>
                          <a:pt x="6" y="120"/>
                        </a:lnTo>
                        <a:lnTo>
                          <a:pt x="6" y="120"/>
                        </a:lnTo>
                        <a:lnTo>
                          <a:pt x="6" y="121"/>
                        </a:lnTo>
                        <a:lnTo>
                          <a:pt x="6" y="121"/>
                        </a:lnTo>
                        <a:lnTo>
                          <a:pt x="6" y="122"/>
                        </a:lnTo>
                        <a:lnTo>
                          <a:pt x="6" y="122"/>
                        </a:lnTo>
                        <a:lnTo>
                          <a:pt x="5" y="122"/>
                        </a:lnTo>
                        <a:lnTo>
                          <a:pt x="5" y="123"/>
                        </a:lnTo>
                        <a:lnTo>
                          <a:pt x="5" y="124"/>
                        </a:lnTo>
                        <a:lnTo>
                          <a:pt x="4" y="124"/>
                        </a:lnTo>
                        <a:lnTo>
                          <a:pt x="4" y="125"/>
                        </a:lnTo>
                        <a:lnTo>
                          <a:pt x="4" y="126"/>
                        </a:lnTo>
                        <a:lnTo>
                          <a:pt x="4" y="127"/>
                        </a:lnTo>
                        <a:lnTo>
                          <a:pt x="4" y="129"/>
                        </a:lnTo>
                        <a:lnTo>
                          <a:pt x="5" y="130"/>
                        </a:lnTo>
                        <a:lnTo>
                          <a:pt x="5" y="130"/>
                        </a:lnTo>
                        <a:lnTo>
                          <a:pt x="5" y="130"/>
                        </a:lnTo>
                        <a:lnTo>
                          <a:pt x="5" y="131"/>
                        </a:lnTo>
                        <a:lnTo>
                          <a:pt x="6" y="131"/>
                        </a:lnTo>
                        <a:lnTo>
                          <a:pt x="6" y="131"/>
                        </a:lnTo>
                        <a:lnTo>
                          <a:pt x="7" y="131"/>
                        </a:lnTo>
                        <a:lnTo>
                          <a:pt x="7" y="132"/>
                        </a:lnTo>
                        <a:lnTo>
                          <a:pt x="7" y="133"/>
                        </a:lnTo>
                        <a:lnTo>
                          <a:pt x="8" y="133"/>
                        </a:lnTo>
                        <a:lnTo>
                          <a:pt x="8" y="134"/>
                        </a:lnTo>
                        <a:lnTo>
                          <a:pt x="7" y="134"/>
                        </a:lnTo>
                        <a:lnTo>
                          <a:pt x="7" y="135"/>
                        </a:lnTo>
                        <a:lnTo>
                          <a:pt x="7" y="136"/>
                        </a:lnTo>
                        <a:lnTo>
                          <a:pt x="7" y="136"/>
                        </a:lnTo>
                        <a:lnTo>
                          <a:pt x="8" y="136"/>
                        </a:lnTo>
                        <a:lnTo>
                          <a:pt x="8" y="137"/>
                        </a:lnTo>
                        <a:lnTo>
                          <a:pt x="8" y="137"/>
                        </a:lnTo>
                        <a:lnTo>
                          <a:pt x="7" y="138"/>
                        </a:lnTo>
                        <a:lnTo>
                          <a:pt x="7" y="138"/>
                        </a:lnTo>
                        <a:lnTo>
                          <a:pt x="7" y="139"/>
                        </a:lnTo>
                        <a:lnTo>
                          <a:pt x="7" y="140"/>
                        </a:lnTo>
                        <a:lnTo>
                          <a:pt x="6" y="140"/>
                        </a:lnTo>
                        <a:lnTo>
                          <a:pt x="6" y="141"/>
                        </a:lnTo>
                        <a:lnTo>
                          <a:pt x="6" y="141"/>
                        </a:lnTo>
                        <a:lnTo>
                          <a:pt x="6" y="142"/>
                        </a:lnTo>
                        <a:lnTo>
                          <a:pt x="6" y="142"/>
                        </a:lnTo>
                        <a:lnTo>
                          <a:pt x="7" y="142"/>
                        </a:lnTo>
                        <a:lnTo>
                          <a:pt x="7" y="143"/>
                        </a:lnTo>
                        <a:lnTo>
                          <a:pt x="8" y="143"/>
                        </a:lnTo>
                        <a:lnTo>
                          <a:pt x="8" y="143"/>
                        </a:lnTo>
                        <a:lnTo>
                          <a:pt x="8" y="144"/>
                        </a:lnTo>
                        <a:lnTo>
                          <a:pt x="9" y="144"/>
                        </a:lnTo>
                        <a:lnTo>
                          <a:pt x="9" y="145"/>
                        </a:lnTo>
                        <a:lnTo>
                          <a:pt x="10" y="145"/>
                        </a:lnTo>
                        <a:lnTo>
                          <a:pt x="10" y="146"/>
                        </a:lnTo>
                        <a:lnTo>
                          <a:pt x="10" y="146"/>
                        </a:lnTo>
                        <a:lnTo>
                          <a:pt x="11" y="146"/>
                        </a:lnTo>
                        <a:lnTo>
                          <a:pt x="11" y="146"/>
                        </a:lnTo>
                        <a:lnTo>
                          <a:pt x="12" y="147"/>
                        </a:lnTo>
                        <a:lnTo>
                          <a:pt x="13" y="147"/>
                        </a:lnTo>
                        <a:lnTo>
                          <a:pt x="13" y="147"/>
                        </a:lnTo>
                        <a:lnTo>
                          <a:pt x="14" y="148"/>
                        </a:lnTo>
                        <a:lnTo>
                          <a:pt x="14" y="149"/>
                        </a:lnTo>
                        <a:lnTo>
                          <a:pt x="15" y="150"/>
                        </a:lnTo>
                        <a:lnTo>
                          <a:pt x="16" y="150"/>
                        </a:lnTo>
                        <a:lnTo>
                          <a:pt x="16" y="150"/>
                        </a:lnTo>
                        <a:lnTo>
                          <a:pt x="16" y="151"/>
                        </a:lnTo>
                        <a:lnTo>
                          <a:pt x="16" y="151"/>
                        </a:lnTo>
                        <a:lnTo>
                          <a:pt x="17" y="152"/>
                        </a:lnTo>
                        <a:lnTo>
                          <a:pt x="17" y="153"/>
                        </a:lnTo>
                        <a:lnTo>
                          <a:pt x="17" y="154"/>
                        </a:lnTo>
                        <a:lnTo>
                          <a:pt x="17" y="155"/>
                        </a:lnTo>
                        <a:lnTo>
                          <a:pt x="18" y="156"/>
                        </a:lnTo>
                        <a:lnTo>
                          <a:pt x="18" y="156"/>
                        </a:lnTo>
                        <a:lnTo>
                          <a:pt x="19" y="157"/>
                        </a:lnTo>
                        <a:lnTo>
                          <a:pt x="19" y="158"/>
                        </a:lnTo>
                        <a:lnTo>
                          <a:pt x="19" y="159"/>
                        </a:lnTo>
                        <a:lnTo>
                          <a:pt x="20" y="159"/>
                        </a:lnTo>
                        <a:lnTo>
                          <a:pt x="20" y="160"/>
                        </a:lnTo>
                        <a:lnTo>
                          <a:pt x="21" y="160"/>
                        </a:lnTo>
                        <a:lnTo>
                          <a:pt x="21" y="161"/>
                        </a:lnTo>
                        <a:lnTo>
                          <a:pt x="21" y="162"/>
                        </a:lnTo>
                        <a:lnTo>
                          <a:pt x="21" y="162"/>
                        </a:lnTo>
                        <a:lnTo>
                          <a:pt x="21" y="163"/>
                        </a:lnTo>
                        <a:lnTo>
                          <a:pt x="21" y="163"/>
                        </a:lnTo>
                        <a:lnTo>
                          <a:pt x="21" y="164"/>
                        </a:lnTo>
                        <a:lnTo>
                          <a:pt x="21" y="164"/>
                        </a:lnTo>
                        <a:lnTo>
                          <a:pt x="22" y="165"/>
                        </a:lnTo>
                        <a:lnTo>
                          <a:pt x="22" y="165"/>
                        </a:lnTo>
                        <a:lnTo>
                          <a:pt x="22" y="166"/>
                        </a:lnTo>
                        <a:lnTo>
                          <a:pt x="23" y="166"/>
                        </a:lnTo>
                        <a:lnTo>
                          <a:pt x="23" y="167"/>
                        </a:lnTo>
                        <a:lnTo>
                          <a:pt x="23" y="167"/>
                        </a:lnTo>
                        <a:lnTo>
                          <a:pt x="24" y="167"/>
                        </a:lnTo>
                        <a:lnTo>
                          <a:pt x="23" y="168"/>
                        </a:lnTo>
                        <a:lnTo>
                          <a:pt x="24" y="168"/>
                        </a:lnTo>
                        <a:lnTo>
                          <a:pt x="25" y="169"/>
                        </a:lnTo>
                        <a:lnTo>
                          <a:pt x="25" y="170"/>
                        </a:lnTo>
                        <a:lnTo>
                          <a:pt x="26" y="170"/>
                        </a:lnTo>
                        <a:lnTo>
                          <a:pt x="26" y="171"/>
                        </a:lnTo>
                        <a:lnTo>
                          <a:pt x="26" y="171"/>
                        </a:lnTo>
                        <a:lnTo>
                          <a:pt x="26" y="172"/>
                        </a:lnTo>
                        <a:lnTo>
                          <a:pt x="26" y="173"/>
                        </a:lnTo>
                        <a:lnTo>
                          <a:pt x="26" y="174"/>
                        </a:lnTo>
                        <a:lnTo>
                          <a:pt x="26" y="175"/>
                        </a:lnTo>
                        <a:lnTo>
                          <a:pt x="26" y="175"/>
                        </a:lnTo>
                        <a:lnTo>
                          <a:pt x="26" y="176"/>
                        </a:lnTo>
                        <a:lnTo>
                          <a:pt x="26" y="178"/>
                        </a:lnTo>
                        <a:lnTo>
                          <a:pt x="27" y="179"/>
                        </a:lnTo>
                        <a:lnTo>
                          <a:pt x="27" y="180"/>
                        </a:lnTo>
                        <a:lnTo>
                          <a:pt x="27" y="180"/>
                        </a:lnTo>
                        <a:lnTo>
                          <a:pt x="27" y="181"/>
                        </a:lnTo>
                        <a:lnTo>
                          <a:pt x="28" y="181"/>
                        </a:lnTo>
                        <a:lnTo>
                          <a:pt x="29" y="181"/>
                        </a:lnTo>
                        <a:lnTo>
                          <a:pt x="30" y="181"/>
                        </a:lnTo>
                        <a:lnTo>
                          <a:pt x="30" y="182"/>
                        </a:lnTo>
                        <a:lnTo>
                          <a:pt x="30" y="182"/>
                        </a:lnTo>
                        <a:lnTo>
                          <a:pt x="31" y="182"/>
                        </a:lnTo>
                        <a:lnTo>
                          <a:pt x="31" y="183"/>
                        </a:lnTo>
                        <a:lnTo>
                          <a:pt x="31" y="184"/>
                        </a:lnTo>
                        <a:lnTo>
                          <a:pt x="32" y="184"/>
                        </a:lnTo>
                        <a:lnTo>
                          <a:pt x="32" y="184"/>
                        </a:lnTo>
                        <a:lnTo>
                          <a:pt x="33" y="184"/>
                        </a:lnTo>
                        <a:lnTo>
                          <a:pt x="33" y="185"/>
                        </a:lnTo>
                        <a:lnTo>
                          <a:pt x="33" y="186"/>
                        </a:lnTo>
                        <a:lnTo>
                          <a:pt x="33" y="186"/>
                        </a:lnTo>
                        <a:lnTo>
                          <a:pt x="33" y="187"/>
                        </a:lnTo>
                        <a:lnTo>
                          <a:pt x="32" y="187"/>
                        </a:lnTo>
                        <a:lnTo>
                          <a:pt x="32" y="188"/>
                        </a:lnTo>
                        <a:lnTo>
                          <a:pt x="32" y="189"/>
                        </a:lnTo>
                        <a:lnTo>
                          <a:pt x="33" y="189"/>
                        </a:lnTo>
                        <a:lnTo>
                          <a:pt x="33" y="189"/>
                        </a:lnTo>
                        <a:lnTo>
                          <a:pt x="33" y="190"/>
                        </a:lnTo>
                        <a:lnTo>
                          <a:pt x="33" y="190"/>
                        </a:lnTo>
                        <a:lnTo>
                          <a:pt x="33" y="191"/>
                        </a:lnTo>
                        <a:lnTo>
                          <a:pt x="33" y="191"/>
                        </a:lnTo>
                        <a:lnTo>
                          <a:pt x="33" y="192"/>
                        </a:lnTo>
                        <a:lnTo>
                          <a:pt x="33" y="193"/>
                        </a:lnTo>
                        <a:lnTo>
                          <a:pt x="34" y="193"/>
                        </a:lnTo>
                        <a:lnTo>
                          <a:pt x="34" y="193"/>
                        </a:lnTo>
                        <a:lnTo>
                          <a:pt x="35" y="193"/>
                        </a:lnTo>
                        <a:lnTo>
                          <a:pt x="35" y="192"/>
                        </a:lnTo>
                        <a:lnTo>
                          <a:pt x="35" y="192"/>
                        </a:lnTo>
                        <a:lnTo>
                          <a:pt x="36" y="192"/>
                        </a:lnTo>
                        <a:lnTo>
                          <a:pt x="37" y="192"/>
                        </a:lnTo>
                        <a:lnTo>
                          <a:pt x="37" y="193"/>
                        </a:lnTo>
                        <a:lnTo>
                          <a:pt x="38" y="192"/>
                        </a:lnTo>
                        <a:lnTo>
                          <a:pt x="38" y="192"/>
                        </a:lnTo>
                        <a:lnTo>
                          <a:pt x="40" y="192"/>
                        </a:lnTo>
                        <a:lnTo>
                          <a:pt x="40" y="191"/>
                        </a:lnTo>
                        <a:lnTo>
                          <a:pt x="40" y="190"/>
                        </a:lnTo>
                        <a:lnTo>
                          <a:pt x="40" y="189"/>
                        </a:lnTo>
                        <a:lnTo>
                          <a:pt x="40" y="189"/>
                        </a:lnTo>
                        <a:lnTo>
                          <a:pt x="41" y="189"/>
                        </a:lnTo>
                        <a:lnTo>
                          <a:pt x="40" y="188"/>
                        </a:lnTo>
                        <a:lnTo>
                          <a:pt x="41" y="187"/>
                        </a:lnTo>
                        <a:lnTo>
                          <a:pt x="41" y="187"/>
                        </a:lnTo>
                        <a:lnTo>
                          <a:pt x="41" y="187"/>
                        </a:lnTo>
                        <a:lnTo>
                          <a:pt x="41" y="186"/>
                        </a:lnTo>
                        <a:lnTo>
                          <a:pt x="42" y="186"/>
                        </a:lnTo>
                        <a:lnTo>
                          <a:pt x="42" y="185"/>
                        </a:lnTo>
                        <a:lnTo>
                          <a:pt x="43" y="185"/>
                        </a:lnTo>
                        <a:lnTo>
                          <a:pt x="43" y="184"/>
                        </a:lnTo>
                        <a:lnTo>
                          <a:pt x="44" y="184"/>
                        </a:lnTo>
                        <a:lnTo>
                          <a:pt x="44" y="183"/>
                        </a:lnTo>
                        <a:lnTo>
                          <a:pt x="44" y="182"/>
                        </a:lnTo>
                        <a:lnTo>
                          <a:pt x="44" y="181"/>
                        </a:lnTo>
                        <a:lnTo>
                          <a:pt x="44" y="181"/>
                        </a:lnTo>
                        <a:lnTo>
                          <a:pt x="44" y="180"/>
                        </a:lnTo>
                        <a:lnTo>
                          <a:pt x="43" y="180"/>
                        </a:lnTo>
                        <a:lnTo>
                          <a:pt x="43" y="179"/>
                        </a:lnTo>
                        <a:lnTo>
                          <a:pt x="43" y="178"/>
                        </a:lnTo>
                        <a:lnTo>
                          <a:pt x="43" y="178"/>
                        </a:lnTo>
                        <a:lnTo>
                          <a:pt x="43" y="177"/>
                        </a:lnTo>
                        <a:lnTo>
                          <a:pt x="43" y="176"/>
                        </a:lnTo>
                        <a:lnTo>
                          <a:pt x="43" y="175"/>
                        </a:lnTo>
                        <a:lnTo>
                          <a:pt x="43" y="174"/>
                        </a:lnTo>
                        <a:lnTo>
                          <a:pt x="42" y="173"/>
                        </a:lnTo>
                        <a:lnTo>
                          <a:pt x="42" y="172"/>
                        </a:lnTo>
                        <a:lnTo>
                          <a:pt x="42" y="171"/>
                        </a:lnTo>
                        <a:lnTo>
                          <a:pt x="41" y="171"/>
                        </a:lnTo>
                        <a:lnTo>
                          <a:pt x="41" y="171"/>
                        </a:lnTo>
                        <a:lnTo>
                          <a:pt x="41" y="170"/>
                        </a:lnTo>
                        <a:lnTo>
                          <a:pt x="41" y="169"/>
                        </a:lnTo>
                        <a:lnTo>
                          <a:pt x="41" y="168"/>
                        </a:lnTo>
                        <a:lnTo>
                          <a:pt x="40" y="167"/>
                        </a:lnTo>
                        <a:lnTo>
                          <a:pt x="40" y="167"/>
                        </a:lnTo>
                        <a:lnTo>
                          <a:pt x="40" y="166"/>
                        </a:lnTo>
                        <a:lnTo>
                          <a:pt x="40" y="164"/>
                        </a:lnTo>
                        <a:lnTo>
                          <a:pt x="40" y="163"/>
                        </a:lnTo>
                        <a:lnTo>
                          <a:pt x="40" y="161"/>
                        </a:lnTo>
                        <a:lnTo>
                          <a:pt x="41" y="161"/>
                        </a:lnTo>
                        <a:lnTo>
                          <a:pt x="41" y="160"/>
                        </a:lnTo>
                        <a:lnTo>
                          <a:pt x="41" y="160"/>
                        </a:lnTo>
                        <a:lnTo>
                          <a:pt x="41" y="160"/>
                        </a:lnTo>
                        <a:lnTo>
                          <a:pt x="41" y="159"/>
                        </a:lnTo>
                        <a:lnTo>
                          <a:pt x="41" y="159"/>
                        </a:lnTo>
                        <a:lnTo>
                          <a:pt x="42" y="158"/>
                        </a:lnTo>
                        <a:lnTo>
                          <a:pt x="42" y="157"/>
                        </a:lnTo>
                        <a:lnTo>
                          <a:pt x="42" y="156"/>
                        </a:lnTo>
                        <a:lnTo>
                          <a:pt x="42" y="155"/>
                        </a:lnTo>
                        <a:lnTo>
                          <a:pt x="42" y="155"/>
                        </a:lnTo>
                        <a:lnTo>
                          <a:pt x="41" y="154"/>
                        </a:lnTo>
                        <a:lnTo>
                          <a:pt x="41" y="154"/>
                        </a:lnTo>
                        <a:lnTo>
                          <a:pt x="41" y="153"/>
                        </a:lnTo>
                        <a:lnTo>
                          <a:pt x="41" y="152"/>
                        </a:lnTo>
                        <a:lnTo>
                          <a:pt x="41" y="151"/>
                        </a:lnTo>
                        <a:lnTo>
                          <a:pt x="41" y="150"/>
                        </a:lnTo>
                        <a:lnTo>
                          <a:pt x="41" y="149"/>
                        </a:lnTo>
                        <a:lnTo>
                          <a:pt x="41" y="149"/>
                        </a:lnTo>
                        <a:lnTo>
                          <a:pt x="41" y="148"/>
                        </a:lnTo>
                        <a:lnTo>
                          <a:pt x="41" y="146"/>
                        </a:lnTo>
                        <a:lnTo>
                          <a:pt x="41" y="146"/>
                        </a:lnTo>
                        <a:lnTo>
                          <a:pt x="41" y="144"/>
                        </a:lnTo>
                        <a:lnTo>
                          <a:pt x="40" y="143"/>
                        </a:lnTo>
                        <a:lnTo>
                          <a:pt x="40" y="142"/>
                        </a:lnTo>
                        <a:lnTo>
                          <a:pt x="40" y="142"/>
                        </a:lnTo>
                        <a:lnTo>
                          <a:pt x="40" y="140"/>
                        </a:lnTo>
                        <a:lnTo>
                          <a:pt x="41" y="140"/>
                        </a:lnTo>
                        <a:lnTo>
                          <a:pt x="40" y="138"/>
                        </a:lnTo>
                        <a:lnTo>
                          <a:pt x="40" y="138"/>
                        </a:lnTo>
                        <a:lnTo>
                          <a:pt x="40" y="137"/>
                        </a:lnTo>
                        <a:lnTo>
                          <a:pt x="40" y="136"/>
                        </a:lnTo>
                        <a:lnTo>
                          <a:pt x="39" y="135"/>
                        </a:lnTo>
                        <a:lnTo>
                          <a:pt x="39" y="135"/>
                        </a:lnTo>
                        <a:lnTo>
                          <a:pt x="39" y="133"/>
                        </a:lnTo>
                        <a:lnTo>
                          <a:pt x="39" y="132"/>
                        </a:lnTo>
                        <a:lnTo>
                          <a:pt x="38" y="132"/>
                        </a:lnTo>
                        <a:lnTo>
                          <a:pt x="38" y="131"/>
                        </a:lnTo>
                        <a:lnTo>
                          <a:pt x="39" y="131"/>
                        </a:lnTo>
                        <a:lnTo>
                          <a:pt x="39" y="130"/>
                        </a:lnTo>
                        <a:lnTo>
                          <a:pt x="39" y="129"/>
                        </a:lnTo>
                        <a:lnTo>
                          <a:pt x="39" y="129"/>
                        </a:lnTo>
                        <a:lnTo>
                          <a:pt x="39" y="127"/>
                        </a:lnTo>
                        <a:lnTo>
                          <a:pt x="38" y="127"/>
                        </a:lnTo>
                        <a:lnTo>
                          <a:pt x="38" y="127"/>
                        </a:lnTo>
                        <a:lnTo>
                          <a:pt x="37" y="126"/>
                        </a:lnTo>
                        <a:lnTo>
                          <a:pt x="37" y="125"/>
                        </a:lnTo>
                        <a:lnTo>
                          <a:pt x="37" y="124"/>
                        </a:lnTo>
                        <a:lnTo>
                          <a:pt x="37" y="123"/>
                        </a:lnTo>
                        <a:lnTo>
                          <a:pt x="37" y="122"/>
                        </a:lnTo>
                        <a:lnTo>
                          <a:pt x="37" y="122"/>
                        </a:lnTo>
                        <a:lnTo>
                          <a:pt x="37" y="121"/>
                        </a:lnTo>
                        <a:lnTo>
                          <a:pt x="36" y="121"/>
                        </a:lnTo>
                        <a:lnTo>
                          <a:pt x="36" y="120"/>
                        </a:lnTo>
                        <a:lnTo>
                          <a:pt x="36" y="119"/>
                        </a:lnTo>
                        <a:lnTo>
                          <a:pt x="36" y="119"/>
                        </a:lnTo>
                        <a:lnTo>
                          <a:pt x="36" y="118"/>
                        </a:lnTo>
                        <a:lnTo>
                          <a:pt x="36" y="117"/>
                        </a:lnTo>
                        <a:lnTo>
                          <a:pt x="36" y="117"/>
                        </a:lnTo>
                        <a:lnTo>
                          <a:pt x="35" y="116"/>
                        </a:lnTo>
                        <a:lnTo>
                          <a:pt x="34" y="115"/>
                        </a:lnTo>
                        <a:lnTo>
                          <a:pt x="34" y="115"/>
                        </a:lnTo>
                        <a:lnTo>
                          <a:pt x="33" y="115"/>
                        </a:lnTo>
                        <a:lnTo>
                          <a:pt x="32" y="115"/>
                        </a:lnTo>
                        <a:lnTo>
                          <a:pt x="32" y="114"/>
                        </a:lnTo>
                        <a:lnTo>
                          <a:pt x="32" y="113"/>
                        </a:lnTo>
                        <a:lnTo>
                          <a:pt x="32" y="113"/>
                        </a:lnTo>
                        <a:lnTo>
                          <a:pt x="32" y="112"/>
                        </a:lnTo>
                        <a:lnTo>
                          <a:pt x="32" y="111"/>
                        </a:lnTo>
                        <a:lnTo>
                          <a:pt x="32" y="110"/>
                        </a:lnTo>
                        <a:lnTo>
                          <a:pt x="32" y="110"/>
                        </a:lnTo>
                        <a:lnTo>
                          <a:pt x="31" y="109"/>
                        </a:lnTo>
                        <a:lnTo>
                          <a:pt x="30" y="109"/>
                        </a:lnTo>
                        <a:lnTo>
                          <a:pt x="30" y="108"/>
                        </a:lnTo>
                        <a:lnTo>
                          <a:pt x="30" y="108"/>
                        </a:lnTo>
                        <a:lnTo>
                          <a:pt x="30" y="107"/>
                        </a:lnTo>
                        <a:lnTo>
                          <a:pt x="30" y="106"/>
                        </a:lnTo>
                        <a:lnTo>
                          <a:pt x="30" y="105"/>
                        </a:lnTo>
                        <a:lnTo>
                          <a:pt x="31" y="105"/>
                        </a:lnTo>
                        <a:lnTo>
                          <a:pt x="31" y="104"/>
                        </a:lnTo>
                        <a:lnTo>
                          <a:pt x="32" y="104"/>
                        </a:lnTo>
                        <a:lnTo>
                          <a:pt x="32" y="104"/>
                        </a:lnTo>
                        <a:lnTo>
                          <a:pt x="33" y="105"/>
                        </a:lnTo>
                        <a:lnTo>
                          <a:pt x="33" y="105"/>
                        </a:lnTo>
                        <a:lnTo>
                          <a:pt x="34" y="105"/>
                        </a:lnTo>
                        <a:lnTo>
                          <a:pt x="35" y="104"/>
                        </a:lnTo>
                        <a:lnTo>
                          <a:pt x="35" y="103"/>
                        </a:lnTo>
                        <a:lnTo>
                          <a:pt x="36" y="102"/>
                        </a:lnTo>
                        <a:lnTo>
                          <a:pt x="36" y="101"/>
                        </a:lnTo>
                        <a:lnTo>
                          <a:pt x="37" y="100"/>
                        </a:lnTo>
                        <a:lnTo>
                          <a:pt x="36" y="99"/>
                        </a:lnTo>
                        <a:lnTo>
                          <a:pt x="36" y="99"/>
                        </a:lnTo>
                        <a:lnTo>
                          <a:pt x="37" y="98"/>
                        </a:lnTo>
                        <a:lnTo>
                          <a:pt x="36" y="97"/>
                        </a:lnTo>
                        <a:lnTo>
                          <a:pt x="35" y="97"/>
                        </a:lnTo>
                        <a:lnTo>
                          <a:pt x="36" y="96"/>
                        </a:lnTo>
                        <a:lnTo>
                          <a:pt x="36" y="95"/>
                        </a:lnTo>
                        <a:lnTo>
                          <a:pt x="37" y="95"/>
                        </a:lnTo>
                        <a:lnTo>
                          <a:pt x="37" y="96"/>
                        </a:lnTo>
                        <a:lnTo>
                          <a:pt x="38" y="95"/>
                        </a:lnTo>
                        <a:lnTo>
                          <a:pt x="39" y="95"/>
                        </a:lnTo>
                        <a:lnTo>
                          <a:pt x="39" y="94"/>
                        </a:lnTo>
                        <a:lnTo>
                          <a:pt x="39" y="94"/>
                        </a:lnTo>
                        <a:lnTo>
                          <a:pt x="39" y="93"/>
                        </a:lnTo>
                        <a:lnTo>
                          <a:pt x="40" y="92"/>
                        </a:lnTo>
                        <a:lnTo>
                          <a:pt x="40" y="91"/>
                        </a:lnTo>
                        <a:lnTo>
                          <a:pt x="40" y="91"/>
                        </a:lnTo>
                        <a:lnTo>
                          <a:pt x="41" y="91"/>
                        </a:lnTo>
                        <a:lnTo>
                          <a:pt x="41" y="91"/>
                        </a:lnTo>
                        <a:lnTo>
                          <a:pt x="42" y="91"/>
                        </a:lnTo>
                        <a:lnTo>
                          <a:pt x="43" y="90"/>
                        </a:lnTo>
                        <a:lnTo>
                          <a:pt x="43" y="90"/>
                        </a:lnTo>
                        <a:lnTo>
                          <a:pt x="43" y="90"/>
                        </a:lnTo>
                        <a:lnTo>
                          <a:pt x="44" y="90"/>
                        </a:lnTo>
                        <a:lnTo>
                          <a:pt x="45" y="90"/>
                        </a:lnTo>
                        <a:lnTo>
                          <a:pt x="46" y="90"/>
                        </a:lnTo>
                        <a:lnTo>
                          <a:pt x="46" y="89"/>
                        </a:lnTo>
                        <a:lnTo>
                          <a:pt x="46" y="89"/>
                        </a:lnTo>
                        <a:lnTo>
                          <a:pt x="46" y="88"/>
                        </a:lnTo>
                        <a:lnTo>
                          <a:pt x="46" y="88"/>
                        </a:lnTo>
                        <a:lnTo>
                          <a:pt x="46" y="88"/>
                        </a:lnTo>
                        <a:lnTo>
                          <a:pt x="45" y="87"/>
                        </a:lnTo>
                        <a:lnTo>
                          <a:pt x="45" y="86"/>
                        </a:lnTo>
                        <a:lnTo>
                          <a:pt x="45" y="86"/>
                        </a:lnTo>
                        <a:lnTo>
                          <a:pt x="44" y="86"/>
                        </a:lnTo>
                        <a:lnTo>
                          <a:pt x="44" y="86"/>
                        </a:lnTo>
                        <a:lnTo>
                          <a:pt x="43" y="86"/>
                        </a:lnTo>
                        <a:lnTo>
                          <a:pt x="43" y="85"/>
                        </a:lnTo>
                        <a:lnTo>
                          <a:pt x="42" y="85"/>
                        </a:lnTo>
                        <a:lnTo>
                          <a:pt x="42" y="85"/>
                        </a:lnTo>
                        <a:lnTo>
                          <a:pt x="41" y="84"/>
                        </a:lnTo>
                        <a:lnTo>
                          <a:pt x="41" y="84"/>
                        </a:lnTo>
                        <a:lnTo>
                          <a:pt x="41" y="83"/>
                        </a:lnTo>
                        <a:lnTo>
                          <a:pt x="41" y="83"/>
                        </a:lnTo>
                        <a:lnTo>
                          <a:pt x="40" y="83"/>
                        </a:lnTo>
                        <a:lnTo>
                          <a:pt x="40" y="82"/>
                        </a:lnTo>
                        <a:lnTo>
                          <a:pt x="40" y="82"/>
                        </a:lnTo>
                        <a:lnTo>
                          <a:pt x="40" y="81"/>
                        </a:lnTo>
                        <a:lnTo>
                          <a:pt x="40" y="80"/>
                        </a:lnTo>
                        <a:lnTo>
                          <a:pt x="40" y="80"/>
                        </a:lnTo>
                        <a:lnTo>
                          <a:pt x="40" y="79"/>
                        </a:lnTo>
                        <a:lnTo>
                          <a:pt x="39" y="79"/>
                        </a:lnTo>
                        <a:lnTo>
                          <a:pt x="39" y="79"/>
                        </a:lnTo>
                        <a:lnTo>
                          <a:pt x="39" y="78"/>
                        </a:lnTo>
                        <a:lnTo>
                          <a:pt x="39" y="77"/>
                        </a:lnTo>
                        <a:lnTo>
                          <a:pt x="39" y="77"/>
                        </a:lnTo>
                        <a:lnTo>
                          <a:pt x="39" y="76"/>
                        </a:lnTo>
                        <a:lnTo>
                          <a:pt x="39" y="75"/>
                        </a:lnTo>
                        <a:lnTo>
                          <a:pt x="40" y="75"/>
                        </a:lnTo>
                        <a:lnTo>
                          <a:pt x="40" y="74"/>
                        </a:lnTo>
                        <a:lnTo>
                          <a:pt x="39" y="73"/>
                        </a:lnTo>
                        <a:lnTo>
                          <a:pt x="39" y="72"/>
                        </a:lnTo>
                        <a:lnTo>
                          <a:pt x="39" y="72"/>
                        </a:lnTo>
                        <a:lnTo>
                          <a:pt x="39" y="71"/>
                        </a:lnTo>
                        <a:lnTo>
                          <a:pt x="39" y="70"/>
                        </a:lnTo>
                        <a:lnTo>
                          <a:pt x="38" y="70"/>
                        </a:lnTo>
                        <a:lnTo>
                          <a:pt x="38" y="69"/>
                        </a:lnTo>
                        <a:lnTo>
                          <a:pt x="38" y="69"/>
                        </a:lnTo>
                        <a:lnTo>
                          <a:pt x="38" y="68"/>
                        </a:lnTo>
                        <a:lnTo>
                          <a:pt x="38" y="68"/>
                        </a:lnTo>
                        <a:lnTo>
                          <a:pt x="38" y="67"/>
                        </a:lnTo>
                        <a:lnTo>
                          <a:pt x="37" y="66"/>
                        </a:lnTo>
                        <a:lnTo>
                          <a:pt x="37" y="66"/>
                        </a:lnTo>
                        <a:lnTo>
                          <a:pt x="38" y="65"/>
                        </a:lnTo>
                        <a:lnTo>
                          <a:pt x="38" y="65"/>
                        </a:lnTo>
                        <a:lnTo>
                          <a:pt x="38" y="64"/>
                        </a:lnTo>
                        <a:lnTo>
                          <a:pt x="38" y="63"/>
                        </a:lnTo>
                        <a:lnTo>
                          <a:pt x="38" y="62"/>
                        </a:lnTo>
                        <a:lnTo>
                          <a:pt x="39" y="62"/>
                        </a:lnTo>
                        <a:lnTo>
                          <a:pt x="40" y="62"/>
                        </a:lnTo>
                        <a:lnTo>
                          <a:pt x="40" y="61"/>
                        </a:lnTo>
                        <a:lnTo>
                          <a:pt x="41" y="61"/>
                        </a:lnTo>
                        <a:lnTo>
                          <a:pt x="41" y="61"/>
                        </a:lnTo>
                        <a:lnTo>
                          <a:pt x="41" y="60"/>
                        </a:lnTo>
                        <a:lnTo>
                          <a:pt x="42" y="60"/>
                        </a:lnTo>
                        <a:lnTo>
                          <a:pt x="42" y="59"/>
                        </a:lnTo>
                        <a:lnTo>
                          <a:pt x="43" y="59"/>
                        </a:lnTo>
                        <a:lnTo>
                          <a:pt x="43" y="58"/>
                        </a:lnTo>
                        <a:lnTo>
                          <a:pt x="44" y="58"/>
                        </a:lnTo>
                        <a:lnTo>
                          <a:pt x="44" y="57"/>
                        </a:lnTo>
                        <a:lnTo>
                          <a:pt x="44" y="57"/>
                        </a:lnTo>
                        <a:lnTo>
                          <a:pt x="44" y="56"/>
                        </a:lnTo>
                        <a:lnTo>
                          <a:pt x="44" y="56"/>
                        </a:lnTo>
                        <a:lnTo>
                          <a:pt x="43" y="55"/>
                        </a:lnTo>
                        <a:lnTo>
                          <a:pt x="43" y="55"/>
                        </a:lnTo>
                        <a:lnTo>
                          <a:pt x="42" y="54"/>
                        </a:lnTo>
                        <a:lnTo>
                          <a:pt x="42" y="54"/>
                        </a:lnTo>
                        <a:lnTo>
                          <a:pt x="42" y="54"/>
                        </a:lnTo>
                        <a:lnTo>
                          <a:pt x="42" y="53"/>
                        </a:lnTo>
                        <a:lnTo>
                          <a:pt x="43" y="52"/>
                        </a:lnTo>
                        <a:lnTo>
                          <a:pt x="43" y="51"/>
                        </a:lnTo>
                        <a:lnTo>
                          <a:pt x="44" y="50"/>
                        </a:lnTo>
                        <a:lnTo>
                          <a:pt x="44" y="50"/>
                        </a:lnTo>
                        <a:lnTo>
                          <a:pt x="45" y="49"/>
                        </a:lnTo>
                        <a:lnTo>
                          <a:pt x="45" y="49"/>
                        </a:lnTo>
                        <a:lnTo>
                          <a:pt x="46" y="48"/>
                        </a:lnTo>
                        <a:lnTo>
                          <a:pt x="46" y="48"/>
                        </a:lnTo>
                        <a:lnTo>
                          <a:pt x="46" y="47"/>
                        </a:lnTo>
                        <a:lnTo>
                          <a:pt x="46" y="47"/>
                        </a:lnTo>
                        <a:lnTo>
                          <a:pt x="47" y="46"/>
                        </a:lnTo>
                        <a:lnTo>
                          <a:pt x="47" y="46"/>
                        </a:lnTo>
                        <a:lnTo>
                          <a:pt x="47" y="45"/>
                        </a:lnTo>
                        <a:lnTo>
                          <a:pt x="46" y="45"/>
                        </a:lnTo>
                        <a:lnTo>
                          <a:pt x="47" y="44"/>
                        </a:lnTo>
                        <a:lnTo>
                          <a:pt x="47" y="43"/>
                        </a:lnTo>
                        <a:lnTo>
                          <a:pt x="47" y="42"/>
                        </a:lnTo>
                        <a:lnTo>
                          <a:pt x="47" y="42"/>
                        </a:lnTo>
                        <a:lnTo>
                          <a:pt x="47" y="41"/>
                        </a:lnTo>
                        <a:lnTo>
                          <a:pt x="47" y="41"/>
                        </a:lnTo>
                        <a:lnTo>
                          <a:pt x="47" y="40"/>
                        </a:lnTo>
                        <a:lnTo>
                          <a:pt x="47" y="40"/>
                        </a:lnTo>
                        <a:lnTo>
                          <a:pt x="47" y="39"/>
                        </a:lnTo>
                        <a:lnTo>
                          <a:pt x="46" y="39"/>
                        </a:lnTo>
                        <a:lnTo>
                          <a:pt x="45" y="38"/>
                        </a:lnTo>
                        <a:lnTo>
                          <a:pt x="45" y="38"/>
                        </a:lnTo>
                        <a:lnTo>
                          <a:pt x="44" y="37"/>
                        </a:lnTo>
                        <a:lnTo>
                          <a:pt x="44" y="37"/>
                        </a:lnTo>
                        <a:lnTo>
                          <a:pt x="42" y="37"/>
                        </a:lnTo>
                        <a:lnTo>
                          <a:pt x="42" y="37"/>
                        </a:lnTo>
                        <a:lnTo>
                          <a:pt x="41" y="38"/>
                        </a:lnTo>
                      </a:path>
                    </a:pathLst>
                  </a:custGeom>
                  <a:solidFill>
                    <a:schemeClr val="tx1">
                      <a:lumMod val="95000"/>
                      <a:lumOff val="5000"/>
                    </a:schemeClr>
                  </a:solidFill>
                  <a:ln w="6350" cap="rnd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16" name="Text Box 46">
                  <a:extLst>
                    <a:ext uri="{FF2B5EF4-FFF2-40B4-BE49-F238E27FC236}">
                      <a16:creationId xmlns:a16="http://schemas.microsoft.com/office/drawing/2014/main" id="{3FC3CEAA-2EFB-8CA1-1801-43C6D04423B9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8923482" y="3250479"/>
                  <a:ext cx="673582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905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tIns="0" bIns="0">
                  <a:spAutoFit/>
                </a:bodyPr>
                <a:lstStyle>
                  <a:lvl1pPr eaLnBrk="0" hangingPunct="0">
                    <a:defRPr sz="5400" b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 eaLnBrk="0" hangingPunct="0">
                    <a:defRPr sz="5400" b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 eaLnBrk="0" hangingPunct="0">
                    <a:defRPr sz="5400" b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 eaLnBrk="0" hangingPunct="0">
                    <a:defRPr sz="5400" b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 eaLnBrk="0" hangingPunct="0">
                    <a:defRPr sz="5400" b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400" b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400" b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400" b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400" b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r>
                    <a:rPr lang="en-US" altLang="en-US" sz="1200" dirty="0">
                      <a:latin typeface="Arial" panose="020B0604020202020204" pitchFamily="34" charset="0"/>
                    </a:rPr>
                    <a:t>Spring</a:t>
                  </a:r>
                </a:p>
                <a:p>
                  <a:r>
                    <a:rPr lang="en-US" altLang="en-US" sz="1200" dirty="0">
                      <a:latin typeface="Arial" panose="020B0604020202020204" pitchFamily="34" charset="0"/>
                    </a:rPr>
                    <a:t>Valley</a:t>
                  </a:r>
                  <a:endParaRPr lang="en-US" altLang="en-US" sz="1200" baseline="-25000" dirty="0">
                    <a:latin typeface="Arial" panose="020B0604020202020204" pitchFamily="34" charset="0"/>
                  </a:endParaRPr>
                </a:p>
              </p:txBody>
            </p:sp>
          </p:grp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33326309-0A79-7D5B-201A-24E25818DADD}"/>
                  </a:ext>
                </a:extLst>
              </p:cNvPr>
              <p:cNvSpPr/>
              <p:nvPr/>
            </p:nvSpPr>
            <p:spPr bwMode="auto">
              <a:xfrm>
                <a:off x="9703890" y="3729065"/>
                <a:ext cx="81270" cy="115261"/>
              </a:xfrm>
              <a:prstGeom prst="rect">
                <a:avLst/>
              </a:prstGeom>
              <a:noFill/>
              <a:ln w="222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54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</p:grpSp>
        <p:sp>
          <p:nvSpPr>
            <p:cNvPr id="19" name="Arrow: Bent 18">
              <a:extLst>
                <a:ext uri="{FF2B5EF4-FFF2-40B4-BE49-F238E27FC236}">
                  <a16:creationId xmlns:a16="http://schemas.microsoft.com/office/drawing/2014/main" id="{027CF127-1821-1A1A-352F-47280989F477}"/>
                </a:ext>
              </a:extLst>
            </p:cNvPr>
            <p:cNvSpPr/>
            <p:nvPr/>
          </p:nvSpPr>
          <p:spPr bwMode="auto">
            <a:xfrm>
              <a:off x="6789958" y="1237317"/>
              <a:ext cx="1195501" cy="741810"/>
            </a:xfrm>
            <a:prstGeom prst="bentArrow">
              <a:avLst>
                <a:gd name="adj1" fmla="val 28519"/>
                <a:gd name="adj2" fmla="val 36491"/>
                <a:gd name="adj3" fmla="val 50000"/>
                <a:gd name="adj4" fmla="val 53801"/>
              </a:avLst>
            </a:prstGeom>
            <a:solidFill>
              <a:srgbClr val="AEADEB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5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0" name="Rectangle 9" descr="Dark horizontal">
              <a:extLst>
                <a:ext uri="{FF2B5EF4-FFF2-40B4-BE49-F238E27FC236}">
                  <a16:creationId xmlns:a16="http://schemas.microsoft.com/office/drawing/2014/main" id="{C86344DB-6839-715C-2381-181377C25A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75414" y="1778294"/>
              <a:ext cx="228600" cy="146304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>
                  <a:lumMod val="95000"/>
                  <a:lumOff val="5000"/>
                </a:schemeClr>
              </a:solidFill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2290" name="Title 1">
            <a:extLst>
              <a:ext uri="{FF2B5EF4-FFF2-40B4-BE49-F238E27FC236}">
                <a16:creationId xmlns:a16="http://schemas.microsoft.com/office/drawing/2014/main" id="{4660608F-386A-43B6-A1F2-1F9BF09CDC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Flow in Observation Well</a:t>
            </a:r>
          </a:p>
        </p:txBody>
      </p:sp>
      <p:sp>
        <p:nvSpPr>
          <p:cNvPr id="12291" name="Content Placeholder 2">
            <a:extLst>
              <a:ext uri="{FF2B5EF4-FFF2-40B4-BE49-F238E27FC236}">
                <a16:creationId xmlns:a16="http://schemas.microsoft.com/office/drawing/2014/main" id="{12B140BD-0162-46F5-A862-4108EE2CB3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4320" y="1201566"/>
            <a:ext cx="5756863" cy="5290673"/>
          </a:xfrm>
        </p:spPr>
        <p:txBody>
          <a:bodyPr/>
          <a:lstStyle/>
          <a:p>
            <a:r>
              <a:rPr lang="en-US" altLang="en-US" dirty="0"/>
              <a:t>184W101, Spring Valley</a:t>
            </a:r>
          </a:p>
          <a:p>
            <a:r>
              <a:rPr lang="en-US" altLang="en-US" dirty="0"/>
              <a:t>Observation well 184W502M</a:t>
            </a:r>
          </a:p>
          <a:p>
            <a:pPr lvl="1"/>
            <a:r>
              <a:rPr lang="en-US" altLang="en-US" dirty="0"/>
              <a:t>Temperature measured </a:t>
            </a:r>
          </a:p>
          <a:p>
            <a:pPr lvl="1"/>
            <a:r>
              <a:rPr lang="en-US" altLang="en-US" dirty="0"/>
              <a:t>Transducer near water table</a:t>
            </a:r>
          </a:p>
          <a:p>
            <a:pPr lvl="1"/>
            <a:r>
              <a:rPr lang="en-US" altLang="en-US" dirty="0"/>
              <a:t>Pumping changes temperature</a:t>
            </a:r>
          </a:p>
          <a:p>
            <a:pPr lvl="1"/>
            <a:r>
              <a:rPr lang="en-US" altLang="en-US" dirty="0"/>
              <a:t>Change implies flow</a:t>
            </a:r>
          </a:p>
          <a:p>
            <a:r>
              <a:rPr lang="en-US" altLang="en-US" dirty="0"/>
              <a:t>Analytical solutions assume observations are not conduits</a:t>
            </a:r>
          </a:p>
          <a:p>
            <a:r>
              <a:rPr lang="en-US" altLang="en-US" dirty="0"/>
              <a:t>Analyze numerically </a:t>
            </a:r>
          </a:p>
          <a:p>
            <a:pPr lvl="1"/>
            <a:r>
              <a:rPr lang="en-US" altLang="en-US" dirty="0"/>
              <a:t>Observation well simulated </a:t>
            </a:r>
          </a:p>
          <a:p>
            <a:pPr lvl="1"/>
            <a:r>
              <a:rPr lang="en-US" altLang="en-US" dirty="0"/>
              <a:t>Induced flow ~ 40 gpm</a:t>
            </a:r>
          </a:p>
        </p:txBody>
      </p:sp>
      <p:sp>
        <p:nvSpPr>
          <p:cNvPr id="12295" name="Rectangle 24">
            <a:extLst>
              <a:ext uri="{FF2B5EF4-FFF2-40B4-BE49-F238E27FC236}">
                <a16:creationId xmlns:a16="http://schemas.microsoft.com/office/drawing/2014/main" id="{77E10755-BC2D-49B7-9AE3-88421DB990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03635" y="-461665"/>
            <a:ext cx="18473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2298" name="TextBox 53">
            <a:extLst>
              <a:ext uri="{FF2B5EF4-FFF2-40B4-BE49-F238E27FC236}">
                <a16:creationId xmlns:a16="http://schemas.microsoft.com/office/drawing/2014/main" id="{74EA643F-3FF4-4683-B37B-30D8F3D098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48864" y="6589588"/>
            <a:ext cx="4777616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/>
            <a:r>
              <a:rPr lang="en-US" altLang="en-US" sz="1100" dirty="0">
                <a:hlinkClick r:id="rId4"/>
              </a:rPr>
              <a:t>https://nevada.usgs.gov/aquifertests/studies/tests.html?test_pg=spring_valley</a:t>
            </a:r>
            <a:endParaRPr lang="en-US" altLang="en-US" sz="1100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AFCDFD13-EFA9-4B7A-83C7-B99CEEF4D70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9635531" y="2596167"/>
            <a:ext cx="274320" cy="274320"/>
          </a:xfrm>
          <a:prstGeom prst="ellipse">
            <a:avLst/>
          </a:prstGeom>
          <a:noFill/>
          <a:ln w="5715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</p:cSld>
  <p:clrMapOvr>
    <a:masterClrMapping/>
  </p:clrMapOvr>
  <p:transition advTm="15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35" presetClass="emph" presetSubtype="0" repeatCount="5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11" grpId="2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>
            <a:extLst>
              <a:ext uri="{FF2B5EF4-FFF2-40B4-BE49-F238E27FC236}">
                <a16:creationId xmlns:a16="http://schemas.microsoft.com/office/drawing/2014/main" id="{4660608F-386A-43B6-A1F2-1F9BF09CDC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Flow in Observation Well</a:t>
            </a:r>
          </a:p>
        </p:txBody>
      </p:sp>
      <p:sp>
        <p:nvSpPr>
          <p:cNvPr id="12291" name="Content Placeholder 2">
            <a:extLst>
              <a:ext uri="{FF2B5EF4-FFF2-40B4-BE49-F238E27FC236}">
                <a16:creationId xmlns:a16="http://schemas.microsoft.com/office/drawing/2014/main" id="{12B140BD-0162-46F5-A862-4108EE2CB3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4320" y="1201566"/>
            <a:ext cx="5756863" cy="5290673"/>
          </a:xfrm>
        </p:spPr>
        <p:txBody>
          <a:bodyPr/>
          <a:lstStyle/>
          <a:p>
            <a:pPr>
              <a:spcBef>
                <a:spcPts val="300"/>
              </a:spcBef>
            </a:pPr>
            <a:r>
              <a:rPr lang="en-US" altLang="en-US" dirty="0"/>
              <a:t>Numerical solution </a:t>
            </a:r>
          </a:p>
          <a:p>
            <a:pPr lvl="1">
              <a:spcBef>
                <a:spcPts val="300"/>
              </a:spcBef>
            </a:pPr>
            <a:r>
              <a:rPr lang="en-US" altLang="en-US" dirty="0"/>
              <a:t>Explains flow in observation well</a:t>
            </a:r>
          </a:p>
          <a:p>
            <a:pPr lvl="1">
              <a:spcBef>
                <a:spcPts val="300"/>
              </a:spcBef>
            </a:pPr>
            <a:r>
              <a:rPr lang="en-US" altLang="en-US" dirty="0"/>
              <a:t>Matches measured drawdowns</a:t>
            </a:r>
          </a:p>
          <a:p>
            <a:pPr lvl="1">
              <a:spcBef>
                <a:spcPts val="300"/>
              </a:spcBef>
            </a:pPr>
            <a:r>
              <a:rPr lang="en-US" altLang="en-US" dirty="0"/>
              <a:t>T = 11,000 ft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²/d</a:t>
            </a:r>
            <a:endParaRPr lang="en-US" altLang="en-US" dirty="0"/>
          </a:p>
          <a:p>
            <a:pPr>
              <a:spcBef>
                <a:spcPts val="300"/>
              </a:spcBef>
            </a:pPr>
            <a:r>
              <a:rPr lang="en-US" altLang="en-US" dirty="0"/>
              <a:t>Compare drawdown from points to simulated observation well</a:t>
            </a:r>
          </a:p>
          <a:p>
            <a:pPr lvl="1">
              <a:spcBef>
                <a:spcPts val="300"/>
              </a:spcBef>
            </a:pPr>
            <a:r>
              <a:rPr lang="en-US" altLang="en-US" dirty="0"/>
              <a:t>Quite different at water table</a:t>
            </a:r>
          </a:p>
          <a:p>
            <a:pPr lvl="1">
              <a:spcBef>
                <a:spcPts val="300"/>
              </a:spcBef>
            </a:pPr>
            <a:r>
              <a:rPr lang="en-US" altLang="en-US" dirty="0"/>
              <a:t>Shape &amp; magnitude okay at depth </a:t>
            </a:r>
          </a:p>
          <a:p>
            <a:pPr>
              <a:spcBef>
                <a:spcPts val="300"/>
              </a:spcBef>
            </a:pPr>
            <a:r>
              <a:rPr lang="en-US" altLang="en-US" dirty="0"/>
              <a:t>Analyze analytically w/ Moench</a:t>
            </a:r>
          </a:p>
          <a:p>
            <a:pPr lvl="1">
              <a:spcBef>
                <a:spcPts val="300"/>
              </a:spcBef>
            </a:pPr>
            <a:r>
              <a:rPr lang="en-US" altLang="en-US" dirty="0"/>
              <a:t>Compare at depth</a:t>
            </a:r>
          </a:p>
          <a:p>
            <a:pPr lvl="1">
              <a:spcBef>
                <a:spcPts val="300"/>
              </a:spcBef>
            </a:pPr>
            <a:r>
              <a:rPr lang="en-US" altLang="en-US" dirty="0"/>
              <a:t>T = 10,000 ft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²/d</a:t>
            </a:r>
            <a:endParaRPr lang="en-US" altLang="en-US" dirty="0"/>
          </a:p>
          <a:p>
            <a:pPr>
              <a:spcBef>
                <a:spcPts val="300"/>
              </a:spcBef>
            </a:pPr>
            <a:r>
              <a:rPr lang="en-US" altLang="en-US" dirty="0"/>
              <a:t>Results materially not affected</a:t>
            </a:r>
          </a:p>
        </p:txBody>
      </p:sp>
      <p:sp>
        <p:nvSpPr>
          <p:cNvPr id="12295" name="Rectangle 24">
            <a:extLst>
              <a:ext uri="{FF2B5EF4-FFF2-40B4-BE49-F238E27FC236}">
                <a16:creationId xmlns:a16="http://schemas.microsoft.com/office/drawing/2014/main" id="{77E10755-BC2D-49B7-9AE3-88421DB990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03635" y="-461665"/>
            <a:ext cx="18473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86B090D2-AC77-58C1-9E43-69C2B8A89C06}"/>
              </a:ext>
            </a:extLst>
          </p:cNvPr>
          <p:cNvGrpSpPr/>
          <p:nvPr/>
        </p:nvGrpSpPr>
        <p:grpSpPr>
          <a:xfrm>
            <a:off x="6035040" y="1188720"/>
            <a:ext cx="6035040" cy="5577840"/>
            <a:chOff x="6035040" y="1188720"/>
            <a:chExt cx="6035040" cy="5577840"/>
          </a:xfrm>
        </p:grpSpPr>
        <p:sp>
          <p:nvSpPr>
            <p:cNvPr id="35" name="AutoShape 23">
              <a:extLst>
                <a:ext uri="{FF2B5EF4-FFF2-40B4-BE49-F238E27FC236}">
                  <a16:creationId xmlns:a16="http://schemas.microsoft.com/office/drawing/2014/main" id="{967B5101-DB6E-4777-AF4F-1135C86E182F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6035040" y="1188720"/>
              <a:ext cx="6035040" cy="5577840"/>
            </a:xfrm>
            <a:prstGeom prst="rect">
              <a:avLst/>
            </a:prstGeom>
            <a:solidFill>
              <a:schemeClr val="bg1"/>
            </a:solidFill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pic>
          <p:nvPicPr>
            <p:cNvPr id="36" name="Picture 22">
              <a:extLst>
                <a:ext uri="{FF2B5EF4-FFF2-40B4-BE49-F238E27FC236}">
                  <a16:creationId xmlns:a16="http://schemas.microsoft.com/office/drawing/2014/main" id="{8E43CF3E-15DC-4385-8AA5-71CA495ED11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/>
            <a:srcRect r="13317"/>
            <a:stretch>
              <a:fillRect/>
            </a:stretch>
          </p:blipFill>
          <p:spPr bwMode="auto">
            <a:xfrm>
              <a:off x="6100038" y="1564535"/>
              <a:ext cx="5804298" cy="4777529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37" name="WordArt 21">
              <a:extLst>
                <a:ext uri="{FF2B5EF4-FFF2-40B4-BE49-F238E27FC236}">
                  <a16:creationId xmlns:a16="http://schemas.microsoft.com/office/drawing/2014/main" id="{283D85BE-83BB-4DFB-BBDE-1AA6C61326E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064747" y="6148315"/>
              <a:ext cx="566293" cy="328108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>
                <a:defRPr/>
              </a:pPr>
              <a:r>
                <a:rPr lang="en-US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rPr>
                <a:t>Pumping</a:t>
              </a:r>
            </a:p>
            <a:p>
              <a:pPr>
                <a:defRPr/>
              </a:pPr>
              <a:r>
                <a:rPr lang="en-US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rPr>
                <a:t>Well</a:t>
              </a:r>
            </a:p>
          </p:txBody>
        </p:sp>
        <p:sp>
          <p:nvSpPr>
            <p:cNvPr id="38" name="Line 20">
              <a:extLst>
                <a:ext uri="{FF2B5EF4-FFF2-40B4-BE49-F238E27FC236}">
                  <a16:creationId xmlns:a16="http://schemas.microsoft.com/office/drawing/2014/main" id="{19AEFFE5-FCB0-4DC9-BCBC-776F14757AF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195555" y="4440594"/>
              <a:ext cx="309552" cy="1707721"/>
            </a:xfrm>
            <a:prstGeom prst="line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9" name="Line 19">
              <a:extLst>
                <a:ext uri="{FF2B5EF4-FFF2-40B4-BE49-F238E27FC236}">
                  <a16:creationId xmlns:a16="http://schemas.microsoft.com/office/drawing/2014/main" id="{888D23EF-EEF3-487F-BAED-630ADF6425E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163716" y="4812515"/>
              <a:ext cx="736099" cy="1256937"/>
            </a:xfrm>
            <a:prstGeom prst="line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0" name="WordArt 18">
              <a:extLst>
                <a:ext uri="{FF2B5EF4-FFF2-40B4-BE49-F238E27FC236}">
                  <a16:creationId xmlns:a16="http://schemas.microsoft.com/office/drawing/2014/main" id="{86E816B9-9448-4A07-BB9E-2F2063AA860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701420" y="6069452"/>
              <a:ext cx="816534" cy="338818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>
                <a:defRPr/>
              </a:pPr>
              <a:r>
                <a:rPr lang="en-US" sz="3600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rPr>
                <a:t>Observation</a:t>
              </a:r>
            </a:p>
            <a:p>
              <a:pPr>
                <a:defRPr/>
              </a:pPr>
              <a:r>
                <a:rPr lang="en-US" sz="3600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rPr>
                <a:t>Well</a:t>
              </a:r>
            </a:p>
          </p:txBody>
        </p:sp>
        <p:sp>
          <p:nvSpPr>
            <p:cNvPr id="41" name="WordArt 17">
              <a:extLst>
                <a:ext uri="{FF2B5EF4-FFF2-40B4-BE49-F238E27FC236}">
                  <a16:creationId xmlns:a16="http://schemas.microsoft.com/office/drawing/2014/main" id="{7087049B-D84E-42D1-88D3-A6C61232DD7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 rot="5112192">
              <a:off x="5904544" y="4184110"/>
              <a:ext cx="683478" cy="14299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>
                <a:defRPr/>
              </a:pPr>
              <a:r>
                <a:rPr lang="en-US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rPr>
                <a:t>2000 ft</a:t>
              </a:r>
            </a:p>
          </p:txBody>
        </p:sp>
        <p:sp>
          <p:nvSpPr>
            <p:cNvPr id="42" name="Line 16">
              <a:extLst>
                <a:ext uri="{FF2B5EF4-FFF2-40B4-BE49-F238E27FC236}">
                  <a16:creationId xmlns:a16="http://schemas.microsoft.com/office/drawing/2014/main" id="{F6B7FEC2-2C43-43CF-BC6D-C0AC6C4BDA3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6190222" y="2183754"/>
              <a:ext cx="303864" cy="3683185"/>
            </a:xfrm>
            <a:prstGeom prst="line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round/>
              <a:headEnd type="triangle" w="med" len="lg"/>
              <a:tailEnd type="triangle" w="med" len="lg"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9" name="WordArt 8">
              <a:extLst>
                <a:ext uri="{FF2B5EF4-FFF2-40B4-BE49-F238E27FC236}">
                  <a16:creationId xmlns:a16="http://schemas.microsoft.com/office/drawing/2014/main" id="{E2EEA186-33AE-413A-9F52-745F178583A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 rot="20387627">
              <a:off x="6100038" y="1886802"/>
              <a:ext cx="566293" cy="12657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>
                <a:defRPr/>
              </a:pPr>
              <a:r>
                <a:rPr lang="en-US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rPr>
                <a:t>Columns</a:t>
              </a:r>
            </a:p>
          </p:txBody>
        </p:sp>
        <p:sp>
          <p:nvSpPr>
            <p:cNvPr id="50" name="AutoShape 7">
              <a:extLst>
                <a:ext uri="{FF2B5EF4-FFF2-40B4-BE49-F238E27FC236}">
                  <a16:creationId xmlns:a16="http://schemas.microsoft.com/office/drawing/2014/main" id="{FCB7ED8A-9C37-46D0-8720-AE33D6D270E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334635">
              <a:off x="6689892" y="1689158"/>
              <a:ext cx="298990" cy="139227"/>
            </a:xfrm>
            <a:prstGeom prst="rightArrow">
              <a:avLst>
                <a:gd name="adj1" fmla="val 32870"/>
                <a:gd name="adj2" fmla="val 68529"/>
              </a:avLst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1" name="WordArt 6">
              <a:extLst>
                <a:ext uri="{FF2B5EF4-FFF2-40B4-BE49-F238E27FC236}">
                  <a16:creationId xmlns:a16="http://schemas.microsoft.com/office/drawing/2014/main" id="{15978A8F-089B-4578-BF6A-E93F4014F7F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 rot="120000">
              <a:off x="6566397" y="5937040"/>
              <a:ext cx="356675" cy="12657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>
                <a:defRPr/>
              </a:pPr>
              <a:r>
                <a:rPr lang="en-US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rPr>
                <a:t>Rows</a:t>
              </a:r>
            </a:p>
          </p:txBody>
        </p:sp>
        <p:sp>
          <p:nvSpPr>
            <p:cNvPr id="52" name="AutoShape 5">
              <a:extLst>
                <a:ext uri="{FF2B5EF4-FFF2-40B4-BE49-F238E27FC236}">
                  <a16:creationId xmlns:a16="http://schemas.microsoft.com/office/drawing/2014/main" id="{9DBD03C5-BEAE-4DE4-8C6A-07A30E16D04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20000">
              <a:off x="6986444" y="5965275"/>
              <a:ext cx="298990" cy="139227"/>
            </a:xfrm>
            <a:prstGeom prst="rightArrow">
              <a:avLst>
                <a:gd name="adj1" fmla="val 32870"/>
                <a:gd name="adj2" fmla="val 68529"/>
              </a:avLst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E6E312FE-8496-1C37-DAD7-640DF6B09178}"/>
                </a:ext>
              </a:extLst>
            </p:cNvPr>
            <p:cNvSpPr txBox="1"/>
            <p:nvPr/>
          </p:nvSpPr>
          <p:spPr>
            <a:xfrm rot="17993444">
              <a:off x="7297742" y="2553006"/>
              <a:ext cx="40981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n>
                    <a:solidFill>
                      <a:schemeClr val="bg1"/>
                    </a:solidFill>
                  </a:ln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A607B50A-0E6E-FD44-D392-F0F59F3D77A1}"/>
                </a:ext>
              </a:extLst>
            </p:cNvPr>
            <p:cNvSpPr txBox="1"/>
            <p:nvPr/>
          </p:nvSpPr>
          <p:spPr>
            <a:xfrm rot="3599490">
              <a:off x="10756239" y="2658803"/>
              <a:ext cx="40981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n>
                    <a:solidFill>
                      <a:schemeClr val="bg1"/>
                    </a:solidFill>
                  </a:ln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3110A5A3-AE7A-C2DF-6FF8-3629F12414DE}"/>
                </a:ext>
              </a:extLst>
            </p:cNvPr>
            <p:cNvSpPr txBox="1"/>
            <p:nvPr/>
          </p:nvSpPr>
          <p:spPr>
            <a:xfrm rot="3599490">
              <a:off x="8165455" y="4792697"/>
              <a:ext cx="47000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ln>
                    <a:solidFill>
                      <a:schemeClr val="bg1"/>
                    </a:solidFill>
                  </a:ln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17A64243-7496-03F7-0E08-4BD09DB2FAEF}"/>
                </a:ext>
              </a:extLst>
            </p:cNvPr>
            <p:cNvSpPr txBox="1"/>
            <p:nvPr/>
          </p:nvSpPr>
          <p:spPr>
            <a:xfrm rot="18329873">
              <a:off x="9623600" y="5080905"/>
              <a:ext cx="47000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ln>
                    <a:solidFill>
                      <a:schemeClr val="bg1"/>
                    </a:solidFill>
                  </a:ln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B3B60D72-8880-AFBB-1927-F4AD1EC48573}"/>
                </a:ext>
              </a:extLst>
            </p:cNvPr>
            <p:cNvSpPr txBox="1"/>
            <p:nvPr/>
          </p:nvSpPr>
          <p:spPr>
            <a:xfrm rot="845278">
              <a:off x="8906392" y="4738894"/>
              <a:ext cx="47000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ln>
                    <a:solidFill>
                      <a:schemeClr val="bg1"/>
                    </a:solidFill>
                  </a:ln>
                  <a:latin typeface="Arial" panose="020B0604020202020204" pitchFamily="34" charset="0"/>
                  <a:cs typeface="Arial" panose="020B0604020202020204" pitchFamily="34" charset="0"/>
                </a:rPr>
                <a:t>20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A74A7524-1F51-9A24-4AC1-009D3F483DBC}"/>
                </a:ext>
              </a:extLst>
            </p:cNvPr>
            <p:cNvSpPr txBox="1"/>
            <p:nvPr/>
          </p:nvSpPr>
          <p:spPr>
            <a:xfrm rot="17299150">
              <a:off x="9577389" y="4260826"/>
              <a:ext cx="47000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ln>
                    <a:solidFill>
                      <a:schemeClr val="bg1"/>
                    </a:solidFill>
                  </a:ln>
                  <a:latin typeface="Arial" panose="020B0604020202020204" pitchFamily="34" charset="0"/>
                  <a:cs typeface="Arial" panose="020B0604020202020204" pitchFamily="34" charset="0"/>
                </a:rPr>
                <a:t>15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839B275B-1400-1A21-04C8-6E74677233B6}"/>
              </a:ext>
            </a:extLst>
          </p:cNvPr>
          <p:cNvGrpSpPr/>
          <p:nvPr/>
        </p:nvGrpSpPr>
        <p:grpSpPr>
          <a:xfrm>
            <a:off x="6584676" y="1353595"/>
            <a:ext cx="3534943" cy="3224653"/>
            <a:chOff x="6584676" y="1353595"/>
            <a:chExt cx="3534943" cy="3224653"/>
          </a:xfrm>
        </p:grpSpPr>
        <p:sp>
          <p:nvSpPr>
            <p:cNvPr id="27" name="Text Box 46">
              <a:extLst>
                <a:ext uri="{FF2B5EF4-FFF2-40B4-BE49-F238E27FC236}">
                  <a16:creationId xmlns:a16="http://schemas.microsoft.com/office/drawing/2014/main" id="{B346A0E7-D4B5-618B-392E-7575BC39065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584676" y="1353595"/>
              <a:ext cx="3534943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tIns="0" bIns="0">
              <a:spAutoFit/>
            </a:bodyPr>
            <a:lstStyle>
              <a:lvl1pPr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en-US" sz="1400" dirty="0">
                  <a:latin typeface="Arial" panose="020B0604020202020204" pitchFamily="34" charset="0"/>
                </a:rPr>
                <a:t>Drawdowns affected by well 184W502M</a:t>
              </a:r>
            </a:p>
          </p:txBody>
        </p:sp>
        <p:sp>
          <p:nvSpPr>
            <p:cNvPr id="28" name="Line 15">
              <a:extLst>
                <a:ext uri="{FF2B5EF4-FFF2-40B4-BE49-F238E27FC236}">
                  <a16:creationId xmlns:a16="http://schemas.microsoft.com/office/drawing/2014/main" id="{9D34D0A3-EE59-C71C-98D9-E134BC87AF4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26144" y="1579649"/>
              <a:ext cx="457200" cy="640080"/>
            </a:xfrm>
            <a:prstGeom prst="line">
              <a:avLst/>
            </a:prstGeom>
            <a:solidFill>
              <a:schemeClr val="bg1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" name="Rectangle 3" descr="Dark horizontal">
              <a:extLst>
                <a:ext uri="{FF2B5EF4-FFF2-40B4-BE49-F238E27FC236}">
                  <a16:creationId xmlns:a16="http://schemas.microsoft.com/office/drawing/2014/main" id="{D58F4E95-D8CC-4918-E65F-A2BFFB6AF3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53234" y="2292248"/>
              <a:ext cx="69464" cy="2286000"/>
            </a:xfrm>
            <a:prstGeom prst="rect">
              <a:avLst/>
            </a:prstGeom>
            <a:pattFill prst="dkHorz">
              <a:fgClr>
                <a:srgbClr val="000000"/>
              </a:fgClr>
              <a:bgClr>
                <a:srgbClr val="FFFFFF"/>
              </a:bgClr>
            </a:patt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45A09DF3-5742-7DA1-5F23-56C92E521385}"/>
              </a:ext>
            </a:extLst>
          </p:cNvPr>
          <p:cNvSpPr/>
          <p:nvPr/>
        </p:nvSpPr>
        <p:spPr bwMode="auto">
          <a:xfrm>
            <a:off x="8448754" y="2280360"/>
            <a:ext cx="672575" cy="1641735"/>
          </a:xfrm>
          <a:custGeom>
            <a:avLst/>
            <a:gdLst>
              <a:gd name="connsiteX0" fmla="*/ 0 w 672575"/>
              <a:gd name="connsiteY0" fmla="*/ 0 h 1639875"/>
              <a:gd name="connsiteX1" fmla="*/ 460978 w 672575"/>
              <a:gd name="connsiteY1" fmla="*/ 763260 h 1639875"/>
              <a:gd name="connsiteX2" fmla="*/ 672575 w 672575"/>
              <a:gd name="connsiteY2" fmla="*/ 1639875 h 1639875"/>
              <a:gd name="connsiteX3" fmla="*/ 672575 w 672575"/>
              <a:gd name="connsiteY3" fmla="*/ 1639875 h 1639875"/>
              <a:gd name="connsiteX0" fmla="*/ 0 w 672575"/>
              <a:gd name="connsiteY0" fmla="*/ 0 h 1639875"/>
              <a:gd name="connsiteX1" fmla="*/ 460978 w 672575"/>
              <a:gd name="connsiteY1" fmla="*/ 763260 h 1639875"/>
              <a:gd name="connsiteX2" fmla="*/ 672575 w 672575"/>
              <a:gd name="connsiteY2" fmla="*/ 1639875 h 1639875"/>
              <a:gd name="connsiteX3" fmla="*/ 672575 w 672575"/>
              <a:gd name="connsiteY3" fmla="*/ 1639875 h 1639875"/>
              <a:gd name="connsiteX0" fmla="*/ 0 w 672575"/>
              <a:gd name="connsiteY0" fmla="*/ 1469 h 1641344"/>
              <a:gd name="connsiteX1" fmla="*/ 460978 w 672575"/>
              <a:gd name="connsiteY1" fmla="*/ 764729 h 1641344"/>
              <a:gd name="connsiteX2" fmla="*/ 672575 w 672575"/>
              <a:gd name="connsiteY2" fmla="*/ 1641344 h 1641344"/>
              <a:gd name="connsiteX3" fmla="*/ 672575 w 672575"/>
              <a:gd name="connsiteY3" fmla="*/ 1641344 h 1641344"/>
              <a:gd name="connsiteX0" fmla="*/ 0 w 672575"/>
              <a:gd name="connsiteY0" fmla="*/ 1576 h 1641451"/>
              <a:gd name="connsiteX1" fmla="*/ 460978 w 672575"/>
              <a:gd name="connsiteY1" fmla="*/ 764836 h 1641451"/>
              <a:gd name="connsiteX2" fmla="*/ 672575 w 672575"/>
              <a:gd name="connsiteY2" fmla="*/ 1641451 h 1641451"/>
              <a:gd name="connsiteX3" fmla="*/ 672575 w 672575"/>
              <a:gd name="connsiteY3" fmla="*/ 1641451 h 1641451"/>
              <a:gd name="connsiteX0" fmla="*/ 0 w 672575"/>
              <a:gd name="connsiteY0" fmla="*/ 1576 h 1641451"/>
              <a:gd name="connsiteX1" fmla="*/ 460978 w 672575"/>
              <a:gd name="connsiteY1" fmla="*/ 764836 h 1641451"/>
              <a:gd name="connsiteX2" fmla="*/ 672575 w 672575"/>
              <a:gd name="connsiteY2" fmla="*/ 1641451 h 1641451"/>
              <a:gd name="connsiteX3" fmla="*/ 672575 w 672575"/>
              <a:gd name="connsiteY3" fmla="*/ 1641451 h 1641451"/>
              <a:gd name="connsiteX0" fmla="*/ 0 w 672575"/>
              <a:gd name="connsiteY0" fmla="*/ 1576 h 1641484"/>
              <a:gd name="connsiteX1" fmla="*/ 460978 w 672575"/>
              <a:gd name="connsiteY1" fmla="*/ 764836 h 1641484"/>
              <a:gd name="connsiteX2" fmla="*/ 672575 w 672575"/>
              <a:gd name="connsiteY2" fmla="*/ 1641451 h 1641484"/>
              <a:gd name="connsiteX3" fmla="*/ 672575 w 672575"/>
              <a:gd name="connsiteY3" fmla="*/ 1641451 h 1641484"/>
              <a:gd name="connsiteX0" fmla="*/ 0 w 672575"/>
              <a:gd name="connsiteY0" fmla="*/ 2575 h 1642501"/>
              <a:gd name="connsiteX1" fmla="*/ 460978 w 672575"/>
              <a:gd name="connsiteY1" fmla="*/ 765835 h 1642501"/>
              <a:gd name="connsiteX2" fmla="*/ 672575 w 672575"/>
              <a:gd name="connsiteY2" fmla="*/ 1642450 h 1642501"/>
              <a:gd name="connsiteX3" fmla="*/ 672575 w 672575"/>
              <a:gd name="connsiteY3" fmla="*/ 1642450 h 1642501"/>
              <a:gd name="connsiteX0" fmla="*/ 0 w 672575"/>
              <a:gd name="connsiteY0" fmla="*/ 2461 h 1642389"/>
              <a:gd name="connsiteX1" fmla="*/ 445864 w 672575"/>
              <a:gd name="connsiteY1" fmla="*/ 780835 h 1642389"/>
              <a:gd name="connsiteX2" fmla="*/ 672575 w 672575"/>
              <a:gd name="connsiteY2" fmla="*/ 1642336 h 1642389"/>
              <a:gd name="connsiteX3" fmla="*/ 672575 w 672575"/>
              <a:gd name="connsiteY3" fmla="*/ 1642336 h 1642389"/>
              <a:gd name="connsiteX0" fmla="*/ 0 w 672575"/>
              <a:gd name="connsiteY0" fmla="*/ 2461 h 1664939"/>
              <a:gd name="connsiteX1" fmla="*/ 445864 w 672575"/>
              <a:gd name="connsiteY1" fmla="*/ 780835 h 1664939"/>
              <a:gd name="connsiteX2" fmla="*/ 672575 w 672575"/>
              <a:gd name="connsiteY2" fmla="*/ 1642336 h 1664939"/>
              <a:gd name="connsiteX3" fmla="*/ 672575 w 672575"/>
              <a:gd name="connsiteY3" fmla="*/ 1642336 h 1664939"/>
              <a:gd name="connsiteX0" fmla="*/ 0 w 672575"/>
              <a:gd name="connsiteY0" fmla="*/ 2461 h 1642336"/>
              <a:gd name="connsiteX1" fmla="*/ 445864 w 672575"/>
              <a:gd name="connsiteY1" fmla="*/ 780835 h 1642336"/>
              <a:gd name="connsiteX2" fmla="*/ 672575 w 672575"/>
              <a:gd name="connsiteY2" fmla="*/ 1642336 h 1642336"/>
              <a:gd name="connsiteX3" fmla="*/ 672575 w 672575"/>
              <a:gd name="connsiteY3" fmla="*/ 1642336 h 1642336"/>
              <a:gd name="connsiteX0" fmla="*/ 0 w 672575"/>
              <a:gd name="connsiteY0" fmla="*/ 2461 h 1642336"/>
              <a:gd name="connsiteX1" fmla="*/ 445864 w 672575"/>
              <a:gd name="connsiteY1" fmla="*/ 780835 h 1642336"/>
              <a:gd name="connsiteX2" fmla="*/ 672575 w 672575"/>
              <a:gd name="connsiteY2" fmla="*/ 1642336 h 1642336"/>
              <a:gd name="connsiteX3" fmla="*/ 672575 w 672575"/>
              <a:gd name="connsiteY3" fmla="*/ 1642336 h 1642336"/>
              <a:gd name="connsiteX0" fmla="*/ 0 w 672575"/>
              <a:gd name="connsiteY0" fmla="*/ 2461 h 1642336"/>
              <a:gd name="connsiteX1" fmla="*/ 445864 w 672575"/>
              <a:gd name="connsiteY1" fmla="*/ 780835 h 1642336"/>
              <a:gd name="connsiteX2" fmla="*/ 672575 w 672575"/>
              <a:gd name="connsiteY2" fmla="*/ 1642336 h 1642336"/>
              <a:gd name="connsiteX3" fmla="*/ 672575 w 672575"/>
              <a:gd name="connsiteY3" fmla="*/ 1642336 h 1642336"/>
              <a:gd name="connsiteX0" fmla="*/ 0 w 672575"/>
              <a:gd name="connsiteY0" fmla="*/ 2461 h 1642336"/>
              <a:gd name="connsiteX1" fmla="*/ 445864 w 672575"/>
              <a:gd name="connsiteY1" fmla="*/ 780835 h 1642336"/>
              <a:gd name="connsiteX2" fmla="*/ 445864 w 672575"/>
              <a:gd name="connsiteY2" fmla="*/ 1536539 h 1642336"/>
              <a:gd name="connsiteX3" fmla="*/ 672575 w 672575"/>
              <a:gd name="connsiteY3" fmla="*/ 1642336 h 1642336"/>
              <a:gd name="connsiteX4" fmla="*/ 672575 w 672575"/>
              <a:gd name="connsiteY4" fmla="*/ 1642336 h 1642336"/>
              <a:gd name="connsiteX0" fmla="*/ 0 w 672575"/>
              <a:gd name="connsiteY0" fmla="*/ 2461 h 1642336"/>
              <a:gd name="connsiteX1" fmla="*/ 445864 w 672575"/>
              <a:gd name="connsiteY1" fmla="*/ 780835 h 1642336"/>
              <a:gd name="connsiteX2" fmla="*/ 445864 w 672575"/>
              <a:gd name="connsiteY2" fmla="*/ 1536539 h 1642336"/>
              <a:gd name="connsiteX3" fmla="*/ 672575 w 672575"/>
              <a:gd name="connsiteY3" fmla="*/ 1642336 h 1642336"/>
              <a:gd name="connsiteX4" fmla="*/ 672575 w 672575"/>
              <a:gd name="connsiteY4" fmla="*/ 1642336 h 1642336"/>
              <a:gd name="connsiteX0" fmla="*/ 0 w 672575"/>
              <a:gd name="connsiteY0" fmla="*/ 1409 h 1642237"/>
              <a:gd name="connsiteX1" fmla="*/ 445864 w 672575"/>
              <a:gd name="connsiteY1" fmla="*/ 779783 h 1642237"/>
              <a:gd name="connsiteX2" fmla="*/ 445864 w 672575"/>
              <a:gd name="connsiteY2" fmla="*/ 1588386 h 1642237"/>
              <a:gd name="connsiteX3" fmla="*/ 672575 w 672575"/>
              <a:gd name="connsiteY3" fmla="*/ 1641284 h 1642237"/>
              <a:gd name="connsiteX4" fmla="*/ 672575 w 672575"/>
              <a:gd name="connsiteY4" fmla="*/ 1641284 h 1642237"/>
              <a:gd name="connsiteX0" fmla="*/ 0 w 672575"/>
              <a:gd name="connsiteY0" fmla="*/ 1409 h 1642237"/>
              <a:gd name="connsiteX1" fmla="*/ 445864 w 672575"/>
              <a:gd name="connsiteY1" fmla="*/ 779783 h 1642237"/>
              <a:gd name="connsiteX2" fmla="*/ 445864 w 672575"/>
              <a:gd name="connsiteY2" fmla="*/ 1588386 h 1642237"/>
              <a:gd name="connsiteX3" fmla="*/ 672575 w 672575"/>
              <a:gd name="connsiteY3" fmla="*/ 1641284 h 1642237"/>
              <a:gd name="connsiteX4" fmla="*/ 672575 w 672575"/>
              <a:gd name="connsiteY4" fmla="*/ 1641284 h 1642237"/>
              <a:gd name="connsiteX0" fmla="*/ 0 w 672575"/>
              <a:gd name="connsiteY0" fmla="*/ 1447 h 1642275"/>
              <a:gd name="connsiteX1" fmla="*/ 445864 w 672575"/>
              <a:gd name="connsiteY1" fmla="*/ 779821 h 1642275"/>
              <a:gd name="connsiteX2" fmla="*/ 445864 w 672575"/>
              <a:gd name="connsiteY2" fmla="*/ 1588424 h 1642275"/>
              <a:gd name="connsiteX3" fmla="*/ 672575 w 672575"/>
              <a:gd name="connsiteY3" fmla="*/ 1641322 h 1642275"/>
              <a:gd name="connsiteX4" fmla="*/ 672575 w 672575"/>
              <a:gd name="connsiteY4" fmla="*/ 1641322 h 1642275"/>
              <a:gd name="connsiteX0" fmla="*/ 0 w 672575"/>
              <a:gd name="connsiteY0" fmla="*/ 1447 h 1650913"/>
              <a:gd name="connsiteX1" fmla="*/ 445864 w 672575"/>
              <a:gd name="connsiteY1" fmla="*/ 779821 h 1650913"/>
              <a:gd name="connsiteX2" fmla="*/ 445864 w 672575"/>
              <a:gd name="connsiteY2" fmla="*/ 1588424 h 1650913"/>
              <a:gd name="connsiteX3" fmla="*/ 672575 w 672575"/>
              <a:gd name="connsiteY3" fmla="*/ 1641322 h 1650913"/>
              <a:gd name="connsiteX4" fmla="*/ 672575 w 672575"/>
              <a:gd name="connsiteY4" fmla="*/ 1641322 h 1650913"/>
              <a:gd name="connsiteX0" fmla="*/ 0 w 672575"/>
              <a:gd name="connsiteY0" fmla="*/ 1447 h 1653526"/>
              <a:gd name="connsiteX1" fmla="*/ 445864 w 672575"/>
              <a:gd name="connsiteY1" fmla="*/ 779821 h 1653526"/>
              <a:gd name="connsiteX2" fmla="*/ 445864 w 672575"/>
              <a:gd name="connsiteY2" fmla="*/ 1588424 h 1653526"/>
              <a:gd name="connsiteX3" fmla="*/ 672575 w 672575"/>
              <a:gd name="connsiteY3" fmla="*/ 1641322 h 1653526"/>
              <a:gd name="connsiteX4" fmla="*/ 672575 w 672575"/>
              <a:gd name="connsiteY4" fmla="*/ 1641322 h 1653526"/>
              <a:gd name="connsiteX0" fmla="*/ 0 w 672575"/>
              <a:gd name="connsiteY0" fmla="*/ 1447 h 1645858"/>
              <a:gd name="connsiteX1" fmla="*/ 445864 w 672575"/>
              <a:gd name="connsiteY1" fmla="*/ 779821 h 1645858"/>
              <a:gd name="connsiteX2" fmla="*/ 445864 w 672575"/>
              <a:gd name="connsiteY2" fmla="*/ 1588424 h 1645858"/>
              <a:gd name="connsiteX3" fmla="*/ 672575 w 672575"/>
              <a:gd name="connsiteY3" fmla="*/ 1641322 h 1645858"/>
              <a:gd name="connsiteX4" fmla="*/ 672575 w 672575"/>
              <a:gd name="connsiteY4" fmla="*/ 1641322 h 1645858"/>
              <a:gd name="connsiteX0" fmla="*/ 0 w 672575"/>
              <a:gd name="connsiteY0" fmla="*/ 1427 h 1673198"/>
              <a:gd name="connsiteX1" fmla="*/ 445864 w 672575"/>
              <a:gd name="connsiteY1" fmla="*/ 779801 h 1673198"/>
              <a:gd name="connsiteX2" fmla="*/ 445864 w 672575"/>
              <a:gd name="connsiteY2" fmla="*/ 1632396 h 1673198"/>
              <a:gd name="connsiteX3" fmla="*/ 672575 w 672575"/>
              <a:gd name="connsiteY3" fmla="*/ 1641302 h 1673198"/>
              <a:gd name="connsiteX4" fmla="*/ 672575 w 672575"/>
              <a:gd name="connsiteY4" fmla="*/ 1641302 h 1673198"/>
              <a:gd name="connsiteX0" fmla="*/ 0 w 672575"/>
              <a:gd name="connsiteY0" fmla="*/ 1427 h 1641302"/>
              <a:gd name="connsiteX1" fmla="*/ 445864 w 672575"/>
              <a:gd name="connsiteY1" fmla="*/ 779801 h 1641302"/>
              <a:gd name="connsiteX2" fmla="*/ 445864 w 672575"/>
              <a:gd name="connsiteY2" fmla="*/ 1632396 h 1641302"/>
              <a:gd name="connsiteX3" fmla="*/ 672575 w 672575"/>
              <a:gd name="connsiteY3" fmla="*/ 1641302 h 1641302"/>
              <a:gd name="connsiteX4" fmla="*/ 672575 w 672575"/>
              <a:gd name="connsiteY4" fmla="*/ 1641302 h 1641302"/>
              <a:gd name="connsiteX0" fmla="*/ 0 w 672575"/>
              <a:gd name="connsiteY0" fmla="*/ 1474 h 1641349"/>
              <a:gd name="connsiteX1" fmla="*/ 445864 w 672575"/>
              <a:gd name="connsiteY1" fmla="*/ 779848 h 1641349"/>
              <a:gd name="connsiteX2" fmla="*/ 445864 w 672575"/>
              <a:gd name="connsiteY2" fmla="*/ 1632443 h 1641349"/>
              <a:gd name="connsiteX3" fmla="*/ 672575 w 672575"/>
              <a:gd name="connsiteY3" fmla="*/ 1641349 h 1641349"/>
              <a:gd name="connsiteX4" fmla="*/ 672575 w 672575"/>
              <a:gd name="connsiteY4" fmla="*/ 1641349 h 1641349"/>
              <a:gd name="connsiteX0" fmla="*/ 0 w 672575"/>
              <a:gd name="connsiteY0" fmla="*/ 1706 h 1641581"/>
              <a:gd name="connsiteX1" fmla="*/ 445864 w 672575"/>
              <a:gd name="connsiteY1" fmla="*/ 780080 h 1641581"/>
              <a:gd name="connsiteX2" fmla="*/ 445864 w 672575"/>
              <a:gd name="connsiteY2" fmla="*/ 1632675 h 1641581"/>
              <a:gd name="connsiteX3" fmla="*/ 672575 w 672575"/>
              <a:gd name="connsiteY3" fmla="*/ 1641581 h 1641581"/>
              <a:gd name="connsiteX4" fmla="*/ 672575 w 672575"/>
              <a:gd name="connsiteY4" fmla="*/ 1641581 h 1641581"/>
              <a:gd name="connsiteX0" fmla="*/ 0 w 672575"/>
              <a:gd name="connsiteY0" fmla="*/ 898 h 1640773"/>
              <a:gd name="connsiteX1" fmla="*/ 445864 w 672575"/>
              <a:gd name="connsiteY1" fmla="*/ 779272 h 1640773"/>
              <a:gd name="connsiteX2" fmla="*/ 445864 w 672575"/>
              <a:gd name="connsiteY2" fmla="*/ 1631867 h 1640773"/>
              <a:gd name="connsiteX3" fmla="*/ 672575 w 672575"/>
              <a:gd name="connsiteY3" fmla="*/ 1640773 h 1640773"/>
              <a:gd name="connsiteX4" fmla="*/ 672575 w 672575"/>
              <a:gd name="connsiteY4" fmla="*/ 1640773 h 1640773"/>
              <a:gd name="connsiteX0" fmla="*/ 0 w 672575"/>
              <a:gd name="connsiteY0" fmla="*/ 1860 h 1641735"/>
              <a:gd name="connsiteX1" fmla="*/ 442722 w 672575"/>
              <a:gd name="connsiteY1" fmla="*/ 541421 h 1641735"/>
              <a:gd name="connsiteX2" fmla="*/ 445864 w 672575"/>
              <a:gd name="connsiteY2" fmla="*/ 1632829 h 1641735"/>
              <a:gd name="connsiteX3" fmla="*/ 672575 w 672575"/>
              <a:gd name="connsiteY3" fmla="*/ 1641735 h 1641735"/>
              <a:gd name="connsiteX4" fmla="*/ 672575 w 672575"/>
              <a:gd name="connsiteY4" fmla="*/ 1641735 h 1641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2575" h="1641735">
                <a:moveTo>
                  <a:pt x="0" y="1860"/>
                </a:moveTo>
                <a:cubicBezTo>
                  <a:pt x="577293" y="-21460"/>
                  <a:pt x="443826" y="175326"/>
                  <a:pt x="442722" y="541421"/>
                </a:cubicBezTo>
                <a:cubicBezTo>
                  <a:pt x="441618" y="907516"/>
                  <a:pt x="442644" y="1457823"/>
                  <a:pt x="445864" y="1632829"/>
                </a:cubicBezTo>
                <a:cubicBezTo>
                  <a:pt x="543586" y="1638673"/>
                  <a:pt x="543665" y="1633528"/>
                  <a:pt x="672575" y="1641735"/>
                </a:cubicBezTo>
                <a:lnTo>
                  <a:pt x="672575" y="1641735"/>
                </a:lnTo>
              </a:path>
            </a:pathLst>
          </a:custGeom>
          <a:noFill/>
          <a:ln w="50800" cap="flat" cmpd="sng" algn="ctr">
            <a:solidFill>
              <a:srgbClr val="0DC0FF"/>
            </a:solidFill>
            <a:prstDash val="solid"/>
            <a:round/>
            <a:headEnd type="none" w="med" len="med"/>
            <a:tailEnd type="arrow" w="med" len="med"/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672575"/>
                      <a:gd name="connsiteY0" fmla="*/ 2575 h 1642501"/>
                      <a:gd name="connsiteX1" fmla="*/ 460978 w 672575"/>
                      <a:gd name="connsiteY1" fmla="*/ 765835 h 1642501"/>
                      <a:gd name="connsiteX2" fmla="*/ 672575 w 672575"/>
                      <a:gd name="connsiteY2" fmla="*/ 1642450 h 1642501"/>
                      <a:gd name="connsiteX3" fmla="*/ 672575 w 672575"/>
                      <a:gd name="connsiteY3" fmla="*/ 1642450 h 16425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72575" h="1642501" extrusionOk="0">
                        <a:moveTo>
                          <a:pt x="0" y="2575"/>
                        </a:moveTo>
                        <a:cubicBezTo>
                          <a:pt x="421060" y="-70332"/>
                          <a:pt x="415058" y="265568"/>
                          <a:pt x="460978" y="765835"/>
                        </a:cubicBezTo>
                        <a:cubicBezTo>
                          <a:pt x="534654" y="1295158"/>
                          <a:pt x="316640" y="1648074"/>
                          <a:pt x="672575" y="1642450"/>
                        </a:cubicBezTo>
                        <a:lnTo>
                          <a:pt x="672575" y="1642450"/>
                        </a:ln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5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1" name="Rectangle: Top Corners Rounded 30">
            <a:extLst>
              <a:ext uri="{FF2B5EF4-FFF2-40B4-BE49-F238E27FC236}">
                <a16:creationId xmlns:a16="http://schemas.microsoft.com/office/drawing/2014/main" id="{AAAAEB69-7D77-EAAC-1C3E-A6260B2D68D8}"/>
              </a:ext>
            </a:extLst>
          </p:cNvPr>
          <p:cNvSpPr/>
          <p:nvPr/>
        </p:nvSpPr>
        <p:spPr bwMode="auto">
          <a:xfrm>
            <a:off x="9505107" y="4232706"/>
            <a:ext cx="182880" cy="182880"/>
          </a:xfrm>
          <a:prstGeom prst="round2SameRect">
            <a:avLst>
              <a:gd name="adj1" fmla="val 32946"/>
              <a:gd name="adj2" fmla="val 27907"/>
            </a:avLst>
          </a:prstGeom>
          <a:solidFill>
            <a:srgbClr val="23538D"/>
          </a:solidFill>
          <a:ln w="254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indent="0" algn="ctr" rtl="0" fontAlgn="base">
              <a:spcBef>
                <a:spcPct val="0"/>
              </a:spcBef>
              <a:spcAft>
                <a:spcPct val="0"/>
              </a:spcAft>
              <a:defRPr sz="5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indent="0" algn="ctr" rtl="0" fontAlgn="base">
              <a:spcBef>
                <a:spcPct val="0"/>
              </a:spcBef>
              <a:spcAft>
                <a:spcPct val="0"/>
              </a:spcAft>
              <a:defRPr sz="5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indent="0" algn="ctr" rtl="0" fontAlgn="base">
              <a:spcBef>
                <a:spcPct val="0"/>
              </a:spcBef>
              <a:spcAft>
                <a:spcPct val="0"/>
              </a:spcAft>
              <a:defRPr sz="5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indent="0" algn="ctr" rtl="0" fontAlgn="base">
              <a:spcBef>
                <a:spcPct val="0"/>
              </a:spcBef>
              <a:spcAft>
                <a:spcPct val="0"/>
              </a:spcAft>
              <a:defRPr sz="5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indent="0" algn="ctr" rtl="0" fontAlgn="base">
              <a:spcBef>
                <a:spcPct val="0"/>
              </a:spcBef>
              <a:spcAft>
                <a:spcPct val="0"/>
              </a:spcAft>
              <a:defRPr sz="5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defRPr sz="5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defRPr sz="5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defRPr sz="5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defRPr sz="5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5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2" name="Rectangle: Top Corners Rounded 31">
            <a:extLst>
              <a:ext uri="{FF2B5EF4-FFF2-40B4-BE49-F238E27FC236}">
                <a16:creationId xmlns:a16="http://schemas.microsoft.com/office/drawing/2014/main" id="{D52DF39A-4E7D-7548-47BB-A7C4B9638B80}"/>
              </a:ext>
            </a:extLst>
          </p:cNvPr>
          <p:cNvSpPr/>
          <p:nvPr/>
        </p:nvSpPr>
        <p:spPr bwMode="auto">
          <a:xfrm>
            <a:off x="9467829" y="2773447"/>
            <a:ext cx="182880" cy="182880"/>
          </a:xfrm>
          <a:prstGeom prst="round2SameRect">
            <a:avLst>
              <a:gd name="adj1" fmla="val 32946"/>
              <a:gd name="adj2" fmla="val 27907"/>
            </a:avLst>
          </a:prstGeom>
          <a:solidFill>
            <a:srgbClr val="4785D1"/>
          </a:solidFill>
          <a:ln w="254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indent="0" algn="ctr" rtl="0" fontAlgn="base">
              <a:spcBef>
                <a:spcPct val="0"/>
              </a:spcBef>
              <a:spcAft>
                <a:spcPct val="0"/>
              </a:spcAft>
              <a:defRPr sz="5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indent="0" algn="ctr" rtl="0" fontAlgn="base">
              <a:spcBef>
                <a:spcPct val="0"/>
              </a:spcBef>
              <a:spcAft>
                <a:spcPct val="0"/>
              </a:spcAft>
              <a:defRPr sz="5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indent="0" algn="ctr" rtl="0" fontAlgn="base">
              <a:spcBef>
                <a:spcPct val="0"/>
              </a:spcBef>
              <a:spcAft>
                <a:spcPct val="0"/>
              </a:spcAft>
              <a:defRPr sz="5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indent="0" algn="ctr" rtl="0" fontAlgn="base">
              <a:spcBef>
                <a:spcPct val="0"/>
              </a:spcBef>
              <a:spcAft>
                <a:spcPct val="0"/>
              </a:spcAft>
              <a:defRPr sz="5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indent="0" algn="ctr" rtl="0" fontAlgn="base">
              <a:spcBef>
                <a:spcPct val="0"/>
              </a:spcBef>
              <a:spcAft>
                <a:spcPct val="0"/>
              </a:spcAft>
              <a:defRPr sz="5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defRPr sz="5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defRPr sz="5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defRPr sz="5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defRPr sz="5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5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3" name="Rectangle: Top Corners Rounded 32">
            <a:extLst>
              <a:ext uri="{FF2B5EF4-FFF2-40B4-BE49-F238E27FC236}">
                <a16:creationId xmlns:a16="http://schemas.microsoft.com/office/drawing/2014/main" id="{027D48E9-BA96-4BC5-64A6-ADA065B34A46}"/>
              </a:ext>
            </a:extLst>
          </p:cNvPr>
          <p:cNvSpPr/>
          <p:nvPr/>
        </p:nvSpPr>
        <p:spPr bwMode="auto">
          <a:xfrm>
            <a:off x="9467829" y="2151309"/>
            <a:ext cx="182880" cy="182880"/>
          </a:xfrm>
          <a:prstGeom prst="round2SameRect">
            <a:avLst>
              <a:gd name="adj1" fmla="val 32946"/>
              <a:gd name="adj2" fmla="val 27907"/>
            </a:avLst>
          </a:prstGeom>
          <a:solidFill>
            <a:srgbClr val="7DA9DF"/>
          </a:solidFill>
          <a:ln w="254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indent="0" algn="ctr" rtl="0" fontAlgn="base">
              <a:spcBef>
                <a:spcPct val="0"/>
              </a:spcBef>
              <a:spcAft>
                <a:spcPct val="0"/>
              </a:spcAft>
              <a:defRPr sz="5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indent="0" algn="ctr" rtl="0" fontAlgn="base">
              <a:spcBef>
                <a:spcPct val="0"/>
              </a:spcBef>
              <a:spcAft>
                <a:spcPct val="0"/>
              </a:spcAft>
              <a:defRPr sz="5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indent="0" algn="ctr" rtl="0" fontAlgn="base">
              <a:spcBef>
                <a:spcPct val="0"/>
              </a:spcBef>
              <a:spcAft>
                <a:spcPct val="0"/>
              </a:spcAft>
              <a:defRPr sz="5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indent="0" algn="ctr" rtl="0" fontAlgn="base">
              <a:spcBef>
                <a:spcPct val="0"/>
              </a:spcBef>
              <a:spcAft>
                <a:spcPct val="0"/>
              </a:spcAft>
              <a:defRPr sz="5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indent="0" algn="ctr" rtl="0" fontAlgn="base">
              <a:spcBef>
                <a:spcPct val="0"/>
              </a:spcBef>
              <a:spcAft>
                <a:spcPct val="0"/>
              </a:spcAft>
              <a:defRPr sz="5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defRPr sz="5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defRPr sz="5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defRPr sz="5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defRPr sz="5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5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34" name="TimeDD_Well">
            <a:extLst>
              <a:ext uri="{FF2B5EF4-FFF2-40B4-BE49-F238E27FC236}">
                <a16:creationId xmlns:a16="http://schemas.microsoft.com/office/drawing/2014/main" id="{1FDB9A5C-BA43-66A8-0473-2AACC36D60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35040" y="1188720"/>
            <a:ext cx="6027420" cy="5577840"/>
          </a:xfrm>
          <a:prstGeom prst="rect">
            <a:avLst/>
          </a:prstGeom>
        </p:spPr>
      </p:pic>
      <p:pic>
        <p:nvPicPr>
          <p:cNvPr id="53" name="TimeDD_Well+pts">
            <a:extLst>
              <a:ext uri="{FF2B5EF4-FFF2-40B4-BE49-F238E27FC236}">
                <a16:creationId xmlns:a16="http://schemas.microsoft.com/office/drawing/2014/main" id="{3A1EF193-D75E-3EC0-0968-AF1C96B488F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35040" y="1188720"/>
            <a:ext cx="6027420" cy="5577840"/>
          </a:xfrm>
          <a:prstGeom prst="rect">
            <a:avLst/>
          </a:prstGeom>
        </p:spPr>
      </p:pic>
      <p:sp>
        <p:nvSpPr>
          <p:cNvPr id="54" name="Text Box 81">
            <a:extLst>
              <a:ext uri="{FF2B5EF4-FFF2-40B4-BE49-F238E27FC236}">
                <a16:creationId xmlns:a16="http://schemas.microsoft.com/office/drawing/2014/main" id="{485B42A0-3297-F40B-1C50-FF50373CBA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05616" y="6568146"/>
            <a:ext cx="281987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tIns="0" bIns="0">
            <a:spAutoFit/>
          </a:bodyPr>
          <a:lstStyle>
            <a:lvl1pPr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/>
            <a:r>
              <a:rPr lang="en-US" altLang="en-US" sz="1600" dirty="0">
                <a:latin typeface="Arial" panose="020B0604020202020204" pitchFamily="34" charset="0"/>
              </a:rPr>
              <a:t>(</a:t>
            </a:r>
            <a:r>
              <a:rPr lang="en-US" altLang="en-US" sz="1600" dirty="0">
                <a:latin typeface="Arial" panose="020B0604020202020204" pitchFamily="34" charset="0"/>
                <a:hlinkClick r:id="rId6"/>
              </a:rPr>
              <a:t>Barlow and Moench, 2011</a:t>
            </a:r>
            <a:r>
              <a:rPr lang="en-US" altLang="en-US" sz="1600" dirty="0">
                <a:latin typeface="Arial" panose="020B0604020202020204" pitchFamily="34" charset="0"/>
              </a:rPr>
              <a:t>)</a:t>
            </a:r>
            <a:endParaRPr lang="en-US" altLang="en-US" sz="1600" baseline="-250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3145389"/>
      </p:ext>
    </p:extLst>
  </p:cSld>
  <p:clrMapOvr>
    <a:masterClrMapping/>
  </p:clrMapOvr>
  <p:transition advTm="15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  <p:bldP spid="32" grpId="0" animBg="1"/>
      <p:bldP spid="3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E953A3-3894-D306-2C77-B473EBA6C0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Offset Comparison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ABECF3-6631-2AA3-7D25-E1AE1028D5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6333" y="1188720"/>
            <a:ext cx="6171568" cy="5303520"/>
          </a:xfrm>
        </p:spPr>
        <p:txBody>
          <a:bodyPr/>
          <a:lstStyle/>
          <a:p>
            <a:r>
              <a:rPr lang="en-US" dirty="0"/>
              <a:t>Example from Southwest Florida</a:t>
            </a:r>
          </a:p>
          <a:p>
            <a:pPr lvl="1"/>
            <a:r>
              <a:rPr lang="en-US" dirty="0"/>
              <a:t>ROMP program</a:t>
            </a:r>
          </a:p>
          <a:p>
            <a:pPr lvl="1"/>
            <a:r>
              <a:rPr lang="en-US" dirty="0"/>
              <a:t>Nested well clusters </a:t>
            </a:r>
          </a:p>
          <a:p>
            <a:pPr lvl="1"/>
            <a:r>
              <a:rPr lang="en-US" dirty="0"/>
              <a:t>Characterize aquifers &amp; confining units</a:t>
            </a:r>
          </a:p>
          <a:p>
            <a:r>
              <a:rPr lang="en-US" dirty="0"/>
              <a:t>Raised wells &amp; shelters “solve” flowing well problem</a:t>
            </a:r>
          </a:p>
          <a:p>
            <a:r>
              <a:rPr lang="en-US" dirty="0"/>
              <a:t>Drawdown in pumping MW3</a:t>
            </a:r>
          </a:p>
          <a:p>
            <a:pPr lvl="1"/>
            <a:r>
              <a:rPr lang="en-US" dirty="0"/>
              <a:t>Pumped 500 gpm from </a:t>
            </a:r>
            <a:br>
              <a:rPr lang="en-US" dirty="0"/>
            </a:br>
            <a:r>
              <a:rPr lang="en-US" dirty="0"/>
              <a:t>Suwannee limestone</a:t>
            </a:r>
          </a:p>
          <a:p>
            <a:pPr lvl="1"/>
            <a:r>
              <a:rPr lang="en-US" dirty="0"/>
              <a:t>Measured drawdown </a:t>
            </a:r>
            <a:br>
              <a:rPr lang="en-US" dirty="0"/>
            </a:br>
            <a:r>
              <a:rPr lang="en-US" dirty="0"/>
              <a:t>greater than ideal</a:t>
            </a:r>
          </a:p>
        </p:txBody>
      </p:sp>
      <p:pic>
        <p:nvPicPr>
          <p:cNvPr id="9" name="BaseMap">
            <a:extLst>
              <a:ext uri="{FF2B5EF4-FFF2-40B4-BE49-F238E27FC236}">
                <a16:creationId xmlns:a16="http://schemas.microsoft.com/office/drawing/2014/main" id="{BBADBACE-7C80-909C-16BA-4D8B502831C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7631" t="-3283" r="6288" b="-3062"/>
          <a:stretch/>
        </p:blipFill>
        <p:spPr>
          <a:xfrm>
            <a:off x="6347901" y="1188720"/>
            <a:ext cx="5733068" cy="557784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7" name="ROMP site">
            <a:extLst>
              <a:ext uri="{FF2B5EF4-FFF2-40B4-BE49-F238E27FC236}">
                <a16:creationId xmlns:a16="http://schemas.microsoft.com/office/drawing/2014/main" id="{09971EE7-B1D7-030D-5018-2E778BC982C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13"/>
          <a:stretch/>
        </p:blipFill>
        <p:spPr>
          <a:xfrm>
            <a:off x="6347901" y="1188720"/>
            <a:ext cx="5733068" cy="5577840"/>
          </a:xfrm>
          <a:prstGeom prst="rect">
            <a:avLst/>
          </a:prstGeom>
        </p:spPr>
      </p:pic>
      <p:pic>
        <p:nvPicPr>
          <p:cNvPr id="11" name="X-sec">
            <a:extLst>
              <a:ext uri="{FF2B5EF4-FFF2-40B4-BE49-F238E27FC236}">
                <a16:creationId xmlns:a16="http://schemas.microsoft.com/office/drawing/2014/main" id="{E39CC931-DB24-E2E3-FD7A-40FC0CFFB38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-16979" b="-16979"/>
          <a:stretch/>
        </p:blipFill>
        <p:spPr>
          <a:xfrm>
            <a:off x="6347901" y="1188720"/>
            <a:ext cx="5760720" cy="5577840"/>
          </a:xfrm>
          <a:prstGeom prst="rect">
            <a:avLst/>
          </a:prstGeom>
          <a:solidFill>
            <a:schemeClr val="bg1"/>
          </a:solidFill>
        </p:spPr>
      </p:pic>
      <p:grpSp>
        <p:nvGrpSpPr>
          <p:cNvPr id="20" name="Well&amp;Q">
            <a:extLst>
              <a:ext uri="{FF2B5EF4-FFF2-40B4-BE49-F238E27FC236}">
                <a16:creationId xmlns:a16="http://schemas.microsoft.com/office/drawing/2014/main" id="{A2ABC9CB-DA39-3A4B-1423-E30B8F789F83}"/>
              </a:ext>
            </a:extLst>
          </p:cNvPr>
          <p:cNvGrpSpPr/>
          <p:nvPr/>
        </p:nvGrpSpPr>
        <p:grpSpPr>
          <a:xfrm>
            <a:off x="6903883" y="1340566"/>
            <a:ext cx="2522107" cy="1984651"/>
            <a:chOff x="6903883" y="1340566"/>
            <a:chExt cx="2522107" cy="1984651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FE437D92-7A4B-38FC-C44B-410E723B6D13}"/>
                </a:ext>
              </a:extLst>
            </p:cNvPr>
            <p:cNvGrpSpPr/>
            <p:nvPr/>
          </p:nvGrpSpPr>
          <p:grpSpPr>
            <a:xfrm>
              <a:off x="6918428" y="1340566"/>
              <a:ext cx="2507562" cy="608332"/>
              <a:chOff x="6918428" y="1340566"/>
              <a:chExt cx="2507562" cy="608332"/>
            </a:xfrm>
          </p:grpSpPr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99CFC6B7-24E7-8412-840A-529B11AFF77D}"/>
                  </a:ext>
                </a:extLst>
              </p:cNvPr>
              <p:cNvSpPr txBox="1"/>
              <p:nvPr/>
            </p:nvSpPr>
            <p:spPr bwMode="auto">
              <a:xfrm>
                <a:off x="7723280" y="1340566"/>
                <a:ext cx="1702710" cy="523220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US" sz="2800" dirty="0">
                    <a:latin typeface="+mn-lt"/>
                  </a:rPr>
                  <a:t>500 GPM</a:t>
                </a:r>
              </a:p>
            </p:txBody>
          </p:sp>
          <p:sp>
            <p:nvSpPr>
              <p:cNvPr id="14" name="Arrow: Bent 13">
                <a:extLst>
                  <a:ext uri="{FF2B5EF4-FFF2-40B4-BE49-F238E27FC236}">
                    <a16:creationId xmlns:a16="http://schemas.microsoft.com/office/drawing/2014/main" id="{38D5F019-37F9-C2B2-8BDB-788D556DC260}"/>
                  </a:ext>
                </a:extLst>
              </p:cNvPr>
              <p:cNvSpPr/>
              <p:nvPr/>
            </p:nvSpPr>
            <p:spPr bwMode="auto">
              <a:xfrm>
                <a:off x="6918428" y="1425677"/>
                <a:ext cx="865308" cy="523221"/>
              </a:xfrm>
              <a:prstGeom prst="bentArrow">
                <a:avLst>
                  <a:gd name="adj1" fmla="val 21297"/>
                  <a:gd name="adj2" fmla="val 36491"/>
                  <a:gd name="adj3" fmla="val 50000"/>
                  <a:gd name="adj4" fmla="val 53801"/>
                </a:avLst>
              </a:prstGeom>
              <a:solidFill>
                <a:srgbClr val="AEADEB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54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</p:grpSp>
        <p:grpSp>
          <p:nvGrpSpPr>
            <p:cNvPr id="17" name="Well">
              <a:extLst>
                <a:ext uri="{FF2B5EF4-FFF2-40B4-BE49-F238E27FC236}">
                  <a16:creationId xmlns:a16="http://schemas.microsoft.com/office/drawing/2014/main" id="{A8D87F98-A76F-095D-8F9A-F75EF081000D}"/>
                </a:ext>
              </a:extLst>
            </p:cNvPr>
            <p:cNvGrpSpPr/>
            <p:nvPr/>
          </p:nvGrpSpPr>
          <p:grpSpPr>
            <a:xfrm>
              <a:off x="6903883" y="1891649"/>
              <a:ext cx="137160" cy="1433568"/>
              <a:chOff x="6903883" y="1891649"/>
              <a:chExt cx="137160" cy="1433568"/>
            </a:xfrm>
          </p:grpSpPr>
          <p:sp>
            <p:nvSpPr>
              <p:cNvPr id="13" name="Rectangle 12" descr="Dark horizontal">
                <a:extLst>
                  <a:ext uri="{FF2B5EF4-FFF2-40B4-BE49-F238E27FC236}">
                    <a16:creationId xmlns:a16="http://schemas.microsoft.com/office/drawing/2014/main" id="{39603092-E65F-2EBC-2AA3-684C2CB2CE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03883" y="2604391"/>
                <a:ext cx="137160" cy="720826"/>
              </a:xfrm>
              <a:prstGeom prst="rect">
                <a:avLst/>
              </a:prstGeom>
              <a:pattFill prst="dkHorz">
                <a:fgClr>
                  <a:srgbClr val="000000"/>
                </a:fgClr>
                <a:bgClr>
                  <a:srgbClr val="FFFFFF"/>
                </a:bgClr>
              </a:patt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" name="Rectangle 14" descr="Dark horizontal">
                <a:extLst>
                  <a:ext uri="{FF2B5EF4-FFF2-40B4-BE49-F238E27FC236}">
                    <a16:creationId xmlns:a16="http://schemas.microsoft.com/office/drawing/2014/main" id="{5A2AFED7-A5BC-1662-3480-C7751F4D61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03883" y="1891649"/>
                <a:ext cx="137160" cy="73152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8" name="Suwannee AQ" descr="Dark horizontal">
            <a:extLst>
              <a:ext uri="{FF2B5EF4-FFF2-40B4-BE49-F238E27FC236}">
                <a16:creationId xmlns:a16="http://schemas.microsoft.com/office/drawing/2014/main" id="{485B7600-E493-4373-BFE0-8D5CDA6FE5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33863" y="2728085"/>
            <a:ext cx="4981805" cy="607825"/>
          </a:xfrm>
          <a:prstGeom prst="rect">
            <a:avLst/>
          </a:prstGeom>
          <a:solidFill>
            <a:srgbClr val="00B0F0">
              <a:alpha val="40000"/>
            </a:srgbClr>
          </a:solidFill>
          <a:ln w="19050"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19" name="Text Box 81">
            <a:extLst>
              <a:ext uri="{FF2B5EF4-FFF2-40B4-BE49-F238E27FC236}">
                <a16:creationId xmlns:a16="http://schemas.microsoft.com/office/drawing/2014/main" id="{31729D80-93D1-EDF2-BA93-907454D9D1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81049" y="6568146"/>
            <a:ext cx="264444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tIns="0" bIns="0">
            <a:spAutoFit/>
          </a:bodyPr>
          <a:lstStyle>
            <a:lvl1pPr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/>
            <a:r>
              <a:rPr lang="en-US" altLang="en-US" sz="1600" dirty="0">
                <a:latin typeface="Arial" panose="020B0604020202020204" pitchFamily="34" charset="0"/>
              </a:rPr>
              <a:t>(</a:t>
            </a:r>
            <a:r>
              <a:rPr lang="en-US" altLang="en-US" sz="1600" dirty="0">
                <a:latin typeface="Arial" panose="020B0604020202020204" pitchFamily="34" charset="0"/>
                <a:hlinkClick r:id="rId5"/>
              </a:rPr>
              <a:t>Yobbi and Halford, 2005</a:t>
            </a:r>
            <a:r>
              <a:rPr lang="en-US" altLang="en-US" sz="1600" dirty="0">
                <a:latin typeface="Arial" panose="020B0604020202020204" pitchFamily="34" charset="0"/>
              </a:rPr>
              <a:t>)</a:t>
            </a:r>
            <a:endParaRPr lang="en-US" altLang="en-US" sz="1600" baseline="-250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9320259"/>
      </p:ext>
    </p:extLst>
  </p:cSld>
  <p:clrMapOvr>
    <a:masterClrMapping/>
  </p:clrMapOvr>
  <p:transition advTm="15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>
            <a:extLst>
              <a:ext uri="{FF2B5EF4-FFF2-40B4-BE49-F238E27FC236}">
                <a16:creationId xmlns:a16="http://schemas.microsoft.com/office/drawing/2014/main" id="{6756094D-CCC6-4ADF-9C00-409580D8680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Offset Comparison</a:t>
            </a: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CDA64D00-9D21-483E-B7AA-A6067178C0F0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z="2400" dirty="0"/>
              <a:t>Measured slope defines transmissivity</a:t>
            </a:r>
          </a:p>
          <a:p>
            <a:pPr eaLnBrk="1" hangingPunct="1"/>
            <a:r>
              <a:rPr lang="en-US" altLang="en-US" sz="2400" dirty="0"/>
              <a:t>Ideal drawdown from model</a:t>
            </a:r>
          </a:p>
          <a:p>
            <a:pPr lvl="1" eaLnBrk="1" hangingPunct="1"/>
            <a:r>
              <a:rPr lang="en-US" altLang="en-US" sz="2000" dirty="0"/>
              <a:t>Theis is model in this example</a:t>
            </a:r>
          </a:p>
          <a:p>
            <a:pPr lvl="1" eaLnBrk="1" hangingPunct="1"/>
            <a:r>
              <a:rPr lang="en-US" altLang="en-US" sz="2000" dirty="0"/>
              <a:t>Real well losses not simulated</a:t>
            </a:r>
          </a:p>
          <a:p>
            <a:pPr eaLnBrk="1" hangingPunct="1"/>
            <a:r>
              <a:rPr lang="en-US" altLang="en-US" sz="2400" dirty="0"/>
              <a:t>Measurements offset from ideal </a:t>
            </a:r>
          </a:p>
          <a:p>
            <a:pPr lvl="1" eaLnBrk="1" hangingPunct="1"/>
            <a:r>
              <a:rPr lang="en-US" altLang="en-US" sz="2000" dirty="0"/>
              <a:t>Well construction &amp; partial-penetration</a:t>
            </a:r>
          </a:p>
          <a:p>
            <a:pPr lvl="1" eaLnBrk="1" hangingPunct="1"/>
            <a:r>
              <a:rPr lang="en-US" altLang="en-US" sz="2000" dirty="0"/>
              <a:t>Offset constant when flow is steady</a:t>
            </a:r>
          </a:p>
          <a:p>
            <a:pPr eaLnBrk="1" hangingPunct="1"/>
            <a:r>
              <a:rPr lang="en-US" altLang="en-US" sz="2400" dirty="0"/>
              <a:t>Define offset after flow into well steady</a:t>
            </a:r>
          </a:p>
          <a:p>
            <a:pPr lvl="1" eaLnBrk="1" hangingPunct="1"/>
            <a:r>
              <a:rPr lang="en-US" altLang="en-US" sz="2000" dirty="0"/>
              <a:t>Minimal wellbore storage</a:t>
            </a:r>
          </a:p>
          <a:p>
            <a:pPr lvl="1" eaLnBrk="1" hangingPunct="1"/>
            <a:r>
              <a:rPr lang="en-US" altLang="en-US" sz="2000" dirty="0"/>
              <a:t>Converging flow to well established</a:t>
            </a:r>
          </a:p>
          <a:p>
            <a:pPr lvl="1" eaLnBrk="1" hangingPunct="1"/>
            <a:r>
              <a:rPr lang="en-US" altLang="en-US" sz="2000" dirty="0"/>
              <a:t>3 to 30 minutes after start of pumping</a:t>
            </a:r>
          </a:p>
          <a:p>
            <a:pPr eaLnBrk="1" hangingPunct="1"/>
            <a:r>
              <a:rPr lang="en-US" altLang="en-US" sz="2400" dirty="0"/>
              <a:t>Avoids simulating head losses to production wells</a:t>
            </a:r>
          </a:p>
        </p:txBody>
      </p:sp>
      <p:sp>
        <p:nvSpPr>
          <p:cNvPr id="2" name="Text Box 81">
            <a:extLst>
              <a:ext uri="{FF2B5EF4-FFF2-40B4-BE49-F238E27FC236}">
                <a16:creationId xmlns:a16="http://schemas.microsoft.com/office/drawing/2014/main" id="{E9CE1BEC-572F-EE19-F036-4453A1039E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84768" y="6568146"/>
            <a:ext cx="264072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tIns="0" bIns="0">
            <a:spAutoFit/>
          </a:bodyPr>
          <a:lstStyle>
            <a:lvl1pPr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/>
            <a:r>
              <a:rPr lang="en-US" altLang="en-US" sz="1600" dirty="0">
                <a:latin typeface="Arial" panose="020B0604020202020204" pitchFamily="34" charset="0"/>
              </a:rPr>
              <a:t>(</a:t>
            </a:r>
            <a:r>
              <a:rPr lang="en-US" altLang="en-US" sz="1600" dirty="0">
                <a:latin typeface="Arial" panose="020B0604020202020204" pitchFamily="34" charset="0"/>
                <a:hlinkClick r:id="rId2"/>
              </a:rPr>
              <a:t>Halford and Yobbi, 2006</a:t>
            </a:r>
            <a:r>
              <a:rPr lang="en-US" altLang="en-US" sz="1600" dirty="0">
                <a:latin typeface="Arial" panose="020B0604020202020204" pitchFamily="34" charset="0"/>
              </a:rPr>
              <a:t>)</a:t>
            </a:r>
            <a:endParaRPr lang="en-US" altLang="en-US" sz="1600" baseline="-25000" dirty="0">
              <a:latin typeface="Arial" panose="020B06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247AD8F-D2F4-956F-ADFF-2844E3591E7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6217920" y="1190393"/>
            <a:ext cx="5935980" cy="5574494"/>
          </a:xfrm>
          <a:prstGeom prst="rect">
            <a:avLst/>
          </a:prstGeom>
        </p:spPr>
      </p:pic>
      <p:grpSp>
        <p:nvGrpSpPr>
          <p:cNvPr id="11" name="Measured Slope">
            <a:extLst>
              <a:ext uri="{FF2B5EF4-FFF2-40B4-BE49-F238E27FC236}">
                <a16:creationId xmlns:a16="http://schemas.microsoft.com/office/drawing/2014/main" id="{0EF8598E-DDDA-5731-2D77-430E352B327A}"/>
              </a:ext>
            </a:extLst>
          </p:cNvPr>
          <p:cNvGrpSpPr/>
          <p:nvPr/>
        </p:nvGrpSpPr>
        <p:grpSpPr>
          <a:xfrm>
            <a:off x="6873818" y="2517455"/>
            <a:ext cx="4848639" cy="1368438"/>
            <a:chOff x="6873818" y="2517455"/>
            <a:chExt cx="4848639" cy="1368438"/>
          </a:xfrm>
        </p:grpSpPr>
        <p:sp>
          <p:nvSpPr>
            <p:cNvPr id="3" name="Text Box 81">
              <a:extLst>
                <a:ext uri="{FF2B5EF4-FFF2-40B4-BE49-F238E27FC236}">
                  <a16:creationId xmlns:a16="http://schemas.microsoft.com/office/drawing/2014/main" id="{AFF3EBEE-D91B-E41B-23F4-C9D37E503DD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20640000">
              <a:off x="6873818" y="2814298"/>
              <a:ext cx="1734770" cy="2462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 tIns="0" bIns="0">
              <a:spAutoFit/>
            </a:bodyPr>
            <a:lstStyle>
              <a:lvl1pPr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/>
              <a:r>
                <a:rPr lang="en-US" altLang="en-US" sz="1600" dirty="0">
                  <a:latin typeface="Arial" panose="020B0604020202020204" pitchFamily="34" charset="0"/>
                </a:rPr>
                <a:t>Measured slope</a:t>
              </a:r>
              <a:endParaRPr lang="en-US" altLang="en-US" sz="1600" baseline="-25000" dirty="0">
                <a:latin typeface="Arial" panose="020B0604020202020204" pitchFamily="34" charset="0"/>
              </a:endParaRPr>
            </a:p>
          </p:txBody>
        </p: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6F052ADC-8505-2B82-A76D-8D8473382321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6967577" y="2517455"/>
              <a:ext cx="4754880" cy="1368438"/>
            </a:xfrm>
            <a:prstGeom prst="line">
              <a:avLst/>
            </a:prstGeom>
            <a:noFill/>
            <a:ln w="603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0" name="Ideal slope">
            <a:extLst>
              <a:ext uri="{FF2B5EF4-FFF2-40B4-BE49-F238E27FC236}">
                <a16:creationId xmlns:a16="http://schemas.microsoft.com/office/drawing/2014/main" id="{2FD01012-337E-CAD9-21D4-3678B3F65510}"/>
              </a:ext>
            </a:extLst>
          </p:cNvPr>
          <p:cNvGrpSpPr/>
          <p:nvPr/>
        </p:nvGrpSpPr>
        <p:grpSpPr>
          <a:xfrm>
            <a:off x="6967577" y="4078003"/>
            <a:ext cx="4754880" cy="1368438"/>
            <a:chOff x="6967577" y="4078003"/>
            <a:chExt cx="4754880" cy="1368438"/>
          </a:xfrm>
        </p:grpSpPr>
        <p:sp>
          <p:nvSpPr>
            <p:cNvPr id="5" name="Text Box 81">
              <a:extLst>
                <a:ext uri="{FF2B5EF4-FFF2-40B4-BE49-F238E27FC236}">
                  <a16:creationId xmlns:a16="http://schemas.microsoft.com/office/drawing/2014/main" id="{13C08ED2-126B-1D15-A76B-F28E52DA46C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20640000">
              <a:off x="9396701" y="4200456"/>
              <a:ext cx="1988045" cy="2462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 tIns="0" bIns="0">
              <a:spAutoFit/>
            </a:bodyPr>
            <a:lstStyle>
              <a:lvl1pPr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/>
              <a:r>
                <a:rPr lang="en-US" altLang="en-US" sz="1600" dirty="0">
                  <a:solidFill>
                    <a:srgbClr val="AEADEB"/>
                  </a:solidFill>
                  <a:latin typeface="Arial" panose="020B0604020202020204" pitchFamily="34" charset="0"/>
                </a:rPr>
                <a:t>Ideal Theis aquifer</a:t>
              </a:r>
              <a:endParaRPr lang="en-US" altLang="en-US" sz="1600" baseline="-25000" dirty="0">
                <a:solidFill>
                  <a:srgbClr val="AEADEB"/>
                </a:solidFill>
                <a:latin typeface="Arial" panose="020B0604020202020204" pitchFamily="34" charset="0"/>
              </a:endParaRPr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7355C00-4093-C60A-0A05-44AA0CA56BDF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6967577" y="4078003"/>
              <a:ext cx="4754880" cy="1368438"/>
            </a:xfrm>
            <a:prstGeom prst="line">
              <a:avLst/>
            </a:prstGeom>
            <a:noFill/>
            <a:ln w="47625" cap="flat" cmpd="sng" algn="ctr">
              <a:solidFill>
                <a:schemeClr val="accent6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5B26206-1A08-A439-818E-66A28179A74D}"/>
              </a:ext>
            </a:extLst>
          </p:cNvPr>
          <p:cNvCxnSpPr/>
          <p:nvPr/>
        </p:nvCxnSpPr>
        <p:spPr bwMode="auto">
          <a:xfrm>
            <a:off x="9185910" y="1373774"/>
            <a:ext cx="0" cy="4846320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6" name="Ideal Oval">
            <a:extLst>
              <a:ext uri="{FF2B5EF4-FFF2-40B4-BE49-F238E27FC236}">
                <a16:creationId xmlns:a16="http://schemas.microsoft.com/office/drawing/2014/main" id="{CEDA0FD6-C052-E872-BC68-94F47483E2D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9101649" y="4708189"/>
            <a:ext cx="182880" cy="182880"/>
          </a:xfrm>
          <a:prstGeom prst="ellipse">
            <a:avLst/>
          </a:prstGeom>
          <a:noFill/>
          <a:ln w="5715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grpSp>
        <p:nvGrpSpPr>
          <p:cNvPr id="21" name="Swing Slope">
            <a:extLst>
              <a:ext uri="{FF2B5EF4-FFF2-40B4-BE49-F238E27FC236}">
                <a16:creationId xmlns:a16="http://schemas.microsoft.com/office/drawing/2014/main" id="{29C5F71D-AEAA-68F5-C2A7-124590D2AB92}"/>
              </a:ext>
            </a:extLst>
          </p:cNvPr>
          <p:cNvGrpSpPr/>
          <p:nvPr/>
        </p:nvGrpSpPr>
        <p:grpSpPr>
          <a:xfrm>
            <a:off x="6717030" y="3249492"/>
            <a:ext cx="4937760" cy="0"/>
            <a:chOff x="671820" y="2400343"/>
            <a:chExt cx="4754880" cy="1368438"/>
          </a:xfrm>
        </p:grpSpPr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83380506-09FB-EC10-376B-783E23310CA7}"/>
                </a:ext>
              </a:extLst>
            </p:cNvPr>
            <p:cNvCxnSpPr>
              <a:cxnSpLocks noChangeAspect="1"/>
            </p:cNvCxnSpPr>
            <p:nvPr/>
          </p:nvCxnSpPr>
          <p:spPr bwMode="auto">
            <a:xfrm flipV="1">
              <a:off x="3049260" y="2400343"/>
              <a:ext cx="2377440" cy="684222"/>
            </a:xfrm>
            <a:prstGeom prst="line">
              <a:avLst/>
            </a:prstGeom>
            <a:noFill/>
            <a:ln w="57150" cap="flat" cmpd="sng" algn="ctr">
              <a:solidFill>
                <a:schemeClr val="accent6">
                  <a:lumMod val="60000"/>
                  <a:lumOff val="40000"/>
                </a:scheme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18E27FAE-F3A4-530B-B606-6A7FB550D455}"/>
                </a:ext>
              </a:extLst>
            </p:cNvPr>
            <p:cNvCxnSpPr>
              <a:cxnSpLocks noChangeAspect="1"/>
            </p:cNvCxnSpPr>
            <p:nvPr/>
          </p:nvCxnSpPr>
          <p:spPr bwMode="auto">
            <a:xfrm flipV="1">
              <a:off x="671820" y="2400343"/>
              <a:ext cx="4754880" cy="1368438"/>
            </a:xfrm>
            <a:prstGeom prst="line">
              <a:avLst/>
            </a:prstGeom>
            <a:noFill/>
            <a:ln w="9525" cap="flat" cmpd="sng" algn="ctr">
              <a:solidFill>
                <a:srgbClr val="000000">
                  <a:alpha val="1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27" name="Ideal 2 Real">
            <a:extLst>
              <a:ext uri="{FF2B5EF4-FFF2-40B4-BE49-F238E27FC236}">
                <a16:creationId xmlns:a16="http://schemas.microsoft.com/office/drawing/2014/main" id="{720B2572-4FA1-5D50-0B5F-41D6F7CA59C0}"/>
              </a:ext>
            </a:extLst>
          </p:cNvPr>
          <p:cNvCxnSpPr>
            <a:cxnSpLocks/>
          </p:cNvCxnSpPr>
          <p:nvPr/>
        </p:nvCxnSpPr>
        <p:spPr bwMode="auto">
          <a:xfrm flipV="1">
            <a:off x="9185910" y="3254126"/>
            <a:ext cx="0" cy="1554480"/>
          </a:xfrm>
          <a:prstGeom prst="line">
            <a:avLst/>
          </a:prstGeom>
          <a:noFill/>
          <a:ln w="31750" cap="flat" cmpd="sng" algn="ctr">
            <a:solidFill>
              <a:schemeClr val="tx1">
                <a:lumMod val="95000"/>
                <a:lumOff val="5000"/>
              </a:schemeClr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17" name="Real oval">
            <a:extLst>
              <a:ext uri="{FF2B5EF4-FFF2-40B4-BE49-F238E27FC236}">
                <a16:creationId xmlns:a16="http://schemas.microsoft.com/office/drawing/2014/main" id="{9E9B1AC5-0094-AC6E-84BC-E66FA81CDC3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9101649" y="3152042"/>
            <a:ext cx="182880" cy="182880"/>
          </a:xfrm>
          <a:prstGeom prst="ellipse">
            <a:avLst/>
          </a:prstGeom>
          <a:noFill/>
          <a:ln w="53975" algn="ctr">
            <a:solidFill>
              <a:schemeClr val="bg1">
                <a:lumMod val="65000"/>
              </a:schemeClr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</p:cSld>
  <p:clrMapOvr>
    <a:masterClrMapping/>
  </p:clrMapOvr>
  <p:transition advTm="15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" presetClass="entr" presetSubtype="0" fill="hold" grpId="2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00000">
                                      <p:cBhvr>
                                        <p:cTn id="3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500000">
                                      <p:cBhvr>
                                        <p:cTn id="3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8" presetClass="emph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Rot by="-360000">
                                      <p:cBhvr>
                                        <p:cTn id="3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2" animBg="1"/>
      <p:bldP spid="17" grpId="2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ACB0CE8-1357-5BD4-BE05-E59B1F14C3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End Section</a:t>
            </a:r>
          </a:p>
        </p:txBody>
      </p:sp>
    </p:spTree>
    <p:extLst>
      <p:ext uri="{BB962C8B-B14F-4D97-AF65-F5344CB8AC3E}">
        <p14:creationId xmlns:p14="http://schemas.microsoft.com/office/powerpoint/2010/main" val="3028634902"/>
      </p:ext>
    </p:extLst>
  </p:cSld>
  <p:clrMapOvr>
    <a:masterClrMapping/>
  </p:clrMapOvr>
  <p:transition advTm="15000"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303409DD-44CA-4075-A3AF-6C2864D2205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6000" dirty="0"/>
              <a:t>PURPOSE</a:t>
            </a:r>
          </a:p>
        </p:txBody>
      </p:sp>
      <p:sp>
        <p:nvSpPr>
          <p:cNvPr id="4099" name="Rectangle 4">
            <a:extLst>
              <a:ext uri="{FF2B5EF4-FFF2-40B4-BE49-F238E27FC236}">
                <a16:creationId xmlns:a16="http://schemas.microsoft.com/office/drawing/2014/main" id="{79E60308-FD54-4AA5-BBFD-387ABEEF9647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548640" y="1204088"/>
            <a:ext cx="11064240" cy="5303520"/>
          </a:xfrm>
        </p:spPr>
        <p:txBody>
          <a:bodyPr/>
          <a:lstStyle/>
          <a:p>
            <a:pPr eaLnBrk="1" hangingPunct="1">
              <a:lnSpc>
                <a:spcPct val="110000"/>
              </a:lnSpc>
            </a:pPr>
            <a:r>
              <a:rPr lang="en-US" altLang="en-US" dirty="0"/>
              <a:t>Aquifer tests should improve estimates of hydraulic properties</a:t>
            </a:r>
          </a:p>
          <a:p>
            <a:pPr lvl="1" eaLnBrk="1" hangingPunct="1">
              <a:lnSpc>
                <a:spcPct val="110000"/>
              </a:lnSpc>
            </a:pPr>
            <a:r>
              <a:rPr lang="en-US" altLang="en-US" dirty="0"/>
              <a:t>Average transmissivity of an area at a minimum</a:t>
            </a:r>
          </a:p>
          <a:p>
            <a:pPr lvl="1" eaLnBrk="1" hangingPunct="1">
              <a:lnSpc>
                <a:spcPct val="110000"/>
              </a:lnSpc>
            </a:pPr>
            <a:r>
              <a:rPr lang="en-US" altLang="en-US" dirty="0"/>
              <a:t>Storage coefficient with observation wells</a:t>
            </a:r>
          </a:p>
          <a:p>
            <a:pPr lvl="1" eaLnBrk="1" hangingPunct="1">
              <a:lnSpc>
                <a:spcPct val="110000"/>
              </a:lnSpc>
            </a:pPr>
            <a:r>
              <a:rPr lang="en-US" altLang="en-US" dirty="0"/>
              <a:t>Heterogeneity with multiple observation and pumping wells</a:t>
            </a:r>
          </a:p>
          <a:p>
            <a:pPr eaLnBrk="1" hangingPunct="1">
              <a:lnSpc>
                <a:spcPct val="110000"/>
              </a:lnSpc>
            </a:pPr>
            <a:r>
              <a:rPr lang="en-US" altLang="en-US" dirty="0"/>
              <a:t>Test design should consider</a:t>
            </a:r>
          </a:p>
          <a:p>
            <a:pPr lvl="1" eaLnBrk="1" hangingPunct="1">
              <a:lnSpc>
                <a:spcPct val="110000"/>
              </a:lnSpc>
            </a:pPr>
            <a:r>
              <a:rPr lang="en-US" altLang="en-US" dirty="0"/>
              <a:t>Properties of interest</a:t>
            </a:r>
          </a:p>
          <a:p>
            <a:pPr lvl="1" eaLnBrk="1" hangingPunct="1">
              <a:lnSpc>
                <a:spcPct val="110000"/>
              </a:lnSpc>
            </a:pPr>
            <a:r>
              <a:rPr lang="en-US" altLang="en-US" dirty="0"/>
              <a:t>Uniqueness of hydraulic property estimates</a:t>
            </a:r>
          </a:p>
          <a:p>
            <a:pPr lvl="1" eaLnBrk="1" hangingPunct="1">
              <a:lnSpc>
                <a:spcPct val="110000"/>
              </a:lnSpc>
            </a:pPr>
            <a:r>
              <a:rPr lang="en-US" altLang="en-US" dirty="0"/>
              <a:t>Well placement and stress distributions</a:t>
            </a:r>
          </a:p>
          <a:p>
            <a:pPr eaLnBrk="1" hangingPunct="1">
              <a:lnSpc>
                <a:spcPct val="110000"/>
              </a:lnSpc>
            </a:pPr>
            <a:r>
              <a:rPr lang="en-US" altLang="en-US" dirty="0"/>
              <a:t>Test design should NOT be constrained by analytical methods</a:t>
            </a:r>
          </a:p>
        </p:txBody>
      </p:sp>
    </p:spTree>
  </p:cSld>
  <p:clrMapOvr>
    <a:masterClrMapping/>
  </p:clrMapOvr>
  <p:transition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6000" dirty="0"/>
              <a:t>Constant Rate &amp; Wells</a:t>
            </a:r>
          </a:p>
        </p:txBody>
      </p:sp>
      <p:sp>
        <p:nvSpPr>
          <p:cNvPr id="5123" name="Rectangle 46"/>
          <p:cNvSpPr>
            <a:spLocks noGrp="1" noChangeArrowheads="1"/>
          </p:cNvSpPr>
          <p:nvPr>
            <p:ph idx="1"/>
          </p:nvPr>
        </p:nvSpPr>
        <p:spPr>
          <a:xfrm>
            <a:off x="476410" y="1188720"/>
            <a:ext cx="7053937" cy="5303520"/>
          </a:xfrm>
        </p:spPr>
        <p:txBody>
          <a:bodyPr/>
          <a:lstStyle/>
          <a:p>
            <a:pPr eaLnBrk="1" hangingPunct="1"/>
            <a:r>
              <a:rPr lang="en-US" altLang="en-US" dirty="0"/>
              <a:t>Constant rate desirable</a:t>
            </a:r>
          </a:p>
          <a:p>
            <a:pPr lvl="1"/>
            <a:r>
              <a:rPr lang="en-US" altLang="en-US" dirty="0"/>
              <a:t>Pump &amp; observe with wells</a:t>
            </a:r>
          </a:p>
          <a:p>
            <a:pPr eaLnBrk="1" hangingPunct="1"/>
            <a:r>
              <a:rPr lang="en-US" altLang="en-US" dirty="0"/>
              <a:t>Construction affects responses</a:t>
            </a:r>
          </a:p>
          <a:p>
            <a:pPr lvl="1"/>
            <a:r>
              <a:rPr lang="en-US" altLang="en-US" dirty="0"/>
              <a:t>Wellbore storage</a:t>
            </a:r>
          </a:p>
          <a:p>
            <a:pPr eaLnBrk="1" hangingPunct="1"/>
            <a:r>
              <a:rPr lang="en-US" altLang="en-US" dirty="0"/>
              <a:t>Skin defines all head losses</a:t>
            </a:r>
          </a:p>
          <a:p>
            <a:pPr lvl="1"/>
            <a:r>
              <a:rPr lang="en-US" altLang="en-US" dirty="0"/>
              <a:t>Screen, gravel pack, &amp; damage</a:t>
            </a:r>
          </a:p>
          <a:p>
            <a:pPr eaLnBrk="1" hangingPunct="1"/>
            <a:r>
              <a:rPr lang="en-US" altLang="en-US" dirty="0"/>
              <a:t>Long well screens more likely to </a:t>
            </a:r>
          </a:p>
          <a:p>
            <a:pPr lvl="1" eaLnBrk="1" hangingPunct="1"/>
            <a:r>
              <a:rPr lang="en-US" altLang="en-US" dirty="0"/>
              <a:t>Detect drawdown, hydraulically connected</a:t>
            </a:r>
          </a:p>
          <a:p>
            <a:pPr lvl="1" eaLnBrk="1" hangingPunct="1"/>
            <a:r>
              <a:rPr lang="en-US" altLang="en-US" dirty="0"/>
              <a:t>Obfuscate vertical gradients</a:t>
            </a:r>
          </a:p>
          <a:p>
            <a:pPr lvl="1" eaLnBrk="1" hangingPunct="1"/>
            <a:r>
              <a:rPr lang="en-US" altLang="en-US" dirty="0"/>
              <a:t>Affected by aquifer heterogeneity</a:t>
            </a:r>
          </a:p>
          <a:p>
            <a:r>
              <a:rPr lang="en-US" altLang="en-US" dirty="0"/>
              <a:t>Be aware, Factors to interpret</a:t>
            </a:r>
          </a:p>
        </p:txBody>
      </p:sp>
      <p:grpSp>
        <p:nvGrpSpPr>
          <p:cNvPr id="5124" name="Group 89"/>
          <p:cNvGrpSpPr>
            <a:grpSpLocks/>
          </p:cNvGrpSpPr>
          <p:nvPr/>
        </p:nvGrpSpPr>
        <p:grpSpPr bwMode="auto">
          <a:xfrm>
            <a:off x="7477510" y="1406896"/>
            <a:ext cx="3678170" cy="5319504"/>
            <a:chOff x="3725" y="978"/>
            <a:chExt cx="1927" cy="2804"/>
          </a:xfrm>
        </p:grpSpPr>
        <p:grpSp>
          <p:nvGrpSpPr>
            <p:cNvPr id="5125" name="Group 48"/>
            <p:cNvGrpSpPr>
              <a:grpSpLocks/>
            </p:cNvGrpSpPr>
            <p:nvPr/>
          </p:nvGrpSpPr>
          <p:grpSpPr bwMode="auto">
            <a:xfrm>
              <a:off x="3725" y="1310"/>
              <a:ext cx="1927" cy="2014"/>
              <a:chOff x="588" y="985"/>
              <a:chExt cx="1927" cy="2014"/>
            </a:xfrm>
          </p:grpSpPr>
          <p:sp>
            <p:nvSpPr>
              <p:cNvPr id="5134" name="Rectangle 49" descr="Sand"/>
              <p:cNvSpPr>
                <a:spLocks noChangeArrowheads="1"/>
              </p:cNvSpPr>
              <p:nvPr/>
            </p:nvSpPr>
            <p:spPr bwMode="auto">
              <a:xfrm>
                <a:off x="687" y="1442"/>
                <a:ext cx="1815" cy="1557"/>
              </a:xfrm>
              <a:prstGeom prst="rect">
                <a:avLst/>
              </a:prstGeom>
              <a:blipFill dpi="0" rotWithShape="0">
                <a:blip r:embed="rId2"/>
                <a:srcRect/>
                <a:tile tx="0" ty="0" sx="100000" sy="100000" flip="none" algn="tl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5135" name="Freeform 50" descr="Dashed upward diagonal"/>
              <p:cNvSpPr>
                <a:spLocks/>
              </p:cNvSpPr>
              <p:nvPr/>
            </p:nvSpPr>
            <p:spPr bwMode="auto">
              <a:xfrm>
                <a:off x="1176" y="2450"/>
                <a:ext cx="533" cy="110"/>
              </a:xfrm>
              <a:custGeom>
                <a:avLst/>
                <a:gdLst>
                  <a:gd name="T0" fmla="*/ 28 w 488"/>
                  <a:gd name="T1" fmla="*/ 34 h 116"/>
                  <a:gd name="T2" fmla="*/ 131 w 488"/>
                  <a:gd name="T3" fmla="*/ 9 h 116"/>
                  <a:gd name="T4" fmla="*/ 288 w 488"/>
                  <a:gd name="T5" fmla="*/ 0 h 116"/>
                  <a:gd name="T6" fmla="*/ 391 w 488"/>
                  <a:gd name="T7" fmla="*/ 15 h 116"/>
                  <a:gd name="T8" fmla="*/ 435 w 488"/>
                  <a:gd name="T9" fmla="*/ 17 h 116"/>
                  <a:gd name="T10" fmla="*/ 533 w 488"/>
                  <a:gd name="T11" fmla="*/ 59 h 116"/>
                  <a:gd name="T12" fmla="*/ 446 w 488"/>
                  <a:gd name="T13" fmla="*/ 80 h 116"/>
                  <a:gd name="T14" fmla="*/ 310 w 488"/>
                  <a:gd name="T15" fmla="*/ 83 h 116"/>
                  <a:gd name="T16" fmla="*/ 238 w 488"/>
                  <a:gd name="T17" fmla="*/ 76 h 116"/>
                  <a:gd name="T18" fmla="*/ 175 w 488"/>
                  <a:gd name="T19" fmla="*/ 85 h 116"/>
                  <a:gd name="T20" fmla="*/ 39 w 488"/>
                  <a:gd name="T21" fmla="*/ 64 h 116"/>
                  <a:gd name="T22" fmla="*/ 0 w 488"/>
                  <a:gd name="T23" fmla="*/ 51 h 116"/>
                  <a:gd name="T24" fmla="*/ 15 w 488"/>
                  <a:gd name="T25" fmla="*/ 40 h 116"/>
                  <a:gd name="T26" fmla="*/ 28 w 488"/>
                  <a:gd name="T27" fmla="*/ 34 h 11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88"/>
                  <a:gd name="T43" fmla="*/ 0 h 116"/>
                  <a:gd name="T44" fmla="*/ 488 w 488"/>
                  <a:gd name="T45" fmla="*/ 116 h 11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88" h="116">
                    <a:moveTo>
                      <a:pt x="26" y="36"/>
                    </a:moveTo>
                    <a:lnTo>
                      <a:pt x="120" y="10"/>
                    </a:lnTo>
                    <a:lnTo>
                      <a:pt x="264" y="0"/>
                    </a:lnTo>
                    <a:cubicBezTo>
                      <a:pt x="295" y="5"/>
                      <a:pt x="326" y="12"/>
                      <a:pt x="358" y="16"/>
                    </a:cubicBezTo>
                    <a:cubicBezTo>
                      <a:pt x="371" y="18"/>
                      <a:pt x="385" y="17"/>
                      <a:pt x="398" y="18"/>
                    </a:cubicBezTo>
                    <a:cubicBezTo>
                      <a:pt x="418" y="20"/>
                      <a:pt x="467" y="62"/>
                      <a:pt x="488" y="62"/>
                    </a:cubicBezTo>
                    <a:cubicBezTo>
                      <a:pt x="457" y="73"/>
                      <a:pt x="440" y="79"/>
                      <a:pt x="408" y="84"/>
                    </a:cubicBezTo>
                    <a:cubicBezTo>
                      <a:pt x="383" y="101"/>
                      <a:pt x="300" y="89"/>
                      <a:pt x="284" y="88"/>
                    </a:cubicBezTo>
                    <a:cubicBezTo>
                      <a:pt x="262" y="83"/>
                      <a:pt x="240" y="81"/>
                      <a:pt x="218" y="80"/>
                    </a:cubicBezTo>
                    <a:cubicBezTo>
                      <a:pt x="197" y="82"/>
                      <a:pt x="180" y="87"/>
                      <a:pt x="160" y="90"/>
                    </a:cubicBezTo>
                    <a:cubicBezTo>
                      <a:pt x="96" y="116"/>
                      <a:pt x="85" y="75"/>
                      <a:pt x="36" y="68"/>
                    </a:cubicBezTo>
                    <a:cubicBezTo>
                      <a:pt x="27" y="62"/>
                      <a:pt x="11" y="54"/>
                      <a:pt x="0" y="54"/>
                    </a:cubicBezTo>
                    <a:lnTo>
                      <a:pt x="14" y="42"/>
                    </a:lnTo>
                    <a:lnTo>
                      <a:pt x="26" y="36"/>
                    </a:lnTo>
                    <a:close/>
                  </a:path>
                </a:pathLst>
              </a:custGeom>
              <a:pattFill prst="dashUpDiag">
                <a:fgClr>
                  <a:srgbClr val="C0C0C0"/>
                </a:fgClr>
                <a:bgClr>
                  <a:srgbClr val="FFFF99"/>
                </a:bgClr>
              </a:patt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5136" name="Freeform 51" descr="Dashed upward diagonal"/>
              <p:cNvSpPr>
                <a:spLocks/>
              </p:cNvSpPr>
              <p:nvPr/>
            </p:nvSpPr>
            <p:spPr bwMode="auto">
              <a:xfrm>
                <a:off x="588" y="2650"/>
                <a:ext cx="533" cy="109"/>
              </a:xfrm>
              <a:custGeom>
                <a:avLst/>
                <a:gdLst>
                  <a:gd name="T0" fmla="*/ 28 w 488"/>
                  <a:gd name="T1" fmla="*/ 34 h 116"/>
                  <a:gd name="T2" fmla="*/ 131 w 488"/>
                  <a:gd name="T3" fmla="*/ 9 h 116"/>
                  <a:gd name="T4" fmla="*/ 288 w 488"/>
                  <a:gd name="T5" fmla="*/ 0 h 116"/>
                  <a:gd name="T6" fmla="*/ 391 w 488"/>
                  <a:gd name="T7" fmla="*/ 15 h 116"/>
                  <a:gd name="T8" fmla="*/ 435 w 488"/>
                  <a:gd name="T9" fmla="*/ 17 h 116"/>
                  <a:gd name="T10" fmla="*/ 533 w 488"/>
                  <a:gd name="T11" fmla="*/ 58 h 116"/>
                  <a:gd name="T12" fmla="*/ 446 w 488"/>
                  <a:gd name="T13" fmla="*/ 79 h 116"/>
                  <a:gd name="T14" fmla="*/ 310 w 488"/>
                  <a:gd name="T15" fmla="*/ 83 h 116"/>
                  <a:gd name="T16" fmla="*/ 238 w 488"/>
                  <a:gd name="T17" fmla="*/ 75 h 116"/>
                  <a:gd name="T18" fmla="*/ 175 w 488"/>
                  <a:gd name="T19" fmla="*/ 85 h 116"/>
                  <a:gd name="T20" fmla="*/ 39 w 488"/>
                  <a:gd name="T21" fmla="*/ 64 h 116"/>
                  <a:gd name="T22" fmla="*/ 0 w 488"/>
                  <a:gd name="T23" fmla="*/ 51 h 116"/>
                  <a:gd name="T24" fmla="*/ 15 w 488"/>
                  <a:gd name="T25" fmla="*/ 39 h 116"/>
                  <a:gd name="T26" fmla="*/ 28 w 488"/>
                  <a:gd name="T27" fmla="*/ 34 h 11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88"/>
                  <a:gd name="T43" fmla="*/ 0 h 116"/>
                  <a:gd name="T44" fmla="*/ 488 w 488"/>
                  <a:gd name="T45" fmla="*/ 116 h 11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88" h="116">
                    <a:moveTo>
                      <a:pt x="26" y="36"/>
                    </a:moveTo>
                    <a:lnTo>
                      <a:pt x="120" y="10"/>
                    </a:lnTo>
                    <a:lnTo>
                      <a:pt x="264" y="0"/>
                    </a:lnTo>
                    <a:cubicBezTo>
                      <a:pt x="295" y="5"/>
                      <a:pt x="326" y="12"/>
                      <a:pt x="358" y="16"/>
                    </a:cubicBezTo>
                    <a:cubicBezTo>
                      <a:pt x="371" y="18"/>
                      <a:pt x="385" y="17"/>
                      <a:pt x="398" y="18"/>
                    </a:cubicBezTo>
                    <a:cubicBezTo>
                      <a:pt x="418" y="20"/>
                      <a:pt x="467" y="62"/>
                      <a:pt x="488" y="62"/>
                    </a:cubicBezTo>
                    <a:cubicBezTo>
                      <a:pt x="457" y="73"/>
                      <a:pt x="440" y="79"/>
                      <a:pt x="408" y="84"/>
                    </a:cubicBezTo>
                    <a:cubicBezTo>
                      <a:pt x="383" y="101"/>
                      <a:pt x="300" y="89"/>
                      <a:pt x="284" y="88"/>
                    </a:cubicBezTo>
                    <a:cubicBezTo>
                      <a:pt x="262" y="83"/>
                      <a:pt x="240" y="81"/>
                      <a:pt x="218" y="80"/>
                    </a:cubicBezTo>
                    <a:cubicBezTo>
                      <a:pt x="197" y="82"/>
                      <a:pt x="180" y="87"/>
                      <a:pt x="160" y="90"/>
                    </a:cubicBezTo>
                    <a:cubicBezTo>
                      <a:pt x="96" y="116"/>
                      <a:pt x="85" y="75"/>
                      <a:pt x="36" y="68"/>
                    </a:cubicBezTo>
                    <a:cubicBezTo>
                      <a:pt x="27" y="62"/>
                      <a:pt x="11" y="54"/>
                      <a:pt x="0" y="54"/>
                    </a:cubicBezTo>
                    <a:lnTo>
                      <a:pt x="14" y="42"/>
                    </a:lnTo>
                    <a:lnTo>
                      <a:pt x="26" y="36"/>
                    </a:lnTo>
                    <a:close/>
                  </a:path>
                </a:pathLst>
              </a:custGeom>
              <a:pattFill prst="dashUpDiag">
                <a:fgClr>
                  <a:srgbClr val="C0C0C0"/>
                </a:fgClr>
                <a:bgClr>
                  <a:srgbClr val="FFFF99"/>
                </a:bgClr>
              </a:patt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5137" name="Freeform 52" descr="Dashed upward diagonal"/>
              <p:cNvSpPr>
                <a:spLocks/>
              </p:cNvSpPr>
              <p:nvPr/>
            </p:nvSpPr>
            <p:spPr bwMode="auto">
              <a:xfrm>
                <a:off x="1810" y="2695"/>
                <a:ext cx="533" cy="109"/>
              </a:xfrm>
              <a:custGeom>
                <a:avLst/>
                <a:gdLst>
                  <a:gd name="T0" fmla="*/ 28 w 488"/>
                  <a:gd name="T1" fmla="*/ 34 h 116"/>
                  <a:gd name="T2" fmla="*/ 131 w 488"/>
                  <a:gd name="T3" fmla="*/ 9 h 116"/>
                  <a:gd name="T4" fmla="*/ 288 w 488"/>
                  <a:gd name="T5" fmla="*/ 0 h 116"/>
                  <a:gd name="T6" fmla="*/ 391 w 488"/>
                  <a:gd name="T7" fmla="*/ 15 h 116"/>
                  <a:gd name="T8" fmla="*/ 435 w 488"/>
                  <a:gd name="T9" fmla="*/ 17 h 116"/>
                  <a:gd name="T10" fmla="*/ 533 w 488"/>
                  <a:gd name="T11" fmla="*/ 58 h 116"/>
                  <a:gd name="T12" fmla="*/ 446 w 488"/>
                  <a:gd name="T13" fmla="*/ 79 h 116"/>
                  <a:gd name="T14" fmla="*/ 310 w 488"/>
                  <a:gd name="T15" fmla="*/ 83 h 116"/>
                  <a:gd name="T16" fmla="*/ 238 w 488"/>
                  <a:gd name="T17" fmla="*/ 75 h 116"/>
                  <a:gd name="T18" fmla="*/ 175 w 488"/>
                  <a:gd name="T19" fmla="*/ 85 h 116"/>
                  <a:gd name="T20" fmla="*/ 39 w 488"/>
                  <a:gd name="T21" fmla="*/ 64 h 116"/>
                  <a:gd name="T22" fmla="*/ 0 w 488"/>
                  <a:gd name="T23" fmla="*/ 51 h 116"/>
                  <a:gd name="T24" fmla="*/ 15 w 488"/>
                  <a:gd name="T25" fmla="*/ 39 h 116"/>
                  <a:gd name="T26" fmla="*/ 28 w 488"/>
                  <a:gd name="T27" fmla="*/ 34 h 11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88"/>
                  <a:gd name="T43" fmla="*/ 0 h 116"/>
                  <a:gd name="T44" fmla="*/ 488 w 488"/>
                  <a:gd name="T45" fmla="*/ 116 h 11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88" h="116">
                    <a:moveTo>
                      <a:pt x="26" y="36"/>
                    </a:moveTo>
                    <a:lnTo>
                      <a:pt x="120" y="10"/>
                    </a:lnTo>
                    <a:lnTo>
                      <a:pt x="264" y="0"/>
                    </a:lnTo>
                    <a:cubicBezTo>
                      <a:pt x="295" y="5"/>
                      <a:pt x="326" y="12"/>
                      <a:pt x="358" y="16"/>
                    </a:cubicBezTo>
                    <a:cubicBezTo>
                      <a:pt x="371" y="18"/>
                      <a:pt x="385" y="17"/>
                      <a:pt x="398" y="18"/>
                    </a:cubicBezTo>
                    <a:cubicBezTo>
                      <a:pt x="418" y="20"/>
                      <a:pt x="467" y="62"/>
                      <a:pt x="488" y="62"/>
                    </a:cubicBezTo>
                    <a:cubicBezTo>
                      <a:pt x="457" y="73"/>
                      <a:pt x="440" y="79"/>
                      <a:pt x="408" y="84"/>
                    </a:cubicBezTo>
                    <a:cubicBezTo>
                      <a:pt x="383" y="101"/>
                      <a:pt x="300" y="89"/>
                      <a:pt x="284" y="88"/>
                    </a:cubicBezTo>
                    <a:cubicBezTo>
                      <a:pt x="262" y="83"/>
                      <a:pt x="240" y="81"/>
                      <a:pt x="218" y="80"/>
                    </a:cubicBezTo>
                    <a:cubicBezTo>
                      <a:pt x="197" y="82"/>
                      <a:pt x="180" y="87"/>
                      <a:pt x="160" y="90"/>
                    </a:cubicBezTo>
                    <a:cubicBezTo>
                      <a:pt x="96" y="116"/>
                      <a:pt x="85" y="75"/>
                      <a:pt x="36" y="68"/>
                    </a:cubicBezTo>
                    <a:cubicBezTo>
                      <a:pt x="27" y="62"/>
                      <a:pt x="11" y="54"/>
                      <a:pt x="0" y="54"/>
                    </a:cubicBezTo>
                    <a:lnTo>
                      <a:pt x="14" y="42"/>
                    </a:lnTo>
                    <a:lnTo>
                      <a:pt x="26" y="36"/>
                    </a:lnTo>
                    <a:close/>
                  </a:path>
                </a:pathLst>
              </a:custGeom>
              <a:pattFill prst="dashUpDiag">
                <a:fgClr>
                  <a:srgbClr val="C0C0C0"/>
                </a:fgClr>
                <a:bgClr>
                  <a:srgbClr val="FFFF99"/>
                </a:bgClr>
              </a:patt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5138" name="Freeform 53" descr="Dashed upward diagonal"/>
              <p:cNvSpPr>
                <a:spLocks/>
              </p:cNvSpPr>
              <p:nvPr/>
            </p:nvSpPr>
            <p:spPr bwMode="auto">
              <a:xfrm flipV="1">
                <a:off x="1545" y="1866"/>
                <a:ext cx="716" cy="110"/>
              </a:xfrm>
              <a:custGeom>
                <a:avLst/>
                <a:gdLst>
                  <a:gd name="T0" fmla="*/ 38 w 488"/>
                  <a:gd name="T1" fmla="*/ 34 h 116"/>
                  <a:gd name="T2" fmla="*/ 176 w 488"/>
                  <a:gd name="T3" fmla="*/ 9 h 116"/>
                  <a:gd name="T4" fmla="*/ 387 w 488"/>
                  <a:gd name="T5" fmla="*/ 0 h 116"/>
                  <a:gd name="T6" fmla="*/ 525 w 488"/>
                  <a:gd name="T7" fmla="*/ 15 h 116"/>
                  <a:gd name="T8" fmla="*/ 584 w 488"/>
                  <a:gd name="T9" fmla="*/ 17 h 116"/>
                  <a:gd name="T10" fmla="*/ 716 w 488"/>
                  <a:gd name="T11" fmla="*/ 59 h 116"/>
                  <a:gd name="T12" fmla="*/ 599 w 488"/>
                  <a:gd name="T13" fmla="*/ 80 h 116"/>
                  <a:gd name="T14" fmla="*/ 417 w 488"/>
                  <a:gd name="T15" fmla="*/ 83 h 116"/>
                  <a:gd name="T16" fmla="*/ 320 w 488"/>
                  <a:gd name="T17" fmla="*/ 76 h 116"/>
                  <a:gd name="T18" fmla="*/ 235 w 488"/>
                  <a:gd name="T19" fmla="*/ 85 h 116"/>
                  <a:gd name="T20" fmla="*/ 53 w 488"/>
                  <a:gd name="T21" fmla="*/ 64 h 116"/>
                  <a:gd name="T22" fmla="*/ 0 w 488"/>
                  <a:gd name="T23" fmla="*/ 51 h 116"/>
                  <a:gd name="T24" fmla="*/ 21 w 488"/>
                  <a:gd name="T25" fmla="*/ 40 h 116"/>
                  <a:gd name="T26" fmla="*/ 38 w 488"/>
                  <a:gd name="T27" fmla="*/ 34 h 11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88"/>
                  <a:gd name="T43" fmla="*/ 0 h 116"/>
                  <a:gd name="T44" fmla="*/ 488 w 488"/>
                  <a:gd name="T45" fmla="*/ 116 h 11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88" h="116">
                    <a:moveTo>
                      <a:pt x="26" y="36"/>
                    </a:moveTo>
                    <a:lnTo>
                      <a:pt x="120" y="10"/>
                    </a:lnTo>
                    <a:lnTo>
                      <a:pt x="264" y="0"/>
                    </a:lnTo>
                    <a:cubicBezTo>
                      <a:pt x="295" y="5"/>
                      <a:pt x="326" y="12"/>
                      <a:pt x="358" y="16"/>
                    </a:cubicBezTo>
                    <a:cubicBezTo>
                      <a:pt x="371" y="18"/>
                      <a:pt x="385" y="17"/>
                      <a:pt x="398" y="18"/>
                    </a:cubicBezTo>
                    <a:cubicBezTo>
                      <a:pt x="418" y="20"/>
                      <a:pt x="467" y="62"/>
                      <a:pt x="488" y="62"/>
                    </a:cubicBezTo>
                    <a:cubicBezTo>
                      <a:pt x="457" y="73"/>
                      <a:pt x="440" y="79"/>
                      <a:pt x="408" y="84"/>
                    </a:cubicBezTo>
                    <a:cubicBezTo>
                      <a:pt x="383" y="101"/>
                      <a:pt x="300" y="89"/>
                      <a:pt x="284" y="88"/>
                    </a:cubicBezTo>
                    <a:cubicBezTo>
                      <a:pt x="262" y="83"/>
                      <a:pt x="240" y="81"/>
                      <a:pt x="218" y="80"/>
                    </a:cubicBezTo>
                    <a:cubicBezTo>
                      <a:pt x="197" y="82"/>
                      <a:pt x="180" y="87"/>
                      <a:pt x="160" y="90"/>
                    </a:cubicBezTo>
                    <a:cubicBezTo>
                      <a:pt x="96" y="116"/>
                      <a:pt x="85" y="75"/>
                      <a:pt x="36" y="68"/>
                    </a:cubicBezTo>
                    <a:cubicBezTo>
                      <a:pt x="27" y="62"/>
                      <a:pt x="11" y="54"/>
                      <a:pt x="0" y="54"/>
                    </a:cubicBezTo>
                    <a:lnTo>
                      <a:pt x="14" y="42"/>
                    </a:lnTo>
                    <a:lnTo>
                      <a:pt x="26" y="36"/>
                    </a:lnTo>
                    <a:close/>
                  </a:path>
                </a:pathLst>
              </a:custGeom>
              <a:pattFill prst="dashUpDiag">
                <a:fgClr>
                  <a:srgbClr val="C0C0C0"/>
                </a:fgClr>
                <a:bgClr>
                  <a:srgbClr val="FFFF99"/>
                </a:bgClr>
              </a:patt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grpSp>
            <p:nvGrpSpPr>
              <p:cNvPr id="5139" name="Group 54"/>
              <p:cNvGrpSpPr>
                <a:grpSpLocks/>
              </p:cNvGrpSpPr>
              <p:nvPr/>
            </p:nvGrpSpPr>
            <p:grpSpPr bwMode="auto">
              <a:xfrm>
                <a:off x="883" y="985"/>
                <a:ext cx="866" cy="1933"/>
                <a:chOff x="1113" y="1014"/>
                <a:chExt cx="395" cy="1933"/>
              </a:xfrm>
            </p:grpSpPr>
            <p:sp>
              <p:nvSpPr>
                <p:cNvPr id="5142" name="Rectangle 55" descr="Large confetti"/>
                <p:cNvSpPr>
                  <a:spLocks noChangeArrowheads="1"/>
                </p:cNvSpPr>
                <p:nvPr/>
              </p:nvSpPr>
              <p:spPr bwMode="auto">
                <a:xfrm>
                  <a:off x="1114" y="1805"/>
                  <a:ext cx="394" cy="1142"/>
                </a:xfrm>
                <a:prstGeom prst="rect">
                  <a:avLst/>
                </a:prstGeom>
                <a:pattFill prst="lgConfetti">
                  <a:fgClr>
                    <a:schemeClr val="tx1"/>
                  </a:fgClr>
                  <a:bgClr>
                    <a:schemeClr val="bg1"/>
                  </a:bgClr>
                </a:patt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905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 sz="5400" b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 eaLnBrk="0" hangingPunct="0">
                    <a:defRPr sz="5400" b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 eaLnBrk="0" hangingPunct="0">
                    <a:defRPr sz="5400" b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 eaLnBrk="0" hangingPunct="0">
                    <a:defRPr sz="5400" b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 eaLnBrk="0" hangingPunct="0">
                    <a:defRPr sz="5400" b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400" b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400" b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400" b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400" b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5143" name="Rectangle 56" descr="Dark upward diagonal"/>
                <p:cNvSpPr>
                  <a:spLocks noChangeArrowheads="1"/>
                </p:cNvSpPr>
                <p:nvPr/>
              </p:nvSpPr>
              <p:spPr bwMode="auto">
                <a:xfrm>
                  <a:off x="1113" y="1470"/>
                  <a:ext cx="394" cy="336"/>
                </a:xfrm>
                <a:prstGeom prst="rect">
                  <a:avLst/>
                </a:prstGeom>
                <a:pattFill prst="dkUpDiag">
                  <a:fgClr>
                    <a:schemeClr val="bg2"/>
                  </a:fgClr>
                  <a:bgClr>
                    <a:srgbClr val="FFFF66"/>
                  </a:bgClr>
                </a:patt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905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 sz="5400" b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 eaLnBrk="0" hangingPunct="0">
                    <a:defRPr sz="5400" b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 eaLnBrk="0" hangingPunct="0">
                    <a:defRPr sz="5400" b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 eaLnBrk="0" hangingPunct="0">
                    <a:defRPr sz="5400" b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 eaLnBrk="0" hangingPunct="0">
                    <a:defRPr sz="5400" b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400" b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400" b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400" b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400" b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grpSp>
              <p:nvGrpSpPr>
                <p:cNvPr id="5144" name="Group 57"/>
                <p:cNvGrpSpPr>
                  <a:grpSpLocks/>
                </p:cNvGrpSpPr>
                <p:nvPr/>
              </p:nvGrpSpPr>
              <p:grpSpPr bwMode="auto">
                <a:xfrm>
                  <a:off x="1213" y="1014"/>
                  <a:ext cx="178" cy="1785"/>
                  <a:chOff x="3229" y="1072"/>
                  <a:chExt cx="197" cy="1756"/>
                </a:xfrm>
              </p:grpSpPr>
              <p:sp useBgFill="1">
                <p:nvSpPr>
                  <p:cNvPr id="5145" name="Rectangle 58"/>
                  <p:cNvSpPr>
                    <a:spLocks noChangeArrowheads="1"/>
                  </p:cNvSpPr>
                  <p:nvPr/>
                </p:nvSpPr>
                <p:spPr bwMode="auto">
                  <a:xfrm>
                    <a:off x="3229" y="1072"/>
                    <a:ext cx="197" cy="812"/>
                  </a:xfrm>
                  <a:prstGeom prst="rect">
                    <a:avLst/>
                  </a:prstGeom>
                  <a:ln w="444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 eaLnBrk="0" hangingPunct="0"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 eaLnBrk="0" hangingPunct="0"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 eaLnBrk="0" hangingPunct="0"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 eaLnBrk="0" hangingPunct="0"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grpSp>
                <p:nvGrpSpPr>
                  <p:cNvPr id="5146" name="Group 59"/>
                  <p:cNvGrpSpPr>
                    <a:grpSpLocks/>
                  </p:cNvGrpSpPr>
                  <p:nvPr/>
                </p:nvGrpSpPr>
                <p:grpSpPr bwMode="auto">
                  <a:xfrm>
                    <a:off x="3229" y="1880"/>
                    <a:ext cx="197" cy="948"/>
                    <a:chOff x="3229" y="2080"/>
                    <a:chExt cx="197" cy="948"/>
                  </a:xfrm>
                </p:grpSpPr>
                <p:grpSp>
                  <p:nvGrpSpPr>
                    <p:cNvPr id="5147" name="Group 6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229" y="2579"/>
                      <a:ext cx="197" cy="449"/>
                      <a:chOff x="768" y="2256"/>
                      <a:chExt cx="576" cy="672"/>
                    </a:xfrm>
                  </p:grpSpPr>
                  <p:sp useBgFill="1">
                    <p:nvSpPr>
                      <p:cNvPr id="5157" name="Line 6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768" y="2256"/>
                        <a:ext cx="576" cy="0"/>
                      </a:xfrm>
                      <a:prstGeom prst="line">
                        <a:avLst/>
                      </a:prstGeom>
                      <a:ln w="444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 useBgFill="1">
                    <p:nvSpPr>
                      <p:cNvPr id="5158" name="Line 6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768" y="2352"/>
                        <a:ext cx="576" cy="0"/>
                      </a:xfrm>
                      <a:prstGeom prst="line">
                        <a:avLst/>
                      </a:prstGeom>
                      <a:ln w="444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 useBgFill="1">
                    <p:nvSpPr>
                      <p:cNvPr id="5159" name="Line 6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768" y="2448"/>
                        <a:ext cx="576" cy="0"/>
                      </a:xfrm>
                      <a:prstGeom prst="line">
                        <a:avLst/>
                      </a:prstGeom>
                      <a:ln w="444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 useBgFill="1">
                    <p:nvSpPr>
                      <p:cNvPr id="5160" name="Line 64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768" y="2544"/>
                        <a:ext cx="576" cy="0"/>
                      </a:xfrm>
                      <a:prstGeom prst="line">
                        <a:avLst/>
                      </a:prstGeom>
                      <a:ln w="444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 useBgFill="1">
                    <p:nvSpPr>
                      <p:cNvPr id="5161" name="Line 65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768" y="2640"/>
                        <a:ext cx="576" cy="0"/>
                      </a:xfrm>
                      <a:prstGeom prst="line">
                        <a:avLst/>
                      </a:prstGeom>
                      <a:ln w="444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 useBgFill="1">
                    <p:nvSpPr>
                      <p:cNvPr id="5162" name="Line 66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768" y="2736"/>
                        <a:ext cx="576" cy="0"/>
                      </a:xfrm>
                      <a:prstGeom prst="line">
                        <a:avLst/>
                      </a:prstGeom>
                      <a:ln w="444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 useBgFill="1">
                    <p:nvSpPr>
                      <p:cNvPr id="5163" name="Line 6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768" y="2832"/>
                        <a:ext cx="576" cy="0"/>
                      </a:xfrm>
                      <a:prstGeom prst="line">
                        <a:avLst/>
                      </a:prstGeom>
                      <a:ln w="444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 useBgFill="1">
                    <p:nvSpPr>
                      <p:cNvPr id="5164" name="Line 68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768" y="2928"/>
                        <a:ext cx="576" cy="0"/>
                      </a:xfrm>
                      <a:prstGeom prst="line">
                        <a:avLst/>
                      </a:prstGeom>
                      <a:ln w="444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5148" name="Group 69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229" y="2080"/>
                      <a:ext cx="197" cy="449"/>
                      <a:chOff x="768" y="2256"/>
                      <a:chExt cx="576" cy="672"/>
                    </a:xfrm>
                  </p:grpSpPr>
                  <p:sp useBgFill="1">
                    <p:nvSpPr>
                      <p:cNvPr id="5149" name="Line 7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768" y="2256"/>
                        <a:ext cx="576" cy="0"/>
                      </a:xfrm>
                      <a:prstGeom prst="line">
                        <a:avLst/>
                      </a:prstGeom>
                      <a:ln w="444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 useBgFill="1">
                    <p:nvSpPr>
                      <p:cNvPr id="5150" name="Line 7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768" y="2352"/>
                        <a:ext cx="576" cy="0"/>
                      </a:xfrm>
                      <a:prstGeom prst="line">
                        <a:avLst/>
                      </a:prstGeom>
                      <a:ln w="444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 useBgFill="1">
                    <p:nvSpPr>
                      <p:cNvPr id="5151" name="Line 7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768" y="2448"/>
                        <a:ext cx="576" cy="0"/>
                      </a:xfrm>
                      <a:prstGeom prst="line">
                        <a:avLst/>
                      </a:prstGeom>
                      <a:ln w="444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 useBgFill="1">
                    <p:nvSpPr>
                      <p:cNvPr id="5152" name="Line 7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768" y="2544"/>
                        <a:ext cx="576" cy="0"/>
                      </a:xfrm>
                      <a:prstGeom prst="line">
                        <a:avLst/>
                      </a:prstGeom>
                      <a:ln w="444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 useBgFill="1">
                    <p:nvSpPr>
                      <p:cNvPr id="5153" name="Line 74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768" y="2640"/>
                        <a:ext cx="576" cy="0"/>
                      </a:xfrm>
                      <a:prstGeom prst="line">
                        <a:avLst/>
                      </a:prstGeom>
                      <a:ln w="444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 useBgFill="1">
                    <p:nvSpPr>
                      <p:cNvPr id="5154" name="Line 75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768" y="2736"/>
                        <a:ext cx="576" cy="0"/>
                      </a:xfrm>
                      <a:prstGeom prst="line">
                        <a:avLst/>
                      </a:prstGeom>
                      <a:ln w="444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 useBgFill="1">
                    <p:nvSpPr>
                      <p:cNvPr id="5155" name="Line 76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768" y="2832"/>
                        <a:ext cx="576" cy="0"/>
                      </a:xfrm>
                      <a:prstGeom prst="line">
                        <a:avLst/>
                      </a:prstGeom>
                      <a:ln w="444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 useBgFill="1">
                    <p:nvSpPr>
                      <p:cNvPr id="5156" name="Line 7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768" y="2928"/>
                        <a:ext cx="576" cy="0"/>
                      </a:xfrm>
                      <a:prstGeom prst="line">
                        <a:avLst/>
                      </a:prstGeom>
                      <a:ln w="444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</p:grpSp>
            </p:grpSp>
          </p:grpSp>
          <p:sp>
            <p:nvSpPr>
              <p:cNvPr id="5140" name="Line 78"/>
              <p:cNvSpPr>
                <a:spLocks noChangeShapeType="1"/>
              </p:cNvSpPr>
              <p:nvPr/>
            </p:nvSpPr>
            <p:spPr bwMode="auto">
              <a:xfrm>
                <a:off x="701" y="1631"/>
                <a:ext cx="1814" cy="0"/>
              </a:xfrm>
              <a:prstGeom prst="line">
                <a:avLst/>
              </a:prstGeom>
              <a:noFill/>
              <a:ln w="5715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41" name="AutoShape 79"/>
              <p:cNvSpPr>
                <a:spLocks noChangeArrowheads="1"/>
              </p:cNvSpPr>
              <p:nvPr/>
            </p:nvSpPr>
            <p:spPr bwMode="auto">
              <a:xfrm flipV="1">
                <a:off x="2296" y="1488"/>
                <a:ext cx="141" cy="122"/>
              </a:xfrm>
              <a:prstGeom prst="triangle">
                <a:avLst>
                  <a:gd name="adj" fmla="val 50000"/>
                </a:avLst>
              </a:prstGeom>
              <a:solidFill>
                <a:srgbClr val="3399FF"/>
              </a:solidFill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  <p:sp>
          <p:nvSpPr>
            <p:cNvPr id="5126" name="Text Box 81"/>
            <p:cNvSpPr txBox="1">
              <a:spLocks noChangeArrowheads="1"/>
            </p:cNvSpPr>
            <p:nvPr/>
          </p:nvSpPr>
          <p:spPr bwMode="auto">
            <a:xfrm>
              <a:off x="3831" y="3521"/>
              <a:ext cx="620" cy="1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tIns="0" bIns="0">
              <a:spAutoFit/>
            </a:bodyPr>
            <a:lstStyle>
              <a:lvl1pPr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/>
              <a:r>
                <a:rPr lang="en-US" altLang="en-US" sz="2000" dirty="0" err="1">
                  <a:latin typeface="Arial" panose="020B0604020202020204" pitchFamily="34" charset="0"/>
                </a:rPr>
                <a:t>Screenc</a:t>
              </a:r>
              <a:endParaRPr lang="en-US" altLang="en-US" sz="2000" baseline="-25000" dirty="0">
                <a:latin typeface="Arial" panose="020B0604020202020204" pitchFamily="34" charset="0"/>
              </a:endParaRPr>
            </a:p>
          </p:txBody>
        </p:sp>
        <p:sp>
          <p:nvSpPr>
            <p:cNvPr id="5127" name="Text Box 82"/>
            <p:cNvSpPr txBox="1">
              <a:spLocks noChangeArrowheads="1"/>
            </p:cNvSpPr>
            <p:nvPr/>
          </p:nvSpPr>
          <p:spPr bwMode="auto">
            <a:xfrm>
              <a:off x="4915" y="3418"/>
              <a:ext cx="578" cy="3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tIns="0" bIns="0">
              <a:spAutoFit/>
            </a:bodyPr>
            <a:lstStyle>
              <a:lvl1pPr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/>
              <a:r>
                <a:rPr lang="en-US" altLang="en-US" sz="2000">
                  <a:latin typeface="Arial" panose="020B0604020202020204" pitchFamily="34" charset="0"/>
                </a:rPr>
                <a:t>Gravel</a:t>
              </a:r>
            </a:p>
            <a:p>
              <a:pPr algn="r"/>
              <a:r>
                <a:rPr lang="en-US" altLang="en-US" sz="2000">
                  <a:latin typeface="Arial" panose="020B0604020202020204" pitchFamily="34" charset="0"/>
                </a:rPr>
                <a:t>Pack</a:t>
              </a:r>
              <a:endParaRPr lang="en-US" altLang="en-US" sz="2000" baseline="-25000">
                <a:latin typeface="Arial" panose="020B0604020202020204" pitchFamily="34" charset="0"/>
              </a:endParaRPr>
            </a:p>
          </p:txBody>
        </p:sp>
        <p:sp>
          <p:nvSpPr>
            <p:cNvPr id="5128" name="Text Box 83"/>
            <p:cNvSpPr txBox="1">
              <a:spLocks noChangeArrowheads="1"/>
            </p:cNvSpPr>
            <p:nvPr/>
          </p:nvSpPr>
          <p:spPr bwMode="auto">
            <a:xfrm>
              <a:off x="4808" y="978"/>
              <a:ext cx="612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tIns="0" bIns="0">
              <a:spAutoFit/>
            </a:bodyPr>
            <a:lstStyle>
              <a:lvl1pPr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/>
              <a:r>
                <a:rPr lang="en-US" altLang="en-US" sz="2000" dirty="0">
                  <a:latin typeface="Arial" panose="020B0604020202020204" pitchFamily="34" charset="0"/>
                </a:rPr>
                <a:t>Casing</a:t>
              </a:r>
              <a:endParaRPr lang="en-US" altLang="en-US" sz="2000" baseline="-25000" dirty="0">
                <a:latin typeface="Arial" panose="020B0604020202020204" pitchFamily="34" charset="0"/>
              </a:endParaRPr>
            </a:p>
          </p:txBody>
        </p:sp>
        <p:sp>
          <p:nvSpPr>
            <p:cNvPr id="5129" name="Text Box 84"/>
            <p:cNvSpPr txBox="1">
              <a:spLocks noChangeArrowheads="1"/>
            </p:cNvSpPr>
            <p:nvPr/>
          </p:nvSpPr>
          <p:spPr bwMode="auto">
            <a:xfrm>
              <a:off x="4899" y="1492"/>
              <a:ext cx="519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tIns="0" bIns="0">
              <a:spAutoFit/>
            </a:bodyPr>
            <a:lstStyle>
              <a:lvl1pPr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/>
              <a:r>
                <a:rPr lang="en-US" altLang="en-US" sz="2000">
                  <a:latin typeface="Arial" panose="020B0604020202020204" pitchFamily="34" charset="0"/>
                </a:rPr>
                <a:t>Grout</a:t>
              </a:r>
              <a:endParaRPr lang="en-US" altLang="en-US" sz="2000" baseline="-25000">
                <a:latin typeface="Arial" panose="020B0604020202020204" pitchFamily="34" charset="0"/>
              </a:endParaRPr>
            </a:p>
          </p:txBody>
        </p:sp>
        <p:sp>
          <p:nvSpPr>
            <p:cNvPr id="5130" name="Line 85"/>
            <p:cNvSpPr>
              <a:spLocks noChangeShapeType="1"/>
            </p:cNvSpPr>
            <p:nvPr/>
          </p:nvSpPr>
          <p:spPr bwMode="auto">
            <a:xfrm flipV="1">
              <a:off x="4439" y="1087"/>
              <a:ext cx="366" cy="17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1" name="Line 86"/>
            <p:cNvSpPr>
              <a:spLocks noChangeShapeType="1"/>
            </p:cNvSpPr>
            <p:nvPr/>
          </p:nvSpPr>
          <p:spPr bwMode="auto">
            <a:xfrm flipH="1">
              <a:off x="4776" y="1646"/>
              <a:ext cx="167" cy="193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2" name="Line 87"/>
            <p:cNvSpPr>
              <a:spLocks noChangeShapeType="1"/>
            </p:cNvSpPr>
            <p:nvPr/>
          </p:nvSpPr>
          <p:spPr bwMode="auto">
            <a:xfrm>
              <a:off x="4759" y="2735"/>
              <a:ext cx="200" cy="67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3" name="Line 88"/>
            <p:cNvSpPr>
              <a:spLocks noChangeShapeType="1"/>
            </p:cNvSpPr>
            <p:nvPr/>
          </p:nvSpPr>
          <p:spPr bwMode="auto">
            <a:xfrm flipV="1">
              <a:off x="4093" y="2995"/>
              <a:ext cx="323" cy="529"/>
            </a:xfrm>
            <a:prstGeom prst="line">
              <a:avLst/>
            </a:prstGeom>
            <a:noFill/>
            <a:ln w="571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753221788"/>
      </p:ext>
    </p:extLst>
  </p:cSld>
  <p:clrMapOvr>
    <a:masterClrMapping/>
  </p:clrMapOvr>
  <p:transition>
    <p:wipe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>
            <a:extLst>
              <a:ext uri="{FF2B5EF4-FFF2-40B4-BE49-F238E27FC236}">
                <a16:creationId xmlns:a16="http://schemas.microsoft.com/office/drawing/2014/main" id="{FA3FE890-D984-BC22-AC86-E56F14658E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320" y="3001673"/>
            <a:ext cx="5610225" cy="35147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C8ADEC6-4EB3-DC12-89B8-C67C80E791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Well Volumes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F589E4-3D77-2396-9189-FCA226B580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4320" y="1163781"/>
            <a:ext cx="5818505" cy="2036242"/>
          </a:xfrm>
        </p:spPr>
        <p:txBody>
          <a:bodyPr/>
          <a:lstStyle/>
          <a:p>
            <a:pPr>
              <a:spcBef>
                <a:spcPts val="300"/>
              </a:spcBef>
            </a:pPr>
            <a:r>
              <a:rPr lang="en-US" dirty="0"/>
              <a:t>Real wells are not line sinks</a:t>
            </a:r>
          </a:p>
          <a:p>
            <a:pPr lvl="1">
              <a:spcBef>
                <a:spcPts val="300"/>
              </a:spcBef>
            </a:pPr>
            <a:r>
              <a:rPr lang="en-US" dirty="0"/>
              <a:t>Volume increases with diameter sq.</a:t>
            </a:r>
          </a:p>
          <a:p>
            <a:pPr>
              <a:spcBef>
                <a:spcPts val="300"/>
              </a:spcBef>
            </a:pPr>
            <a:r>
              <a:rPr lang="en-US" dirty="0"/>
              <a:t>Significance relative to flow</a:t>
            </a:r>
          </a:p>
          <a:p>
            <a:pPr>
              <a:spcBef>
                <a:spcPts val="300"/>
              </a:spcBef>
            </a:pPr>
            <a:r>
              <a:rPr lang="en-US" dirty="0"/>
              <a:t>Q increases, Volume an aside</a:t>
            </a:r>
          </a:p>
        </p:txBody>
      </p:sp>
      <p:pic>
        <p:nvPicPr>
          <p:cNvPr id="11" name="gallon o groundwater" descr="gallon_of_gw_INTRO.jpg">
            <a:extLst>
              <a:ext uri="{FF2B5EF4-FFF2-40B4-BE49-F238E27FC236}">
                <a16:creationId xmlns:a16="http://schemas.microsoft.com/office/drawing/2014/main" id="{7F5FA1C6-C55A-77B9-4728-F9AD21C8C6A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58988" y="1188719"/>
            <a:ext cx="2770041" cy="4167321"/>
          </a:xfrm>
          <a:prstGeom prst="rect">
            <a:avLst/>
          </a:prstGeom>
        </p:spPr>
      </p:pic>
      <p:grpSp>
        <p:nvGrpSpPr>
          <p:cNvPr id="39" name="3 gal">
            <a:extLst>
              <a:ext uri="{FF2B5EF4-FFF2-40B4-BE49-F238E27FC236}">
                <a16:creationId xmlns:a16="http://schemas.microsoft.com/office/drawing/2014/main" id="{B41A562F-B1E5-45DF-993C-6C227946A8C2}"/>
              </a:ext>
            </a:extLst>
          </p:cNvPr>
          <p:cNvGrpSpPr/>
          <p:nvPr/>
        </p:nvGrpSpPr>
        <p:grpSpPr>
          <a:xfrm>
            <a:off x="2198700" y="4056700"/>
            <a:ext cx="759417" cy="365760"/>
            <a:chOff x="0" y="542925"/>
            <a:chExt cx="759417" cy="365760"/>
          </a:xfrm>
        </p:grpSpPr>
        <p:pic>
          <p:nvPicPr>
            <p:cNvPr id="1055" name="Picture 1054">
              <a:extLst>
                <a:ext uri="{FF2B5EF4-FFF2-40B4-BE49-F238E27FC236}">
                  <a16:creationId xmlns:a16="http://schemas.microsoft.com/office/drawing/2014/main" id="{B2663232-C5C6-CBFD-D556-0D5647BDD90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542925"/>
              <a:ext cx="236407" cy="365760"/>
            </a:xfrm>
            <a:prstGeom prst="rect">
              <a:avLst/>
            </a:prstGeom>
          </p:spPr>
        </p:pic>
        <p:pic>
          <p:nvPicPr>
            <p:cNvPr id="1056" name="Picture 1055">
              <a:extLst>
                <a:ext uri="{FF2B5EF4-FFF2-40B4-BE49-F238E27FC236}">
                  <a16:creationId xmlns:a16="http://schemas.microsoft.com/office/drawing/2014/main" id="{E2915F2E-E9B4-3D9C-70D3-91A211826E7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61505" y="542925"/>
              <a:ext cx="236407" cy="365760"/>
            </a:xfrm>
            <a:prstGeom prst="rect">
              <a:avLst/>
            </a:prstGeom>
          </p:spPr>
        </p:pic>
        <p:pic>
          <p:nvPicPr>
            <p:cNvPr id="1057" name="Picture 1056">
              <a:extLst>
                <a:ext uri="{FF2B5EF4-FFF2-40B4-BE49-F238E27FC236}">
                  <a16:creationId xmlns:a16="http://schemas.microsoft.com/office/drawing/2014/main" id="{4A66EFF5-4713-A32C-18C9-16EF2D38981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3010" y="542925"/>
              <a:ext cx="236407" cy="365760"/>
            </a:xfrm>
            <a:prstGeom prst="rect">
              <a:avLst/>
            </a:prstGeom>
          </p:spPr>
        </p:pic>
      </p:grpSp>
      <p:pic>
        <p:nvPicPr>
          <p:cNvPr id="40" name="1 gal">
            <a:extLst>
              <a:ext uri="{FF2B5EF4-FFF2-40B4-BE49-F238E27FC236}">
                <a16:creationId xmlns:a16="http://schemas.microsoft.com/office/drawing/2014/main" id="{1A832A30-4C80-4E5E-B283-2FCB2DBF9DC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98700" y="3536446"/>
            <a:ext cx="236407" cy="365760"/>
          </a:xfrm>
          <a:prstGeom prst="rect">
            <a:avLst/>
          </a:prstGeom>
        </p:spPr>
      </p:pic>
      <p:grpSp>
        <p:nvGrpSpPr>
          <p:cNvPr id="41" name="Group 40">
            <a:extLst>
              <a:ext uri="{FF2B5EF4-FFF2-40B4-BE49-F238E27FC236}">
                <a16:creationId xmlns:a16="http://schemas.microsoft.com/office/drawing/2014/main" id="{6C68B210-7656-445E-9F3C-ACBBD26BFE9C}"/>
              </a:ext>
            </a:extLst>
          </p:cNvPr>
          <p:cNvGrpSpPr/>
          <p:nvPr/>
        </p:nvGrpSpPr>
        <p:grpSpPr>
          <a:xfrm>
            <a:off x="2198700" y="4550347"/>
            <a:ext cx="1020922" cy="365760"/>
            <a:chOff x="0" y="1066800"/>
            <a:chExt cx="1020922" cy="365760"/>
          </a:xfrm>
        </p:grpSpPr>
        <p:pic>
          <p:nvPicPr>
            <p:cNvPr id="1051" name="Picture 1050">
              <a:extLst>
                <a:ext uri="{FF2B5EF4-FFF2-40B4-BE49-F238E27FC236}">
                  <a16:creationId xmlns:a16="http://schemas.microsoft.com/office/drawing/2014/main" id="{DDBFB092-0438-E8F6-B030-6A3C22C9666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1066800"/>
              <a:ext cx="236407" cy="365760"/>
            </a:xfrm>
            <a:prstGeom prst="rect">
              <a:avLst/>
            </a:prstGeom>
          </p:spPr>
        </p:pic>
        <p:pic>
          <p:nvPicPr>
            <p:cNvPr id="1052" name="Picture 1051">
              <a:extLst>
                <a:ext uri="{FF2B5EF4-FFF2-40B4-BE49-F238E27FC236}">
                  <a16:creationId xmlns:a16="http://schemas.microsoft.com/office/drawing/2014/main" id="{3F7BC7CF-E532-72C3-078B-53DA332301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61505" y="1066800"/>
              <a:ext cx="236407" cy="365760"/>
            </a:xfrm>
            <a:prstGeom prst="rect">
              <a:avLst/>
            </a:prstGeom>
          </p:spPr>
        </p:pic>
        <p:pic>
          <p:nvPicPr>
            <p:cNvPr id="1053" name="Picture 1052">
              <a:extLst>
                <a:ext uri="{FF2B5EF4-FFF2-40B4-BE49-F238E27FC236}">
                  <a16:creationId xmlns:a16="http://schemas.microsoft.com/office/drawing/2014/main" id="{A723A248-FE34-0DE6-70D9-9D1FFA35939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3010" y="1066800"/>
              <a:ext cx="236407" cy="365760"/>
            </a:xfrm>
            <a:prstGeom prst="rect">
              <a:avLst/>
            </a:prstGeom>
          </p:spPr>
        </p:pic>
        <p:pic>
          <p:nvPicPr>
            <p:cNvPr id="1054" name="Picture 1053">
              <a:extLst>
                <a:ext uri="{FF2B5EF4-FFF2-40B4-BE49-F238E27FC236}">
                  <a16:creationId xmlns:a16="http://schemas.microsoft.com/office/drawing/2014/main" id="{2EDC40F4-F183-3686-7665-44F14EFE33E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84515" y="1066800"/>
              <a:ext cx="236407" cy="365760"/>
            </a:xfrm>
            <a:prstGeom prst="rect">
              <a:avLst/>
            </a:prstGeom>
          </p:spPr>
        </p:pic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20EF2DC2-C8A1-4B45-BE25-709ABB5FEA24}"/>
              </a:ext>
            </a:extLst>
          </p:cNvPr>
          <p:cNvGrpSpPr/>
          <p:nvPr/>
        </p:nvGrpSpPr>
        <p:grpSpPr>
          <a:xfrm>
            <a:off x="2198700" y="5079811"/>
            <a:ext cx="1543932" cy="365760"/>
            <a:chOff x="0" y="1581150"/>
            <a:chExt cx="1543932" cy="365760"/>
          </a:xfrm>
        </p:grpSpPr>
        <p:pic>
          <p:nvPicPr>
            <p:cNvPr id="1045" name="Picture 1044">
              <a:extLst>
                <a:ext uri="{FF2B5EF4-FFF2-40B4-BE49-F238E27FC236}">
                  <a16:creationId xmlns:a16="http://schemas.microsoft.com/office/drawing/2014/main" id="{D0DB5AE4-C819-1CAA-05BD-AEBF5D21C93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1581150"/>
              <a:ext cx="236407" cy="365760"/>
            </a:xfrm>
            <a:prstGeom prst="rect">
              <a:avLst/>
            </a:prstGeom>
          </p:spPr>
        </p:pic>
        <p:pic>
          <p:nvPicPr>
            <p:cNvPr id="1046" name="Picture 1045">
              <a:extLst>
                <a:ext uri="{FF2B5EF4-FFF2-40B4-BE49-F238E27FC236}">
                  <a16:creationId xmlns:a16="http://schemas.microsoft.com/office/drawing/2014/main" id="{05CAFA86-1616-7B8F-59EB-06D0151D840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61505" y="1581150"/>
              <a:ext cx="236407" cy="365760"/>
            </a:xfrm>
            <a:prstGeom prst="rect">
              <a:avLst/>
            </a:prstGeom>
          </p:spPr>
        </p:pic>
        <p:pic>
          <p:nvPicPr>
            <p:cNvPr id="1047" name="Picture 1046">
              <a:extLst>
                <a:ext uri="{FF2B5EF4-FFF2-40B4-BE49-F238E27FC236}">
                  <a16:creationId xmlns:a16="http://schemas.microsoft.com/office/drawing/2014/main" id="{4002CA92-02CE-36E5-3C2F-39D95F52DAF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3010" y="1581150"/>
              <a:ext cx="236407" cy="365760"/>
            </a:xfrm>
            <a:prstGeom prst="rect">
              <a:avLst/>
            </a:prstGeom>
          </p:spPr>
        </p:pic>
        <p:pic>
          <p:nvPicPr>
            <p:cNvPr id="1048" name="Picture 1047">
              <a:extLst>
                <a:ext uri="{FF2B5EF4-FFF2-40B4-BE49-F238E27FC236}">
                  <a16:creationId xmlns:a16="http://schemas.microsoft.com/office/drawing/2014/main" id="{E4A55505-06B5-6517-510F-ADA5D7DFAF6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84515" y="1581150"/>
              <a:ext cx="236407" cy="365760"/>
            </a:xfrm>
            <a:prstGeom prst="rect">
              <a:avLst/>
            </a:prstGeom>
          </p:spPr>
        </p:pic>
        <p:pic>
          <p:nvPicPr>
            <p:cNvPr id="1049" name="Picture 1048">
              <a:extLst>
                <a:ext uri="{FF2B5EF4-FFF2-40B4-BE49-F238E27FC236}">
                  <a16:creationId xmlns:a16="http://schemas.microsoft.com/office/drawing/2014/main" id="{C0DE11D9-466C-4532-33FE-70CB60B0E45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046020" y="1581150"/>
              <a:ext cx="236407" cy="365760"/>
            </a:xfrm>
            <a:prstGeom prst="rect">
              <a:avLst/>
            </a:prstGeom>
          </p:spPr>
        </p:pic>
        <p:pic>
          <p:nvPicPr>
            <p:cNvPr id="1050" name="Picture 1049">
              <a:extLst>
                <a:ext uri="{FF2B5EF4-FFF2-40B4-BE49-F238E27FC236}">
                  <a16:creationId xmlns:a16="http://schemas.microsoft.com/office/drawing/2014/main" id="{2DFE3D99-66F6-31D8-8B9B-EDBE73FE5EB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307525" y="1581150"/>
              <a:ext cx="236407" cy="365760"/>
            </a:xfrm>
            <a:prstGeom prst="rect">
              <a:avLst/>
            </a:prstGeom>
          </p:spPr>
        </p:pic>
      </p:grpSp>
      <p:grpSp>
        <p:nvGrpSpPr>
          <p:cNvPr id="43" name="12 gal">
            <a:extLst>
              <a:ext uri="{FF2B5EF4-FFF2-40B4-BE49-F238E27FC236}">
                <a16:creationId xmlns:a16="http://schemas.microsoft.com/office/drawing/2014/main" id="{AA34BA66-D5A5-490E-BE9E-2BD053DD60F8}"/>
              </a:ext>
            </a:extLst>
          </p:cNvPr>
          <p:cNvGrpSpPr/>
          <p:nvPr/>
        </p:nvGrpSpPr>
        <p:grpSpPr>
          <a:xfrm>
            <a:off x="2198700" y="5597782"/>
            <a:ext cx="3379657" cy="365760"/>
            <a:chOff x="0" y="2076450"/>
            <a:chExt cx="3379657" cy="365760"/>
          </a:xfrm>
        </p:grpSpPr>
        <p:pic>
          <p:nvPicPr>
            <p:cNvPr id="1032" name="Picture 1031">
              <a:extLst>
                <a:ext uri="{FF2B5EF4-FFF2-40B4-BE49-F238E27FC236}">
                  <a16:creationId xmlns:a16="http://schemas.microsoft.com/office/drawing/2014/main" id="{471108AA-0E5A-E74D-3218-E2D752DB4E1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2076450"/>
              <a:ext cx="236407" cy="365760"/>
            </a:xfrm>
            <a:prstGeom prst="rect">
              <a:avLst/>
            </a:prstGeom>
          </p:spPr>
        </p:pic>
        <p:pic>
          <p:nvPicPr>
            <p:cNvPr id="1033" name="Picture 1032">
              <a:extLst>
                <a:ext uri="{FF2B5EF4-FFF2-40B4-BE49-F238E27FC236}">
                  <a16:creationId xmlns:a16="http://schemas.microsoft.com/office/drawing/2014/main" id="{53E6D8E4-2017-0D90-0393-6B88ED4AB3C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61505" y="2076450"/>
              <a:ext cx="236407" cy="365760"/>
            </a:xfrm>
            <a:prstGeom prst="rect">
              <a:avLst/>
            </a:prstGeom>
          </p:spPr>
        </p:pic>
        <p:pic>
          <p:nvPicPr>
            <p:cNvPr id="1034" name="Picture 1033">
              <a:extLst>
                <a:ext uri="{FF2B5EF4-FFF2-40B4-BE49-F238E27FC236}">
                  <a16:creationId xmlns:a16="http://schemas.microsoft.com/office/drawing/2014/main" id="{B0C8CDFD-DA70-5ACD-EBBE-A97670992B6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3010" y="2076450"/>
              <a:ext cx="236407" cy="365760"/>
            </a:xfrm>
            <a:prstGeom prst="rect">
              <a:avLst/>
            </a:prstGeom>
          </p:spPr>
        </p:pic>
        <p:pic>
          <p:nvPicPr>
            <p:cNvPr id="1035" name="Picture 1034">
              <a:extLst>
                <a:ext uri="{FF2B5EF4-FFF2-40B4-BE49-F238E27FC236}">
                  <a16:creationId xmlns:a16="http://schemas.microsoft.com/office/drawing/2014/main" id="{6EADBF84-2F70-0E69-2D31-B03FBAD60C2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84515" y="2076450"/>
              <a:ext cx="236407" cy="365760"/>
            </a:xfrm>
            <a:prstGeom prst="rect">
              <a:avLst/>
            </a:prstGeom>
          </p:spPr>
        </p:pic>
        <p:pic>
          <p:nvPicPr>
            <p:cNvPr id="1036" name="Picture 1035">
              <a:extLst>
                <a:ext uri="{FF2B5EF4-FFF2-40B4-BE49-F238E27FC236}">
                  <a16:creationId xmlns:a16="http://schemas.microsoft.com/office/drawing/2014/main" id="{40CB65E5-3259-9F71-D042-96028E98088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046020" y="2076450"/>
              <a:ext cx="236407" cy="365760"/>
            </a:xfrm>
            <a:prstGeom prst="rect">
              <a:avLst/>
            </a:prstGeom>
          </p:spPr>
        </p:pic>
        <p:pic>
          <p:nvPicPr>
            <p:cNvPr id="1037" name="Picture 1036">
              <a:extLst>
                <a:ext uri="{FF2B5EF4-FFF2-40B4-BE49-F238E27FC236}">
                  <a16:creationId xmlns:a16="http://schemas.microsoft.com/office/drawing/2014/main" id="{D83EABFD-3DA2-3671-A9F2-A43E8F7629B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307525" y="2076450"/>
              <a:ext cx="236407" cy="365760"/>
            </a:xfrm>
            <a:prstGeom prst="rect">
              <a:avLst/>
            </a:prstGeom>
          </p:spPr>
        </p:pic>
        <p:pic>
          <p:nvPicPr>
            <p:cNvPr id="1038" name="Picture 1037">
              <a:extLst>
                <a:ext uri="{FF2B5EF4-FFF2-40B4-BE49-F238E27FC236}">
                  <a16:creationId xmlns:a16="http://schemas.microsoft.com/office/drawing/2014/main" id="{7ECB6036-2CC0-9F0C-5AF7-FB2FADC9A30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569030" y="2076450"/>
              <a:ext cx="236407" cy="365760"/>
            </a:xfrm>
            <a:prstGeom prst="rect">
              <a:avLst/>
            </a:prstGeom>
          </p:spPr>
        </p:pic>
        <p:pic>
          <p:nvPicPr>
            <p:cNvPr id="1039" name="Picture 1038">
              <a:extLst>
                <a:ext uri="{FF2B5EF4-FFF2-40B4-BE49-F238E27FC236}">
                  <a16:creationId xmlns:a16="http://schemas.microsoft.com/office/drawing/2014/main" id="{CBAFE183-0BB3-7BB7-8F65-9FCB3D0DC9A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830535" y="2076450"/>
              <a:ext cx="236407" cy="365760"/>
            </a:xfrm>
            <a:prstGeom prst="rect">
              <a:avLst/>
            </a:prstGeom>
          </p:spPr>
        </p:pic>
        <p:pic>
          <p:nvPicPr>
            <p:cNvPr id="1040" name="Picture 1039">
              <a:extLst>
                <a:ext uri="{FF2B5EF4-FFF2-40B4-BE49-F238E27FC236}">
                  <a16:creationId xmlns:a16="http://schemas.microsoft.com/office/drawing/2014/main" id="{4F081EC4-7E8F-DE85-946F-6DA28EF99B6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092040" y="2076450"/>
              <a:ext cx="236407" cy="365760"/>
            </a:xfrm>
            <a:prstGeom prst="rect">
              <a:avLst/>
            </a:prstGeom>
          </p:spPr>
        </p:pic>
        <p:pic>
          <p:nvPicPr>
            <p:cNvPr id="1041" name="Picture 1040">
              <a:extLst>
                <a:ext uri="{FF2B5EF4-FFF2-40B4-BE49-F238E27FC236}">
                  <a16:creationId xmlns:a16="http://schemas.microsoft.com/office/drawing/2014/main" id="{59923CFE-017B-C1BC-DBDE-5FD1F40F402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353545" y="2076450"/>
              <a:ext cx="236407" cy="365760"/>
            </a:xfrm>
            <a:prstGeom prst="rect">
              <a:avLst/>
            </a:prstGeom>
          </p:spPr>
        </p:pic>
        <p:pic>
          <p:nvPicPr>
            <p:cNvPr id="1042" name="Picture 1041">
              <a:extLst>
                <a:ext uri="{FF2B5EF4-FFF2-40B4-BE49-F238E27FC236}">
                  <a16:creationId xmlns:a16="http://schemas.microsoft.com/office/drawing/2014/main" id="{4BE8B1D4-C558-1E2C-9F47-A77F17FD3C7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615050" y="2076450"/>
              <a:ext cx="236407" cy="365760"/>
            </a:xfrm>
            <a:prstGeom prst="rect">
              <a:avLst/>
            </a:prstGeom>
          </p:spPr>
        </p:pic>
        <p:pic>
          <p:nvPicPr>
            <p:cNvPr id="1043" name="Picture 1042">
              <a:extLst>
                <a:ext uri="{FF2B5EF4-FFF2-40B4-BE49-F238E27FC236}">
                  <a16:creationId xmlns:a16="http://schemas.microsoft.com/office/drawing/2014/main" id="{59CA195C-73BB-0BA7-064D-124D8C771B6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876550" y="2076450"/>
              <a:ext cx="236407" cy="365760"/>
            </a:xfrm>
            <a:prstGeom prst="rect">
              <a:avLst/>
            </a:prstGeom>
          </p:spPr>
        </p:pic>
        <p:pic>
          <p:nvPicPr>
            <p:cNvPr id="1044" name="Picture 1043">
              <a:extLst>
                <a:ext uri="{FF2B5EF4-FFF2-40B4-BE49-F238E27FC236}">
                  <a16:creationId xmlns:a16="http://schemas.microsoft.com/office/drawing/2014/main" id="{5BF4FB50-C6CD-7899-986B-055CFD3B95C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143250" y="2076450"/>
              <a:ext cx="236407" cy="365760"/>
            </a:xfrm>
            <a:prstGeom prst="rect">
              <a:avLst/>
            </a:prstGeom>
          </p:spPr>
        </p:pic>
      </p:grpSp>
      <p:grpSp>
        <p:nvGrpSpPr>
          <p:cNvPr id="44" name="24 gal">
            <a:extLst>
              <a:ext uri="{FF2B5EF4-FFF2-40B4-BE49-F238E27FC236}">
                <a16:creationId xmlns:a16="http://schemas.microsoft.com/office/drawing/2014/main" id="{39C50F6A-2475-46AC-8930-8365CA43FFF0}"/>
              </a:ext>
            </a:extLst>
          </p:cNvPr>
          <p:cNvGrpSpPr/>
          <p:nvPr/>
        </p:nvGrpSpPr>
        <p:grpSpPr>
          <a:xfrm>
            <a:off x="2198700" y="6031454"/>
            <a:ext cx="6343650" cy="428625"/>
            <a:chOff x="0" y="2517679"/>
            <a:chExt cx="6343650" cy="428625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186DFD0D-67F6-AD5F-F27E-1A53297E2335}"/>
                </a:ext>
              </a:extLst>
            </p:cNvPr>
            <p:cNvSpPr/>
            <p:nvPr/>
          </p:nvSpPr>
          <p:spPr>
            <a:xfrm>
              <a:off x="0" y="2517679"/>
              <a:ext cx="6343650" cy="4286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US" sz="1100"/>
            </a:p>
          </p:txBody>
        </p: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92F23B0C-15F4-6C32-FB90-4B6119E6D376}"/>
                </a:ext>
              </a:extLst>
            </p:cNvPr>
            <p:cNvGrpSpPr/>
            <p:nvPr/>
          </p:nvGrpSpPr>
          <p:grpSpPr>
            <a:xfrm>
              <a:off x="38101" y="2552700"/>
              <a:ext cx="6284782" cy="365760"/>
              <a:chOff x="38101" y="2552700"/>
              <a:chExt cx="6284782" cy="365760"/>
            </a:xfrm>
          </p:grpSpPr>
          <p:pic>
            <p:nvPicPr>
              <p:cNvPr id="47" name="Picture 46">
                <a:extLst>
                  <a:ext uri="{FF2B5EF4-FFF2-40B4-BE49-F238E27FC236}">
                    <a16:creationId xmlns:a16="http://schemas.microsoft.com/office/drawing/2014/main" id="{E0ED8F9E-A8D6-9DC3-9316-5D9E44ABBA6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38101" y="2552700"/>
                <a:ext cx="236407" cy="365760"/>
              </a:xfrm>
              <a:prstGeom prst="rect">
                <a:avLst/>
              </a:prstGeom>
            </p:spPr>
          </p:pic>
          <p:pic>
            <p:nvPicPr>
              <p:cNvPr id="48" name="Picture 47">
                <a:extLst>
                  <a:ext uri="{FF2B5EF4-FFF2-40B4-BE49-F238E27FC236}">
                    <a16:creationId xmlns:a16="http://schemas.microsoft.com/office/drawing/2014/main" id="{97155FC9-76F4-0974-D1D9-31635DE4D9E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301074" y="2552700"/>
                <a:ext cx="236407" cy="365760"/>
              </a:xfrm>
              <a:prstGeom prst="rect">
                <a:avLst/>
              </a:prstGeom>
            </p:spPr>
          </p:pic>
          <p:pic>
            <p:nvPicPr>
              <p:cNvPr id="49" name="Picture 48">
                <a:extLst>
                  <a:ext uri="{FF2B5EF4-FFF2-40B4-BE49-F238E27FC236}">
                    <a16:creationId xmlns:a16="http://schemas.microsoft.com/office/drawing/2014/main" id="{B3BB7063-4E06-F5E5-72D9-F4554DFFAFC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564047" y="2552700"/>
                <a:ext cx="236407" cy="365760"/>
              </a:xfrm>
              <a:prstGeom prst="rect">
                <a:avLst/>
              </a:prstGeom>
            </p:spPr>
          </p:pic>
          <p:pic>
            <p:nvPicPr>
              <p:cNvPr id="50" name="Picture 49">
                <a:extLst>
                  <a:ext uri="{FF2B5EF4-FFF2-40B4-BE49-F238E27FC236}">
                    <a16:creationId xmlns:a16="http://schemas.microsoft.com/office/drawing/2014/main" id="{AE4BAB7E-9A4C-A79C-C835-235E37411D0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827020" y="2552700"/>
                <a:ext cx="236407" cy="365760"/>
              </a:xfrm>
              <a:prstGeom prst="rect">
                <a:avLst/>
              </a:prstGeom>
            </p:spPr>
          </p:pic>
          <p:pic>
            <p:nvPicPr>
              <p:cNvPr id="51" name="Picture 50">
                <a:extLst>
                  <a:ext uri="{FF2B5EF4-FFF2-40B4-BE49-F238E27FC236}">
                    <a16:creationId xmlns:a16="http://schemas.microsoft.com/office/drawing/2014/main" id="{B21729FA-DE82-8877-8D5C-33F38C126C2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089993" y="2552700"/>
                <a:ext cx="236407" cy="365760"/>
              </a:xfrm>
              <a:prstGeom prst="rect">
                <a:avLst/>
              </a:prstGeom>
            </p:spPr>
          </p:pic>
          <p:pic>
            <p:nvPicPr>
              <p:cNvPr id="52" name="Picture 51">
                <a:extLst>
                  <a:ext uri="{FF2B5EF4-FFF2-40B4-BE49-F238E27FC236}">
                    <a16:creationId xmlns:a16="http://schemas.microsoft.com/office/drawing/2014/main" id="{E7200A99-F0EC-E5AE-443B-7CE2FB8C9CB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352966" y="2552700"/>
                <a:ext cx="236407" cy="365760"/>
              </a:xfrm>
              <a:prstGeom prst="rect">
                <a:avLst/>
              </a:prstGeom>
            </p:spPr>
          </p:pic>
          <p:pic>
            <p:nvPicPr>
              <p:cNvPr id="53" name="Picture 52">
                <a:extLst>
                  <a:ext uri="{FF2B5EF4-FFF2-40B4-BE49-F238E27FC236}">
                    <a16:creationId xmlns:a16="http://schemas.microsoft.com/office/drawing/2014/main" id="{634358FF-832C-137B-C116-EA395D7D5F2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615939" y="2552700"/>
                <a:ext cx="236407" cy="365760"/>
              </a:xfrm>
              <a:prstGeom prst="rect">
                <a:avLst/>
              </a:prstGeom>
            </p:spPr>
          </p:pic>
          <p:pic>
            <p:nvPicPr>
              <p:cNvPr id="54" name="Picture 53">
                <a:extLst>
                  <a:ext uri="{FF2B5EF4-FFF2-40B4-BE49-F238E27FC236}">
                    <a16:creationId xmlns:a16="http://schemas.microsoft.com/office/drawing/2014/main" id="{A94D2209-1C31-A1E9-544F-FBB7B6B0A7C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878912" y="2552700"/>
                <a:ext cx="236407" cy="365760"/>
              </a:xfrm>
              <a:prstGeom prst="rect">
                <a:avLst/>
              </a:prstGeom>
            </p:spPr>
          </p:pic>
          <p:pic>
            <p:nvPicPr>
              <p:cNvPr id="55" name="Picture 54">
                <a:extLst>
                  <a:ext uri="{FF2B5EF4-FFF2-40B4-BE49-F238E27FC236}">
                    <a16:creationId xmlns:a16="http://schemas.microsoft.com/office/drawing/2014/main" id="{9D5EE8E2-CF31-80A8-2D24-BF2275E832A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2141885" y="2552700"/>
                <a:ext cx="236407" cy="365760"/>
              </a:xfrm>
              <a:prstGeom prst="rect">
                <a:avLst/>
              </a:prstGeom>
            </p:spPr>
          </p:pic>
          <p:pic>
            <p:nvPicPr>
              <p:cNvPr id="56" name="Picture 55">
                <a:extLst>
                  <a:ext uri="{FF2B5EF4-FFF2-40B4-BE49-F238E27FC236}">
                    <a16:creationId xmlns:a16="http://schemas.microsoft.com/office/drawing/2014/main" id="{A6BF9C56-15EA-083C-D9B4-36221350453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2404858" y="2552700"/>
                <a:ext cx="236407" cy="365760"/>
              </a:xfrm>
              <a:prstGeom prst="rect">
                <a:avLst/>
              </a:prstGeom>
            </p:spPr>
          </p:pic>
          <p:pic>
            <p:nvPicPr>
              <p:cNvPr id="57" name="Picture 56">
                <a:extLst>
                  <a:ext uri="{FF2B5EF4-FFF2-40B4-BE49-F238E27FC236}">
                    <a16:creationId xmlns:a16="http://schemas.microsoft.com/office/drawing/2014/main" id="{F33EC3C3-A236-D161-88FF-E0DE0826270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2667831" y="2552700"/>
                <a:ext cx="236407" cy="365760"/>
              </a:xfrm>
              <a:prstGeom prst="rect">
                <a:avLst/>
              </a:prstGeom>
            </p:spPr>
          </p:pic>
          <p:pic>
            <p:nvPicPr>
              <p:cNvPr id="58" name="Picture 57">
                <a:extLst>
                  <a:ext uri="{FF2B5EF4-FFF2-40B4-BE49-F238E27FC236}">
                    <a16:creationId xmlns:a16="http://schemas.microsoft.com/office/drawing/2014/main" id="{E64D52CB-4114-4D03-1A53-F89AEF5AA4D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2930804" y="2552700"/>
                <a:ext cx="236407" cy="365760"/>
              </a:xfrm>
              <a:prstGeom prst="rect">
                <a:avLst/>
              </a:prstGeom>
            </p:spPr>
          </p:pic>
          <p:pic>
            <p:nvPicPr>
              <p:cNvPr id="59" name="Picture 58">
                <a:extLst>
                  <a:ext uri="{FF2B5EF4-FFF2-40B4-BE49-F238E27FC236}">
                    <a16:creationId xmlns:a16="http://schemas.microsoft.com/office/drawing/2014/main" id="{06382B78-3C0B-DC4E-7E95-683112B954A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3193777" y="2552700"/>
                <a:ext cx="236407" cy="365760"/>
              </a:xfrm>
              <a:prstGeom prst="rect">
                <a:avLst/>
              </a:prstGeom>
            </p:spPr>
          </p:pic>
          <p:pic>
            <p:nvPicPr>
              <p:cNvPr id="60" name="Picture 59">
                <a:extLst>
                  <a:ext uri="{FF2B5EF4-FFF2-40B4-BE49-F238E27FC236}">
                    <a16:creationId xmlns:a16="http://schemas.microsoft.com/office/drawing/2014/main" id="{2CB102E2-320E-9C02-37D7-CA6F2375874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3456750" y="2552700"/>
                <a:ext cx="236407" cy="365760"/>
              </a:xfrm>
              <a:prstGeom prst="rect">
                <a:avLst/>
              </a:prstGeom>
            </p:spPr>
          </p:pic>
          <p:pic>
            <p:nvPicPr>
              <p:cNvPr id="61" name="Picture 60">
                <a:extLst>
                  <a:ext uri="{FF2B5EF4-FFF2-40B4-BE49-F238E27FC236}">
                    <a16:creationId xmlns:a16="http://schemas.microsoft.com/office/drawing/2014/main" id="{12382984-4849-CA1B-0182-933BB731315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3719723" y="2552700"/>
                <a:ext cx="236407" cy="365760"/>
              </a:xfrm>
              <a:prstGeom prst="rect">
                <a:avLst/>
              </a:prstGeom>
            </p:spPr>
          </p:pic>
          <p:pic>
            <p:nvPicPr>
              <p:cNvPr id="62" name="Picture 61">
                <a:extLst>
                  <a:ext uri="{FF2B5EF4-FFF2-40B4-BE49-F238E27FC236}">
                    <a16:creationId xmlns:a16="http://schemas.microsoft.com/office/drawing/2014/main" id="{D66A9723-D4C4-D3F1-67AC-C6CB771B1B3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3982696" y="2552700"/>
                <a:ext cx="236407" cy="365760"/>
              </a:xfrm>
              <a:prstGeom prst="rect">
                <a:avLst/>
              </a:prstGeom>
            </p:spPr>
          </p:pic>
          <p:pic>
            <p:nvPicPr>
              <p:cNvPr id="63" name="Picture 62">
                <a:extLst>
                  <a:ext uri="{FF2B5EF4-FFF2-40B4-BE49-F238E27FC236}">
                    <a16:creationId xmlns:a16="http://schemas.microsoft.com/office/drawing/2014/main" id="{81A74DD4-5577-BA2E-BE07-256F9FDFECE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4245669" y="2552700"/>
                <a:ext cx="236407" cy="365760"/>
              </a:xfrm>
              <a:prstGeom prst="rect">
                <a:avLst/>
              </a:prstGeom>
            </p:spPr>
          </p:pic>
          <p:pic>
            <p:nvPicPr>
              <p:cNvPr id="1024" name="Picture 1023">
                <a:extLst>
                  <a:ext uri="{FF2B5EF4-FFF2-40B4-BE49-F238E27FC236}">
                    <a16:creationId xmlns:a16="http://schemas.microsoft.com/office/drawing/2014/main" id="{5D955955-A662-9E01-1E7F-F850501694E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4508642" y="2552700"/>
                <a:ext cx="236407" cy="365760"/>
              </a:xfrm>
              <a:prstGeom prst="rect">
                <a:avLst/>
              </a:prstGeom>
            </p:spPr>
          </p:pic>
          <p:pic>
            <p:nvPicPr>
              <p:cNvPr id="1025" name="Picture 1024">
                <a:extLst>
                  <a:ext uri="{FF2B5EF4-FFF2-40B4-BE49-F238E27FC236}">
                    <a16:creationId xmlns:a16="http://schemas.microsoft.com/office/drawing/2014/main" id="{B2A48263-7810-9E01-E0BB-0A15433896E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4771615" y="2552700"/>
                <a:ext cx="236407" cy="365760"/>
              </a:xfrm>
              <a:prstGeom prst="rect">
                <a:avLst/>
              </a:prstGeom>
            </p:spPr>
          </p:pic>
          <p:pic>
            <p:nvPicPr>
              <p:cNvPr id="1027" name="Picture 1026">
                <a:extLst>
                  <a:ext uri="{FF2B5EF4-FFF2-40B4-BE49-F238E27FC236}">
                    <a16:creationId xmlns:a16="http://schemas.microsoft.com/office/drawing/2014/main" id="{FFACD877-58A2-1537-7E48-88009CA2462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5034588" y="2552700"/>
                <a:ext cx="236407" cy="365760"/>
              </a:xfrm>
              <a:prstGeom prst="rect">
                <a:avLst/>
              </a:prstGeom>
            </p:spPr>
          </p:pic>
          <p:pic>
            <p:nvPicPr>
              <p:cNvPr id="1028" name="Picture 1027">
                <a:extLst>
                  <a:ext uri="{FF2B5EF4-FFF2-40B4-BE49-F238E27FC236}">
                    <a16:creationId xmlns:a16="http://schemas.microsoft.com/office/drawing/2014/main" id="{5C038E88-5D66-E700-2383-0B246DCCA35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5297561" y="2552700"/>
                <a:ext cx="236407" cy="365760"/>
              </a:xfrm>
              <a:prstGeom prst="rect">
                <a:avLst/>
              </a:prstGeom>
            </p:spPr>
          </p:pic>
          <p:pic>
            <p:nvPicPr>
              <p:cNvPr id="1029" name="Picture 1028">
                <a:extLst>
                  <a:ext uri="{FF2B5EF4-FFF2-40B4-BE49-F238E27FC236}">
                    <a16:creationId xmlns:a16="http://schemas.microsoft.com/office/drawing/2014/main" id="{012280F8-E43B-7E31-51E5-27B48769E2C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5560534" y="2552700"/>
                <a:ext cx="236407" cy="365760"/>
              </a:xfrm>
              <a:prstGeom prst="rect">
                <a:avLst/>
              </a:prstGeom>
            </p:spPr>
          </p:pic>
          <p:pic>
            <p:nvPicPr>
              <p:cNvPr id="1030" name="Picture 1029">
                <a:extLst>
                  <a:ext uri="{FF2B5EF4-FFF2-40B4-BE49-F238E27FC236}">
                    <a16:creationId xmlns:a16="http://schemas.microsoft.com/office/drawing/2014/main" id="{3C9D4B62-95FF-7933-F8E8-4669FD8F89A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5823507" y="2552700"/>
                <a:ext cx="236407" cy="365760"/>
              </a:xfrm>
              <a:prstGeom prst="rect">
                <a:avLst/>
              </a:prstGeom>
            </p:spPr>
          </p:pic>
          <p:pic>
            <p:nvPicPr>
              <p:cNvPr id="1031" name="Picture 1030">
                <a:extLst>
                  <a:ext uri="{FF2B5EF4-FFF2-40B4-BE49-F238E27FC236}">
                    <a16:creationId xmlns:a16="http://schemas.microsoft.com/office/drawing/2014/main" id="{E07DF47D-485B-2564-DE0E-97CE81BC763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6086476" y="2552700"/>
                <a:ext cx="236407" cy="365760"/>
              </a:xfrm>
              <a:prstGeom prst="rect">
                <a:avLst/>
              </a:prstGeom>
            </p:spPr>
          </p:pic>
        </p:grpSp>
      </p:grpSp>
      <p:pic>
        <p:nvPicPr>
          <p:cNvPr id="1026" name="U-19bh">
            <a:extLst>
              <a:ext uri="{FF2B5EF4-FFF2-40B4-BE49-F238E27FC236}">
                <a16:creationId xmlns:a16="http://schemas.microsoft.com/office/drawing/2014/main" id="{399C60D4-8705-1AEA-C333-1B834A612B7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703"/>
          <a:stretch/>
        </p:blipFill>
        <p:spPr bwMode="auto">
          <a:xfrm>
            <a:off x="6096000" y="1186452"/>
            <a:ext cx="6035040" cy="4449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U-19bh link">
            <a:extLst>
              <a:ext uri="{FF2B5EF4-FFF2-40B4-BE49-F238E27FC236}">
                <a16:creationId xmlns:a16="http://schemas.microsoft.com/office/drawing/2014/main" id="{67B9DDD8-B8DB-51C5-C18A-65E0341E63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0" y="5280815"/>
            <a:ext cx="908637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0" bIns="0">
            <a:spAutoFit/>
          </a:bodyPr>
          <a:lstStyle>
            <a:lvl1pPr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/>
            <a:r>
              <a:rPr lang="en-US" altLang="en-US" sz="1200" dirty="0">
                <a:latin typeface="Arial" panose="020B0604020202020204" pitchFamily="34" charset="0"/>
              </a:rPr>
              <a:t>(</a:t>
            </a:r>
            <a:r>
              <a:rPr lang="en-US" altLang="en-US" sz="1200" dirty="0">
                <a:latin typeface="Arial" panose="020B0604020202020204" pitchFamily="34" charset="0"/>
                <a:hlinkClick r:id="rId6"/>
              </a:rPr>
              <a:t>U-19bh</a:t>
            </a:r>
            <a:r>
              <a:rPr lang="en-US" altLang="en-US" sz="1200" dirty="0">
                <a:latin typeface="Arial" panose="020B0604020202020204" pitchFamily="34" charset="0"/>
              </a:rPr>
              <a:t>)</a:t>
            </a:r>
            <a:endParaRPr lang="en-US" altLang="en-US" sz="1200" baseline="-25000" dirty="0">
              <a:latin typeface="Arial" panose="020B0604020202020204" pitchFamily="34" charset="0"/>
            </a:endParaRPr>
          </a:p>
        </p:txBody>
      </p:sp>
      <p:grpSp>
        <p:nvGrpSpPr>
          <p:cNvPr id="1063" name="98in">
            <a:extLst>
              <a:ext uri="{FF2B5EF4-FFF2-40B4-BE49-F238E27FC236}">
                <a16:creationId xmlns:a16="http://schemas.microsoft.com/office/drawing/2014/main" id="{7B99B8A3-8589-B8DB-51B8-27E1DE4F92C0}"/>
              </a:ext>
            </a:extLst>
          </p:cNvPr>
          <p:cNvGrpSpPr/>
          <p:nvPr/>
        </p:nvGrpSpPr>
        <p:grpSpPr>
          <a:xfrm>
            <a:off x="6536442" y="3035841"/>
            <a:ext cx="4980080" cy="640080"/>
            <a:chOff x="6536442" y="2756232"/>
            <a:chExt cx="4980080" cy="640080"/>
          </a:xfrm>
        </p:grpSpPr>
        <p:grpSp>
          <p:nvGrpSpPr>
            <p:cNvPr id="1061" name="Group 1060">
              <a:extLst>
                <a:ext uri="{FF2B5EF4-FFF2-40B4-BE49-F238E27FC236}">
                  <a16:creationId xmlns:a16="http://schemas.microsoft.com/office/drawing/2014/main" id="{273A80C4-500C-F9E0-025A-1E31B8350263}"/>
                </a:ext>
              </a:extLst>
            </p:cNvPr>
            <p:cNvGrpSpPr/>
            <p:nvPr/>
          </p:nvGrpSpPr>
          <p:grpSpPr>
            <a:xfrm>
              <a:off x="6536442" y="2756232"/>
              <a:ext cx="4980080" cy="640080"/>
              <a:chOff x="6536442" y="2756232"/>
              <a:chExt cx="4980080" cy="640080"/>
            </a:xfrm>
          </p:grpSpPr>
          <p:sp>
            <p:nvSpPr>
              <p:cNvPr id="1058" name="Line 78">
                <a:extLst>
                  <a:ext uri="{FF2B5EF4-FFF2-40B4-BE49-F238E27FC236}">
                    <a16:creationId xmlns:a16="http://schemas.microsoft.com/office/drawing/2014/main" id="{98039ED2-6208-9A36-8221-C67CDEAE3F7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603322" y="3058995"/>
                <a:ext cx="4846320" cy="0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 type="arrow"/>
                <a:tailEnd type="arrow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59" name="Line 85">
                <a:extLst>
                  <a:ext uri="{FF2B5EF4-FFF2-40B4-BE49-F238E27FC236}">
                    <a16:creationId xmlns:a16="http://schemas.microsoft.com/office/drawing/2014/main" id="{C5B94DD3-7E4B-9793-490B-AD49B2B875E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536442" y="2756232"/>
                <a:ext cx="0" cy="640080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60" name="Line 85">
                <a:extLst>
                  <a:ext uri="{FF2B5EF4-FFF2-40B4-BE49-F238E27FC236}">
                    <a16:creationId xmlns:a16="http://schemas.microsoft.com/office/drawing/2014/main" id="{BBEE90A9-36B7-2728-58B4-B464BFF8F5B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516522" y="2756232"/>
                <a:ext cx="0" cy="640080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062" name="Text Box 81">
              <a:extLst>
                <a:ext uri="{FF2B5EF4-FFF2-40B4-BE49-F238E27FC236}">
                  <a16:creationId xmlns:a16="http://schemas.microsoft.com/office/drawing/2014/main" id="{35728473-AEED-A7DA-7897-BDA1D1A0A5C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19160" y="3085086"/>
              <a:ext cx="1353256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tIns="0" bIns="0">
              <a:spAutoFit/>
            </a:bodyPr>
            <a:lstStyle>
              <a:lvl1pPr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/>
              <a:r>
                <a:rPr lang="en-US" altLang="en-US" sz="2000" dirty="0">
                  <a:solidFill>
                    <a:srgbClr val="FFFF00"/>
                  </a:solidFill>
                  <a:latin typeface="Arial" panose="020B0604020202020204" pitchFamily="34" charset="0"/>
                </a:rPr>
                <a:t>98 inches</a:t>
              </a:r>
              <a:endParaRPr lang="en-US" altLang="en-US" sz="2000" baseline="-25000" dirty="0">
                <a:solidFill>
                  <a:srgbClr val="FFFF00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1064" name="X17">
            <a:extLst>
              <a:ext uri="{FF2B5EF4-FFF2-40B4-BE49-F238E27FC236}">
                <a16:creationId xmlns:a16="http://schemas.microsoft.com/office/drawing/2014/main" id="{47E1F414-FEE3-0161-A4C8-AF7EA15BF9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82112" y="6091877"/>
            <a:ext cx="279435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tIns="0" bIns="0">
            <a:spAutoFit/>
          </a:bodyPr>
          <a:lstStyle>
            <a:lvl1pPr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/>
            <a:r>
              <a:rPr lang="en-US" altLang="en-US" sz="2000" dirty="0">
                <a:latin typeface="Arial" panose="020B0604020202020204" pitchFamily="34" charset="0"/>
              </a:rPr>
              <a:t>X 17 = 98 in. diameter</a:t>
            </a:r>
            <a:endParaRPr lang="en-US" altLang="en-US" sz="2000" baseline="-250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731309"/>
      </p:ext>
    </p:extLst>
  </p:cSld>
  <p:clrMapOvr>
    <a:masterClrMapping/>
  </p:clrMapOvr>
  <p:transition advTm="15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7 -3.33333E-6 L -0.53516 0.06875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758" y="342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0000" y="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6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Wellbore Storage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320" y="1188720"/>
            <a:ext cx="5486400" cy="5208508"/>
          </a:xfrm>
        </p:spPr>
        <p:txBody>
          <a:bodyPr/>
          <a:lstStyle/>
          <a:p>
            <a:r>
              <a:rPr lang="en-US" dirty="0"/>
              <a:t>Refers to pumping well</a:t>
            </a:r>
          </a:p>
          <a:p>
            <a:r>
              <a:rPr lang="en-US" dirty="0"/>
              <a:t>First production from well</a:t>
            </a:r>
          </a:p>
          <a:p>
            <a:pPr marL="457200" lvl="1" indent="0">
              <a:buNone/>
            </a:pPr>
            <a:r>
              <a:rPr lang="en-US" dirty="0"/>
              <a:t>Unit Vol. = casing – drop string</a:t>
            </a:r>
          </a:p>
          <a:p>
            <a:r>
              <a:rPr lang="en-US" dirty="0"/>
              <a:t>For example,</a:t>
            </a:r>
          </a:p>
          <a:p>
            <a:pPr lvl="1"/>
            <a:r>
              <a:rPr lang="en-US" dirty="0"/>
              <a:t>Casing diameter = 8 in.</a:t>
            </a:r>
          </a:p>
          <a:p>
            <a:pPr lvl="1"/>
            <a:r>
              <a:rPr lang="en-US" dirty="0"/>
              <a:t>Drop diameter = 4 in.</a:t>
            </a:r>
          </a:p>
          <a:p>
            <a:pPr lvl="1"/>
            <a:r>
              <a:rPr lang="en-US" dirty="0"/>
              <a:t>Unit Volume = 2 gallons/ft</a:t>
            </a:r>
          </a:p>
          <a:p>
            <a:r>
              <a:rPr lang="en-US" dirty="0"/>
              <a:t>Significance increases</a:t>
            </a:r>
          </a:p>
          <a:p>
            <a:pPr lvl="1"/>
            <a:r>
              <a:rPr lang="en-US" dirty="0"/>
              <a:t>Low pumping rate</a:t>
            </a:r>
          </a:p>
          <a:p>
            <a:pPr lvl="1"/>
            <a:r>
              <a:rPr lang="en-US" dirty="0"/>
              <a:t>Low transmissivity </a:t>
            </a:r>
          </a:p>
        </p:txBody>
      </p:sp>
      <p:sp>
        <p:nvSpPr>
          <p:cNvPr id="5" name="Text Box 81">
            <a:extLst>
              <a:ext uri="{FF2B5EF4-FFF2-40B4-BE49-F238E27FC236}">
                <a16:creationId xmlns:a16="http://schemas.microsoft.com/office/drawing/2014/main" id="{7EA834FE-EE96-E46C-DFCA-0EAF414BAC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92114" y="6397228"/>
            <a:ext cx="286860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tIns="0" bIns="0">
            <a:spAutoFit/>
          </a:bodyPr>
          <a:lstStyle>
            <a:lvl1pPr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/>
            <a:r>
              <a:rPr lang="en-US" altLang="en-US" sz="1200" dirty="0">
                <a:latin typeface="Arial" panose="020B0604020202020204" pitchFamily="34" charset="0"/>
              </a:rPr>
              <a:t>(</a:t>
            </a:r>
            <a:r>
              <a:rPr lang="en-US" altLang="en-US" sz="1200" dirty="0">
                <a:latin typeface="Arial" panose="020B0604020202020204" pitchFamily="34" charset="0"/>
                <a:hlinkClick r:id="rId3"/>
              </a:rPr>
              <a:t>Stoller-Navarro, 2006</a:t>
            </a:r>
            <a:r>
              <a:rPr lang="en-US" altLang="en-US" sz="1200" dirty="0">
                <a:latin typeface="Arial" panose="020B0604020202020204" pitchFamily="34" charset="0"/>
              </a:rPr>
              <a:t>) </a:t>
            </a:r>
          </a:p>
          <a:p>
            <a:pPr algn="r"/>
            <a:r>
              <a:rPr lang="en-US" altLang="en-US" sz="1200" dirty="0">
                <a:latin typeface="Arial" panose="020B0604020202020204" pitchFamily="34" charset="0"/>
              </a:rPr>
              <a:t>(</a:t>
            </a:r>
            <a:r>
              <a:rPr lang="en-US" altLang="en-US" sz="1200" dirty="0">
                <a:latin typeface="Arial" panose="020B0604020202020204" pitchFamily="34" charset="0"/>
                <a:hlinkClick r:id="rId4"/>
              </a:rPr>
              <a:t>Big Springs SW, Snake Valley, 2010</a:t>
            </a:r>
            <a:r>
              <a:rPr lang="en-US" altLang="en-US" sz="1200" dirty="0">
                <a:latin typeface="Arial" panose="020B0604020202020204" pitchFamily="34" charset="0"/>
              </a:rPr>
              <a:t>)</a:t>
            </a:r>
            <a:endParaRPr lang="en-US" altLang="en-US" sz="1200" baseline="-25000" dirty="0">
              <a:latin typeface="Arial" panose="020B0604020202020204" pitchFamily="34" charset="0"/>
            </a:endParaRPr>
          </a:p>
        </p:txBody>
      </p:sp>
      <p:pic>
        <p:nvPicPr>
          <p:cNvPr id="6" name="Picture 5">
            <a:hlinkClick r:id="rId3"/>
            <a:extLst>
              <a:ext uri="{FF2B5EF4-FFF2-40B4-BE49-F238E27FC236}">
                <a16:creationId xmlns:a16="http://schemas.microsoft.com/office/drawing/2014/main" id="{B9DE5FA8-4AD6-1F45-1A83-1D2D0456569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52160" y="1188720"/>
            <a:ext cx="6301740" cy="5577840"/>
          </a:xfrm>
          <a:prstGeom prst="rect">
            <a:avLst/>
          </a:prstGeom>
        </p:spPr>
      </p:pic>
      <p:pic>
        <p:nvPicPr>
          <p:cNvPr id="7" name="Picture 6">
            <a:hlinkClick r:id="rId4"/>
            <a:extLst>
              <a:ext uri="{FF2B5EF4-FFF2-40B4-BE49-F238E27FC236}">
                <a16:creationId xmlns:a16="http://schemas.microsoft.com/office/drawing/2014/main" id="{3F3E8722-68F6-34AF-B821-0AA2AF09922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52160" y="1188720"/>
            <a:ext cx="6301740" cy="5577840"/>
          </a:xfrm>
          <a:prstGeom prst="rect">
            <a:avLst/>
          </a:prstGeom>
        </p:spPr>
      </p:pic>
      <p:sp>
        <p:nvSpPr>
          <p:cNvPr id="4" name="Freeform: Shape 3">
            <a:extLst>
              <a:ext uri="{FF2B5EF4-FFF2-40B4-BE49-F238E27FC236}">
                <a16:creationId xmlns:a16="http://schemas.microsoft.com/office/drawing/2014/main" id="{E612887D-86F7-6AFD-BC12-1A83BD74E463}"/>
              </a:ext>
            </a:extLst>
          </p:cNvPr>
          <p:cNvSpPr/>
          <p:nvPr/>
        </p:nvSpPr>
        <p:spPr bwMode="auto">
          <a:xfrm>
            <a:off x="6431536" y="3619181"/>
            <a:ext cx="2243738" cy="2289842"/>
          </a:xfrm>
          <a:custGeom>
            <a:avLst/>
            <a:gdLst>
              <a:gd name="connsiteX0" fmla="*/ 7684 w 2312894"/>
              <a:gd name="connsiteY0" fmla="*/ 153680 h 2512679"/>
              <a:gd name="connsiteX1" fmla="*/ 2312894 w 2312894"/>
              <a:gd name="connsiteY1" fmla="*/ 0 h 2512679"/>
              <a:gd name="connsiteX2" fmla="*/ 0 w 2312894"/>
              <a:gd name="connsiteY2" fmla="*/ 2512679 h 2512679"/>
              <a:gd name="connsiteX3" fmla="*/ 0 w 2312894"/>
              <a:gd name="connsiteY3" fmla="*/ 2512679 h 2512679"/>
              <a:gd name="connsiteX0" fmla="*/ 7684 w 2312894"/>
              <a:gd name="connsiteY0" fmla="*/ 153680 h 2512679"/>
              <a:gd name="connsiteX1" fmla="*/ 2312894 w 2312894"/>
              <a:gd name="connsiteY1" fmla="*/ 0 h 2512679"/>
              <a:gd name="connsiteX2" fmla="*/ 0 w 2312894"/>
              <a:gd name="connsiteY2" fmla="*/ 2512679 h 2512679"/>
              <a:gd name="connsiteX3" fmla="*/ 0 w 2312894"/>
              <a:gd name="connsiteY3" fmla="*/ 2512679 h 2512679"/>
              <a:gd name="connsiteX4" fmla="*/ 7684 w 2312894"/>
              <a:gd name="connsiteY4" fmla="*/ 153680 h 2512679"/>
              <a:gd name="connsiteX0" fmla="*/ 7684 w 2312894"/>
              <a:gd name="connsiteY0" fmla="*/ 153680 h 2512679"/>
              <a:gd name="connsiteX1" fmla="*/ 2312894 w 2312894"/>
              <a:gd name="connsiteY1" fmla="*/ 0 h 2512679"/>
              <a:gd name="connsiteX2" fmla="*/ 0 w 2312894"/>
              <a:gd name="connsiteY2" fmla="*/ 2512679 h 2512679"/>
              <a:gd name="connsiteX3" fmla="*/ 0 w 2312894"/>
              <a:gd name="connsiteY3" fmla="*/ 2512679 h 2512679"/>
              <a:gd name="connsiteX4" fmla="*/ 7684 w 2312894"/>
              <a:gd name="connsiteY4" fmla="*/ 153680 h 2512679"/>
              <a:gd name="connsiteX0" fmla="*/ 7684 w 2312894"/>
              <a:gd name="connsiteY0" fmla="*/ 153680 h 2512679"/>
              <a:gd name="connsiteX1" fmla="*/ 2312894 w 2312894"/>
              <a:gd name="connsiteY1" fmla="*/ 0 h 2512679"/>
              <a:gd name="connsiteX2" fmla="*/ 0 w 2312894"/>
              <a:gd name="connsiteY2" fmla="*/ 2512679 h 2512679"/>
              <a:gd name="connsiteX3" fmla="*/ 0 w 2312894"/>
              <a:gd name="connsiteY3" fmla="*/ 2512679 h 2512679"/>
              <a:gd name="connsiteX4" fmla="*/ 7684 w 2312894"/>
              <a:gd name="connsiteY4" fmla="*/ 153680 h 2512679"/>
              <a:gd name="connsiteX0" fmla="*/ 7684 w 2243738"/>
              <a:gd name="connsiteY0" fmla="*/ 107576 h 2466575"/>
              <a:gd name="connsiteX1" fmla="*/ 2243738 w 2243738"/>
              <a:gd name="connsiteY1" fmla="*/ 0 h 2466575"/>
              <a:gd name="connsiteX2" fmla="*/ 0 w 2243738"/>
              <a:gd name="connsiteY2" fmla="*/ 2466575 h 2466575"/>
              <a:gd name="connsiteX3" fmla="*/ 0 w 2243738"/>
              <a:gd name="connsiteY3" fmla="*/ 2466575 h 2466575"/>
              <a:gd name="connsiteX4" fmla="*/ 7684 w 2243738"/>
              <a:gd name="connsiteY4" fmla="*/ 107576 h 2466575"/>
              <a:gd name="connsiteX0" fmla="*/ 7684 w 2243738"/>
              <a:gd name="connsiteY0" fmla="*/ 107576 h 2466575"/>
              <a:gd name="connsiteX1" fmla="*/ 2243738 w 2243738"/>
              <a:gd name="connsiteY1" fmla="*/ 0 h 2466575"/>
              <a:gd name="connsiteX2" fmla="*/ 0 w 2243738"/>
              <a:gd name="connsiteY2" fmla="*/ 2466575 h 2466575"/>
              <a:gd name="connsiteX3" fmla="*/ 0 w 2243738"/>
              <a:gd name="connsiteY3" fmla="*/ 2466575 h 2466575"/>
              <a:gd name="connsiteX4" fmla="*/ 7684 w 2243738"/>
              <a:gd name="connsiteY4" fmla="*/ 107576 h 2466575"/>
              <a:gd name="connsiteX0" fmla="*/ 7684 w 2243738"/>
              <a:gd name="connsiteY0" fmla="*/ 107576 h 2466575"/>
              <a:gd name="connsiteX1" fmla="*/ 2243738 w 2243738"/>
              <a:gd name="connsiteY1" fmla="*/ 0 h 2466575"/>
              <a:gd name="connsiteX2" fmla="*/ 0 w 2243738"/>
              <a:gd name="connsiteY2" fmla="*/ 2466575 h 2466575"/>
              <a:gd name="connsiteX3" fmla="*/ 0 w 2243738"/>
              <a:gd name="connsiteY3" fmla="*/ 2466575 h 2466575"/>
              <a:gd name="connsiteX4" fmla="*/ 7684 w 2243738"/>
              <a:gd name="connsiteY4" fmla="*/ 107576 h 2466575"/>
              <a:gd name="connsiteX0" fmla="*/ 7684 w 2243738"/>
              <a:gd name="connsiteY0" fmla="*/ 107576 h 2466575"/>
              <a:gd name="connsiteX1" fmla="*/ 2243738 w 2243738"/>
              <a:gd name="connsiteY1" fmla="*/ 0 h 2466575"/>
              <a:gd name="connsiteX2" fmla="*/ 0 w 2243738"/>
              <a:gd name="connsiteY2" fmla="*/ 2466575 h 2466575"/>
              <a:gd name="connsiteX3" fmla="*/ 15368 w 2243738"/>
              <a:gd name="connsiteY3" fmla="*/ 2189949 h 2466575"/>
              <a:gd name="connsiteX4" fmla="*/ 7684 w 2243738"/>
              <a:gd name="connsiteY4" fmla="*/ 107576 h 2466575"/>
              <a:gd name="connsiteX0" fmla="*/ 7684 w 2243738"/>
              <a:gd name="connsiteY0" fmla="*/ 107576 h 2466575"/>
              <a:gd name="connsiteX1" fmla="*/ 2243738 w 2243738"/>
              <a:gd name="connsiteY1" fmla="*/ 0 h 2466575"/>
              <a:gd name="connsiteX2" fmla="*/ 0 w 2243738"/>
              <a:gd name="connsiteY2" fmla="*/ 2466575 h 2466575"/>
              <a:gd name="connsiteX3" fmla="*/ 7684 w 2243738"/>
              <a:gd name="connsiteY3" fmla="*/ 107576 h 2466575"/>
              <a:gd name="connsiteX0" fmla="*/ 7684 w 2243738"/>
              <a:gd name="connsiteY0" fmla="*/ 107576 h 2466575"/>
              <a:gd name="connsiteX1" fmla="*/ 2243738 w 2243738"/>
              <a:gd name="connsiteY1" fmla="*/ 0 h 2466575"/>
              <a:gd name="connsiteX2" fmla="*/ 0 w 2243738"/>
              <a:gd name="connsiteY2" fmla="*/ 2466575 h 2466575"/>
              <a:gd name="connsiteX3" fmla="*/ 7684 w 2243738"/>
              <a:gd name="connsiteY3" fmla="*/ 107576 h 2466575"/>
              <a:gd name="connsiteX0" fmla="*/ 7684 w 2243738"/>
              <a:gd name="connsiteY0" fmla="*/ 107576 h 2466575"/>
              <a:gd name="connsiteX1" fmla="*/ 2243738 w 2243738"/>
              <a:gd name="connsiteY1" fmla="*/ 0 h 2466575"/>
              <a:gd name="connsiteX2" fmla="*/ 0 w 2243738"/>
              <a:gd name="connsiteY2" fmla="*/ 2466575 h 2466575"/>
              <a:gd name="connsiteX3" fmla="*/ 7684 w 2243738"/>
              <a:gd name="connsiteY3" fmla="*/ 107576 h 2466575"/>
              <a:gd name="connsiteX0" fmla="*/ 7684 w 2243738"/>
              <a:gd name="connsiteY0" fmla="*/ 107576 h 2466575"/>
              <a:gd name="connsiteX1" fmla="*/ 2243738 w 2243738"/>
              <a:gd name="connsiteY1" fmla="*/ 0 h 2466575"/>
              <a:gd name="connsiteX2" fmla="*/ 0 w 2243738"/>
              <a:gd name="connsiteY2" fmla="*/ 2466575 h 2466575"/>
              <a:gd name="connsiteX3" fmla="*/ 7684 w 2243738"/>
              <a:gd name="connsiteY3" fmla="*/ 107576 h 2466575"/>
              <a:gd name="connsiteX0" fmla="*/ 7684 w 2243738"/>
              <a:gd name="connsiteY0" fmla="*/ 107576 h 2466575"/>
              <a:gd name="connsiteX1" fmla="*/ 2243738 w 2243738"/>
              <a:gd name="connsiteY1" fmla="*/ 0 h 2466575"/>
              <a:gd name="connsiteX2" fmla="*/ 0 w 2243738"/>
              <a:gd name="connsiteY2" fmla="*/ 2466575 h 2466575"/>
              <a:gd name="connsiteX3" fmla="*/ 7684 w 2243738"/>
              <a:gd name="connsiteY3" fmla="*/ 107576 h 2466575"/>
              <a:gd name="connsiteX0" fmla="*/ 7684 w 2243738"/>
              <a:gd name="connsiteY0" fmla="*/ 107576 h 2466575"/>
              <a:gd name="connsiteX1" fmla="*/ 2243738 w 2243738"/>
              <a:gd name="connsiteY1" fmla="*/ 0 h 2466575"/>
              <a:gd name="connsiteX2" fmla="*/ 0 w 2243738"/>
              <a:gd name="connsiteY2" fmla="*/ 2466575 h 2466575"/>
              <a:gd name="connsiteX3" fmla="*/ 7684 w 2243738"/>
              <a:gd name="connsiteY3" fmla="*/ 107576 h 2466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3738" h="2466575">
                <a:moveTo>
                  <a:pt x="7684" y="107576"/>
                </a:moveTo>
                <a:lnTo>
                  <a:pt x="2243738" y="0"/>
                </a:lnTo>
                <a:cubicBezTo>
                  <a:pt x="496900" y="399519"/>
                  <a:pt x="302239" y="1600728"/>
                  <a:pt x="0" y="2466575"/>
                </a:cubicBezTo>
                <a:cubicBezTo>
                  <a:pt x="10245" y="1605748"/>
                  <a:pt x="5123" y="893909"/>
                  <a:pt x="7684" y="107576"/>
                </a:cubicBezTo>
                <a:close/>
              </a:path>
            </a:pathLst>
          </a:custGeom>
          <a:solidFill>
            <a:schemeClr val="accent2">
              <a:lumMod val="75000"/>
              <a:alpha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5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478381"/>
      </p:ext>
    </p:extLst>
  </p:cSld>
  <p:clrMapOvr>
    <a:masterClrMapping/>
  </p:clrMapOvr>
  <p:transition advTm="15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31C404A3-9991-B119-2854-EDC063E372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0196" y="3557708"/>
            <a:ext cx="5091982" cy="322492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C099C4B-5DB4-EA4A-9D6B-FB3ED0066B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Orlando NTC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DA0AFD-1462-B70E-CE11-FF1E9145A3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1597" y="1188720"/>
            <a:ext cx="6161581" cy="5303520"/>
          </a:xfrm>
        </p:spPr>
        <p:txBody>
          <a:bodyPr/>
          <a:lstStyle/>
          <a:p>
            <a:r>
              <a:rPr lang="en-US" dirty="0"/>
              <a:t>Remediate dry-cleaning spills</a:t>
            </a:r>
          </a:p>
          <a:p>
            <a:r>
              <a:rPr lang="en-US" dirty="0"/>
              <a:t>Sandy lithology with clay stringers</a:t>
            </a:r>
          </a:p>
          <a:p>
            <a:r>
              <a:rPr lang="en-US" dirty="0"/>
              <a:t>Characterize site with multi-well aquifer test</a:t>
            </a:r>
          </a:p>
          <a:p>
            <a:pPr lvl="1"/>
            <a:r>
              <a:rPr lang="en-US" dirty="0"/>
              <a:t>Kx &amp; </a:t>
            </a:r>
            <a:r>
              <a:rPr lang="en-US" dirty="0" err="1"/>
              <a:t>Kz</a:t>
            </a:r>
            <a:r>
              <a:rPr lang="en-US" dirty="0"/>
              <a:t> Upper zone</a:t>
            </a:r>
          </a:p>
          <a:p>
            <a:pPr lvl="1"/>
            <a:r>
              <a:rPr lang="en-US" dirty="0"/>
              <a:t>Kx &amp; </a:t>
            </a:r>
            <a:r>
              <a:rPr lang="en-US" dirty="0" err="1"/>
              <a:t>Kz</a:t>
            </a:r>
            <a:r>
              <a:rPr lang="en-US" dirty="0"/>
              <a:t> Lower zone</a:t>
            </a:r>
          </a:p>
          <a:p>
            <a:pPr lvl="1"/>
            <a:r>
              <a:rPr lang="en-US" dirty="0"/>
              <a:t>Delineating plume also requires wells</a:t>
            </a:r>
          </a:p>
          <a:p>
            <a:r>
              <a:rPr lang="en-US" dirty="0"/>
              <a:t>Q = 52 &amp; 39 gpm; drop after 3 min.</a:t>
            </a:r>
          </a:p>
          <a:p>
            <a:r>
              <a:rPr lang="en-US" dirty="0"/>
              <a:t>Bump in most drawdowns</a:t>
            </a:r>
          </a:p>
          <a:p>
            <a:r>
              <a:rPr lang="en-US" dirty="0"/>
              <a:t>Response in well 13-13B looks </a:t>
            </a:r>
            <a:r>
              <a:rPr lang="en-US" b="1" i="1" dirty="0"/>
              <a:t>odd</a:t>
            </a:r>
            <a:endParaRPr lang="en-US" dirty="0"/>
          </a:p>
          <a:p>
            <a:endParaRPr lang="en-US" dirty="0"/>
          </a:p>
        </p:txBody>
      </p:sp>
      <p:pic>
        <p:nvPicPr>
          <p:cNvPr id="5" name="Rad X-sec">
            <a:extLst>
              <a:ext uri="{FF2B5EF4-FFF2-40B4-BE49-F238E27FC236}">
                <a16:creationId xmlns:a16="http://schemas.microsoft.com/office/drawing/2014/main" id="{2C822BB2-F875-0C22-9826-9197040770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0" t="4084" r="6291" b="1635"/>
          <a:stretch/>
        </p:blipFill>
        <p:spPr>
          <a:xfrm>
            <a:off x="6397144" y="3498593"/>
            <a:ext cx="5105854" cy="3301777"/>
          </a:xfrm>
          <a:prstGeom prst="rect">
            <a:avLst/>
          </a:prstGeom>
        </p:spPr>
      </p:pic>
      <p:grpSp>
        <p:nvGrpSpPr>
          <p:cNvPr id="7" name="FL locator">
            <a:extLst>
              <a:ext uri="{FF2B5EF4-FFF2-40B4-BE49-F238E27FC236}">
                <a16:creationId xmlns:a16="http://schemas.microsoft.com/office/drawing/2014/main" id="{4D3E1D3C-0DCE-6A00-5FEB-B36DA25FFB7C}"/>
              </a:ext>
            </a:extLst>
          </p:cNvPr>
          <p:cNvGrpSpPr/>
          <p:nvPr/>
        </p:nvGrpSpPr>
        <p:grpSpPr>
          <a:xfrm>
            <a:off x="7532405" y="1321112"/>
            <a:ext cx="2295610" cy="2008657"/>
            <a:chOff x="10606895" y="1138006"/>
            <a:chExt cx="1492897" cy="1306284"/>
          </a:xfrm>
        </p:grpSpPr>
        <p:pic>
          <p:nvPicPr>
            <p:cNvPr id="4" name="Picture 4" descr="Florida State Outline Images – Browse 7,035 Stock Photos, Vectors, and  Video | Adobe Stock">
              <a:extLst>
                <a:ext uri="{FF2B5EF4-FFF2-40B4-BE49-F238E27FC236}">
                  <a16:creationId xmlns:a16="http://schemas.microsoft.com/office/drawing/2014/main" id="{C57F27C9-3734-4833-73F5-1A32F96C059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0606895" y="1138006"/>
              <a:ext cx="1492897" cy="13062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EF833709-4C89-1DF3-FF71-E2EC3341BFF6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1672046" y="1653988"/>
              <a:ext cx="137160" cy="13716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 w="1270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5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13" name="Rectangle: Top Corners Rounded 12">
            <a:extLst>
              <a:ext uri="{FF2B5EF4-FFF2-40B4-BE49-F238E27FC236}">
                <a16:creationId xmlns:a16="http://schemas.microsoft.com/office/drawing/2014/main" id="{6A2A671D-1551-6D83-1BA6-768B6CF6CF18}"/>
              </a:ext>
            </a:extLst>
          </p:cNvPr>
          <p:cNvSpPr/>
          <p:nvPr/>
        </p:nvSpPr>
        <p:spPr bwMode="auto">
          <a:xfrm>
            <a:off x="7532405" y="4400105"/>
            <a:ext cx="153682" cy="307861"/>
          </a:xfrm>
          <a:prstGeom prst="round2SameRect">
            <a:avLst>
              <a:gd name="adj1" fmla="val 32946"/>
              <a:gd name="adj2" fmla="val 27907"/>
            </a:avLst>
          </a:prstGeom>
          <a:noFill/>
          <a:ln w="539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indent="0" algn="ctr" rtl="0" fontAlgn="base">
              <a:spcBef>
                <a:spcPct val="0"/>
              </a:spcBef>
              <a:spcAft>
                <a:spcPct val="0"/>
              </a:spcAft>
              <a:defRPr sz="5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indent="0" algn="ctr" rtl="0" fontAlgn="base">
              <a:spcBef>
                <a:spcPct val="0"/>
              </a:spcBef>
              <a:spcAft>
                <a:spcPct val="0"/>
              </a:spcAft>
              <a:defRPr sz="5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indent="0" algn="ctr" rtl="0" fontAlgn="base">
              <a:spcBef>
                <a:spcPct val="0"/>
              </a:spcBef>
              <a:spcAft>
                <a:spcPct val="0"/>
              </a:spcAft>
              <a:defRPr sz="5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indent="0" algn="ctr" rtl="0" fontAlgn="base">
              <a:spcBef>
                <a:spcPct val="0"/>
              </a:spcBef>
              <a:spcAft>
                <a:spcPct val="0"/>
              </a:spcAft>
              <a:defRPr sz="5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indent="0" algn="ctr" rtl="0" fontAlgn="base">
              <a:spcBef>
                <a:spcPct val="0"/>
              </a:spcBef>
              <a:spcAft>
                <a:spcPct val="0"/>
              </a:spcAft>
              <a:defRPr sz="5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defRPr sz="5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defRPr sz="5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defRPr sz="5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defRPr sz="5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5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Rectangle: Top Corners Rounded 13">
            <a:extLst>
              <a:ext uri="{FF2B5EF4-FFF2-40B4-BE49-F238E27FC236}">
                <a16:creationId xmlns:a16="http://schemas.microsoft.com/office/drawing/2014/main" id="{12A886F0-0A50-A183-CDA6-ABB07DDA1138}"/>
              </a:ext>
            </a:extLst>
          </p:cNvPr>
          <p:cNvSpPr/>
          <p:nvPr/>
        </p:nvSpPr>
        <p:spPr bwMode="auto">
          <a:xfrm>
            <a:off x="7893300" y="5016508"/>
            <a:ext cx="153683" cy="307862"/>
          </a:xfrm>
          <a:prstGeom prst="round2SameRect">
            <a:avLst>
              <a:gd name="adj1" fmla="val 32946"/>
              <a:gd name="adj2" fmla="val 27907"/>
            </a:avLst>
          </a:prstGeom>
          <a:noFill/>
          <a:ln w="41275" cap="flat" cmpd="sng" algn="ctr">
            <a:solidFill>
              <a:srgbClr val="0037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indent="0" algn="ctr" rtl="0" fontAlgn="base">
              <a:spcBef>
                <a:spcPct val="0"/>
              </a:spcBef>
              <a:spcAft>
                <a:spcPct val="0"/>
              </a:spcAft>
              <a:defRPr sz="5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indent="0" algn="ctr" rtl="0" fontAlgn="base">
              <a:spcBef>
                <a:spcPct val="0"/>
              </a:spcBef>
              <a:spcAft>
                <a:spcPct val="0"/>
              </a:spcAft>
              <a:defRPr sz="5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indent="0" algn="ctr" rtl="0" fontAlgn="base">
              <a:spcBef>
                <a:spcPct val="0"/>
              </a:spcBef>
              <a:spcAft>
                <a:spcPct val="0"/>
              </a:spcAft>
              <a:defRPr sz="5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indent="0" algn="ctr" rtl="0" fontAlgn="base">
              <a:spcBef>
                <a:spcPct val="0"/>
              </a:spcBef>
              <a:spcAft>
                <a:spcPct val="0"/>
              </a:spcAft>
              <a:defRPr sz="5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indent="0" algn="ctr" rtl="0" fontAlgn="base">
              <a:spcBef>
                <a:spcPct val="0"/>
              </a:spcBef>
              <a:spcAft>
                <a:spcPct val="0"/>
              </a:spcAft>
              <a:defRPr sz="5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defRPr sz="5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defRPr sz="5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defRPr sz="5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defRPr sz="5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5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Rectangle: Top Corners Rounded 14">
            <a:extLst>
              <a:ext uri="{FF2B5EF4-FFF2-40B4-BE49-F238E27FC236}">
                <a16:creationId xmlns:a16="http://schemas.microsoft.com/office/drawing/2014/main" id="{48FA13F6-37BD-0E8F-5A39-6E40CF56A731}"/>
              </a:ext>
            </a:extLst>
          </p:cNvPr>
          <p:cNvSpPr/>
          <p:nvPr/>
        </p:nvSpPr>
        <p:spPr bwMode="auto">
          <a:xfrm>
            <a:off x="7273624" y="5021701"/>
            <a:ext cx="153683" cy="307862"/>
          </a:xfrm>
          <a:prstGeom prst="round2SameRect">
            <a:avLst>
              <a:gd name="adj1" fmla="val 32946"/>
              <a:gd name="adj2" fmla="val 27907"/>
            </a:avLst>
          </a:prstGeom>
          <a:noFill/>
          <a:ln w="41275" cap="flat" cmpd="sng" algn="ctr">
            <a:solidFill>
              <a:srgbClr val="33FF8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indent="0" algn="ctr" rtl="0" fontAlgn="base">
              <a:spcBef>
                <a:spcPct val="0"/>
              </a:spcBef>
              <a:spcAft>
                <a:spcPct val="0"/>
              </a:spcAft>
              <a:defRPr sz="5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indent="0" algn="ctr" rtl="0" fontAlgn="base">
              <a:spcBef>
                <a:spcPct val="0"/>
              </a:spcBef>
              <a:spcAft>
                <a:spcPct val="0"/>
              </a:spcAft>
              <a:defRPr sz="5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indent="0" algn="ctr" rtl="0" fontAlgn="base">
              <a:spcBef>
                <a:spcPct val="0"/>
              </a:spcBef>
              <a:spcAft>
                <a:spcPct val="0"/>
              </a:spcAft>
              <a:defRPr sz="5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indent="0" algn="ctr" rtl="0" fontAlgn="base">
              <a:spcBef>
                <a:spcPct val="0"/>
              </a:spcBef>
              <a:spcAft>
                <a:spcPct val="0"/>
              </a:spcAft>
              <a:defRPr sz="5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indent="0" algn="ctr" rtl="0" fontAlgn="base">
              <a:spcBef>
                <a:spcPct val="0"/>
              </a:spcBef>
              <a:spcAft>
                <a:spcPct val="0"/>
              </a:spcAft>
              <a:defRPr sz="5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defRPr sz="5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defRPr sz="5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defRPr sz="5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defRPr sz="5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5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16" name="DD_3wells">
            <a:extLst>
              <a:ext uri="{FF2B5EF4-FFF2-40B4-BE49-F238E27FC236}">
                <a16:creationId xmlns:a16="http://schemas.microsoft.com/office/drawing/2014/main" id="{534FFB5B-4EF0-B30B-5BE6-2A08B425057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6382358" y="1189570"/>
            <a:ext cx="5120640" cy="2284300"/>
          </a:xfrm>
          <a:prstGeom prst="rect">
            <a:avLst/>
          </a:prstGeom>
        </p:spPr>
      </p:pic>
      <p:sp>
        <p:nvSpPr>
          <p:cNvPr id="17" name="Text Box 81">
            <a:extLst>
              <a:ext uri="{FF2B5EF4-FFF2-40B4-BE49-F238E27FC236}">
                <a16:creationId xmlns:a16="http://schemas.microsoft.com/office/drawing/2014/main" id="{EA78757A-0230-7182-4451-F17BD4F57D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14152" y="6568146"/>
            <a:ext cx="161133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tIns="0" bIns="0">
            <a:spAutoFit/>
          </a:bodyPr>
          <a:lstStyle>
            <a:lvl1pPr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/>
            <a:r>
              <a:rPr lang="en-US" altLang="en-US" sz="1600" dirty="0">
                <a:latin typeface="Arial" panose="020B0604020202020204" pitchFamily="34" charset="0"/>
              </a:rPr>
              <a:t>(</a:t>
            </a:r>
            <a:r>
              <a:rPr lang="en-US" altLang="en-US" sz="1600" dirty="0">
                <a:latin typeface="Arial" panose="020B0604020202020204" pitchFamily="34" charset="0"/>
                <a:hlinkClick r:id="rId7"/>
              </a:rPr>
              <a:t>Halford, 1998</a:t>
            </a:r>
            <a:r>
              <a:rPr lang="en-US" altLang="en-US" sz="1600" dirty="0">
                <a:latin typeface="Arial" panose="020B0604020202020204" pitchFamily="34" charset="0"/>
              </a:rPr>
              <a:t>)</a:t>
            </a:r>
            <a:endParaRPr lang="en-US" altLang="en-US" sz="1600" baseline="-250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2150530"/>
      </p:ext>
    </p:extLst>
  </p:cSld>
  <p:clrMapOvr>
    <a:masterClrMapping/>
  </p:clrMapOvr>
  <p:transition advTm="15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Observation Well Storage</a:t>
            </a:r>
          </a:p>
        </p:txBody>
      </p:sp>
      <p:sp>
        <p:nvSpPr>
          <p:cNvPr id="6147" name="Rectangle 4"/>
          <p:cNvSpPr>
            <a:spLocks noGrp="1" noChangeArrowheads="1"/>
          </p:cNvSpPr>
          <p:nvPr>
            <p:ph idx="1"/>
          </p:nvPr>
        </p:nvSpPr>
        <p:spPr>
          <a:xfrm>
            <a:off x="391885" y="2690655"/>
            <a:ext cx="6639005" cy="3737110"/>
          </a:xfrm>
        </p:spPr>
        <p:txBody>
          <a:bodyPr/>
          <a:lstStyle/>
          <a:p>
            <a:pPr eaLnBrk="1" hangingPunct="1"/>
            <a:r>
              <a:rPr lang="en-US" altLang="en-US" sz="2400" dirty="0"/>
              <a:t>Effect similar to reversed slug test</a:t>
            </a:r>
          </a:p>
          <a:p>
            <a:pPr eaLnBrk="1" hangingPunct="1"/>
            <a:r>
              <a:rPr lang="en-US" altLang="en-US" sz="2400" dirty="0"/>
              <a:t>“Sudden” head decline in aquifer, well lags  </a:t>
            </a:r>
          </a:p>
          <a:p>
            <a:pPr eaLnBrk="1" hangingPunct="1"/>
            <a:r>
              <a:rPr lang="en-US" altLang="en-US" sz="2400" dirty="0"/>
              <a:t>Unconfined aquifer responds slowly, prolongs wellbore storage</a:t>
            </a:r>
          </a:p>
          <a:p>
            <a:pPr eaLnBrk="1" hangingPunct="1"/>
            <a:r>
              <a:rPr lang="en-US" altLang="en-US" sz="2400" dirty="0"/>
              <a:t>Lag period increases as </a:t>
            </a:r>
          </a:p>
          <a:p>
            <a:pPr lvl="1">
              <a:tabLst>
                <a:tab pos="5432425" algn="r"/>
              </a:tabLst>
            </a:pPr>
            <a:r>
              <a:rPr lang="en-US" altLang="en-US" sz="2000" dirty="0"/>
              <a:t>Well diameter increases—	More storage</a:t>
            </a:r>
          </a:p>
          <a:p>
            <a:pPr lvl="1">
              <a:tabLst>
                <a:tab pos="5432425" algn="r"/>
              </a:tabLst>
            </a:pPr>
            <a:r>
              <a:rPr lang="en-US" altLang="en-US" sz="2000" dirty="0"/>
              <a:t>Shorter screen—	Less connection</a:t>
            </a:r>
          </a:p>
          <a:p>
            <a:pPr lvl="1">
              <a:tabLst>
                <a:tab pos="5432425" algn="r"/>
              </a:tabLst>
            </a:pPr>
            <a:r>
              <a:rPr lang="en-US" altLang="en-US" sz="2000" dirty="0"/>
              <a:t>Cruddier completion—	More skin</a:t>
            </a:r>
          </a:p>
          <a:p>
            <a:pPr lvl="1">
              <a:tabLst>
                <a:tab pos="5432425" algn="r"/>
              </a:tabLst>
            </a:pPr>
            <a:r>
              <a:rPr lang="en-US" altLang="en-US" sz="2000" dirty="0"/>
              <a:t>Silt or clay lens —	Less connection</a:t>
            </a:r>
          </a:p>
        </p:txBody>
      </p:sp>
      <p:grpSp>
        <p:nvGrpSpPr>
          <p:cNvPr id="6148" name="Group 5"/>
          <p:cNvGrpSpPr>
            <a:grpSpLocks/>
          </p:cNvGrpSpPr>
          <p:nvPr/>
        </p:nvGrpSpPr>
        <p:grpSpPr bwMode="auto">
          <a:xfrm>
            <a:off x="903700" y="1124017"/>
            <a:ext cx="4904422" cy="1570102"/>
            <a:chOff x="466" y="945"/>
            <a:chExt cx="3427" cy="1616"/>
          </a:xfrm>
        </p:grpSpPr>
        <p:grpSp>
          <p:nvGrpSpPr>
            <p:cNvPr id="6150" name="Group 6"/>
            <p:cNvGrpSpPr>
              <a:grpSpLocks/>
            </p:cNvGrpSpPr>
            <p:nvPr/>
          </p:nvGrpSpPr>
          <p:grpSpPr bwMode="auto">
            <a:xfrm>
              <a:off x="466" y="945"/>
              <a:ext cx="3412" cy="1567"/>
              <a:chOff x="466" y="973"/>
              <a:chExt cx="3412" cy="1567"/>
            </a:xfrm>
          </p:grpSpPr>
          <p:sp>
            <p:nvSpPr>
              <p:cNvPr id="6156" name="Text Box 7"/>
              <p:cNvSpPr txBox="1">
                <a:spLocks noChangeArrowheads="1"/>
              </p:cNvSpPr>
              <p:nvPr/>
            </p:nvSpPr>
            <p:spPr bwMode="auto">
              <a:xfrm>
                <a:off x="471" y="973"/>
                <a:ext cx="642" cy="4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>
                <a:spAutoFit/>
              </a:bodyPr>
              <a:lstStyle>
                <a:lvl1pPr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r>
                  <a:rPr lang="en-US" altLang="en-US" sz="2400" dirty="0">
                    <a:latin typeface="Arial" panose="020B0604020202020204" pitchFamily="34" charset="0"/>
                  </a:rPr>
                  <a:t>TIME</a:t>
                </a:r>
                <a:endParaRPr lang="en-US" altLang="en-US" sz="1800" b="0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6157" name="AutoShape 8"/>
              <p:cNvSpPr>
                <a:spLocks noChangeArrowheads="1"/>
              </p:cNvSpPr>
              <p:nvPr/>
            </p:nvSpPr>
            <p:spPr bwMode="auto">
              <a:xfrm>
                <a:off x="1213" y="1104"/>
                <a:ext cx="2255" cy="221"/>
              </a:xfrm>
              <a:prstGeom prst="rightArrow">
                <a:avLst>
                  <a:gd name="adj1" fmla="val 50000"/>
                  <a:gd name="adj2" fmla="val 315881"/>
                </a:avLst>
              </a:prstGeom>
              <a:solidFill>
                <a:schemeClr val="tx2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grpSp>
            <p:nvGrpSpPr>
              <p:cNvPr id="6158" name="Group 9"/>
              <p:cNvGrpSpPr>
                <a:grpSpLocks/>
              </p:cNvGrpSpPr>
              <p:nvPr/>
            </p:nvGrpSpPr>
            <p:grpSpPr bwMode="auto">
              <a:xfrm>
                <a:off x="466" y="1444"/>
                <a:ext cx="3412" cy="1096"/>
                <a:chOff x="466" y="1444"/>
                <a:chExt cx="3412" cy="1096"/>
              </a:xfrm>
            </p:grpSpPr>
            <p:grpSp>
              <p:nvGrpSpPr>
                <p:cNvPr id="6159" name="Group 10"/>
                <p:cNvGrpSpPr>
                  <a:grpSpLocks/>
                </p:cNvGrpSpPr>
                <p:nvPr/>
              </p:nvGrpSpPr>
              <p:grpSpPr bwMode="auto">
                <a:xfrm>
                  <a:off x="466" y="1444"/>
                  <a:ext cx="519" cy="1096"/>
                  <a:chOff x="466" y="1467"/>
                  <a:chExt cx="519" cy="1096"/>
                </a:xfrm>
              </p:grpSpPr>
              <p:sp>
                <p:nvSpPr>
                  <p:cNvPr id="6205" name="Line 11"/>
                  <p:cNvSpPr>
                    <a:spLocks noChangeShapeType="1"/>
                  </p:cNvSpPr>
                  <p:nvPr/>
                </p:nvSpPr>
                <p:spPr bwMode="auto">
                  <a:xfrm>
                    <a:off x="466" y="1835"/>
                    <a:ext cx="519" cy="0"/>
                  </a:xfrm>
                  <a:prstGeom prst="line">
                    <a:avLst/>
                  </a:prstGeom>
                  <a:noFill/>
                  <a:ln w="50800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206" name="AutoShape 12"/>
                  <p:cNvSpPr>
                    <a:spLocks noChangeArrowheads="1"/>
                  </p:cNvSpPr>
                  <p:nvPr/>
                </p:nvSpPr>
                <p:spPr bwMode="auto">
                  <a:xfrm flipV="1">
                    <a:off x="482" y="1636"/>
                    <a:ext cx="160" cy="188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0000FF"/>
                  </a:solidFill>
                  <a:ln w="25400">
                    <a:solidFill>
                      <a:srgbClr val="0000FF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 eaLnBrk="0" hangingPunct="0"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 eaLnBrk="0" hangingPunct="0"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 eaLnBrk="0" hangingPunct="0"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 eaLnBrk="0" hangingPunct="0"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grpSp>
                <p:nvGrpSpPr>
                  <p:cNvPr id="6207" name="Group 13"/>
                  <p:cNvGrpSpPr>
                    <a:grpSpLocks/>
                  </p:cNvGrpSpPr>
                  <p:nvPr/>
                </p:nvGrpSpPr>
                <p:grpSpPr bwMode="auto">
                  <a:xfrm>
                    <a:off x="759" y="1467"/>
                    <a:ext cx="101" cy="1096"/>
                    <a:chOff x="964" y="1256"/>
                    <a:chExt cx="115" cy="1240"/>
                  </a:xfrm>
                </p:grpSpPr>
                <p:sp useBgFill="1">
                  <p:nvSpPr>
                    <p:cNvPr id="6208" name="Rectangle 1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964" y="1256"/>
                      <a:ext cx="115" cy="728"/>
                    </a:xfrm>
                    <a:prstGeom prst="rect">
                      <a:avLst/>
                    </a:prstGeom>
                    <a:ln w="254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>
                      <a:lvl1pPr eaLnBrk="0" hangingPunct="0">
                        <a:defRPr sz="5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eaLnBrk="0" hangingPunct="0">
                        <a:defRPr sz="5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eaLnBrk="0" hangingPunct="0">
                        <a:defRPr sz="5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eaLnBrk="0" hangingPunct="0">
                        <a:defRPr sz="5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eaLnBrk="0" hangingPunct="0">
                        <a:defRPr sz="5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5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5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5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5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eaLnBrk="1" hangingPunct="1"/>
                      <a:endParaRPr lang="en-US" altLang="en-US"/>
                    </a:p>
                  </p:txBody>
                </p:sp>
                <p:grpSp>
                  <p:nvGrpSpPr>
                    <p:cNvPr id="6209" name="Group 1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964" y="1992"/>
                      <a:ext cx="115" cy="504"/>
                      <a:chOff x="768" y="2256"/>
                      <a:chExt cx="576" cy="672"/>
                    </a:xfrm>
                  </p:grpSpPr>
                  <p:sp useBgFill="1">
                    <p:nvSpPr>
                      <p:cNvPr id="6210" name="Line 16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768" y="2256"/>
                        <a:ext cx="576" cy="0"/>
                      </a:xfrm>
                      <a:prstGeom prst="line">
                        <a:avLst/>
                      </a:prstGeom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 useBgFill="1">
                    <p:nvSpPr>
                      <p:cNvPr id="6211" name="Line 1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768" y="2352"/>
                        <a:ext cx="576" cy="0"/>
                      </a:xfrm>
                      <a:prstGeom prst="line">
                        <a:avLst/>
                      </a:prstGeom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 useBgFill="1">
                    <p:nvSpPr>
                      <p:cNvPr id="6212" name="Line 18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768" y="2448"/>
                        <a:ext cx="576" cy="0"/>
                      </a:xfrm>
                      <a:prstGeom prst="line">
                        <a:avLst/>
                      </a:prstGeom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 useBgFill="1">
                    <p:nvSpPr>
                      <p:cNvPr id="6213" name="Line 1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768" y="2544"/>
                        <a:ext cx="576" cy="0"/>
                      </a:xfrm>
                      <a:prstGeom prst="line">
                        <a:avLst/>
                      </a:prstGeom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 useBgFill="1">
                    <p:nvSpPr>
                      <p:cNvPr id="6214" name="Line 2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768" y="2640"/>
                        <a:ext cx="576" cy="0"/>
                      </a:xfrm>
                      <a:prstGeom prst="line">
                        <a:avLst/>
                      </a:prstGeom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 useBgFill="1">
                    <p:nvSpPr>
                      <p:cNvPr id="6215" name="Line 2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768" y="2736"/>
                        <a:ext cx="576" cy="0"/>
                      </a:xfrm>
                      <a:prstGeom prst="line">
                        <a:avLst/>
                      </a:prstGeom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 useBgFill="1">
                    <p:nvSpPr>
                      <p:cNvPr id="6216" name="Line 2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768" y="2832"/>
                        <a:ext cx="576" cy="0"/>
                      </a:xfrm>
                      <a:prstGeom prst="line">
                        <a:avLst/>
                      </a:prstGeom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 useBgFill="1">
                    <p:nvSpPr>
                      <p:cNvPr id="6217" name="Line 2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768" y="2928"/>
                        <a:ext cx="576" cy="0"/>
                      </a:xfrm>
                      <a:prstGeom prst="line">
                        <a:avLst/>
                      </a:prstGeom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</p:grpSp>
            </p:grpSp>
            <p:grpSp>
              <p:nvGrpSpPr>
                <p:cNvPr id="6160" name="Group 24"/>
                <p:cNvGrpSpPr>
                  <a:grpSpLocks/>
                </p:cNvGrpSpPr>
                <p:nvPr/>
              </p:nvGrpSpPr>
              <p:grpSpPr bwMode="auto">
                <a:xfrm>
                  <a:off x="1082" y="1444"/>
                  <a:ext cx="1012" cy="1094"/>
                  <a:chOff x="1082" y="1458"/>
                  <a:chExt cx="1012" cy="1094"/>
                </a:xfrm>
              </p:grpSpPr>
              <p:grpSp>
                <p:nvGrpSpPr>
                  <p:cNvPr id="6191" name="Group 25"/>
                  <p:cNvGrpSpPr>
                    <a:grpSpLocks/>
                  </p:cNvGrpSpPr>
                  <p:nvPr/>
                </p:nvGrpSpPr>
                <p:grpSpPr bwMode="auto">
                  <a:xfrm flipV="1">
                    <a:off x="1109" y="1829"/>
                    <a:ext cx="985" cy="311"/>
                    <a:chOff x="1349" y="2660"/>
                    <a:chExt cx="1724" cy="472"/>
                  </a:xfrm>
                </p:grpSpPr>
                <p:sp>
                  <p:nvSpPr>
                    <p:cNvPr id="6203" name="Arc 26"/>
                    <p:cNvSpPr>
                      <a:spLocks/>
                    </p:cNvSpPr>
                    <p:nvPr/>
                  </p:nvSpPr>
                  <p:spPr bwMode="auto">
                    <a:xfrm>
                      <a:off x="1349" y="2660"/>
                      <a:ext cx="812" cy="472"/>
                    </a:xfrm>
                    <a:custGeom>
                      <a:avLst/>
                      <a:gdLst>
                        <a:gd name="T0" fmla="*/ 0 w 23463"/>
                        <a:gd name="T1" fmla="*/ 0 h 21600"/>
                        <a:gd name="T2" fmla="*/ 28 w 23463"/>
                        <a:gd name="T3" fmla="*/ 10 h 21600"/>
                        <a:gd name="T4" fmla="*/ 2 w 23463"/>
                        <a:gd name="T5" fmla="*/ 10 h 21600"/>
                        <a:gd name="T6" fmla="*/ 0 60000 65536"/>
                        <a:gd name="T7" fmla="*/ 0 60000 65536"/>
                        <a:gd name="T8" fmla="*/ 0 60000 65536"/>
                        <a:gd name="T9" fmla="*/ 0 w 23463"/>
                        <a:gd name="T10" fmla="*/ 0 h 21600"/>
                        <a:gd name="T11" fmla="*/ 23463 w 23463"/>
                        <a:gd name="T12" fmla="*/ 21600 h 21600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23463" h="21600" fill="none" extrusionOk="0">
                          <a:moveTo>
                            <a:pt x="-1" y="80"/>
                          </a:moveTo>
                          <a:cubicBezTo>
                            <a:pt x="619" y="26"/>
                            <a:pt x="1241" y="-1"/>
                            <a:pt x="1863" y="0"/>
                          </a:cubicBezTo>
                          <a:cubicBezTo>
                            <a:pt x="13792" y="0"/>
                            <a:pt x="23463" y="9670"/>
                            <a:pt x="23463" y="21600"/>
                          </a:cubicBezTo>
                        </a:path>
                        <a:path w="23463" h="21600" stroke="0" extrusionOk="0">
                          <a:moveTo>
                            <a:pt x="-1" y="80"/>
                          </a:moveTo>
                          <a:cubicBezTo>
                            <a:pt x="619" y="26"/>
                            <a:pt x="1241" y="-1"/>
                            <a:pt x="1863" y="0"/>
                          </a:cubicBezTo>
                          <a:cubicBezTo>
                            <a:pt x="13792" y="0"/>
                            <a:pt x="23463" y="9670"/>
                            <a:pt x="23463" y="21600"/>
                          </a:cubicBezTo>
                          <a:lnTo>
                            <a:pt x="1863" y="21600"/>
                          </a:lnTo>
                          <a:close/>
                        </a:path>
                      </a:pathLst>
                    </a:custGeom>
                    <a:noFill/>
                    <a:ln w="57150">
                      <a:solidFill>
                        <a:srgbClr val="0000FF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sz="5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eaLnBrk="0" hangingPunct="0">
                        <a:defRPr sz="5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eaLnBrk="0" hangingPunct="0">
                        <a:defRPr sz="5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eaLnBrk="0" hangingPunct="0">
                        <a:defRPr sz="5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eaLnBrk="0" hangingPunct="0">
                        <a:defRPr sz="5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5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5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5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5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eaLnBrk="1" hangingPunct="1"/>
                      <a:endParaRPr lang="en-US" altLang="en-US"/>
                    </a:p>
                  </p:txBody>
                </p:sp>
                <p:sp>
                  <p:nvSpPr>
                    <p:cNvPr id="6204" name="Arc 27"/>
                    <p:cNvSpPr>
                      <a:spLocks/>
                    </p:cNvSpPr>
                    <p:nvPr/>
                  </p:nvSpPr>
                  <p:spPr bwMode="auto">
                    <a:xfrm flipH="1">
                      <a:off x="2261" y="2660"/>
                      <a:ext cx="812" cy="472"/>
                    </a:xfrm>
                    <a:custGeom>
                      <a:avLst/>
                      <a:gdLst>
                        <a:gd name="T0" fmla="*/ 0 w 23463"/>
                        <a:gd name="T1" fmla="*/ 0 h 21600"/>
                        <a:gd name="T2" fmla="*/ 28 w 23463"/>
                        <a:gd name="T3" fmla="*/ 10 h 21600"/>
                        <a:gd name="T4" fmla="*/ 2 w 23463"/>
                        <a:gd name="T5" fmla="*/ 10 h 21600"/>
                        <a:gd name="T6" fmla="*/ 0 60000 65536"/>
                        <a:gd name="T7" fmla="*/ 0 60000 65536"/>
                        <a:gd name="T8" fmla="*/ 0 60000 65536"/>
                        <a:gd name="T9" fmla="*/ 0 w 23463"/>
                        <a:gd name="T10" fmla="*/ 0 h 21600"/>
                        <a:gd name="T11" fmla="*/ 23463 w 23463"/>
                        <a:gd name="T12" fmla="*/ 21600 h 21600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23463" h="21600" fill="none" extrusionOk="0">
                          <a:moveTo>
                            <a:pt x="-1" y="80"/>
                          </a:moveTo>
                          <a:cubicBezTo>
                            <a:pt x="619" y="26"/>
                            <a:pt x="1241" y="-1"/>
                            <a:pt x="1863" y="0"/>
                          </a:cubicBezTo>
                          <a:cubicBezTo>
                            <a:pt x="13792" y="0"/>
                            <a:pt x="23463" y="9670"/>
                            <a:pt x="23463" y="21600"/>
                          </a:cubicBezTo>
                        </a:path>
                        <a:path w="23463" h="21600" stroke="0" extrusionOk="0">
                          <a:moveTo>
                            <a:pt x="-1" y="80"/>
                          </a:moveTo>
                          <a:cubicBezTo>
                            <a:pt x="619" y="26"/>
                            <a:pt x="1241" y="-1"/>
                            <a:pt x="1863" y="0"/>
                          </a:cubicBezTo>
                          <a:cubicBezTo>
                            <a:pt x="13792" y="0"/>
                            <a:pt x="23463" y="9670"/>
                            <a:pt x="23463" y="21600"/>
                          </a:cubicBezTo>
                          <a:lnTo>
                            <a:pt x="1863" y="21600"/>
                          </a:lnTo>
                          <a:close/>
                        </a:path>
                      </a:pathLst>
                    </a:custGeom>
                    <a:noFill/>
                    <a:ln w="57150">
                      <a:solidFill>
                        <a:srgbClr val="0000FF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sz="5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eaLnBrk="0" hangingPunct="0">
                        <a:defRPr sz="5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eaLnBrk="0" hangingPunct="0">
                        <a:defRPr sz="5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eaLnBrk="0" hangingPunct="0">
                        <a:defRPr sz="5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eaLnBrk="0" hangingPunct="0">
                        <a:defRPr sz="5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5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5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5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5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eaLnBrk="1" hangingPunct="1"/>
                      <a:endParaRPr lang="en-US" altLang="en-US"/>
                    </a:p>
                  </p:txBody>
                </p:sp>
              </p:grpSp>
              <p:sp>
                <p:nvSpPr>
                  <p:cNvPr id="6192" name="AutoShape 28"/>
                  <p:cNvSpPr>
                    <a:spLocks noChangeArrowheads="1"/>
                  </p:cNvSpPr>
                  <p:nvPr/>
                </p:nvSpPr>
                <p:spPr bwMode="auto">
                  <a:xfrm flipV="1">
                    <a:off x="1082" y="1937"/>
                    <a:ext cx="160" cy="188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0000FF"/>
                  </a:solidFill>
                  <a:ln w="25400">
                    <a:solidFill>
                      <a:srgbClr val="0000FF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 eaLnBrk="0" hangingPunct="0"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 eaLnBrk="0" hangingPunct="0"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 eaLnBrk="0" hangingPunct="0"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 eaLnBrk="0" hangingPunct="0"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 useBgFill="1">
                <p:nvSpPr>
                  <p:cNvPr id="6193" name="Rectangle 29"/>
                  <p:cNvSpPr>
                    <a:spLocks noChangeArrowheads="1"/>
                  </p:cNvSpPr>
                  <p:nvPr/>
                </p:nvSpPr>
                <p:spPr bwMode="auto">
                  <a:xfrm>
                    <a:off x="1551" y="1458"/>
                    <a:ext cx="101" cy="642"/>
                  </a:xfrm>
                  <a:prstGeom prst="rect">
                    <a:avLst/>
                  </a:prstGeom>
                  <a:ln w="254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 eaLnBrk="0" hangingPunct="0"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 eaLnBrk="0" hangingPunct="0"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 eaLnBrk="0" hangingPunct="0"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 eaLnBrk="0" hangingPunct="0"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grpSp>
                <p:nvGrpSpPr>
                  <p:cNvPr id="6194" name="Group 30"/>
                  <p:cNvGrpSpPr>
                    <a:grpSpLocks/>
                  </p:cNvGrpSpPr>
                  <p:nvPr/>
                </p:nvGrpSpPr>
                <p:grpSpPr bwMode="auto">
                  <a:xfrm>
                    <a:off x="1551" y="2107"/>
                    <a:ext cx="101" cy="445"/>
                    <a:chOff x="768" y="2256"/>
                    <a:chExt cx="576" cy="672"/>
                  </a:xfrm>
                </p:grpSpPr>
                <p:sp>
                  <p:nvSpPr>
                    <p:cNvPr id="6195" name="Line 3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768" y="2256"/>
                      <a:ext cx="576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196" name="Line 3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768" y="2352"/>
                      <a:ext cx="576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197" name="Line 3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768" y="2448"/>
                      <a:ext cx="576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198" name="Line 3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768" y="2544"/>
                      <a:ext cx="576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199" name="Line 3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768" y="2640"/>
                      <a:ext cx="576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200" name="Line 3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768" y="2736"/>
                      <a:ext cx="576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201" name="Line 3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768" y="2832"/>
                      <a:ext cx="576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202" name="Line 3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768" y="2928"/>
                      <a:ext cx="576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6161" name="Group 39"/>
                <p:cNvGrpSpPr>
                  <a:grpSpLocks/>
                </p:cNvGrpSpPr>
                <p:nvPr/>
              </p:nvGrpSpPr>
              <p:grpSpPr bwMode="auto">
                <a:xfrm>
                  <a:off x="2198" y="1444"/>
                  <a:ext cx="895" cy="1094"/>
                  <a:chOff x="2198" y="1465"/>
                  <a:chExt cx="895" cy="1094"/>
                </a:xfrm>
              </p:grpSpPr>
              <p:grpSp>
                <p:nvGrpSpPr>
                  <p:cNvPr id="6176" name="Group 40"/>
                  <p:cNvGrpSpPr>
                    <a:grpSpLocks/>
                  </p:cNvGrpSpPr>
                  <p:nvPr/>
                </p:nvGrpSpPr>
                <p:grpSpPr bwMode="auto">
                  <a:xfrm>
                    <a:off x="2198" y="1961"/>
                    <a:ext cx="895" cy="207"/>
                    <a:chOff x="2137" y="1940"/>
                    <a:chExt cx="1012" cy="207"/>
                  </a:xfrm>
                </p:grpSpPr>
                <p:grpSp>
                  <p:nvGrpSpPr>
                    <p:cNvPr id="6187" name="Group 41"/>
                    <p:cNvGrpSpPr>
                      <a:grpSpLocks/>
                    </p:cNvGrpSpPr>
                    <p:nvPr/>
                  </p:nvGrpSpPr>
                  <p:grpSpPr bwMode="auto">
                    <a:xfrm flipV="1">
                      <a:off x="2164" y="1940"/>
                      <a:ext cx="985" cy="207"/>
                      <a:chOff x="1349" y="2660"/>
                      <a:chExt cx="1724" cy="472"/>
                    </a:xfrm>
                  </p:grpSpPr>
                  <p:sp>
                    <p:nvSpPr>
                      <p:cNvPr id="6189" name="Arc 4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349" y="2660"/>
                        <a:ext cx="812" cy="472"/>
                      </a:xfrm>
                      <a:custGeom>
                        <a:avLst/>
                        <a:gdLst>
                          <a:gd name="T0" fmla="*/ 0 w 23463"/>
                          <a:gd name="T1" fmla="*/ 0 h 21600"/>
                          <a:gd name="T2" fmla="*/ 28 w 23463"/>
                          <a:gd name="T3" fmla="*/ 10 h 21600"/>
                          <a:gd name="T4" fmla="*/ 2 w 23463"/>
                          <a:gd name="T5" fmla="*/ 10 h 21600"/>
                          <a:gd name="T6" fmla="*/ 0 60000 65536"/>
                          <a:gd name="T7" fmla="*/ 0 60000 65536"/>
                          <a:gd name="T8" fmla="*/ 0 60000 65536"/>
                          <a:gd name="T9" fmla="*/ 0 w 23463"/>
                          <a:gd name="T10" fmla="*/ 0 h 21600"/>
                          <a:gd name="T11" fmla="*/ 23463 w 23463"/>
                          <a:gd name="T12" fmla="*/ 21600 h 21600"/>
                        </a:gdLst>
                        <a:ahLst/>
                        <a:cxnLst>
                          <a:cxn ang="T6">
                            <a:pos x="T0" y="T1"/>
                          </a:cxn>
                          <a:cxn ang="T7">
                            <a:pos x="T2" y="T3"/>
                          </a:cxn>
                          <a:cxn ang="T8">
                            <a:pos x="T4" y="T5"/>
                          </a:cxn>
                        </a:cxnLst>
                        <a:rect l="T9" t="T10" r="T11" b="T12"/>
                        <a:pathLst>
                          <a:path w="23463" h="21600" fill="none" extrusionOk="0">
                            <a:moveTo>
                              <a:pt x="-1" y="80"/>
                            </a:moveTo>
                            <a:cubicBezTo>
                              <a:pt x="619" y="26"/>
                              <a:pt x="1241" y="-1"/>
                              <a:pt x="1863" y="0"/>
                            </a:cubicBezTo>
                            <a:cubicBezTo>
                              <a:pt x="13792" y="0"/>
                              <a:pt x="23463" y="9670"/>
                              <a:pt x="23463" y="21600"/>
                            </a:cubicBezTo>
                          </a:path>
                          <a:path w="23463" h="21600" stroke="0" extrusionOk="0">
                            <a:moveTo>
                              <a:pt x="-1" y="80"/>
                            </a:moveTo>
                            <a:cubicBezTo>
                              <a:pt x="619" y="26"/>
                              <a:pt x="1241" y="-1"/>
                              <a:pt x="1863" y="0"/>
                            </a:cubicBezTo>
                            <a:cubicBezTo>
                              <a:pt x="13792" y="0"/>
                              <a:pt x="23463" y="9670"/>
                              <a:pt x="23463" y="21600"/>
                            </a:cubicBezTo>
                            <a:lnTo>
                              <a:pt x="1863" y="21600"/>
                            </a:lnTo>
                            <a:close/>
                          </a:path>
                        </a:pathLst>
                      </a:custGeom>
                      <a:noFill/>
                      <a:ln w="5715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defRPr sz="5400" b="1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</a:defRPr>
                        </a:lvl1pPr>
                        <a:lvl2pPr marL="742950" indent="-285750" eaLnBrk="0" hangingPunct="0">
                          <a:defRPr sz="5400" b="1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</a:defRPr>
                        </a:lvl2pPr>
                        <a:lvl3pPr marL="1143000" indent="-228600" eaLnBrk="0" hangingPunct="0">
                          <a:defRPr sz="5400" b="1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</a:defRPr>
                        </a:lvl3pPr>
                        <a:lvl4pPr marL="1600200" indent="-228600" eaLnBrk="0" hangingPunct="0">
                          <a:defRPr sz="5400" b="1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</a:defRPr>
                        </a:lvl4pPr>
                        <a:lvl5pPr marL="2057400" indent="-228600" eaLnBrk="0" hangingPunct="0">
                          <a:defRPr sz="5400" b="1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</a:defRPr>
                        </a:lvl5pPr>
                        <a:lvl6pPr marL="2514600" indent="-228600" algn="ct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5400" b="1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</a:defRPr>
                        </a:lvl6pPr>
                        <a:lvl7pPr marL="2971800" indent="-228600" algn="ct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5400" b="1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</a:defRPr>
                        </a:lvl7pPr>
                        <a:lvl8pPr marL="3429000" indent="-228600" algn="ct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5400" b="1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</a:defRPr>
                        </a:lvl8pPr>
                        <a:lvl9pPr marL="3886200" indent="-228600" algn="ct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5400" b="1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</a:defRPr>
                        </a:lvl9pPr>
                      </a:lstStyle>
                      <a:p>
                        <a:pPr eaLnBrk="1" hangingPunct="1"/>
                        <a:endParaRPr lang="en-US" altLang="en-US"/>
                      </a:p>
                    </p:txBody>
                  </p:sp>
                  <p:sp>
                    <p:nvSpPr>
                      <p:cNvPr id="6190" name="Arc 43"/>
                      <p:cNvSpPr>
                        <a:spLocks/>
                      </p:cNvSpPr>
                      <p:nvPr/>
                    </p:nvSpPr>
                    <p:spPr bwMode="auto">
                      <a:xfrm flipH="1">
                        <a:off x="2261" y="2660"/>
                        <a:ext cx="812" cy="472"/>
                      </a:xfrm>
                      <a:custGeom>
                        <a:avLst/>
                        <a:gdLst>
                          <a:gd name="T0" fmla="*/ 0 w 23463"/>
                          <a:gd name="T1" fmla="*/ 0 h 21600"/>
                          <a:gd name="T2" fmla="*/ 28 w 23463"/>
                          <a:gd name="T3" fmla="*/ 10 h 21600"/>
                          <a:gd name="T4" fmla="*/ 2 w 23463"/>
                          <a:gd name="T5" fmla="*/ 10 h 21600"/>
                          <a:gd name="T6" fmla="*/ 0 60000 65536"/>
                          <a:gd name="T7" fmla="*/ 0 60000 65536"/>
                          <a:gd name="T8" fmla="*/ 0 60000 65536"/>
                          <a:gd name="T9" fmla="*/ 0 w 23463"/>
                          <a:gd name="T10" fmla="*/ 0 h 21600"/>
                          <a:gd name="T11" fmla="*/ 23463 w 23463"/>
                          <a:gd name="T12" fmla="*/ 21600 h 21600"/>
                        </a:gdLst>
                        <a:ahLst/>
                        <a:cxnLst>
                          <a:cxn ang="T6">
                            <a:pos x="T0" y="T1"/>
                          </a:cxn>
                          <a:cxn ang="T7">
                            <a:pos x="T2" y="T3"/>
                          </a:cxn>
                          <a:cxn ang="T8">
                            <a:pos x="T4" y="T5"/>
                          </a:cxn>
                        </a:cxnLst>
                        <a:rect l="T9" t="T10" r="T11" b="T12"/>
                        <a:pathLst>
                          <a:path w="23463" h="21600" fill="none" extrusionOk="0">
                            <a:moveTo>
                              <a:pt x="-1" y="80"/>
                            </a:moveTo>
                            <a:cubicBezTo>
                              <a:pt x="619" y="26"/>
                              <a:pt x="1241" y="-1"/>
                              <a:pt x="1863" y="0"/>
                            </a:cubicBezTo>
                            <a:cubicBezTo>
                              <a:pt x="13792" y="0"/>
                              <a:pt x="23463" y="9670"/>
                              <a:pt x="23463" y="21600"/>
                            </a:cubicBezTo>
                          </a:path>
                          <a:path w="23463" h="21600" stroke="0" extrusionOk="0">
                            <a:moveTo>
                              <a:pt x="-1" y="80"/>
                            </a:moveTo>
                            <a:cubicBezTo>
                              <a:pt x="619" y="26"/>
                              <a:pt x="1241" y="-1"/>
                              <a:pt x="1863" y="0"/>
                            </a:cubicBezTo>
                            <a:cubicBezTo>
                              <a:pt x="13792" y="0"/>
                              <a:pt x="23463" y="9670"/>
                              <a:pt x="23463" y="21600"/>
                            </a:cubicBezTo>
                            <a:lnTo>
                              <a:pt x="1863" y="21600"/>
                            </a:lnTo>
                            <a:close/>
                          </a:path>
                        </a:pathLst>
                      </a:custGeom>
                      <a:noFill/>
                      <a:ln w="5715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defRPr sz="5400" b="1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</a:defRPr>
                        </a:lvl1pPr>
                        <a:lvl2pPr marL="742950" indent="-285750" eaLnBrk="0" hangingPunct="0">
                          <a:defRPr sz="5400" b="1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</a:defRPr>
                        </a:lvl2pPr>
                        <a:lvl3pPr marL="1143000" indent="-228600" eaLnBrk="0" hangingPunct="0">
                          <a:defRPr sz="5400" b="1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</a:defRPr>
                        </a:lvl3pPr>
                        <a:lvl4pPr marL="1600200" indent="-228600" eaLnBrk="0" hangingPunct="0">
                          <a:defRPr sz="5400" b="1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</a:defRPr>
                        </a:lvl4pPr>
                        <a:lvl5pPr marL="2057400" indent="-228600" eaLnBrk="0" hangingPunct="0">
                          <a:defRPr sz="5400" b="1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</a:defRPr>
                        </a:lvl5pPr>
                        <a:lvl6pPr marL="2514600" indent="-228600" algn="ct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5400" b="1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</a:defRPr>
                        </a:lvl6pPr>
                        <a:lvl7pPr marL="2971800" indent="-228600" algn="ct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5400" b="1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</a:defRPr>
                        </a:lvl7pPr>
                        <a:lvl8pPr marL="3429000" indent="-228600" algn="ct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5400" b="1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</a:defRPr>
                        </a:lvl8pPr>
                        <a:lvl9pPr marL="3886200" indent="-228600" algn="ct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5400" b="1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</a:defRPr>
                        </a:lvl9pPr>
                      </a:lstStyle>
                      <a:p>
                        <a:pPr eaLnBrk="1" hangingPunct="1"/>
                        <a:endParaRPr lang="en-US" altLang="en-US"/>
                      </a:p>
                    </p:txBody>
                  </p:sp>
                </p:grpSp>
                <p:sp>
                  <p:nvSpPr>
                    <p:cNvPr id="6188" name="AutoShape 44"/>
                    <p:cNvSpPr>
                      <a:spLocks noChangeArrowheads="1"/>
                    </p:cNvSpPr>
                    <p:nvPr/>
                  </p:nvSpPr>
                  <p:spPr bwMode="auto">
                    <a:xfrm flipV="1">
                      <a:off x="2137" y="1944"/>
                      <a:ext cx="181" cy="188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rgbClr val="0000FF"/>
                    </a:solidFill>
                    <a:ln w="25400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>
                      <a:lvl1pPr eaLnBrk="0" hangingPunct="0">
                        <a:defRPr sz="5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eaLnBrk="0" hangingPunct="0">
                        <a:defRPr sz="5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eaLnBrk="0" hangingPunct="0">
                        <a:defRPr sz="5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eaLnBrk="0" hangingPunct="0">
                        <a:defRPr sz="5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eaLnBrk="0" hangingPunct="0">
                        <a:defRPr sz="5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5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5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5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5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eaLnBrk="1" hangingPunct="1"/>
                      <a:endParaRPr lang="en-US" altLang="en-US"/>
                    </a:p>
                  </p:txBody>
                </p:sp>
              </p:grpSp>
              <p:sp useBgFill="1">
                <p:nvSpPr>
                  <p:cNvPr id="6177" name="Rectangle 45"/>
                  <p:cNvSpPr>
                    <a:spLocks noChangeArrowheads="1"/>
                  </p:cNvSpPr>
                  <p:nvPr/>
                </p:nvSpPr>
                <p:spPr bwMode="auto">
                  <a:xfrm>
                    <a:off x="2606" y="1465"/>
                    <a:ext cx="101" cy="642"/>
                  </a:xfrm>
                  <a:prstGeom prst="rect">
                    <a:avLst/>
                  </a:prstGeom>
                  <a:ln w="254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 eaLnBrk="0" hangingPunct="0"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 eaLnBrk="0" hangingPunct="0"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 eaLnBrk="0" hangingPunct="0"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 eaLnBrk="0" hangingPunct="0"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grpSp>
                <p:nvGrpSpPr>
                  <p:cNvPr id="6178" name="Group 46"/>
                  <p:cNvGrpSpPr>
                    <a:grpSpLocks/>
                  </p:cNvGrpSpPr>
                  <p:nvPr/>
                </p:nvGrpSpPr>
                <p:grpSpPr bwMode="auto">
                  <a:xfrm>
                    <a:off x="2606" y="2114"/>
                    <a:ext cx="101" cy="445"/>
                    <a:chOff x="768" y="2256"/>
                    <a:chExt cx="576" cy="672"/>
                  </a:xfrm>
                </p:grpSpPr>
                <p:sp>
                  <p:nvSpPr>
                    <p:cNvPr id="6179" name="Line 4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768" y="2256"/>
                      <a:ext cx="576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180" name="Line 4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768" y="2352"/>
                      <a:ext cx="576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181" name="Line 4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768" y="2448"/>
                      <a:ext cx="576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182" name="Line 5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768" y="2544"/>
                      <a:ext cx="576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183" name="Line 5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768" y="2640"/>
                      <a:ext cx="576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184" name="Line 5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768" y="2736"/>
                      <a:ext cx="576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185" name="Line 5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768" y="2832"/>
                      <a:ext cx="576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186" name="Line 5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768" y="2928"/>
                      <a:ext cx="576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6162" name="Group 55"/>
                <p:cNvGrpSpPr>
                  <a:grpSpLocks/>
                </p:cNvGrpSpPr>
                <p:nvPr/>
              </p:nvGrpSpPr>
              <p:grpSpPr bwMode="auto">
                <a:xfrm>
                  <a:off x="3308" y="1444"/>
                  <a:ext cx="570" cy="1094"/>
                  <a:chOff x="3308" y="1444"/>
                  <a:chExt cx="570" cy="1094"/>
                </a:xfrm>
              </p:grpSpPr>
              <p:grpSp>
                <p:nvGrpSpPr>
                  <p:cNvPr id="6163" name="Group 56"/>
                  <p:cNvGrpSpPr>
                    <a:grpSpLocks/>
                  </p:cNvGrpSpPr>
                  <p:nvPr/>
                </p:nvGrpSpPr>
                <p:grpSpPr bwMode="auto">
                  <a:xfrm>
                    <a:off x="3308" y="1979"/>
                    <a:ext cx="491" cy="203"/>
                    <a:chOff x="3308" y="1979"/>
                    <a:chExt cx="491" cy="203"/>
                  </a:xfrm>
                </p:grpSpPr>
                <p:sp>
                  <p:nvSpPr>
                    <p:cNvPr id="6174" name="Arc 57"/>
                    <p:cNvSpPr>
                      <a:spLocks/>
                    </p:cNvSpPr>
                    <p:nvPr/>
                  </p:nvSpPr>
                  <p:spPr bwMode="auto">
                    <a:xfrm flipV="1">
                      <a:off x="3335" y="2128"/>
                      <a:ext cx="464" cy="54"/>
                    </a:xfrm>
                    <a:custGeom>
                      <a:avLst/>
                      <a:gdLst>
                        <a:gd name="T0" fmla="*/ 0 w 23463"/>
                        <a:gd name="T1" fmla="*/ 0 h 21600"/>
                        <a:gd name="T2" fmla="*/ 9 w 23463"/>
                        <a:gd name="T3" fmla="*/ 0 h 21600"/>
                        <a:gd name="T4" fmla="*/ 1 w 23463"/>
                        <a:gd name="T5" fmla="*/ 0 h 21600"/>
                        <a:gd name="T6" fmla="*/ 0 60000 65536"/>
                        <a:gd name="T7" fmla="*/ 0 60000 65536"/>
                        <a:gd name="T8" fmla="*/ 0 60000 65536"/>
                        <a:gd name="T9" fmla="*/ 0 w 23463"/>
                        <a:gd name="T10" fmla="*/ 0 h 21600"/>
                        <a:gd name="T11" fmla="*/ 23463 w 23463"/>
                        <a:gd name="T12" fmla="*/ 21600 h 21600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23463" h="21600" fill="none" extrusionOk="0">
                          <a:moveTo>
                            <a:pt x="-1" y="80"/>
                          </a:moveTo>
                          <a:cubicBezTo>
                            <a:pt x="619" y="26"/>
                            <a:pt x="1241" y="-1"/>
                            <a:pt x="1863" y="0"/>
                          </a:cubicBezTo>
                          <a:cubicBezTo>
                            <a:pt x="13792" y="0"/>
                            <a:pt x="23463" y="9670"/>
                            <a:pt x="23463" y="21600"/>
                          </a:cubicBezTo>
                        </a:path>
                        <a:path w="23463" h="21600" stroke="0" extrusionOk="0">
                          <a:moveTo>
                            <a:pt x="-1" y="80"/>
                          </a:moveTo>
                          <a:cubicBezTo>
                            <a:pt x="619" y="26"/>
                            <a:pt x="1241" y="-1"/>
                            <a:pt x="1863" y="0"/>
                          </a:cubicBezTo>
                          <a:cubicBezTo>
                            <a:pt x="13792" y="0"/>
                            <a:pt x="23463" y="9670"/>
                            <a:pt x="23463" y="21600"/>
                          </a:cubicBezTo>
                          <a:lnTo>
                            <a:pt x="1863" y="21600"/>
                          </a:lnTo>
                          <a:close/>
                        </a:path>
                      </a:pathLst>
                    </a:custGeom>
                    <a:noFill/>
                    <a:ln w="57150">
                      <a:solidFill>
                        <a:srgbClr val="0000FF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sz="5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eaLnBrk="0" hangingPunct="0">
                        <a:defRPr sz="5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eaLnBrk="0" hangingPunct="0">
                        <a:defRPr sz="5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eaLnBrk="0" hangingPunct="0">
                        <a:defRPr sz="5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eaLnBrk="0" hangingPunct="0">
                        <a:defRPr sz="5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5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5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5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5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eaLnBrk="1" hangingPunct="1"/>
                      <a:endParaRPr lang="en-US" altLang="en-US"/>
                    </a:p>
                  </p:txBody>
                </p:sp>
                <p:sp>
                  <p:nvSpPr>
                    <p:cNvPr id="6175" name="AutoShape 58"/>
                    <p:cNvSpPr>
                      <a:spLocks noChangeArrowheads="1"/>
                    </p:cNvSpPr>
                    <p:nvPr/>
                  </p:nvSpPr>
                  <p:spPr bwMode="auto">
                    <a:xfrm flipV="1">
                      <a:off x="3308" y="1979"/>
                      <a:ext cx="160" cy="188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rgbClr val="0000FF"/>
                    </a:solidFill>
                    <a:ln w="25400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>
                      <a:lvl1pPr eaLnBrk="0" hangingPunct="0">
                        <a:defRPr sz="5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eaLnBrk="0" hangingPunct="0">
                        <a:defRPr sz="5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eaLnBrk="0" hangingPunct="0">
                        <a:defRPr sz="5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eaLnBrk="0" hangingPunct="0">
                        <a:defRPr sz="5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eaLnBrk="0" hangingPunct="0">
                        <a:defRPr sz="5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5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5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5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5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eaLnBrk="1" hangingPunct="1"/>
                      <a:endParaRPr lang="en-US" altLang="en-US"/>
                    </a:p>
                  </p:txBody>
                </p:sp>
              </p:grpSp>
              <p:sp useBgFill="1">
                <p:nvSpPr>
                  <p:cNvPr id="6164" name="Rectangle 59"/>
                  <p:cNvSpPr>
                    <a:spLocks noChangeArrowheads="1"/>
                  </p:cNvSpPr>
                  <p:nvPr/>
                </p:nvSpPr>
                <p:spPr bwMode="auto">
                  <a:xfrm>
                    <a:off x="3777" y="1444"/>
                    <a:ext cx="101" cy="642"/>
                  </a:xfrm>
                  <a:prstGeom prst="rect">
                    <a:avLst/>
                  </a:prstGeom>
                  <a:ln w="254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 eaLnBrk="0" hangingPunct="0"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 eaLnBrk="0" hangingPunct="0"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 eaLnBrk="0" hangingPunct="0"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 eaLnBrk="0" hangingPunct="0"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grpSp>
                <p:nvGrpSpPr>
                  <p:cNvPr id="6165" name="Group 60"/>
                  <p:cNvGrpSpPr>
                    <a:grpSpLocks/>
                  </p:cNvGrpSpPr>
                  <p:nvPr/>
                </p:nvGrpSpPr>
                <p:grpSpPr bwMode="auto">
                  <a:xfrm>
                    <a:off x="3777" y="2093"/>
                    <a:ext cx="101" cy="445"/>
                    <a:chOff x="768" y="2256"/>
                    <a:chExt cx="576" cy="672"/>
                  </a:xfrm>
                </p:grpSpPr>
                <p:sp>
                  <p:nvSpPr>
                    <p:cNvPr id="6166" name="Line 6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768" y="2256"/>
                      <a:ext cx="576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167" name="Line 6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768" y="2352"/>
                      <a:ext cx="576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168" name="Line 6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768" y="2448"/>
                      <a:ext cx="576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169" name="Line 6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768" y="2544"/>
                      <a:ext cx="576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170" name="Line 6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768" y="2640"/>
                      <a:ext cx="576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171" name="Line 6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768" y="2736"/>
                      <a:ext cx="576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172" name="Line 6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768" y="2832"/>
                      <a:ext cx="576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173" name="Line 6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768" y="2928"/>
                      <a:ext cx="576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</p:grpSp>
          </p:grpSp>
        </p:grpSp>
        <p:grpSp>
          <p:nvGrpSpPr>
            <p:cNvPr id="6151" name="Group 69"/>
            <p:cNvGrpSpPr>
              <a:grpSpLocks/>
            </p:cNvGrpSpPr>
            <p:nvPr/>
          </p:nvGrpSpPr>
          <p:grpSpPr bwMode="auto">
            <a:xfrm>
              <a:off x="736" y="1985"/>
              <a:ext cx="3157" cy="576"/>
              <a:chOff x="736" y="1985"/>
              <a:chExt cx="3157" cy="576"/>
            </a:xfrm>
          </p:grpSpPr>
          <p:sp>
            <p:nvSpPr>
              <p:cNvPr id="6152" name="Rectangle 70"/>
              <p:cNvSpPr>
                <a:spLocks noChangeArrowheads="1"/>
              </p:cNvSpPr>
              <p:nvPr/>
            </p:nvSpPr>
            <p:spPr bwMode="auto">
              <a:xfrm>
                <a:off x="736" y="1985"/>
                <a:ext cx="138" cy="576"/>
              </a:xfrm>
              <a:prstGeom prst="rect">
                <a:avLst/>
              </a:prstGeom>
              <a:solidFill>
                <a:srgbClr val="FF0000">
                  <a:alpha val="50195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6153" name="Rectangle 71"/>
              <p:cNvSpPr>
                <a:spLocks noChangeArrowheads="1"/>
              </p:cNvSpPr>
              <p:nvPr/>
            </p:nvSpPr>
            <p:spPr bwMode="auto">
              <a:xfrm>
                <a:off x="1527" y="1985"/>
                <a:ext cx="138" cy="576"/>
              </a:xfrm>
              <a:prstGeom prst="rect">
                <a:avLst/>
              </a:prstGeom>
              <a:solidFill>
                <a:srgbClr val="FF0000">
                  <a:alpha val="50195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6154" name="Rectangle 72"/>
              <p:cNvSpPr>
                <a:spLocks noChangeArrowheads="1"/>
              </p:cNvSpPr>
              <p:nvPr/>
            </p:nvSpPr>
            <p:spPr bwMode="auto">
              <a:xfrm>
                <a:off x="2589" y="1985"/>
                <a:ext cx="138" cy="576"/>
              </a:xfrm>
              <a:prstGeom prst="rect">
                <a:avLst/>
              </a:prstGeom>
              <a:solidFill>
                <a:srgbClr val="FF0000">
                  <a:alpha val="50195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6155" name="Rectangle 73"/>
              <p:cNvSpPr>
                <a:spLocks noChangeArrowheads="1"/>
              </p:cNvSpPr>
              <p:nvPr/>
            </p:nvSpPr>
            <p:spPr bwMode="auto">
              <a:xfrm>
                <a:off x="3755" y="1985"/>
                <a:ext cx="138" cy="576"/>
              </a:xfrm>
              <a:prstGeom prst="rect">
                <a:avLst/>
              </a:prstGeom>
              <a:solidFill>
                <a:srgbClr val="FF0000">
                  <a:alpha val="50195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</p:grpSp>
      <p:sp>
        <p:nvSpPr>
          <p:cNvPr id="8" name="Text Box 81">
            <a:extLst>
              <a:ext uri="{FF2B5EF4-FFF2-40B4-BE49-F238E27FC236}">
                <a16:creationId xmlns:a16="http://schemas.microsoft.com/office/drawing/2014/main" id="{4B91CCC7-D29D-6C21-E3AF-75C21FE8A9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14152" y="6568146"/>
            <a:ext cx="161133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tIns="0" bIns="0">
            <a:spAutoFit/>
          </a:bodyPr>
          <a:lstStyle>
            <a:lvl1pPr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/>
            <a:r>
              <a:rPr lang="en-US" altLang="en-US" sz="1600" dirty="0">
                <a:latin typeface="Arial" panose="020B0604020202020204" pitchFamily="34" charset="0"/>
              </a:rPr>
              <a:t>(</a:t>
            </a:r>
            <a:r>
              <a:rPr lang="en-US" altLang="en-US" sz="1600" dirty="0">
                <a:latin typeface="Arial" panose="020B0604020202020204" pitchFamily="34" charset="0"/>
                <a:hlinkClick r:id="rId2"/>
              </a:rPr>
              <a:t>Halford, 1998</a:t>
            </a:r>
            <a:r>
              <a:rPr lang="en-US" altLang="en-US" sz="1600" dirty="0">
                <a:latin typeface="Arial" panose="020B0604020202020204" pitchFamily="34" charset="0"/>
              </a:rPr>
              <a:t>)</a:t>
            </a:r>
            <a:endParaRPr lang="en-US" altLang="en-US" sz="1600" baseline="-25000" dirty="0">
              <a:latin typeface="Arial" panose="020B060402020202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FDC79E3-3681-C706-306E-BF1D375AC1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65537" y="1188720"/>
            <a:ext cx="5394960" cy="557784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C31DAE4-CCA5-636C-D340-612993AACE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65537" y="1188720"/>
            <a:ext cx="5394960" cy="557784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19F6811-BF3D-825A-A146-935C6DA7D97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65537" y="1188720"/>
            <a:ext cx="5394960" cy="5577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5543307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/>
              <a:t>Effect on Results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274319" y="1188720"/>
            <a:ext cx="6233755" cy="5303520"/>
          </a:xfrm>
        </p:spPr>
        <p:txBody>
          <a:bodyPr/>
          <a:lstStyle/>
          <a:p>
            <a:pPr eaLnBrk="1" hangingPunct="1"/>
            <a:r>
              <a:rPr lang="en-US" altLang="en-US" dirty="0"/>
              <a:t>Typical S</a:t>
            </a:r>
            <a:r>
              <a:rPr lang="en-US" altLang="en-US" baseline="-25000" dirty="0"/>
              <a:t>S</a:t>
            </a:r>
            <a:r>
              <a:rPr lang="en-US" altLang="en-US" dirty="0"/>
              <a:t> values for </a:t>
            </a:r>
          </a:p>
          <a:p>
            <a:pPr lvl="1"/>
            <a:r>
              <a:rPr lang="en-US" altLang="en-US" dirty="0"/>
              <a:t>Water 	1.4 x10</a:t>
            </a:r>
            <a:r>
              <a:rPr lang="en-US" altLang="en-US" baseline="30000" dirty="0"/>
              <a:t>-6</a:t>
            </a:r>
            <a:r>
              <a:rPr lang="en-US" altLang="en-US" dirty="0"/>
              <a:t> ft </a:t>
            </a:r>
            <a:r>
              <a:rPr lang="en-US" altLang="en-US" baseline="30000" dirty="0"/>
              <a:t>-1</a:t>
            </a:r>
            <a:endParaRPr lang="en-US" altLang="en-US" dirty="0"/>
          </a:p>
          <a:p>
            <a:pPr lvl="1" eaLnBrk="1" hangingPunct="1"/>
            <a:r>
              <a:rPr lang="en-US" altLang="en-US" dirty="0"/>
              <a:t>Aquifer 	~2 x10</a:t>
            </a:r>
            <a:r>
              <a:rPr lang="en-US" altLang="en-US" baseline="30000" dirty="0"/>
              <a:t>-6</a:t>
            </a:r>
            <a:r>
              <a:rPr lang="en-US" altLang="en-US" dirty="0"/>
              <a:t> ft </a:t>
            </a:r>
            <a:r>
              <a:rPr lang="en-US" altLang="en-US" baseline="30000" dirty="0"/>
              <a:t>-1</a:t>
            </a:r>
            <a:endParaRPr lang="en-US" altLang="en-US" dirty="0"/>
          </a:p>
          <a:p>
            <a:pPr eaLnBrk="1" hangingPunct="1"/>
            <a:r>
              <a:rPr lang="en-US" altLang="en-US" dirty="0"/>
              <a:t>Estimated S</a:t>
            </a:r>
            <a:r>
              <a:rPr lang="en-US" altLang="en-US" baseline="-25000" dirty="0"/>
              <a:t>S</a:t>
            </a:r>
            <a:r>
              <a:rPr lang="en-US" altLang="en-US" dirty="0"/>
              <a:t> ~10–100 x10</a:t>
            </a:r>
            <a:r>
              <a:rPr lang="en-US" altLang="en-US" baseline="30000" dirty="0"/>
              <a:t>-6</a:t>
            </a:r>
            <a:r>
              <a:rPr lang="en-US" altLang="en-US" dirty="0"/>
              <a:t> ft</a:t>
            </a:r>
            <a:r>
              <a:rPr lang="en-US" altLang="en-US" sz="2000" dirty="0"/>
              <a:t> </a:t>
            </a:r>
            <a:r>
              <a:rPr lang="en-US" altLang="en-US" baseline="30000" dirty="0"/>
              <a:t>-1</a:t>
            </a:r>
            <a:endParaRPr lang="en-US" altLang="en-US" dirty="0"/>
          </a:p>
          <a:p>
            <a:pPr lvl="1" eaLnBrk="1" hangingPunct="1"/>
            <a:r>
              <a:rPr lang="en-US" altLang="en-US" dirty="0"/>
              <a:t>Approximates lag that is not simulated explicitly</a:t>
            </a:r>
          </a:p>
          <a:p>
            <a:pPr eaLnBrk="1" hangingPunct="1"/>
            <a:r>
              <a:rPr lang="en-US" altLang="en-US" dirty="0"/>
              <a:t>Hydraulic conductivity unaffected</a:t>
            </a:r>
          </a:p>
          <a:p>
            <a:pPr eaLnBrk="1" hangingPunct="1"/>
            <a:r>
              <a:rPr lang="en-US" altLang="en-US" dirty="0"/>
              <a:t>Packing-off well would negate lag,</a:t>
            </a:r>
            <a:br>
              <a:rPr lang="en-US" altLang="en-US" dirty="0"/>
            </a:br>
            <a:r>
              <a:rPr lang="en-US" altLang="en-US" dirty="0"/>
              <a:t>but impractical &amp; harmful</a:t>
            </a:r>
          </a:p>
          <a:p>
            <a:pPr eaLnBrk="1" hangingPunct="1"/>
            <a:r>
              <a:rPr lang="en-US" altLang="en-US" dirty="0"/>
              <a:t>Ignore meaningless S</a:t>
            </a:r>
            <a:r>
              <a:rPr lang="en-US" altLang="en-US" baseline="-25000" dirty="0"/>
              <a:t>S</a:t>
            </a:r>
            <a:r>
              <a:rPr lang="en-US" altLang="en-US" dirty="0"/>
              <a:t> estimates</a:t>
            </a:r>
          </a:p>
        </p:txBody>
      </p:sp>
      <p:grpSp>
        <p:nvGrpSpPr>
          <p:cNvPr id="2" name="Group 5">
            <a:extLst>
              <a:ext uri="{FF2B5EF4-FFF2-40B4-BE49-F238E27FC236}">
                <a16:creationId xmlns:a16="http://schemas.microsoft.com/office/drawing/2014/main" id="{399CC3AA-6888-184E-B722-8B60D8E64830}"/>
              </a:ext>
            </a:extLst>
          </p:cNvPr>
          <p:cNvGrpSpPr>
            <a:grpSpLocks/>
          </p:cNvGrpSpPr>
          <p:nvPr/>
        </p:nvGrpSpPr>
        <p:grpSpPr bwMode="auto">
          <a:xfrm>
            <a:off x="6898769" y="1904827"/>
            <a:ext cx="5018911" cy="3048346"/>
            <a:chOff x="386" y="917"/>
            <a:chExt cx="3507" cy="1644"/>
          </a:xfrm>
        </p:grpSpPr>
        <p:grpSp>
          <p:nvGrpSpPr>
            <p:cNvPr id="3" name="Group 6">
              <a:extLst>
                <a:ext uri="{FF2B5EF4-FFF2-40B4-BE49-F238E27FC236}">
                  <a16:creationId xmlns:a16="http://schemas.microsoft.com/office/drawing/2014/main" id="{06DDFC0B-F705-F29C-40A3-9D2D811F1C0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6" y="917"/>
              <a:ext cx="3492" cy="1595"/>
              <a:chOff x="386" y="945"/>
              <a:chExt cx="3492" cy="1595"/>
            </a:xfrm>
          </p:grpSpPr>
          <p:sp>
            <p:nvSpPr>
              <p:cNvPr id="9" name="Text Box 7">
                <a:extLst>
                  <a:ext uri="{FF2B5EF4-FFF2-40B4-BE49-F238E27FC236}">
                    <a16:creationId xmlns:a16="http://schemas.microsoft.com/office/drawing/2014/main" id="{5B71C48A-4101-EE15-6BE6-AFCF7AE7C62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86" y="945"/>
                <a:ext cx="813" cy="5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>
                <a:spAutoFit/>
              </a:bodyPr>
              <a:lstStyle>
                <a:lvl1pPr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r>
                  <a:rPr lang="en-US" altLang="en-US" sz="3200" dirty="0">
                    <a:latin typeface="Arial" panose="020B0604020202020204" pitchFamily="34" charset="0"/>
                  </a:rPr>
                  <a:t>TIME</a:t>
                </a:r>
                <a:endParaRPr lang="en-US" altLang="en-US" sz="2400" b="0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10" name="AutoShape 8">
                <a:extLst>
                  <a:ext uri="{FF2B5EF4-FFF2-40B4-BE49-F238E27FC236}">
                    <a16:creationId xmlns:a16="http://schemas.microsoft.com/office/drawing/2014/main" id="{88909DE7-DE93-662B-3F62-2815C89053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0" y="1130"/>
                <a:ext cx="2009" cy="159"/>
              </a:xfrm>
              <a:prstGeom prst="rightArrow">
                <a:avLst>
                  <a:gd name="adj1" fmla="val 50000"/>
                  <a:gd name="adj2" fmla="val 315881"/>
                </a:avLst>
              </a:prstGeom>
              <a:solidFill>
                <a:schemeClr val="tx2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grpSp>
            <p:nvGrpSpPr>
              <p:cNvPr id="11" name="Group 9">
                <a:extLst>
                  <a:ext uri="{FF2B5EF4-FFF2-40B4-BE49-F238E27FC236}">
                    <a16:creationId xmlns:a16="http://schemas.microsoft.com/office/drawing/2014/main" id="{8BD46E01-C9C5-660F-3B98-0A20016176F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66" y="1444"/>
                <a:ext cx="3412" cy="1096"/>
                <a:chOff x="466" y="1444"/>
                <a:chExt cx="3412" cy="1096"/>
              </a:xfrm>
            </p:grpSpPr>
            <p:grpSp>
              <p:nvGrpSpPr>
                <p:cNvPr id="12" name="Group 10">
                  <a:extLst>
                    <a:ext uri="{FF2B5EF4-FFF2-40B4-BE49-F238E27FC236}">
                      <a16:creationId xmlns:a16="http://schemas.microsoft.com/office/drawing/2014/main" id="{03405970-F81A-5811-D549-8CF24D40653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66" y="1444"/>
                  <a:ext cx="519" cy="1096"/>
                  <a:chOff x="466" y="1467"/>
                  <a:chExt cx="519" cy="1096"/>
                </a:xfrm>
              </p:grpSpPr>
              <p:sp>
                <p:nvSpPr>
                  <p:cNvPr id="58" name="Line 11">
                    <a:extLst>
                      <a:ext uri="{FF2B5EF4-FFF2-40B4-BE49-F238E27FC236}">
                        <a16:creationId xmlns:a16="http://schemas.microsoft.com/office/drawing/2014/main" id="{50F000BC-89B1-604C-7359-3B5F94BE280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66" y="1835"/>
                    <a:ext cx="519" cy="0"/>
                  </a:xfrm>
                  <a:prstGeom prst="line">
                    <a:avLst/>
                  </a:prstGeom>
                  <a:noFill/>
                  <a:ln w="50800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59" name="AutoShape 12">
                    <a:extLst>
                      <a:ext uri="{FF2B5EF4-FFF2-40B4-BE49-F238E27FC236}">
                        <a16:creationId xmlns:a16="http://schemas.microsoft.com/office/drawing/2014/main" id="{E8223D47-374D-1629-3E75-34990B0D34A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flipV="1">
                    <a:off x="482" y="1708"/>
                    <a:ext cx="177" cy="123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0000FF"/>
                  </a:solidFill>
                  <a:ln w="25400">
                    <a:solidFill>
                      <a:srgbClr val="0000FF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 eaLnBrk="0" hangingPunct="0"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 eaLnBrk="0" hangingPunct="0"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 eaLnBrk="0" hangingPunct="0"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 eaLnBrk="0" hangingPunct="0"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grpSp>
                <p:nvGrpSpPr>
                  <p:cNvPr id="60" name="Group 13">
                    <a:extLst>
                      <a:ext uri="{FF2B5EF4-FFF2-40B4-BE49-F238E27FC236}">
                        <a16:creationId xmlns:a16="http://schemas.microsoft.com/office/drawing/2014/main" id="{5BCEA2CD-1E79-12F2-F35D-8B4E87A8D469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759" y="1467"/>
                    <a:ext cx="101" cy="1096"/>
                    <a:chOff x="964" y="1256"/>
                    <a:chExt cx="115" cy="1240"/>
                  </a:xfrm>
                </p:grpSpPr>
                <p:sp useBgFill="1">
                  <p:nvSpPr>
                    <p:cNvPr id="61" name="Rectangle 14">
                      <a:extLst>
                        <a:ext uri="{FF2B5EF4-FFF2-40B4-BE49-F238E27FC236}">
                          <a16:creationId xmlns:a16="http://schemas.microsoft.com/office/drawing/2014/main" id="{750BECFF-E77D-3D68-735B-3279BF920B49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964" y="1256"/>
                      <a:ext cx="115" cy="728"/>
                    </a:xfrm>
                    <a:prstGeom prst="rect">
                      <a:avLst/>
                    </a:prstGeom>
                    <a:ln w="254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>
                      <a:lvl1pPr eaLnBrk="0" hangingPunct="0">
                        <a:defRPr sz="5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eaLnBrk="0" hangingPunct="0">
                        <a:defRPr sz="5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eaLnBrk="0" hangingPunct="0">
                        <a:defRPr sz="5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eaLnBrk="0" hangingPunct="0">
                        <a:defRPr sz="5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eaLnBrk="0" hangingPunct="0">
                        <a:defRPr sz="5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5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5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5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5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eaLnBrk="1" hangingPunct="1"/>
                      <a:endParaRPr lang="en-US" altLang="en-US"/>
                    </a:p>
                  </p:txBody>
                </p:sp>
                <p:grpSp>
                  <p:nvGrpSpPr>
                    <p:cNvPr id="62" name="Group 15">
                      <a:extLst>
                        <a:ext uri="{FF2B5EF4-FFF2-40B4-BE49-F238E27FC236}">
                          <a16:creationId xmlns:a16="http://schemas.microsoft.com/office/drawing/2014/main" id="{95B73ECB-FCD6-5976-A1EF-3AF0344111F7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964" y="1992"/>
                      <a:ext cx="115" cy="504"/>
                      <a:chOff x="768" y="2256"/>
                      <a:chExt cx="576" cy="672"/>
                    </a:xfrm>
                  </p:grpSpPr>
                  <p:sp useBgFill="1">
                    <p:nvSpPr>
                      <p:cNvPr id="63" name="Line 16">
                        <a:extLst>
                          <a:ext uri="{FF2B5EF4-FFF2-40B4-BE49-F238E27FC236}">
                            <a16:creationId xmlns:a16="http://schemas.microsoft.com/office/drawing/2014/main" id="{B59C72CE-5975-7273-7186-D1380A498955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768" y="2256"/>
                        <a:ext cx="576" cy="0"/>
                      </a:xfrm>
                      <a:prstGeom prst="line">
                        <a:avLst/>
                      </a:prstGeom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 useBgFill="1">
                    <p:nvSpPr>
                      <p:cNvPr id="8192" name="Line 17">
                        <a:extLst>
                          <a:ext uri="{FF2B5EF4-FFF2-40B4-BE49-F238E27FC236}">
                            <a16:creationId xmlns:a16="http://schemas.microsoft.com/office/drawing/2014/main" id="{18C21566-9E5F-20FE-E93E-C5B009D3709E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768" y="2352"/>
                        <a:ext cx="576" cy="0"/>
                      </a:xfrm>
                      <a:prstGeom prst="line">
                        <a:avLst/>
                      </a:prstGeom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 useBgFill="1">
                    <p:nvSpPr>
                      <p:cNvPr id="8193" name="Line 18">
                        <a:extLst>
                          <a:ext uri="{FF2B5EF4-FFF2-40B4-BE49-F238E27FC236}">
                            <a16:creationId xmlns:a16="http://schemas.microsoft.com/office/drawing/2014/main" id="{94C5A3B3-2110-E657-8C7F-EB1DADF6F5E2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768" y="2448"/>
                        <a:ext cx="576" cy="0"/>
                      </a:xfrm>
                      <a:prstGeom prst="line">
                        <a:avLst/>
                      </a:prstGeom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 useBgFill="1">
                    <p:nvSpPr>
                      <p:cNvPr id="8196" name="Line 19">
                        <a:extLst>
                          <a:ext uri="{FF2B5EF4-FFF2-40B4-BE49-F238E27FC236}">
                            <a16:creationId xmlns:a16="http://schemas.microsoft.com/office/drawing/2014/main" id="{62C5D88C-6D09-18C5-DD25-3DFE113C4F4D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768" y="2544"/>
                        <a:ext cx="576" cy="0"/>
                      </a:xfrm>
                      <a:prstGeom prst="line">
                        <a:avLst/>
                      </a:prstGeom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 useBgFill="1">
                    <p:nvSpPr>
                      <p:cNvPr id="8197" name="Line 20">
                        <a:extLst>
                          <a:ext uri="{FF2B5EF4-FFF2-40B4-BE49-F238E27FC236}">
                            <a16:creationId xmlns:a16="http://schemas.microsoft.com/office/drawing/2014/main" id="{4F4208CB-08E8-BF9D-E932-ED8A472C7A19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768" y="2640"/>
                        <a:ext cx="576" cy="0"/>
                      </a:xfrm>
                      <a:prstGeom prst="line">
                        <a:avLst/>
                      </a:prstGeom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 useBgFill="1">
                    <p:nvSpPr>
                      <p:cNvPr id="8198" name="Line 21">
                        <a:extLst>
                          <a:ext uri="{FF2B5EF4-FFF2-40B4-BE49-F238E27FC236}">
                            <a16:creationId xmlns:a16="http://schemas.microsoft.com/office/drawing/2014/main" id="{F635BC2E-63E8-C8BB-B38A-F75ED81F472B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768" y="2736"/>
                        <a:ext cx="576" cy="0"/>
                      </a:xfrm>
                      <a:prstGeom prst="line">
                        <a:avLst/>
                      </a:prstGeom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 useBgFill="1">
                    <p:nvSpPr>
                      <p:cNvPr id="8199" name="Line 22">
                        <a:extLst>
                          <a:ext uri="{FF2B5EF4-FFF2-40B4-BE49-F238E27FC236}">
                            <a16:creationId xmlns:a16="http://schemas.microsoft.com/office/drawing/2014/main" id="{ADAE5152-B995-A9BA-FD30-7F837459366B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768" y="2832"/>
                        <a:ext cx="576" cy="0"/>
                      </a:xfrm>
                      <a:prstGeom prst="line">
                        <a:avLst/>
                      </a:prstGeom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 useBgFill="1">
                    <p:nvSpPr>
                      <p:cNvPr id="8200" name="Line 23">
                        <a:extLst>
                          <a:ext uri="{FF2B5EF4-FFF2-40B4-BE49-F238E27FC236}">
                            <a16:creationId xmlns:a16="http://schemas.microsoft.com/office/drawing/2014/main" id="{31639F7C-51FC-7CAE-4309-6D1822339304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768" y="2928"/>
                        <a:ext cx="576" cy="0"/>
                      </a:xfrm>
                      <a:prstGeom prst="line">
                        <a:avLst/>
                      </a:prstGeom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</p:grpSp>
            </p:grpSp>
            <p:grpSp>
              <p:nvGrpSpPr>
                <p:cNvPr id="13" name="Group 24">
                  <a:extLst>
                    <a:ext uri="{FF2B5EF4-FFF2-40B4-BE49-F238E27FC236}">
                      <a16:creationId xmlns:a16="http://schemas.microsoft.com/office/drawing/2014/main" id="{6996B385-2C0B-5545-86F9-F627625B9BD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082" y="1444"/>
                  <a:ext cx="1012" cy="1094"/>
                  <a:chOff x="1082" y="1458"/>
                  <a:chExt cx="1012" cy="1094"/>
                </a:xfrm>
              </p:grpSpPr>
              <p:grpSp>
                <p:nvGrpSpPr>
                  <p:cNvPr id="44" name="Group 25">
                    <a:extLst>
                      <a:ext uri="{FF2B5EF4-FFF2-40B4-BE49-F238E27FC236}">
                        <a16:creationId xmlns:a16="http://schemas.microsoft.com/office/drawing/2014/main" id="{CA0FB79F-F574-CD2F-89B6-AC76DEBF4471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flipV="1">
                    <a:off x="1109" y="1829"/>
                    <a:ext cx="985" cy="311"/>
                    <a:chOff x="1349" y="2660"/>
                    <a:chExt cx="1724" cy="472"/>
                  </a:xfrm>
                </p:grpSpPr>
                <p:sp>
                  <p:nvSpPr>
                    <p:cNvPr id="56" name="Arc 26">
                      <a:extLst>
                        <a:ext uri="{FF2B5EF4-FFF2-40B4-BE49-F238E27FC236}">
                          <a16:creationId xmlns:a16="http://schemas.microsoft.com/office/drawing/2014/main" id="{5B52BB60-4B89-A16A-6447-7AFF18EB0802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349" y="2660"/>
                      <a:ext cx="812" cy="472"/>
                    </a:xfrm>
                    <a:custGeom>
                      <a:avLst/>
                      <a:gdLst>
                        <a:gd name="T0" fmla="*/ 0 w 23463"/>
                        <a:gd name="T1" fmla="*/ 0 h 21600"/>
                        <a:gd name="T2" fmla="*/ 28 w 23463"/>
                        <a:gd name="T3" fmla="*/ 10 h 21600"/>
                        <a:gd name="T4" fmla="*/ 2 w 23463"/>
                        <a:gd name="T5" fmla="*/ 10 h 21600"/>
                        <a:gd name="T6" fmla="*/ 0 60000 65536"/>
                        <a:gd name="T7" fmla="*/ 0 60000 65536"/>
                        <a:gd name="T8" fmla="*/ 0 60000 65536"/>
                        <a:gd name="T9" fmla="*/ 0 w 23463"/>
                        <a:gd name="T10" fmla="*/ 0 h 21600"/>
                        <a:gd name="T11" fmla="*/ 23463 w 23463"/>
                        <a:gd name="T12" fmla="*/ 21600 h 21600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23463" h="21600" fill="none" extrusionOk="0">
                          <a:moveTo>
                            <a:pt x="-1" y="80"/>
                          </a:moveTo>
                          <a:cubicBezTo>
                            <a:pt x="619" y="26"/>
                            <a:pt x="1241" y="-1"/>
                            <a:pt x="1863" y="0"/>
                          </a:cubicBezTo>
                          <a:cubicBezTo>
                            <a:pt x="13792" y="0"/>
                            <a:pt x="23463" y="9670"/>
                            <a:pt x="23463" y="21600"/>
                          </a:cubicBezTo>
                        </a:path>
                        <a:path w="23463" h="21600" stroke="0" extrusionOk="0">
                          <a:moveTo>
                            <a:pt x="-1" y="80"/>
                          </a:moveTo>
                          <a:cubicBezTo>
                            <a:pt x="619" y="26"/>
                            <a:pt x="1241" y="-1"/>
                            <a:pt x="1863" y="0"/>
                          </a:cubicBezTo>
                          <a:cubicBezTo>
                            <a:pt x="13792" y="0"/>
                            <a:pt x="23463" y="9670"/>
                            <a:pt x="23463" y="21600"/>
                          </a:cubicBezTo>
                          <a:lnTo>
                            <a:pt x="1863" y="21600"/>
                          </a:lnTo>
                          <a:close/>
                        </a:path>
                      </a:pathLst>
                    </a:custGeom>
                    <a:noFill/>
                    <a:ln w="57150">
                      <a:solidFill>
                        <a:srgbClr val="0000FF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sz="5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eaLnBrk="0" hangingPunct="0">
                        <a:defRPr sz="5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eaLnBrk="0" hangingPunct="0">
                        <a:defRPr sz="5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eaLnBrk="0" hangingPunct="0">
                        <a:defRPr sz="5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eaLnBrk="0" hangingPunct="0">
                        <a:defRPr sz="5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5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5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5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5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eaLnBrk="1" hangingPunct="1"/>
                      <a:endParaRPr lang="en-US" altLang="en-US"/>
                    </a:p>
                  </p:txBody>
                </p:sp>
                <p:sp>
                  <p:nvSpPr>
                    <p:cNvPr id="57" name="Arc 27">
                      <a:extLst>
                        <a:ext uri="{FF2B5EF4-FFF2-40B4-BE49-F238E27FC236}">
                          <a16:creationId xmlns:a16="http://schemas.microsoft.com/office/drawing/2014/main" id="{BDA873D0-E101-56B4-1EC7-4D385C80C2A3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flipH="1">
                      <a:off x="2261" y="2660"/>
                      <a:ext cx="812" cy="472"/>
                    </a:xfrm>
                    <a:custGeom>
                      <a:avLst/>
                      <a:gdLst>
                        <a:gd name="T0" fmla="*/ 0 w 23463"/>
                        <a:gd name="T1" fmla="*/ 0 h 21600"/>
                        <a:gd name="T2" fmla="*/ 28 w 23463"/>
                        <a:gd name="T3" fmla="*/ 10 h 21600"/>
                        <a:gd name="T4" fmla="*/ 2 w 23463"/>
                        <a:gd name="T5" fmla="*/ 10 h 21600"/>
                        <a:gd name="T6" fmla="*/ 0 60000 65536"/>
                        <a:gd name="T7" fmla="*/ 0 60000 65536"/>
                        <a:gd name="T8" fmla="*/ 0 60000 65536"/>
                        <a:gd name="T9" fmla="*/ 0 w 23463"/>
                        <a:gd name="T10" fmla="*/ 0 h 21600"/>
                        <a:gd name="T11" fmla="*/ 23463 w 23463"/>
                        <a:gd name="T12" fmla="*/ 21600 h 21600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23463" h="21600" fill="none" extrusionOk="0">
                          <a:moveTo>
                            <a:pt x="-1" y="80"/>
                          </a:moveTo>
                          <a:cubicBezTo>
                            <a:pt x="619" y="26"/>
                            <a:pt x="1241" y="-1"/>
                            <a:pt x="1863" y="0"/>
                          </a:cubicBezTo>
                          <a:cubicBezTo>
                            <a:pt x="13792" y="0"/>
                            <a:pt x="23463" y="9670"/>
                            <a:pt x="23463" y="21600"/>
                          </a:cubicBezTo>
                        </a:path>
                        <a:path w="23463" h="21600" stroke="0" extrusionOk="0">
                          <a:moveTo>
                            <a:pt x="-1" y="80"/>
                          </a:moveTo>
                          <a:cubicBezTo>
                            <a:pt x="619" y="26"/>
                            <a:pt x="1241" y="-1"/>
                            <a:pt x="1863" y="0"/>
                          </a:cubicBezTo>
                          <a:cubicBezTo>
                            <a:pt x="13792" y="0"/>
                            <a:pt x="23463" y="9670"/>
                            <a:pt x="23463" y="21600"/>
                          </a:cubicBezTo>
                          <a:lnTo>
                            <a:pt x="1863" y="21600"/>
                          </a:lnTo>
                          <a:close/>
                        </a:path>
                      </a:pathLst>
                    </a:custGeom>
                    <a:noFill/>
                    <a:ln w="57150">
                      <a:solidFill>
                        <a:srgbClr val="0000FF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sz="5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eaLnBrk="0" hangingPunct="0">
                        <a:defRPr sz="5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eaLnBrk="0" hangingPunct="0">
                        <a:defRPr sz="5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eaLnBrk="0" hangingPunct="0">
                        <a:defRPr sz="5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eaLnBrk="0" hangingPunct="0">
                        <a:defRPr sz="5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5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5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5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5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eaLnBrk="1" hangingPunct="1"/>
                      <a:endParaRPr lang="en-US" altLang="en-US"/>
                    </a:p>
                  </p:txBody>
                </p:sp>
              </p:grpSp>
              <p:sp>
                <p:nvSpPr>
                  <p:cNvPr id="45" name="AutoShape 28">
                    <a:extLst>
                      <a:ext uri="{FF2B5EF4-FFF2-40B4-BE49-F238E27FC236}">
                        <a16:creationId xmlns:a16="http://schemas.microsoft.com/office/drawing/2014/main" id="{112C3F31-A527-4E21-5224-57E64726655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flipV="1">
                    <a:off x="1082" y="2009"/>
                    <a:ext cx="174" cy="123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0000FF"/>
                  </a:solidFill>
                  <a:ln w="25400">
                    <a:solidFill>
                      <a:srgbClr val="0000FF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 eaLnBrk="0" hangingPunct="0"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 eaLnBrk="0" hangingPunct="0"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 eaLnBrk="0" hangingPunct="0"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 eaLnBrk="0" hangingPunct="0"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 useBgFill="1">
                <p:nvSpPr>
                  <p:cNvPr id="46" name="Rectangle 29">
                    <a:extLst>
                      <a:ext uri="{FF2B5EF4-FFF2-40B4-BE49-F238E27FC236}">
                        <a16:creationId xmlns:a16="http://schemas.microsoft.com/office/drawing/2014/main" id="{99D4B492-2C27-4B3F-84BE-CA5804FAF19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51" y="1458"/>
                    <a:ext cx="101" cy="642"/>
                  </a:xfrm>
                  <a:prstGeom prst="rect">
                    <a:avLst/>
                  </a:prstGeom>
                  <a:ln w="254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 eaLnBrk="0" hangingPunct="0"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 eaLnBrk="0" hangingPunct="0"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 eaLnBrk="0" hangingPunct="0"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 eaLnBrk="0" hangingPunct="0"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grpSp>
                <p:nvGrpSpPr>
                  <p:cNvPr id="47" name="Group 30">
                    <a:extLst>
                      <a:ext uri="{FF2B5EF4-FFF2-40B4-BE49-F238E27FC236}">
                        <a16:creationId xmlns:a16="http://schemas.microsoft.com/office/drawing/2014/main" id="{5F3F1A73-7DC4-50A1-E89E-A9F4487C6098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551" y="2107"/>
                    <a:ext cx="101" cy="445"/>
                    <a:chOff x="768" y="2256"/>
                    <a:chExt cx="576" cy="672"/>
                  </a:xfrm>
                </p:grpSpPr>
                <p:sp>
                  <p:nvSpPr>
                    <p:cNvPr id="48" name="Line 31">
                      <a:extLst>
                        <a:ext uri="{FF2B5EF4-FFF2-40B4-BE49-F238E27FC236}">
                          <a16:creationId xmlns:a16="http://schemas.microsoft.com/office/drawing/2014/main" id="{1AC171C5-42E7-AEEC-7EC6-8C2E4023995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768" y="2256"/>
                      <a:ext cx="576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9" name="Line 32">
                      <a:extLst>
                        <a:ext uri="{FF2B5EF4-FFF2-40B4-BE49-F238E27FC236}">
                          <a16:creationId xmlns:a16="http://schemas.microsoft.com/office/drawing/2014/main" id="{6E7C4334-AA0D-1D76-437E-52A530F5E67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768" y="2352"/>
                      <a:ext cx="576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0" name="Line 33">
                      <a:extLst>
                        <a:ext uri="{FF2B5EF4-FFF2-40B4-BE49-F238E27FC236}">
                          <a16:creationId xmlns:a16="http://schemas.microsoft.com/office/drawing/2014/main" id="{0AFECDFF-BBF6-7E7A-9EC7-35F9C9FC1E7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768" y="2448"/>
                      <a:ext cx="576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1" name="Line 34">
                      <a:extLst>
                        <a:ext uri="{FF2B5EF4-FFF2-40B4-BE49-F238E27FC236}">
                          <a16:creationId xmlns:a16="http://schemas.microsoft.com/office/drawing/2014/main" id="{B47B646A-DC50-C51C-9E99-209E58AEF99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768" y="2544"/>
                      <a:ext cx="576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2" name="Line 35">
                      <a:extLst>
                        <a:ext uri="{FF2B5EF4-FFF2-40B4-BE49-F238E27FC236}">
                          <a16:creationId xmlns:a16="http://schemas.microsoft.com/office/drawing/2014/main" id="{275328AE-F437-9282-0234-F5EB6F9E553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768" y="2640"/>
                      <a:ext cx="576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" name="Line 36">
                      <a:extLst>
                        <a:ext uri="{FF2B5EF4-FFF2-40B4-BE49-F238E27FC236}">
                          <a16:creationId xmlns:a16="http://schemas.microsoft.com/office/drawing/2014/main" id="{183DD9B5-65A9-20E1-9E39-31459CCDEF1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768" y="2736"/>
                      <a:ext cx="576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4" name="Line 37">
                      <a:extLst>
                        <a:ext uri="{FF2B5EF4-FFF2-40B4-BE49-F238E27FC236}">
                          <a16:creationId xmlns:a16="http://schemas.microsoft.com/office/drawing/2014/main" id="{53525A04-FB62-B8A4-7C16-1B9B8E283F7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768" y="2832"/>
                      <a:ext cx="576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5" name="Line 38">
                      <a:extLst>
                        <a:ext uri="{FF2B5EF4-FFF2-40B4-BE49-F238E27FC236}">
                          <a16:creationId xmlns:a16="http://schemas.microsoft.com/office/drawing/2014/main" id="{189D2F67-07FD-F27C-79D0-C8B88570480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768" y="2928"/>
                      <a:ext cx="576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14" name="Group 39">
                  <a:extLst>
                    <a:ext uri="{FF2B5EF4-FFF2-40B4-BE49-F238E27FC236}">
                      <a16:creationId xmlns:a16="http://schemas.microsoft.com/office/drawing/2014/main" id="{8BB048EA-4057-FE31-FE55-6C8B3C07B14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198" y="1444"/>
                  <a:ext cx="895" cy="1094"/>
                  <a:chOff x="2198" y="1465"/>
                  <a:chExt cx="895" cy="1094"/>
                </a:xfrm>
              </p:grpSpPr>
              <p:grpSp>
                <p:nvGrpSpPr>
                  <p:cNvPr id="29" name="Group 40">
                    <a:extLst>
                      <a:ext uri="{FF2B5EF4-FFF2-40B4-BE49-F238E27FC236}">
                        <a16:creationId xmlns:a16="http://schemas.microsoft.com/office/drawing/2014/main" id="{15C98996-78D8-CC4C-1EDD-8D102CFE02D1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2198" y="1961"/>
                    <a:ext cx="895" cy="207"/>
                    <a:chOff x="2137" y="1940"/>
                    <a:chExt cx="1012" cy="207"/>
                  </a:xfrm>
                </p:grpSpPr>
                <p:grpSp>
                  <p:nvGrpSpPr>
                    <p:cNvPr id="40" name="Group 41">
                      <a:extLst>
                        <a:ext uri="{FF2B5EF4-FFF2-40B4-BE49-F238E27FC236}">
                          <a16:creationId xmlns:a16="http://schemas.microsoft.com/office/drawing/2014/main" id="{22E5112A-1286-1A06-BECC-E2F01C4DFB3C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flipV="1">
                      <a:off x="2164" y="1940"/>
                      <a:ext cx="985" cy="207"/>
                      <a:chOff x="1349" y="2660"/>
                      <a:chExt cx="1724" cy="472"/>
                    </a:xfrm>
                  </p:grpSpPr>
                  <p:sp>
                    <p:nvSpPr>
                      <p:cNvPr id="42" name="Arc 42">
                        <a:extLst>
                          <a:ext uri="{FF2B5EF4-FFF2-40B4-BE49-F238E27FC236}">
                            <a16:creationId xmlns:a16="http://schemas.microsoft.com/office/drawing/2014/main" id="{ABB39812-E54D-098F-AEC6-F39C82CE9FE8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349" y="2660"/>
                        <a:ext cx="812" cy="472"/>
                      </a:xfrm>
                      <a:custGeom>
                        <a:avLst/>
                        <a:gdLst>
                          <a:gd name="T0" fmla="*/ 0 w 23463"/>
                          <a:gd name="T1" fmla="*/ 0 h 21600"/>
                          <a:gd name="T2" fmla="*/ 28 w 23463"/>
                          <a:gd name="T3" fmla="*/ 10 h 21600"/>
                          <a:gd name="T4" fmla="*/ 2 w 23463"/>
                          <a:gd name="T5" fmla="*/ 10 h 21600"/>
                          <a:gd name="T6" fmla="*/ 0 60000 65536"/>
                          <a:gd name="T7" fmla="*/ 0 60000 65536"/>
                          <a:gd name="T8" fmla="*/ 0 60000 65536"/>
                          <a:gd name="T9" fmla="*/ 0 w 23463"/>
                          <a:gd name="T10" fmla="*/ 0 h 21600"/>
                          <a:gd name="T11" fmla="*/ 23463 w 23463"/>
                          <a:gd name="T12" fmla="*/ 21600 h 21600"/>
                        </a:gdLst>
                        <a:ahLst/>
                        <a:cxnLst>
                          <a:cxn ang="T6">
                            <a:pos x="T0" y="T1"/>
                          </a:cxn>
                          <a:cxn ang="T7">
                            <a:pos x="T2" y="T3"/>
                          </a:cxn>
                          <a:cxn ang="T8">
                            <a:pos x="T4" y="T5"/>
                          </a:cxn>
                        </a:cxnLst>
                        <a:rect l="T9" t="T10" r="T11" b="T12"/>
                        <a:pathLst>
                          <a:path w="23463" h="21600" fill="none" extrusionOk="0">
                            <a:moveTo>
                              <a:pt x="-1" y="80"/>
                            </a:moveTo>
                            <a:cubicBezTo>
                              <a:pt x="619" y="26"/>
                              <a:pt x="1241" y="-1"/>
                              <a:pt x="1863" y="0"/>
                            </a:cubicBezTo>
                            <a:cubicBezTo>
                              <a:pt x="13792" y="0"/>
                              <a:pt x="23463" y="9670"/>
                              <a:pt x="23463" y="21600"/>
                            </a:cubicBezTo>
                          </a:path>
                          <a:path w="23463" h="21600" stroke="0" extrusionOk="0">
                            <a:moveTo>
                              <a:pt x="-1" y="80"/>
                            </a:moveTo>
                            <a:cubicBezTo>
                              <a:pt x="619" y="26"/>
                              <a:pt x="1241" y="-1"/>
                              <a:pt x="1863" y="0"/>
                            </a:cubicBezTo>
                            <a:cubicBezTo>
                              <a:pt x="13792" y="0"/>
                              <a:pt x="23463" y="9670"/>
                              <a:pt x="23463" y="21600"/>
                            </a:cubicBezTo>
                            <a:lnTo>
                              <a:pt x="1863" y="21600"/>
                            </a:lnTo>
                            <a:close/>
                          </a:path>
                        </a:pathLst>
                      </a:custGeom>
                      <a:noFill/>
                      <a:ln w="5715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defRPr sz="5400" b="1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</a:defRPr>
                        </a:lvl1pPr>
                        <a:lvl2pPr marL="742950" indent="-285750" eaLnBrk="0" hangingPunct="0">
                          <a:defRPr sz="5400" b="1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</a:defRPr>
                        </a:lvl2pPr>
                        <a:lvl3pPr marL="1143000" indent="-228600" eaLnBrk="0" hangingPunct="0">
                          <a:defRPr sz="5400" b="1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</a:defRPr>
                        </a:lvl3pPr>
                        <a:lvl4pPr marL="1600200" indent="-228600" eaLnBrk="0" hangingPunct="0">
                          <a:defRPr sz="5400" b="1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</a:defRPr>
                        </a:lvl4pPr>
                        <a:lvl5pPr marL="2057400" indent="-228600" eaLnBrk="0" hangingPunct="0">
                          <a:defRPr sz="5400" b="1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</a:defRPr>
                        </a:lvl5pPr>
                        <a:lvl6pPr marL="2514600" indent="-228600" algn="ct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5400" b="1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</a:defRPr>
                        </a:lvl6pPr>
                        <a:lvl7pPr marL="2971800" indent="-228600" algn="ct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5400" b="1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</a:defRPr>
                        </a:lvl7pPr>
                        <a:lvl8pPr marL="3429000" indent="-228600" algn="ct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5400" b="1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</a:defRPr>
                        </a:lvl8pPr>
                        <a:lvl9pPr marL="3886200" indent="-228600" algn="ct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5400" b="1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</a:defRPr>
                        </a:lvl9pPr>
                      </a:lstStyle>
                      <a:p>
                        <a:pPr eaLnBrk="1" hangingPunct="1"/>
                        <a:endParaRPr lang="en-US" altLang="en-US"/>
                      </a:p>
                    </p:txBody>
                  </p:sp>
                  <p:sp>
                    <p:nvSpPr>
                      <p:cNvPr id="43" name="Arc 43">
                        <a:extLst>
                          <a:ext uri="{FF2B5EF4-FFF2-40B4-BE49-F238E27FC236}">
                            <a16:creationId xmlns:a16="http://schemas.microsoft.com/office/drawing/2014/main" id="{7CB9D71F-A277-2BDB-6181-5922F563DC15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 flipH="1">
                        <a:off x="2261" y="2660"/>
                        <a:ext cx="812" cy="472"/>
                      </a:xfrm>
                      <a:custGeom>
                        <a:avLst/>
                        <a:gdLst>
                          <a:gd name="T0" fmla="*/ 0 w 23463"/>
                          <a:gd name="T1" fmla="*/ 0 h 21600"/>
                          <a:gd name="T2" fmla="*/ 28 w 23463"/>
                          <a:gd name="T3" fmla="*/ 10 h 21600"/>
                          <a:gd name="T4" fmla="*/ 2 w 23463"/>
                          <a:gd name="T5" fmla="*/ 10 h 21600"/>
                          <a:gd name="T6" fmla="*/ 0 60000 65536"/>
                          <a:gd name="T7" fmla="*/ 0 60000 65536"/>
                          <a:gd name="T8" fmla="*/ 0 60000 65536"/>
                          <a:gd name="T9" fmla="*/ 0 w 23463"/>
                          <a:gd name="T10" fmla="*/ 0 h 21600"/>
                          <a:gd name="T11" fmla="*/ 23463 w 23463"/>
                          <a:gd name="T12" fmla="*/ 21600 h 21600"/>
                        </a:gdLst>
                        <a:ahLst/>
                        <a:cxnLst>
                          <a:cxn ang="T6">
                            <a:pos x="T0" y="T1"/>
                          </a:cxn>
                          <a:cxn ang="T7">
                            <a:pos x="T2" y="T3"/>
                          </a:cxn>
                          <a:cxn ang="T8">
                            <a:pos x="T4" y="T5"/>
                          </a:cxn>
                        </a:cxnLst>
                        <a:rect l="T9" t="T10" r="T11" b="T12"/>
                        <a:pathLst>
                          <a:path w="23463" h="21600" fill="none" extrusionOk="0">
                            <a:moveTo>
                              <a:pt x="-1" y="80"/>
                            </a:moveTo>
                            <a:cubicBezTo>
                              <a:pt x="619" y="26"/>
                              <a:pt x="1241" y="-1"/>
                              <a:pt x="1863" y="0"/>
                            </a:cubicBezTo>
                            <a:cubicBezTo>
                              <a:pt x="13792" y="0"/>
                              <a:pt x="23463" y="9670"/>
                              <a:pt x="23463" y="21600"/>
                            </a:cubicBezTo>
                          </a:path>
                          <a:path w="23463" h="21600" stroke="0" extrusionOk="0">
                            <a:moveTo>
                              <a:pt x="-1" y="80"/>
                            </a:moveTo>
                            <a:cubicBezTo>
                              <a:pt x="619" y="26"/>
                              <a:pt x="1241" y="-1"/>
                              <a:pt x="1863" y="0"/>
                            </a:cubicBezTo>
                            <a:cubicBezTo>
                              <a:pt x="13792" y="0"/>
                              <a:pt x="23463" y="9670"/>
                              <a:pt x="23463" y="21600"/>
                            </a:cubicBezTo>
                            <a:lnTo>
                              <a:pt x="1863" y="21600"/>
                            </a:lnTo>
                            <a:close/>
                          </a:path>
                        </a:pathLst>
                      </a:custGeom>
                      <a:noFill/>
                      <a:ln w="5715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defRPr sz="5400" b="1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</a:defRPr>
                        </a:lvl1pPr>
                        <a:lvl2pPr marL="742950" indent="-285750" eaLnBrk="0" hangingPunct="0">
                          <a:defRPr sz="5400" b="1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</a:defRPr>
                        </a:lvl2pPr>
                        <a:lvl3pPr marL="1143000" indent="-228600" eaLnBrk="0" hangingPunct="0">
                          <a:defRPr sz="5400" b="1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</a:defRPr>
                        </a:lvl3pPr>
                        <a:lvl4pPr marL="1600200" indent="-228600" eaLnBrk="0" hangingPunct="0">
                          <a:defRPr sz="5400" b="1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</a:defRPr>
                        </a:lvl4pPr>
                        <a:lvl5pPr marL="2057400" indent="-228600" eaLnBrk="0" hangingPunct="0">
                          <a:defRPr sz="5400" b="1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</a:defRPr>
                        </a:lvl5pPr>
                        <a:lvl6pPr marL="2514600" indent="-228600" algn="ct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5400" b="1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</a:defRPr>
                        </a:lvl6pPr>
                        <a:lvl7pPr marL="2971800" indent="-228600" algn="ct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5400" b="1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</a:defRPr>
                        </a:lvl7pPr>
                        <a:lvl8pPr marL="3429000" indent="-228600" algn="ct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5400" b="1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</a:defRPr>
                        </a:lvl8pPr>
                        <a:lvl9pPr marL="3886200" indent="-228600" algn="ct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5400" b="1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</a:defRPr>
                        </a:lvl9pPr>
                      </a:lstStyle>
                      <a:p>
                        <a:pPr eaLnBrk="1" hangingPunct="1"/>
                        <a:endParaRPr lang="en-US" altLang="en-US"/>
                      </a:p>
                    </p:txBody>
                  </p:sp>
                </p:grpSp>
                <p:sp>
                  <p:nvSpPr>
                    <p:cNvPr id="41" name="AutoShape 44">
                      <a:extLst>
                        <a:ext uri="{FF2B5EF4-FFF2-40B4-BE49-F238E27FC236}">
                          <a16:creationId xmlns:a16="http://schemas.microsoft.com/office/drawing/2014/main" id="{9EF005DE-F658-21A0-4BA8-BF896E37E7C3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flipV="1">
                      <a:off x="2137" y="2016"/>
                      <a:ext cx="174" cy="123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rgbClr val="0000FF"/>
                    </a:solidFill>
                    <a:ln w="25400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>
                      <a:lvl1pPr eaLnBrk="0" hangingPunct="0">
                        <a:defRPr sz="5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eaLnBrk="0" hangingPunct="0">
                        <a:defRPr sz="5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eaLnBrk="0" hangingPunct="0">
                        <a:defRPr sz="5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eaLnBrk="0" hangingPunct="0">
                        <a:defRPr sz="5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eaLnBrk="0" hangingPunct="0">
                        <a:defRPr sz="5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5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5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5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5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eaLnBrk="1" hangingPunct="1"/>
                      <a:endParaRPr lang="en-US" altLang="en-US"/>
                    </a:p>
                  </p:txBody>
                </p:sp>
              </p:grpSp>
              <p:sp useBgFill="1">
                <p:nvSpPr>
                  <p:cNvPr id="30" name="Rectangle 45">
                    <a:extLst>
                      <a:ext uri="{FF2B5EF4-FFF2-40B4-BE49-F238E27FC236}">
                        <a16:creationId xmlns:a16="http://schemas.microsoft.com/office/drawing/2014/main" id="{4DCD9D5B-BAB3-BEB0-02D9-C8262CED61C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606" y="1465"/>
                    <a:ext cx="101" cy="642"/>
                  </a:xfrm>
                  <a:prstGeom prst="rect">
                    <a:avLst/>
                  </a:prstGeom>
                  <a:ln w="254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 eaLnBrk="0" hangingPunct="0"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 eaLnBrk="0" hangingPunct="0"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 eaLnBrk="0" hangingPunct="0"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 eaLnBrk="0" hangingPunct="0"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grpSp>
                <p:nvGrpSpPr>
                  <p:cNvPr id="31" name="Group 46">
                    <a:extLst>
                      <a:ext uri="{FF2B5EF4-FFF2-40B4-BE49-F238E27FC236}">
                        <a16:creationId xmlns:a16="http://schemas.microsoft.com/office/drawing/2014/main" id="{8B332047-E04C-3D0C-83D0-720E818230E4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2606" y="2114"/>
                    <a:ext cx="101" cy="445"/>
                    <a:chOff x="768" y="2256"/>
                    <a:chExt cx="576" cy="672"/>
                  </a:xfrm>
                </p:grpSpPr>
                <p:sp>
                  <p:nvSpPr>
                    <p:cNvPr id="32" name="Line 47">
                      <a:extLst>
                        <a:ext uri="{FF2B5EF4-FFF2-40B4-BE49-F238E27FC236}">
                          <a16:creationId xmlns:a16="http://schemas.microsoft.com/office/drawing/2014/main" id="{0E032674-E26B-24ED-BE73-59710116FF2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768" y="2256"/>
                      <a:ext cx="576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3" name="Line 48">
                      <a:extLst>
                        <a:ext uri="{FF2B5EF4-FFF2-40B4-BE49-F238E27FC236}">
                          <a16:creationId xmlns:a16="http://schemas.microsoft.com/office/drawing/2014/main" id="{18506734-F1B5-C65F-83ED-AD68C61AD56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768" y="2352"/>
                      <a:ext cx="576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" name="Line 49">
                      <a:extLst>
                        <a:ext uri="{FF2B5EF4-FFF2-40B4-BE49-F238E27FC236}">
                          <a16:creationId xmlns:a16="http://schemas.microsoft.com/office/drawing/2014/main" id="{06489E36-D9E8-BCBC-3A83-4AE3E5061D1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768" y="2448"/>
                      <a:ext cx="576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5" name="Line 50">
                      <a:extLst>
                        <a:ext uri="{FF2B5EF4-FFF2-40B4-BE49-F238E27FC236}">
                          <a16:creationId xmlns:a16="http://schemas.microsoft.com/office/drawing/2014/main" id="{07341434-275B-2934-4367-0279DE30733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768" y="2544"/>
                      <a:ext cx="576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6" name="Line 51">
                      <a:extLst>
                        <a:ext uri="{FF2B5EF4-FFF2-40B4-BE49-F238E27FC236}">
                          <a16:creationId xmlns:a16="http://schemas.microsoft.com/office/drawing/2014/main" id="{43ED2B6E-57AD-26A7-4990-BFEDF4FA00F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768" y="2640"/>
                      <a:ext cx="576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7" name="Line 52">
                      <a:extLst>
                        <a:ext uri="{FF2B5EF4-FFF2-40B4-BE49-F238E27FC236}">
                          <a16:creationId xmlns:a16="http://schemas.microsoft.com/office/drawing/2014/main" id="{A471A505-ACD4-ED71-F6DB-8D8C2437044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768" y="2736"/>
                      <a:ext cx="576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8" name="Line 53">
                      <a:extLst>
                        <a:ext uri="{FF2B5EF4-FFF2-40B4-BE49-F238E27FC236}">
                          <a16:creationId xmlns:a16="http://schemas.microsoft.com/office/drawing/2014/main" id="{F3970B97-DD5E-8349-F27B-DB0D0634E93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768" y="2832"/>
                      <a:ext cx="576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9" name="Line 54">
                      <a:extLst>
                        <a:ext uri="{FF2B5EF4-FFF2-40B4-BE49-F238E27FC236}">
                          <a16:creationId xmlns:a16="http://schemas.microsoft.com/office/drawing/2014/main" id="{DB1D3D6E-9E9F-10BA-05EE-9D3B71545D6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768" y="2928"/>
                      <a:ext cx="576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15" name="Group 55">
                  <a:extLst>
                    <a:ext uri="{FF2B5EF4-FFF2-40B4-BE49-F238E27FC236}">
                      <a16:creationId xmlns:a16="http://schemas.microsoft.com/office/drawing/2014/main" id="{DB06D3FA-B28A-E39F-862D-C2DB96859CC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308" y="1444"/>
                  <a:ext cx="570" cy="1094"/>
                  <a:chOff x="3308" y="1444"/>
                  <a:chExt cx="570" cy="1094"/>
                </a:xfrm>
              </p:grpSpPr>
              <p:grpSp>
                <p:nvGrpSpPr>
                  <p:cNvPr id="16" name="Group 56">
                    <a:extLst>
                      <a:ext uri="{FF2B5EF4-FFF2-40B4-BE49-F238E27FC236}">
                        <a16:creationId xmlns:a16="http://schemas.microsoft.com/office/drawing/2014/main" id="{1C66FEFA-6CD8-83A6-3D8B-250EDF877B17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308" y="2051"/>
                    <a:ext cx="491" cy="131"/>
                    <a:chOff x="3308" y="2051"/>
                    <a:chExt cx="491" cy="131"/>
                  </a:xfrm>
                </p:grpSpPr>
                <p:sp>
                  <p:nvSpPr>
                    <p:cNvPr id="27" name="Arc 57">
                      <a:extLst>
                        <a:ext uri="{FF2B5EF4-FFF2-40B4-BE49-F238E27FC236}">
                          <a16:creationId xmlns:a16="http://schemas.microsoft.com/office/drawing/2014/main" id="{2DFC1064-B245-7E56-AE58-41F6A935D37C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flipV="1">
                      <a:off x="3335" y="2128"/>
                      <a:ext cx="464" cy="54"/>
                    </a:xfrm>
                    <a:custGeom>
                      <a:avLst/>
                      <a:gdLst>
                        <a:gd name="T0" fmla="*/ 0 w 23463"/>
                        <a:gd name="T1" fmla="*/ 0 h 21600"/>
                        <a:gd name="T2" fmla="*/ 9 w 23463"/>
                        <a:gd name="T3" fmla="*/ 0 h 21600"/>
                        <a:gd name="T4" fmla="*/ 1 w 23463"/>
                        <a:gd name="T5" fmla="*/ 0 h 21600"/>
                        <a:gd name="T6" fmla="*/ 0 60000 65536"/>
                        <a:gd name="T7" fmla="*/ 0 60000 65536"/>
                        <a:gd name="T8" fmla="*/ 0 60000 65536"/>
                        <a:gd name="T9" fmla="*/ 0 w 23463"/>
                        <a:gd name="T10" fmla="*/ 0 h 21600"/>
                        <a:gd name="T11" fmla="*/ 23463 w 23463"/>
                        <a:gd name="T12" fmla="*/ 21600 h 21600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23463" h="21600" fill="none" extrusionOk="0">
                          <a:moveTo>
                            <a:pt x="-1" y="80"/>
                          </a:moveTo>
                          <a:cubicBezTo>
                            <a:pt x="619" y="26"/>
                            <a:pt x="1241" y="-1"/>
                            <a:pt x="1863" y="0"/>
                          </a:cubicBezTo>
                          <a:cubicBezTo>
                            <a:pt x="13792" y="0"/>
                            <a:pt x="23463" y="9670"/>
                            <a:pt x="23463" y="21600"/>
                          </a:cubicBezTo>
                        </a:path>
                        <a:path w="23463" h="21600" stroke="0" extrusionOk="0">
                          <a:moveTo>
                            <a:pt x="-1" y="80"/>
                          </a:moveTo>
                          <a:cubicBezTo>
                            <a:pt x="619" y="26"/>
                            <a:pt x="1241" y="-1"/>
                            <a:pt x="1863" y="0"/>
                          </a:cubicBezTo>
                          <a:cubicBezTo>
                            <a:pt x="13792" y="0"/>
                            <a:pt x="23463" y="9670"/>
                            <a:pt x="23463" y="21600"/>
                          </a:cubicBezTo>
                          <a:lnTo>
                            <a:pt x="1863" y="21600"/>
                          </a:lnTo>
                          <a:close/>
                        </a:path>
                      </a:pathLst>
                    </a:custGeom>
                    <a:noFill/>
                    <a:ln w="57150">
                      <a:solidFill>
                        <a:srgbClr val="0000FF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sz="5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eaLnBrk="0" hangingPunct="0">
                        <a:defRPr sz="5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eaLnBrk="0" hangingPunct="0">
                        <a:defRPr sz="5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eaLnBrk="0" hangingPunct="0">
                        <a:defRPr sz="5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eaLnBrk="0" hangingPunct="0">
                        <a:defRPr sz="5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5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5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5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5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eaLnBrk="1" hangingPunct="1"/>
                      <a:endParaRPr lang="en-US" altLang="en-US"/>
                    </a:p>
                  </p:txBody>
                </p:sp>
                <p:sp>
                  <p:nvSpPr>
                    <p:cNvPr id="28" name="AutoShape 58">
                      <a:extLst>
                        <a:ext uri="{FF2B5EF4-FFF2-40B4-BE49-F238E27FC236}">
                          <a16:creationId xmlns:a16="http://schemas.microsoft.com/office/drawing/2014/main" id="{4AE76BF1-A9E1-1962-7957-08A2B26DD4DE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flipV="1">
                      <a:off x="3308" y="2051"/>
                      <a:ext cx="174" cy="123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rgbClr val="0000FF"/>
                    </a:solidFill>
                    <a:ln w="25400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>
                      <a:lvl1pPr eaLnBrk="0" hangingPunct="0">
                        <a:defRPr sz="5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eaLnBrk="0" hangingPunct="0">
                        <a:defRPr sz="5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eaLnBrk="0" hangingPunct="0">
                        <a:defRPr sz="5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eaLnBrk="0" hangingPunct="0">
                        <a:defRPr sz="5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eaLnBrk="0" hangingPunct="0">
                        <a:defRPr sz="5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5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5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5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54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eaLnBrk="1" hangingPunct="1"/>
                      <a:endParaRPr lang="en-US" altLang="en-US"/>
                    </a:p>
                  </p:txBody>
                </p:sp>
              </p:grpSp>
              <p:sp useBgFill="1">
                <p:nvSpPr>
                  <p:cNvPr id="17" name="Rectangle 59">
                    <a:extLst>
                      <a:ext uri="{FF2B5EF4-FFF2-40B4-BE49-F238E27FC236}">
                        <a16:creationId xmlns:a16="http://schemas.microsoft.com/office/drawing/2014/main" id="{A9C12E05-B2A1-9203-505A-6F6C2D7B024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777" y="1444"/>
                    <a:ext cx="101" cy="642"/>
                  </a:xfrm>
                  <a:prstGeom prst="rect">
                    <a:avLst/>
                  </a:prstGeom>
                  <a:ln w="254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 eaLnBrk="0" hangingPunct="0"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 eaLnBrk="0" hangingPunct="0"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 eaLnBrk="0" hangingPunct="0"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 eaLnBrk="0" hangingPunct="0"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54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grpSp>
                <p:nvGrpSpPr>
                  <p:cNvPr id="18" name="Group 60">
                    <a:extLst>
                      <a:ext uri="{FF2B5EF4-FFF2-40B4-BE49-F238E27FC236}">
                        <a16:creationId xmlns:a16="http://schemas.microsoft.com/office/drawing/2014/main" id="{22642C31-034F-FF98-4C30-ACB8A98F0D9D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777" y="2093"/>
                    <a:ext cx="101" cy="445"/>
                    <a:chOff x="768" y="2256"/>
                    <a:chExt cx="576" cy="672"/>
                  </a:xfrm>
                </p:grpSpPr>
                <p:sp>
                  <p:nvSpPr>
                    <p:cNvPr id="19" name="Line 61">
                      <a:extLst>
                        <a:ext uri="{FF2B5EF4-FFF2-40B4-BE49-F238E27FC236}">
                          <a16:creationId xmlns:a16="http://schemas.microsoft.com/office/drawing/2014/main" id="{22393147-3382-813C-B40A-0554597062E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768" y="2256"/>
                      <a:ext cx="576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0" name="Line 62">
                      <a:extLst>
                        <a:ext uri="{FF2B5EF4-FFF2-40B4-BE49-F238E27FC236}">
                          <a16:creationId xmlns:a16="http://schemas.microsoft.com/office/drawing/2014/main" id="{9BDA37D5-3959-725D-60C7-49DB1352EA9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768" y="2352"/>
                      <a:ext cx="576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1" name="Line 63">
                      <a:extLst>
                        <a:ext uri="{FF2B5EF4-FFF2-40B4-BE49-F238E27FC236}">
                          <a16:creationId xmlns:a16="http://schemas.microsoft.com/office/drawing/2014/main" id="{48BBE24F-0D4F-A7FD-37E9-1D71E199EDB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768" y="2448"/>
                      <a:ext cx="576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2" name="Line 64">
                      <a:extLst>
                        <a:ext uri="{FF2B5EF4-FFF2-40B4-BE49-F238E27FC236}">
                          <a16:creationId xmlns:a16="http://schemas.microsoft.com/office/drawing/2014/main" id="{61E21F3D-A21B-0F9B-41CC-84B21DA8BB1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768" y="2544"/>
                      <a:ext cx="576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3" name="Line 65">
                      <a:extLst>
                        <a:ext uri="{FF2B5EF4-FFF2-40B4-BE49-F238E27FC236}">
                          <a16:creationId xmlns:a16="http://schemas.microsoft.com/office/drawing/2014/main" id="{E7991D42-8256-A88B-3ABC-606AD9B3C9C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768" y="2640"/>
                      <a:ext cx="576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4" name="Line 66">
                      <a:extLst>
                        <a:ext uri="{FF2B5EF4-FFF2-40B4-BE49-F238E27FC236}">
                          <a16:creationId xmlns:a16="http://schemas.microsoft.com/office/drawing/2014/main" id="{3B77777B-86B2-534D-A342-D31B2CB689A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768" y="2736"/>
                      <a:ext cx="576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5" name="Line 67">
                      <a:extLst>
                        <a:ext uri="{FF2B5EF4-FFF2-40B4-BE49-F238E27FC236}">
                          <a16:creationId xmlns:a16="http://schemas.microsoft.com/office/drawing/2014/main" id="{70B8A584-6FC9-DE8B-1411-1883A8E87BB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768" y="2832"/>
                      <a:ext cx="576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" name="Line 68">
                      <a:extLst>
                        <a:ext uri="{FF2B5EF4-FFF2-40B4-BE49-F238E27FC236}">
                          <a16:creationId xmlns:a16="http://schemas.microsoft.com/office/drawing/2014/main" id="{7F3943E6-8EB7-94F9-9F96-BA4E5CA42E8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768" y="2928"/>
                      <a:ext cx="576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</p:grpSp>
          </p:grpSp>
        </p:grpSp>
        <p:grpSp>
          <p:nvGrpSpPr>
            <p:cNvPr id="4" name="Group 69">
              <a:extLst>
                <a:ext uri="{FF2B5EF4-FFF2-40B4-BE49-F238E27FC236}">
                  <a16:creationId xmlns:a16="http://schemas.microsoft.com/office/drawing/2014/main" id="{CFD0C449-6715-8265-D716-C2EC5DEC737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36" y="1985"/>
              <a:ext cx="3157" cy="576"/>
              <a:chOff x="736" y="1985"/>
              <a:chExt cx="3157" cy="576"/>
            </a:xfrm>
          </p:grpSpPr>
          <p:sp>
            <p:nvSpPr>
              <p:cNvPr id="5" name="Rectangle 70">
                <a:extLst>
                  <a:ext uri="{FF2B5EF4-FFF2-40B4-BE49-F238E27FC236}">
                    <a16:creationId xmlns:a16="http://schemas.microsoft.com/office/drawing/2014/main" id="{2FE0E48F-14F8-AE8E-9E2B-6DD2CE50ED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6" y="1985"/>
                <a:ext cx="138" cy="576"/>
              </a:xfrm>
              <a:prstGeom prst="rect">
                <a:avLst/>
              </a:prstGeom>
              <a:solidFill>
                <a:srgbClr val="FF0000">
                  <a:alpha val="50195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6" name="Rectangle 71">
                <a:extLst>
                  <a:ext uri="{FF2B5EF4-FFF2-40B4-BE49-F238E27FC236}">
                    <a16:creationId xmlns:a16="http://schemas.microsoft.com/office/drawing/2014/main" id="{646AED5E-64D1-F4CC-C617-DABC36356A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27" y="1985"/>
                <a:ext cx="138" cy="576"/>
              </a:xfrm>
              <a:prstGeom prst="rect">
                <a:avLst/>
              </a:prstGeom>
              <a:solidFill>
                <a:srgbClr val="FF0000">
                  <a:alpha val="50195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7" name="Rectangle 72">
                <a:extLst>
                  <a:ext uri="{FF2B5EF4-FFF2-40B4-BE49-F238E27FC236}">
                    <a16:creationId xmlns:a16="http://schemas.microsoft.com/office/drawing/2014/main" id="{804F2EE9-7D1C-239A-9681-DD2E85591E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89" y="1985"/>
                <a:ext cx="138" cy="576"/>
              </a:xfrm>
              <a:prstGeom prst="rect">
                <a:avLst/>
              </a:prstGeom>
              <a:solidFill>
                <a:srgbClr val="FF0000">
                  <a:alpha val="50195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8" name="Rectangle 73">
                <a:extLst>
                  <a:ext uri="{FF2B5EF4-FFF2-40B4-BE49-F238E27FC236}">
                    <a16:creationId xmlns:a16="http://schemas.microsoft.com/office/drawing/2014/main" id="{EB0413BD-2103-B74C-D8C4-9D17B83E96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55" y="1985"/>
                <a:ext cx="138" cy="576"/>
              </a:xfrm>
              <a:prstGeom prst="rect">
                <a:avLst/>
              </a:prstGeom>
              <a:solidFill>
                <a:srgbClr val="FF0000">
                  <a:alpha val="50195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36140827"/>
      </p:ext>
    </p:extLst>
  </p:cSld>
  <p:clrMapOvr>
    <a:masterClrMapping/>
  </p:clrMapOvr>
  <p:transition>
    <p:wipe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218" name="Rectangle 41">
            <a:hlinkClick r:id="rId3" action="ppaction://hlinkfile"/>
          </p:cNvPr>
          <p:cNvSpPr>
            <a:spLocks noChangeArrowheads="1"/>
          </p:cNvSpPr>
          <p:nvPr/>
        </p:nvSpPr>
        <p:spPr bwMode="auto">
          <a:xfrm>
            <a:off x="6608764" y="4360863"/>
            <a:ext cx="3824287" cy="2239962"/>
          </a:xfrm>
          <a:prstGeom prst="rect">
            <a:avLst/>
          </a:prstGeom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Long Well Screens</a:t>
            </a:r>
          </a:p>
        </p:txBody>
      </p:sp>
      <p:sp>
        <p:nvSpPr>
          <p:cNvPr id="9220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Well is not passive</a:t>
            </a:r>
          </a:p>
          <a:p>
            <a:pPr eaLnBrk="1" hangingPunct="1"/>
            <a:r>
              <a:rPr lang="en-US" altLang="en-US" dirty="0"/>
              <a:t>Vertical gradients induce flow</a:t>
            </a:r>
          </a:p>
          <a:p>
            <a:pPr eaLnBrk="1" hangingPunct="1"/>
            <a:r>
              <a:rPr lang="en-US" altLang="en-US" dirty="0"/>
              <a:t>Flow magnitude increases with </a:t>
            </a:r>
          </a:p>
          <a:p>
            <a:pPr lvl="1" eaLnBrk="1" hangingPunct="1"/>
            <a:r>
              <a:rPr lang="en-US" altLang="en-US" dirty="0"/>
              <a:t>Greater transmissivity (T) &amp; </a:t>
            </a:r>
          </a:p>
          <a:p>
            <a:pPr lvl="1" eaLnBrk="1" hangingPunct="1"/>
            <a:r>
              <a:rPr lang="en-US" altLang="en-US" dirty="0"/>
              <a:t>Screen length</a:t>
            </a:r>
          </a:p>
          <a:p>
            <a:pPr eaLnBrk="1" hangingPunct="1"/>
            <a:r>
              <a:rPr lang="en-US" altLang="en-US" dirty="0"/>
              <a:t>Water level weighted towards highest transmissivity</a:t>
            </a:r>
          </a:p>
          <a:p>
            <a:pPr eaLnBrk="1" hangingPunct="1"/>
            <a:r>
              <a:rPr lang="en-US" altLang="en-US" dirty="0"/>
              <a:t>Interpret as if well completed in just transmissive material  </a:t>
            </a:r>
          </a:p>
        </p:txBody>
      </p:sp>
      <p:grpSp>
        <p:nvGrpSpPr>
          <p:cNvPr id="9221" name="Group 4"/>
          <p:cNvGrpSpPr>
            <a:grpSpLocks/>
          </p:cNvGrpSpPr>
          <p:nvPr/>
        </p:nvGrpSpPr>
        <p:grpSpPr bwMode="auto">
          <a:xfrm>
            <a:off x="6707189" y="1741488"/>
            <a:ext cx="3927475" cy="4011612"/>
            <a:chOff x="1357" y="925"/>
            <a:chExt cx="1972" cy="2014"/>
          </a:xfrm>
        </p:grpSpPr>
        <p:sp>
          <p:nvSpPr>
            <p:cNvPr id="9222" name="Rectangle 5" descr="Sand"/>
            <p:cNvSpPr>
              <a:spLocks noChangeArrowheads="1"/>
            </p:cNvSpPr>
            <p:nvPr/>
          </p:nvSpPr>
          <p:spPr bwMode="auto">
            <a:xfrm>
              <a:off x="1357" y="1382"/>
              <a:ext cx="1815" cy="1557"/>
            </a:xfrm>
            <a:prstGeom prst="rect">
              <a:avLst/>
            </a:prstGeom>
            <a:blipFill dpi="0" rotWithShape="0">
              <a:blip r:embed="rId4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en-US" sz="2400" b="0">
                  <a:latin typeface="Arial" panose="020B0604020202020204" pitchFamily="34" charset="0"/>
                </a:rPr>
                <a:t>K1</a:t>
              </a:r>
            </a:p>
          </p:txBody>
        </p:sp>
        <p:sp>
          <p:nvSpPr>
            <p:cNvPr id="9223" name="Freeform 6" descr="Dashed upward diagonal"/>
            <p:cNvSpPr>
              <a:spLocks/>
            </p:cNvSpPr>
            <p:nvPr/>
          </p:nvSpPr>
          <p:spPr bwMode="auto">
            <a:xfrm>
              <a:off x="1846" y="2390"/>
              <a:ext cx="533" cy="110"/>
            </a:xfrm>
            <a:custGeom>
              <a:avLst/>
              <a:gdLst>
                <a:gd name="T0" fmla="*/ 28 w 488"/>
                <a:gd name="T1" fmla="*/ 34 h 116"/>
                <a:gd name="T2" fmla="*/ 131 w 488"/>
                <a:gd name="T3" fmla="*/ 9 h 116"/>
                <a:gd name="T4" fmla="*/ 288 w 488"/>
                <a:gd name="T5" fmla="*/ 0 h 116"/>
                <a:gd name="T6" fmla="*/ 391 w 488"/>
                <a:gd name="T7" fmla="*/ 15 h 116"/>
                <a:gd name="T8" fmla="*/ 435 w 488"/>
                <a:gd name="T9" fmla="*/ 17 h 116"/>
                <a:gd name="T10" fmla="*/ 533 w 488"/>
                <a:gd name="T11" fmla="*/ 59 h 116"/>
                <a:gd name="T12" fmla="*/ 446 w 488"/>
                <a:gd name="T13" fmla="*/ 80 h 116"/>
                <a:gd name="T14" fmla="*/ 310 w 488"/>
                <a:gd name="T15" fmla="*/ 83 h 116"/>
                <a:gd name="T16" fmla="*/ 238 w 488"/>
                <a:gd name="T17" fmla="*/ 76 h 116"/>
                <a:gd name="T18" fmla="*/ 175 w 488"/>
                <a:gd name="T19" fmla="*/ 85 h 116"/>
                <a:gd name="T20" fmla="*/ 39 w 488"/>
                <a:gd name="T21" fmla="*/ 64 h 116"/>
                <a:gd name="T22" fmla="*/ 0 w 488"/>
                <a:gd name="T23" fmla="*/ 51 h 116"/>
                <a:gd name="T24" fmla="*/ 15 w 488"/>
                <a:gd name="T25" fmla="*/ 40 h 116"/>
                <a:gd name="T26" fmla="*/ 28 w 488"/>
                <a:gd name="T27" fmla="*/ 34 h 11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88"/>
                <a:gd name="T43" fmla="*/ 0 h 116"/>
                <a:gd name="T44" fmla="*/ 488 w 488"/>
                <a:gd name="T45" fmla="*/ 116 h 11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88" h="116">
                  <a:moveTo>
                    <a:pt x="26" y="36"/>
                  </a:moveTo>
                  <a:lnTo>
                    <a:pt x="120" y="10"/>
                  </a:lnTo>
                  <a:lnTo>
                    <a:pt x="264" y="0"/>
                  </a:lnTo>
                  <a:cubicBezTo>
                    <a:pt x="295" y="5"/>
                    <a:pt x="326" y="12"/>
                    <a:pt x="358" y="16"/>
                  </a:cubicBezTo>
                  <a:cubicBezTo>
                    <a:pt x="371" y="18"/>
                    <a:pt x="385" y="17"/>
                    <a:pt x="398" y="18"/>
                  </a:cubicBezTo>
                  <a:cubicBezTo>
                    <a:pt x="418" y="20"/>
                    <a:pt x="467" y="62"/>
                    <a:pt x="488" y="62"/>
                  </a:cubicBezTo>
                  <a:cubicBezTo>
                    <a:pt x="457" y="73"/>
                    <a:pt x="440" y="79"/>
                    <a:pt x="408" y="84"/>
                  </a:cubicBezTo>
                  <a:cubicBezTo>
                    <a:pt x="383" y="101"/>
                    <a:pt x="300" y="89"/>
                    <a:pt x="284" y="88"/>
                  </a:cubicBezTo>
                  <a:cubicBezTo>
                    <a:pt x="262" y="83"/>
                    <a:pt x="240" y="81"/>
                    <a:pt x="218" y="80"/>
                  </a:cubicBezTo>
                  <a:cubicBezTo>
                    <a:pt x="197" y="82"/>
                    <a:pt x="180" y="87"/>
                    <a:pt x="160" y="90"/>
                  </a:cubicBezTo>
                  <a:cubicBezTo>
                    <a:pt x="96" y="116"/>
                    <a:pt x="85" y="75"/>
                    <a:pt x="36" y="68"/>
                  </a:cubicBezTo>
                  <a:cubicBezTo>
                    <a:pt x="27" y="62"/>
                    <a:pt x="11" y="54"/>
                    <a:pt x="0" y="54"/>
                  </a:cubicBezTo>
                  <a:lnTo>
                    <a:pt x="14" y="42"/>
                  </a:lnTo>
                  <a:lnTo>
                    <a:pt x="26" y="36"/>
                  </a:lnTo>
                  <a:close/>
                </a:path>
              </a:pathLst>
            </a:custGeom>
            <a:pattFill prst="dashUpDiag">
              <a:fgClr>
                <a:srgbClr val="C0C0C0"/>
              </a:fgClr>
              <a:bgClr>
                <a:srgbClr val="FFFF99"/>
              </a:bgClr>
            </a:patt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9224" name="Freeform 7" descr="Dashed upward diagonal"/>
            <p:cNvSpPr>
              <a:spLocks/>
            </p:cNvSpPr>
            <p:nvPr/>
          </p:nvSpPr>
          <p:spPr bwMode="auto">
            <a:xfrm flipV="1">
              <a:off x="2215" y="1806"/>
              <a:ext cx="716" cy="110"/>
            </a:xfrm>
            <a:custGeom>
              <a:avLst/>
              <a:gdLst>
                <a:gd name="T0" fmla="*/ 38 w 488"/>
                <a:gd name="T1" fmla="*/ 34 h 116"/>
                <a:gd name="T2" fmla="*/ 176 w 488"/>
                <a:gd name="T3" fmla="*/ 9 h 116"/>
                <a:gd name="T4" fmla="*/ 387 w 488"/>
                <a:gd name="T5" fmla="*/ 0 h 116"/>
                <a:gd name="T6" fmla="*/ 525 w 488"/>
                <a:gd name="T7" fmla="*/ 15 h 116"/>
                <a:gd name="T8" fmla="*/ 584 w 488"/>
                <a:gd name="T9" fmla="*/ 17 h 116"/>
                <a:gd name="T10" fmla="*/ 716 w 488"/>
                <a:gd name="T11" fmla="*/ 59 h 116"/>
                <a:gd name="T12" fmla="*/ 599 w 488"/>
                <a:gd name="T13" fmla="*/ 80 h 116"/>
                <a:gd name="T14" fmla="*/ 417 w 488"/>
                <a:gd name="T15" fmla="*/ 83 h 116"/>
                <a:gd name="T16" fmla="*/ 320 w 488"/>
                <a:gd name="T17" fmla="*/ 76 h 116"/>
                <a:gd name="T18" fmla="*/ 235 w 488"/>
                <a:gd name="T19" fmla="*/ 85 h 116"/>
                <a:gd name="T20" fmla="*/ 53 w 488"/>
                <a:gd name="T21" fmla="*/ 64 h 116"/>
                <a:gd name="T22" fmla="*/ 0 w 488"/>
                <a:gd name="T23" fmla="*/ 51 h 116"/>
                <a:gd name="T24" fmla="*/ 21 w 488"/>
                <a:gd name="T25" fmla="*/ 40 h 116"/>
                <a:gd name="T26" fmla="*/ 38 w 488"/>
                <a:gd name="T27" fmla="*/ 34 h 11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88"/>
                <a:gd name="T43" fmla="*/ 0 h 116"/>
                <a:gd name="T44" fmla="*/ 488 w 488"/>
                <a:gd name="T45" fmla="*/ 116 h 11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88" h="116">
                  <a:moveTo>
                    <a:pt x="26" y="36"/>
                  </a:moveTo>
                  <a:lnTo>
                    <a:pt x="120" y="10"/>
                  </a:lnTo>
                  <a:lnTo>
                    <a:pt x="264" y="0"/>
                  </a:lnTo>
                  <a:cubicBezTo>
                    <a:pt x="295" y="5"/>
                    <a:pt x="326" y="12"/>
                    <a:pt x="358" y="16"/>
                  </a:cubicBezTo>
                  <a:cubicBezTo>
                    <a:pt x="371" y="18"/>
                    <a:pt x="385" y="17"/>
                    <a:pt x="398" y="18"/>
                  </a:cubicBezTo>
                  <a:cubicBezTo>
                    <a:pt x="418" y="20"/>
                    <a:pt x="467" y="62"/>
                    <a:pt x="488" y="62"/>
                  </a:cubicBezTo>
                  <a:cubicBezTo>
                    <a:pt x="457" y="73"/>
                    <a:pt x="440" y="79"/>
                    <a:pt x="408" y="84"/>
                  </a:cubicBezTo>
                  <a:cubicBezTo>
                    <a:pt x="383" y="101"/>
                    <a:pt x="300" y="89"/>
                    <a:pt x="284" y="88"/>
                  </a:cubicBezTo>
                  <a:cubicBezTo>
                    <a:pt x="262" y="83"/>
                    <a:pt x="240" y="81"/>
                    <a:pt x="218" y="80"/>
                  </a:cubicBezTo>
                  <a:cubicBezTo>
                    <a:pt x="197" y="82"/>
                    <a:pt x="180" y="87"/>
                    <a:pt x="160" y="90"/>
                  </a:cubicBezTo>
                  <a:cubicBezTo>
                    <a:pt x="96" y="116"/>
                    <a:pt x="85" y="75"/>
                    <a:pt x="36" y="68"/>
                  </a:cubicBezTo>
                  <a:cubicBezTo>
                    <a:pt x="27" y="62"/>
                    <a:pt x="11" y="54"/>
                    <a:pt x="0" y="54"/>
                  </a:cubicBezTo>
                  <a:lnTo>
                    <a:pt x="14" y="42"/>
                  </a:lnTo>
                  <a:lnTo>
                    <a:pt x="26" y="36"/>
                  </a:lnTo>
                  <a:close/>
                </a:path>
              </a:pathLst>
            </a:custGeom>
            <a:pattFill prst="dashUpDiag">
              <a:fgClr>
                <a:srgbClr val="C0C0C0"/>
              </a:fgClr>
              <a:bgClr>
                <a:srgbClr val="FFFF99"/>
              </a:bgClr>
            </a:patt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9225" name="Rectangle 8" descr="Horizontal brick"/>
            <p:cNvSpPr>
              <a:spLocks noChangeArrowheads="1"/>
            </p:cNvSpPr>
            <p:nvPr/>
          </p:nvSpPr>
          <p:spPr bwMode="auto">
            <a:xfrm>
              <a:off x="1359" y="2268"/>
              <a:ext cx="1813" cy="671"/>
            </a:xfrm>
            <a:prstGeom prst="rect">
              <a:avLst/>
            </a:prstGeom>
            <a:pattFill prst="horzBrick">
              <a:fgClr>
                <a:schemeClr val="tx1"/>
              </a:fgClr>
              <a:bgClr>
                <a:srgbClr val="33CCFF"/>
              </a:bgClr>
            </a:pattFill>
            <a:ln w="19050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grpSp>
          <p:nvGrpSpPr>
            <p:cNvPr id="9226" name="Group 9"/>
            <p:cNvGrpSpPr>
              <a:grpSpLocks/>
            </p:cNvGrpSpPr>
            <p:nvPr/>
          </p:nvGrpSpPr>
          <p:grpSpPr bwMode="auto">
            <a:xfrm>
              <a:off x="1553" y="925"/>
              <a:ext cx="866" cy="1933"/>
              <a:chOff x="1113" y="1014"/>
              <a:chExt cx="395" cy="1933"/>
            </a:xfrm>
          </p:grpSpPr>
          <p:sp>
            <p:nvSpPr>
              <p:cNvPr id="9235" name="Rectangle 10" descr="Large confetti"/>
              <p:cNvSpPr>
                <a:spLocks noChangeArrowheads="1"/>
              </p:cNvSpPr>
              <p:nvPr/>
            </p:nvSpPr>
            <p:spPr bwMode="auto">
              <a:xfrm>
                <a:off x="1114" y="1805"/>
                <a:ext cx="394" cy="1142"/>
              </a:xfrm>
              <a:prstGeom prst="rect">
                <a:avLst/>
              </a:prstGeom>
              <a:pattFill prst="lgConfetti">
                <a:fgClr>
                  <a:schemeClr val="tx1"/>
                </a:fgClr>
                <a:bgClr>
                  <a:schemeClr val="bg1"/>
                </a:bgClr>
              </a:patt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9236" name="Rectangle 11" descr="Dark upward diagonal"/>
              <p:cNvSpPr>
                <a:spLocks noChangeArrowheads="1"/>
              </p:cNvSpPr>
              <p:nvPr/>
            </p:nvSpPr>
            <p:spPr bwMode="auto">
              <a:xfrm>
                <a:off x="1113" y="1470"/>
                <a:ext cx="394" cy="336"/>
              </a:xfrm>
              <a:prstGeom prst="rect">
                <a:avLst/>
              </a:prstGeom>
              <a:pattFill prst="dkUpDiag">
                <a:fgClr>
                  <a:schemeClr val="bg2"/>
                </a:fgClr>
                <a:bgClr>
                  <a:srgbClr val="FFFF66"/>
                </a:bgClr>
              </a:patt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grpSp>
            <p:nvGrpSpPr>
              <p:cNvPr id="9237" name="Group 12"/>
              <p:cNvGrpSpPr>
                <a:grpSpLocks/>
              </p:cNvGrpSpPr>
              <p:nvPr/>
            </p:nvGrpSpPr>
            <p:grpSpPr bwMode="auto">
              <a:xfrm>
                <a:off x="1213" y="1014"/>
                <a:ext cx="178" cy="1785"/>
                <a:chOff x="3229" y="1072"/>
                <a:chExt cx="197" cy="1756"/>
              </a:xfrm>
            </p:grpSpPr>
            <p:sp useBgFill="1">
              <p:nvSpPr>
                <p:cNvPr id="9238" name="Rectangle 13"/>
                <p:cNvSpPr>
                  <a:spLocks noChangeArrowheads="1"/>
                </p:cNvSpPr>
                <p:nvPr/>
              </p:nvSpPr>
              <p:spPr bwMode="auto">
                <a:xfrm>
                  <a:off x="3229" y="1072"/>
                  <a:ext cx="197" cy="812"/>
                </a:xfrm>
                <a:prstGeom prst="rect">
                  <a:avLst/>
                </a:prstGeom>
                <a:ln w="444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5400" b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 eaLnBrk="0" hangingPunct="0">
                    <a:defRPr sz="5400" b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 eaLnBrk="0" hangingPunct="0">
                    <a:defRPr sz="5400" b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 eaLnBrk="0" hangingPunct="0">
                    <a:defRPr sz="5400" b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 eaLnBrk="0" hangingPunct="0">
                    <a:defRPr sz="5400" b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400" b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400" b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400" b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400" b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grpSp>
              <p:nvGrpSpPr>
                <p:cNvPr id="9239" name="Group 14"/>
                <p:cNvGrpSpPr>
                  <a:grpSpLocks/>
                </p:cNvGrpSpPr>
                <p:nvPr/>
              </p:nvGrpSpPr>
              <p:grpSpPr bwMode="auto">
                <a:xfrm>
                  <a:off x="3229" y="1880"/>
                  <a:ext cx="197" cy="948"/>
                  <a:chOff x="3229" y="2080"/>
                  <a:chExt cx="197" cy="948"/>
                </a:xfrm>
              </p:grpSpPr>
              <p:grpSp>
                <p:nvGrpSpPr>
                  <p:cNvPr id="9240" name="Group 15"/>
                  <p:cNvGrpSpPr>
                    <a:grpSpLocks/>
                  </p:cNvGrpSpPr>
                  <p:nvPr/>
                </p:nvGrpSpPr>
                <p:grpSpPr bwMode="auto">
                  <a:xfrm>
                    <a:off x="3229" y="2579"/>
                    <a:ext cx="197" cy="449"/>
                    <a:chOff x="768" y="2256"/>
                    <a:chExt cx="576" cy="672"/>
                  </a:xfrm>
                </p:grpSpPr>
                <p:sp useBgFill="1">
                  <p:nvSpPr>
                    <p:cNvPr id="9250" name="Line 1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768" y="2256"/>
                      <a:ext cx="576" cy="0"/>
                    </a:xfrm>
                    <a:prstGeom prst="line">
                      <a:avLst/>
                    </a:prstGeom>
                    <a:ln w="44450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 useBgFill="1">
                  <p:nvSpPr>
                    <p:cNvPr id="9251" name="Line 1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768" y="2352"/>
                      <a:ext cx="576" cy="0"/>
                    </a:xfrm>
                    <a:prstGeom prst="line">
                      <a:avLst/>
                    </a:prstGeom>
                    <a:ln w="44450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 useBgFill="1">
                  <p:nvSpPr>
                    <p:cNvPr id="9252" name="Line 1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768" y="2448"/>
                      <a:ext cx="576" cy="0"/>
                    </a:xfrm>
                    <a:prstGeom prst="line">
                      <a:avLst/>
                    </a:prstGeom>
                    <a:ln w="44450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 useBgFill="1">
                  <p:nvSpPr>
                    <p:cNvPr id="9253" name="Line 1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768" y="2544"/>
                      <a:ext cx="576" cy="0"/>
                    </a:xfrm>
                    <a:prstGeom prst="line">
                      <a:avLst/>
                    </a:prstGeom>
                    <a:ln w="44450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 useBgFill="1">
                  <p:nvSpPr>
                    <p:cNvPr id="9254" name="Line 2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768" y="2640"/>
                      <a:ext cx="576" cy="0"/>
                    </a:xfrm>
                    <a:prstGeom prst="line">
                      <a:avLst/>
                    </a:prstGeom>
                    <a:ln w="44450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 useBgFill="1">
                  <p:nvSpPr>
                    <p:cNvPr id="9255" name="Line 2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768" y="2736"/>
                      <a:ext cx="576" cy="0"/>
                    </a:xfrm>
                    <a:prstGeom prst="line">
                      <a:avLst/>
                    </a:prstGeom>
                    <a:ln w="44450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 useBgFill="1">
                  <p:nvSpPr>
                    <p:cNvPr id="9256" name="Line 2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768" y="2832"/>
                      <a:ext cx="576" cy="0"/>
                    </a:xfrm>
                    <a:prstGeom prst="line">
                      <a:avLst/>
                    </a:prstGeom>
                    <a:ln w="44450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 useBgFill="1">
                  <p:nvSpPr>
                    <p:cNvPr id="9257" name="Line 2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768" y="2928"/>
                      <a:ext cx="576" cy="0"/>
                    </a:xfrm>
                    <a:prstGeom prst="line">
                      <a:avLst/>
                    </a:prstGeom>
                    <a:ln w="44450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9241" name="Group 24"/>
                  <p:cNvGrpSpPr>
                    <a:grpSpLocks/>
                  </p:cNvGrpSpPr>
                  <p:nvPr/>
                </p:nvGrpSpPr>
                <p:grpSpPr bwMode="auto">
                  <a:xfrm>
                    <a:off x="3229" y="2080"/>
                    <a:ext cx="197" cy="449"/>
                    <a:chOff x="768" y="2256"/>
                    <a:chExt cx="576" cy="672"/>
                  </a:xfrm>
                </p:grpSpPr>
                <p:sp useBgFill="1">
                  <p:nvSpPr>
                    <p:cNvPr id="9242" name="Line 2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768" y="2256"/>
                      <a:ext cx="576" cy="0"/>
                    </a:xfrm>
                    <a:prstGeom prst="line">
                      <a:avLst/>
                    </a:prstGeom>
                    <a:ln w="44450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 useBgFill="1">
                  <p:nvSpPr>
                    <p:cNvPr id="9243" name="Line 2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768" y="2352"/>
                      <a:ext cx="576" cy="0"/>
                    </a:xfrm>
                    <a:prstGeom prst="line">
                      <a:avLst/>
                    </a:prstGeom>
                    <a:ln w="44450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 useBgFill="1">
                  <p:nvSpPr>
                    <p:cNvPr id="9244" name="Line 2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768" y="2448"/>
                      <a:ext cx="576" cy="0"/>
                    </a:xfrm>
                    <a:prstGeom prst="line">
                      <a:avLst/>
                    </a:prstGeom>
                    <a:ln w="44450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 useBgFill="1">
                  <p:nvSpPr>
                    <p:cNvPr id="9245" name="Line 2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768" y="2544"/>
                      <a:ext cx="576" cy="0"/>
                    </a:xfrm>
                    <a:prstGeom prst="line">
                      <a:avLst/>
                    </a:prstGeom>
                    <a:ln w="44450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 useBgFill="1">
                  <p:nvSpPr>
                    <p:cNvPr id="9246" name="Line 2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768" y="2640"/>
                      <a:ext cx="576" cy="0"/>
                    </a:xfrm>
                    <a:prstGeom prst="line">
                      <a:avLst/>
                    </a:prstGeom>
                    <a:ln w="44450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 useBgFill="1">
                  <p:nvSpPr>
                    <p:cNvPr id="9247" name="Line 3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768" y="2736"/>
                      <a:ext cx="576" cy="0"/>
                    </a:xfrm>
                    <a:prstGeom prst="line">
                      <a:avLst/>
                    </a:prstGeom>
                    <a:ln w="44450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 useBgFill="1">
                  <p:nvSpPr>
                    <p:cNvPr id="9248" name="Line 3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768" y="2832"/>
                      <a:ext cx="576" cy="0"/>
                    </a:xfrm>
                    <a:prstGeom prst="line">
                      <a:avLst/>
                    </a:prstGeom>
                    <a:ln w="44450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 useBgFill="1">
                  <p:nvSpPr>
                    <p:cNvPr id="9249" name="Line 3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768" y="2928"/>
                      <a:ext cx="576" cy="0"/>
                    </a:xfrm>
                    <a:prstGeom prst="line">
                      <a:avLst/>
                    </a:prstGeom>
                    <a:ln w="44450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</p:grpSp>
          </p:grpSp>
        </p:grpSp>
        <p:sp>
          <p:nvSpPr>
            <p:cNvPr id="9227" name="Line 33"/>
            <p:cNvSpPr>
              <a:spLocks noChangeShapeType="1"/>
            </p:cNvSpPr>
            <p:nvPr/>
          </p:nvSpPr>
          <p:spPr bwMode="auto">
            <a:xfrm>
              <a:off x="1371" y="1571"/>
              <a:ext cx="1814" cy="0"/>
            </a:xfrm>
            <a:prstGeom prst="line">
              <a:avLst/>
            </a:prstGeom>
            <a:noFill/>
            <a:ln w="571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28" name="AutoShape 34"/>
            <p:cNvSpPr>
              <a:spLocks noChangeArrowheads="1"/>
            </p:cNvSpPr>
            <p:nvPr/>
          </p:nvSpPr>
          <p:spPr bwMode="auto">
            <a:xfrm flipV="1">
              <a:off x="2966" y="1428"/>
              <a:ext cx="141" cy="122"/>
            </a:xfrm>
            <a:prstGeom prst="triangle">
              <a:avLst>
                <a:gd name="adj" fmla="val 50000"/>
              </a:avLst>
            </a:prstGeom>
            <a:solidFill>
              <a:srgbClr val="3399FF"/>
            </a:solidFill>
            <a:ln w="25400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9229" name="Text Box 35"/>
            <p:cNvSpPr txBox="1">
              <a:spLocks noChangeArrowheads="1"/>
            </p:cNvSpPr>
            <p:nvPr/>
          </p:nvSpPr>
          <p:spPr bwMode="auto">
            <a:xfrm>
              <a:off x="3119" y="968"/>
              <a:ext cx="210" cy="1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tIns="0" bIns="0">
              <a:spAutoFit/>
            </a:bodyPr>
            <a:lstStyle>
              <a:lvl1pPr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/>
              <a:r>
                <a:rPr lang="en-US" altLang="en-US" sz="2400">
                  <a:latin typeface="Arial" panose="020B0604020202020204" pitchFamily="34" charset="0"/>
                </a:rPr>
                <a:t>r</a:t>
              </a:r>
              <a:r>
                <a:rPr lang="en-US" altLang="en-US" sz="2400" baseline="-25000">
                  <a:latin typeface="Arial" panose="020B0604020202020204" pitchFamily="34" charset="0"/>
                </a:rPr>
                <a:t>e</a:t>
              </a:r>
            </a:p>
          </p:txBody>
        </p:sp>
        <p:sp>
          <p:nvSpPr>
            <p:cNvPr id="9230" name="Line 36"/>
            <p:cNvSpPr>
              <a:spLocks noChangeShapeType="1"/>
            </p:cNvSpPr>
            <p:nvPr/>
          </p:nvSpPr>
          <p:spPr bwMode="auto">
            <a:xfrm flipH="1" flipV="1">
              <a:off x="2417" y="1167"/>
              <a:ext cx="2" cy="179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31" name="Text Box 37"/>
            <p:cNvSpPr txBox="1">
              <a:spLocks noChangeArrowheads="1"/>
            </p:cNvSpPr>
            <p:nvPr/>
          </p:nvSpPr>
          <p:spPr bwMode="auto">
            <a:xfrm>
              <a:off x="2760" y="1723"/>
              <a:ext cx="343" cy="3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en-US" sz="3600">
                  <a:latin typeface="Arial" panose="020B0604020202020204" pitchFamily="34" charset="0"/>
                </a:rPr>
                <a:t>K</a:t>
              </a:r>
              <a:r>
                <a:rPr lang="en-US" altLang="en-US" sz="3600" baseline="-25000">
                  <a:latin typeface="Arial" panose="020B0604020202020204" pitchFamily="34" charset="0"/>
                </a:rPr>
                <a:t>1</a:t>
              </a:r>
            </a:p>
          </p:txBody>
        </p:sp>
        <p:sp>
          <p:nvSpPr>
            <p:cNvPr id="9232" name="Text Box 38"/>
            <p:cNvSpPr txBox="1">
              <a:spLocks noChangeArrowheads="1"/>
            </p:cNvSpPr>
            <p:nvPr/>
          </p:nvSpPr>
          <p:spPr bwMode="auto">
            <a:xfrm>
              <a:off x="2760" y="2425"/>
              <a:ext cx="343" cy="3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en-US" sz="3600">
                  <a:latin typeface="Arial" panose="020B0604020202020204" pitchFamily="34" charset="0"/>
                </a:rPr>
                <a:t>K</a:t>
              </a:r>
              <a:r>
                <a:rPr lang="en-US" altLang="en-US" sz="3600" baseline="-25000">
                  <a:latin typeface="Arial" panose="020B0604020202020204" pitchFamily="34" charset="0"/>
                </a:rPr>
                <a:t>2</a:t>
              </a:r>
            </a:p>
          </p:txBody>
        </p:sp>
        <p:sp>
          <p:nvSpPr>
            <p:cNvPr id="9233" name="Line 39"/>
            <p:cNvSpPr>
              <a:spLocks noChangeShapeType="1"/>
            </p:cNvSpPr>
            <p:nvPr/>
          </p:nvSpPr>
          <p:spPr bwMode="auto">
            <a:xfrm flipH="1" flipV="1">
              <a:off x="3168" y="1173"/>
              <a:ext cx="2" cy="173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34" name="Text Box 40"/>
            <p:cNvSpPr txBox="1">
              <a:spLocks noChangeArrowheads="1"/>
            </p:cNvSpPr>
            <p:nvPr/>
          </p:nvSpPr>
          <p:spPr bwMode="auto">
            <a:xfrm>
              <a:off x="2358" y="951"/>
              <a:ext cx="232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tIns="0" bIns="0">
              <a:spAutoFit/>
            </a:bodyPr>
            <a:lstStyle>
              <a:lvl1pPr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/>
              <a:r>
                <a:rPr lang="en-US" altLang="en-US" sz="2400">
                  <a:latin typeface="Arial" panose="020B0604020202020204" pitchFamily="34" charset="0"/>
                </a:rPr>
                <a:t>r</a:t>
              </a:r>
              <a:r>
                <a:rPr lang="en-US" altLang="en-US" sz="2400" baseline="-25000">
                  <a:latin typeface="Arial" panose="020B0604020202020204" pitchFamily="34" charset="0"/>
                </a:rPr>
                <a:t>w</a:t>
              </a:r>
            </a:p>
          </p:txBody>
        </p:sp>
      </p:grpSp>
      <p:sp>
        <p:nvSpPr>
          <p:cNvPr id="45" name="Rectangle 10" descr="Large confetti"/>
          <p:cNvSpPr>
            <a:spLocks noChangeArrowheads="1"/>
          </p:cNvSpPr>
          <p:nvPr/>
        </p:nvSpPr>
        <p:spPr bwMode="auto">
          <a:xfrm>
            <a:off x="7426364" y="4300430"/>
            <a:ext cx="992879" cy="265178"/>
          </a:xfrm>
          <a:prstGeom prst="rect">
            <a:avLst/>
          </a:prstGeom>
          <a:solidFill>
            <a:srgbClr val="FFFF00"/>
          </a:solidFill>
          <a:ln w="88900">
            <a:solidFill>
              <a:srgbClr val="FF0000"/>
            </a:solidFill>
          </a:ln>
        </p:spPr>
        <p:txBody>
          <a:bodyPr wrap="none" anchor="ctr"/>
          <a:lstStyle>
            <a:lvl1pPr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A572F02-1E4C-0DC5-E453-EA2DF6F13DF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83680" y="1188720"/>
            <a:ext cx="5394960" cy="557784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B6FE8C7-BA99-1535-84C8-91B3858AC80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83680" y="1188720"/>
            <a:ext cx="5394960" cy="557784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217C36C-2337-94B0-4947-8C89E90243A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83680" y="1188720"/>
            <a:ext cx="5394960" cy="5577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5738978"/>
      </p:ext>
    </p:extLst>
  </p:cSld>
  <p:clrMapOvr>
    <a:masterClrMapping/>
  </p:clrMapOvr>
  <p:transition advTm="15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pat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7037E-6 L -2.77778E-6 -0.09144 " pathEditMode="relative" rAng="0" ptsTypes="AA">
                                      <p:cBhvr>
                                        <p:cTn id="3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5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1" animBg="1"/>
    </p:bldLst>
  </p:timing>
</p:sld>
</file>

<file path=ppt/theme/theme1.xml><?xml version="1.0" encoding="utf-8"?>
<a:theme xmlns:a="http://schemas.openxmlformats.org/drawingml/2006/main" name="Default Design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E5"/>
      </a:hlink>
      <a:folHlink>
        <a:srgbClr val="D1D1F4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7435</TotalTime>
  <Words>773</Words>
  <Application>Microsoft Office PowerPoint</Application>
  <PresentationFormat>Widescreen</PresentationFormat>
  <Paragraphs>176</Paragraphs>
  <Slides>15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Arial</vt:lpstr>
      <vt:lpstr>Times New Roman</vt:lpstr>
      <vt:lpstr>Default Design</vt:lpstr>
      <vt:lpstr>Observations and Wells</vt:lpstr>
      <vt:lpstr>PURPOSE</vt:lpstr>
      <vt:lpstr>Constant Rate &amp; Wells</vt:lpstr>
      <vt:lpstr>Well Volumes</vt:lpstr>
      <vt:lpstr>Wellbore Storage</vt:lpstr>
      <vt:lpstr>Orlando NTC</vt:lpstr>
      <vt:lpstr>Observation Well Storage</vt:lpstr>
      <vt:lpstr>Effect on Results</vt:lpstr>
      <vt:lpstr>Long Well Screens</vt:lpstr>
      <vt:lpstr>Confining Unit Wells</vt:lpstr>
      <vt:lpstr>Flow in Observation Well</vt:lpstr>
      <vt:lpstr>Flow in Observation Well</vt:lpstr>
      <vt:lpstr>Offset Comparison</vt:lpstr>
      <vt:lpstr>Offset Comparison</vt:lpstr>
      <vt:lpstr>End Section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Halford, Keith J.</dc:creator>
  <cp:lastModifiedBy>Keith Halford</cp:lastModifiedBy>
  <cp:revision>304</cp:revision>
  <dcterms:created xsi:type="dcterms:W3CDTF">1601-01-01T00:00:00Z</dcterms:created>
  <dcterms:modified xsi:type="dcterms:W3CDTF">2025-02-14T07:34:29Z</dcterms:modified>
</cp:coreProperties>
</file>