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xml" ContentType="application/vnd.openxmlformats-officedocument.presentationml.tags+xml"/>
  <Override PartName="/ppt/notesSlides/notesSlide6.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9"/>
  </p:notesMasterIdLst>
  <p:sldIdLst>
    <p:sldId id="308" r:id="rId2"/>
    <p:sldId id="454" r:id="rId3"/>
    <p:sldId id="465" r:id="rId4"/>
    <p:sldId id="463" r:id="rId5"/>
    <p:sldId id="464" r:id="rId6"/>
    <p:sldId id="452" r:id="rId7"/>
    <p:sldId id="446" r:id="rId8"/>
    <p:sldId id="447" r:id="rId9"/>
    <p:sldId id="448" r:id="rId10"/>
    <p:sldId id="449" r:id="rId11"/>
    <p:sldId id="450" r:id="rId12"/>
    <p:sldId id="456" r:id="rId13"/>
    <p:sldId id="475" r:id="rId14"/>
    <p:sldId id="453" r:id="rId15"/>
    <p:sldId id="400" r:id="rId16"/>
    <p:sldId id="402" r:id="rId17"/>
    <p:sldId id="466" r:id="rId18"/>
    <p:sldId id="467" r:id="rId19"/>
    <p:sldId id="439" r:id="rId20"/>
    <p:sldId id="337" r:id="rId21"/>
    <p:sldId id="334" r:id="rId22"/>
    <p:sldId id="474" r:id="rId23"/>
    <p:sldId id="476" r:id="rId24"/>
    <p:sldId id="437" r:id="rId25"/>
    <p:sldId id="426" r:id="rId26"/>
    <p:sldId id="432" r:id="rId27"/>
    <p:sldId id="427" r:id="rId28"/>
    <p:sldId id="429" r:id="rId29"/>
    <p:sldId id="430" r:id="rId30"/>
    <p:sldId id="438" r:id="rId31"/>
    <p:sldId id="368" r:id="rId32"/>
    <p:sldId id="345" r:id="rId33"/>
    <p:sldId id="346" r:id="rId34"/>
    <p:sldId id="369" r:id="rId35"/>
    <p:sldId id="335" r:id="rId36"/>
    <p:sldId id="441" r:id="rId37"/>
    <p:sldId id="434" r:id="rId38"/>
    <p:sldId id="372" r:id="rId39"/>
    <p:sldId id="336" r:id="rId40"/>
    <p:sldId id="371" r:id="rId41"/>
    <p:sldId id="445" r:id="rId42"/>
    <p:sldId id="443" r:id="rId43"/>
    <p:sldId id="375" r:id="rId44"/>
    <p:sldId id="376" r:id="rId45"/>
    <p:sldId id="473" r:id="rId46"/>
    <p:sldId id="392" r:id="rId47"/>
    <p:sldId id="468" r:id="rId48"/>
    <p:sldId id="389" r:id="rId49"/>
    <p:sldId id="393" r:id="rId50"/>
    <p:sldId id="472" r:id="rId51"/>
    <p:sldId id="458" r:id="rId52"/>
    <p:sldId id="422" r:id="rId53"/>
    <p:sldId id="444" r:id="rId54"/>
    <p:sldId id="435" r:id="rId55"/>
    <p:sldId id="477" r:id="rId56"/>
    <p:sldId id="423" r:id="rId57"/>
    <p:sldId id="424" r:id="rId58"/>
  </p:sldIdLst>
  <p:sldSz cx="9144000" cy="6858000" type="screen4x3"/>
  <p:notesSz cx="6858000" cy="9144000"/>
  <p:defaultTextStyle>
    <a:defPPr>
      <a:defRPr lang="en-US"/>
    </a:defPPr>
    <a:lvl1pPr algn="ctr" rtl="0" fontAlgn="base">
      <a:spcBef>
        <a:spcPct val="0"/>
      </a:spcBef>
      <a:spcAft>
        <a:spcPct val="0"/>
      </a:spcAft>
      <a:defRPr sz="5400" b="1" kern="1200">
        <a:solidFill>
          <a:schemeClr val="tx1"/>
        </a:solidFill>
        <a:latin typeface="Times New Roman" panose="02020603050405020304" pitchFamily="18" charset="0"/>
        <a:ea typeface="+mn-ea"/>
        <a:cs typeface="+mn-cs"/>
      </a:defRPr>
    </a:lvl1pPr>
    <a:lvl2pPr marL="457200" algn="ctr" rtl="0" fontAlgn="base">
      <a:spcBef>
        <a:spcPct val="0"/>
      </a:spcBef>
      <a:spcAft>
        <a:spcPct val="0"/>
      </a:spcAft>
      <a:defRPr sz="5400" b="1" kern="1200">
        <a:solidFill>
          <a:schemeClr val="tx1"/>
        </a:solidFill>
        <a:latin typeface="Times New Roman" panose="02020603050405020304" pitchFamily="18" charset="0"/>
        <a:ea typeface="+mn-ea"/>
        <a:cs typeface="+mn-cs"/>
      </a:defRPr>
    </a:lvl2pPr>
    <a:lvl3pPr marL="914400" algn="ctr" rtl="0" fontAlgn="base">
      <a:spcBef>
        <a:spcPct val="0"/>
      </a:spcBef>
      <a:spcAft>
        <a:spcPct val="0"/>
      </a:spcAft>
      <a:defRPr sz="5400" b="1" kern="1200">
        <a:solidFill>
          <a:schemeClr val="tx1"/>
        </a:solidFill>
        <a:latin typeface="Times New Roman" panose="02020603050405020304" pitchFamily="18" charset="0"/>
        <a:ea typeface="+mn-ea"/>
        <a:cs typeface="+mn-cs"/>
      </a:defRPr>
    </a:lvl3pPr>
    <a:lvl4pPr marL="1371600" algn="ctr" rtl="0" fontAlgn="base">
      <a:spcBef>
        <a:spcPct val="0"/>
      </a:spcBef>
      <a:spcAft>
        <a:spcPct val="0"/>
      </a:spcAft>
      <a:defRPr sz="5400" b="1" kern="1200">
        <a:solidFill>
          <a:schemeClr val="tx1"/>
        </a:solidFill>
        <a:latin typeface="Times New Roman" panose="02020603050405020304" pitchFamily="18" charset="0"/>
        <a:ea typeface="+mn-ea"/>
        <a:cs typeface="+mn-cs"/>
      </a:defRPr>
    </a:lvl4pPr>
    <a:lvl5pPr marL="1828800" algn="ctr" rtl="0" fontAlgn="base">
      <a:spcBef>
        <a:spcPct val="0"/>
      </a:spcBef>
      <a:spcAft>
        <a:spcPct val="0"/>
      </a:spcAft>
      <a:defRPr sz="5400" b="1" kern="1200">
        <a:solidFill>
          <a:schemeClr val="tx1"/>
        </a:solidFill>
        <a:latin typeface="Times New Roman" panose="02020603050405020304" pitchFamily="18" charset="0"/>
        <a:ea typeface="+mn-ea"/>
        <a:cs typeface="+mn-cs"/>
      </a:defRPr>
    </a:lvl5pPr>
    <a:lvl6pPr marL="2286000" algn="l" defTabSz="914400" rtl="0" eaLnBrk="1" latinLnBrk="0" hangingPunct="1">
      <a:defRPr sz="5400" b="1" kern="1200">
        <a:solidFill>
          <a:schemeClr val="tx1"/>
        </a:solidFill>
        <a:latin typeface="Times New Roman" panose="02020603050405020304" pitchFamily="18" charset="0"/>
        <a:ea typeface="+mn-ea"/>
        <a:cs typeface="+mn-cs"/>
      </a:defRPr>
    </a:lvl6pPr>
    <a:lvl7pPr marL="2743200" algn="l" defTabSz="914400" rtl="0" eaLnBrk="1" latinLnBrk="0" hangingPunct="1">
      <a:defRPr sz="5400" b="1" kern="1200">
        <a:solidFill>
          <a:schemeClr val="tx1"/>
        </a:solidFill>
        <a:latin typeface="Times New Roman" panose="02020603050405020304" pitchFamily="18" charset="0"/>
        <a:ea typeface="+mn-ea"/>
        <a:cs typeface="+mn-cs"/>
      </a:defRPr>
    </a:lvl7pPr>
    <a:lvl8pPr marL="3200400" algn="l" defTabSz="914400" rtl="0" eaLnBrk="1" latinLnBrk="0" hangingPunct="1">
      <a:defRPr sz="5400" b="1" kern="1200">
        <a:solidFill>
          <a:schemeClr val="tx1"/>
        </a:solidFill>
        <a:latin typeface="Times New Roman" panose="02020603050405020304" pitchFamily="18" charset="0"/>
        <a:ea typeface="+mn-ea"/>
        <a:cs typeface="+mn-cs"/>
      </a:defRPr>
    </a:lvl8pPr>
    <a:lvl9pPr marL="3657600" algn="l" defTabSz="914400" rtl="0" eaLnBrk="1" latinLnBrk="0" hangingPunct="1">
      <a:defRPr sz="5400" b="1" kern="1200">
        <a:solidFill>
          <a:schemeClr val="tx1"/>
        </a:solidFill>
        <a:latin typeface="Times New Roman" panose="02020603050405020304" pitchFamily="18" charset="0"/>
        <a:ea typeface="+mn-ea"/>
        <a:cs typeface="+mn-cs"/>
      </a:defRPr>
    </a:lvl9pPr>
  </p:defaultTextStyle>
  <p:extLst>
    <p:ext uri="{521415D9-36F7-43E2-AB2F-B90AF26B5E84}">
      <p14:sectionLst xmlns:p14="http://schemas.microsoft.com/office/powerpoint/2010/main">
        <p14:section name="Default Section" id="{3CC30113-5FA9-45A9-BCC5-AFF7280B3094}">
          <p14:sldIdLst>
            <p14:sldId id="308"/>
            <p14:sldId id="454"/>
            <p14:sldId id="465"/>
            <p14:sldId id="463"/>
            <p14:sldId id="464"/>
            <p14:sldId id="452"/>
            <p14:sldId id="446"/>
            <p14:sldId id="447"/>
            <p14:sldId id="448"/>
            <p14:sldId id="449"/>
            <p14:sldId id="450"/>
            <p14:sldId id="456"/>
            <p14:sldId id="475"/>
            <p14:sldId id="453"/>
            <p14:sldId id="400"/>
            <p14:sldId id="402"/>
            <p14:sldId id="466"/>
            <p14:sldId id="467"/>
            <p14:sldId id="439"/>
            <p14:sldId id="337"/>
            <p14:sldId id="334"/>
            <p14:sldId id="474"/>
            <p14:sldId id="476"/>
            <p14:sldId id="437"/>
            <p14:sldId id="426"/>
            <p14:sldId id="432"/>
            <p14:sldId id="427"/>
            <p14:sldId id="429"/>
            <p14:sldId id="430"/>
            <p14:sldId id="438"/>
            <p14:sldId id="368"/>
            <p14:sldId id="345"/>
            <p14:sldId id="346"/>
            <p14:sldId id="369"/>
            <p14:sldId id="335"/>
            <p14:sldId id="441"/>
            <p14:sldId id="434"/>
            <p14:sldId id="372"/>
            <p14:sldId id="336"/>
            <p14:sldId id="371"/>
            <p14:sldId id="445"/>
            <p14:sldId id="443"/>
            <p14:sldId id="375"/>
            <p14:sldId id="376"/>
            <p14:sldId id="473"/>
            <p14:sldId id="392"/>
            <p14:sldId id="468"/>
            <p14:sldId id="389"/>
            <p14:sldId id="393"/>
            <p14:sldId id="472"/>
            <p14:sldId id="458"/>
            <p14:sldId id="422"/>
            <p14:sldId id="444"/>
            <p14:sldId id="435"/>
            <p14:sldId id="477"/>
            <p14:sldId id="423"/>
            <p14:sldId id="424"/>
          </p14:sldIdLst>
        </p14:section>
      </p14:sectionLst>
    </p:ext>
    <p:ext uri="{EFAFB233-063F-42B5-8137-9DF3F51BA10A}">
      <p15:sldGuideLst xmlns:p15="http://schemas.microsoft.com/office/powerpoint/2012/main">
        <p15:guide id="1" orient="horz" pos="4224">
          <p15:clr>
            <a:srgbClr val="A4A3A4"/>
          </p15:clr>
        </p15:guide>
        <p15:guide id="2" orient="horz" pos="720">
          <p15:clr>
            <a:srgbClr val="A4A3A4"/>
          </p15:clr>
        </p15:guide>
        <p15:guide id="3" orient="horz" pos="2064">
          <p15:clr>
            <a:srgbClr val="A4A3A4"/>
          </p15:clr>
        </p15:guide>
        <p15:guide id="4"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00"/>
    <a:srgbClr val="FFFFB7"/>
    <a:srgbClr val="2D2DB9"/>
    <a:srgbClr val="FFFF66"/>
    <a:srgbClr val="5F5F5F"/>
    <a:srgbClr val="292929"/>
    <a:srgbClr val="1C1C1C"/>
    <a:srgbClr val="777777"/>
    <a:srgbClr val="6699FF"/>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110" autoAdjust="0"/>
    <p:restoredTop sz="94798" autoAdjust="0"/>
  </p:normalViewPr>
  <p:slideViewPr>
    <p:cSldViewPr snapToGrid="0">
      <p:cViewPr varScale="1">
        <p:scale>
          <a:sx n="99" d="100"/>
          <a:sy n="99" d="100"/>
        </p:scale>
        <p:origin x="1314" y="84"/>
      </p:cViewPr>
      <p:guideLst>
        <p:guide orient="horz" pos="4224"/>
        <p:guide orient="horz" pos="720"/>
        <p:guide orient="horz" pos="2064"/>
        <p:guide pos="2880"/>
      </p:guideLst>
    </p:cSldViewPr>
  </p:slideViewPr>
  <p:outlineViewPr>
    <p:cViewPr>
      <p:scale>
        <a:sx n="33" d="100"/>
        <a:sy n="33" d="100"/>
      </p:scale>
      <p:origin x="0" y="0"/>
    </p:cViewPr>
    <p:sldLst>
      <p:sld r:id="rId1" collapse="1"/>
      <p:sld r:id="rId2" collapse="1"/>
    </p:sldLst>
  </p:outlineViewPr>
  <p:notesTextViewPr>
    <p:cViewPr>
      <p:scale>
        <a:sx n="100" d="100"/>
        <a:sy n="100" d="100"/>
      </p:scale>
      <p:origin x="0" y="0"/>
    </p:cViewPr>
  </p:notesTextViewPr>
  <p:sorterViewPr>
    <p:cViewPr varScale="1">
      <p:scale>
        <a:sx n="1" d="1"/>
        <a:sy n="1" d="1"/>
      </p:scale>
      <p:origin x="0" y="-935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_rels/viewProps.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slide" Target="slides/slide20.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7.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31.wmf"/><Relationship Id="rId2" Type="http://schemas.openxmlformats.org/officeDocument/2006/relationships/image" Target="../media/image30.wmf"/><Relationship Id="rId1" Type="http://schemas.openxmlformats.org/officeDocument/2006/relationships/image" Target="../media/image29.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48.wmf"/><Relationship Id="rId2" Type="http://schemas.openxmlformats.org/officeDocument/2006/relationships/image" Target="../media/image47.wmf"/><Relationship Id="rId1" Type="http://schemas.openxmlformats.org/officeDocument/2006/relationships/image" Target="../media/image46.w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52.wmf"/><Relationship Id="rId1" Type="http://schemas.openxmlformats.org/officeDocument/2006/relationships/image" Target="../media/image51.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54.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200" b="0"/>
            </a:lvl1pPr>
          </a:lstStyle>
          <a:p>
            <a:endParaRPr lang="en-US" altLang="en-US"/>
          </a:p>
        </p:txBody>
      </p:sp>
      <p:sp>
        <p:nvSpPr>
          <p:cNvPr id="25603" name="Rectangle 3"/>
          <p:cNvSpPr>
            <a:spLocks noGrp="1" noChangeArrowheads="1"/>
          </p:cNvSpPr>
          <p:nvPr>
            <p:ph type="dt"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b="0"/>
            </a:lvl1pPr>
          </a:lstStyle>
          <a:p>
            <a:endParaRPr lang="en-US" altLang="en-US"/>
          </a:p>
        </p:txBody>
      </p:sp>
      <p:sp>
        <p:nvSpPr>
          <p:cNvPr id="2560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5605" name="Rectangle 5"/>
          <p:cNvSpPr>
            <a:spLocks noGrp="1" noChangeArrowheads="1"/>
          </p:cNvSpPr>
          <p:nvPr>
            <p:ph type="body" sz="quarter" idx="3"/>
          </p:nvPr>
        </p:nvSpPr>
        <p:spPr bwMode="auto">
          <a:xfrm>
            <a:off x="914400" y="4343400"/>
            <a:ext cx="5029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5606" name="Rectangle 6"/>
          <p:cNvSpPr>
            <a:spLocks noGrp="1" noChangeArrowheads="1"/>
          </p:cNvSpPr>
          <p:nvPr>
            <p:ph type="ftr" sz="quarter" idx="4"/>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defRPr sz="1200" b="0"/>
            </a:lvl1pPr>
          </a:lstStyle>
          <a:p>
            <a:endParaRPr lang="en-US" altLang="en-US"/>
          </a:p>
        </p:txBody>
      </p:sp>
      <p:sp>
        <p:nvSpPr>
          <p:cNvPr id="25607" name="Rectangle 7"/>
          <p:cNvSpPr>
            <a:spLocks noGrp="1" noChangeArrowheads="1"/>
          </p:cNvSpPr>
          <p:nvPr>
            <p:ph type="sldNum" sz="quarter" idx="5"/>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b="0"/>
            </a:lvl1pPr>
          </a:lstStyle>
          <a:p>
            <a:fld id="{3BE64111-FF6D-477C-9D02-F29265DAB0BA}" type="slidenum">
              <a:rPr lang="en-US" altLang="en-US"/>
              <a:pPr/>
              <a:t>‹#›</a:t>
            </a:fld>
            <a:endParaRPr lang="en-US" altLang="en-US"/>
          </a:p>
        </p:txBody>
      </p:sp>
    </p:spTree>
    <p:extLst>
      <p:ext uri="{BB962C8B-B14F-4D97-AF65-F5344CB8AC3E}">
        <p14:creationId xmlns:p14="http://schemas.microsoft.com/office/powerpoint/2010/main" val="1010461358"/>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Times New Roman" panose="02020603050405020304" pitchFamily="18" charset="0"/>
        <a:ea typeface="+mn-ea"/>
        <a:cs typeface="+mn-cs"/>
      </a:defRPr>
    </a:lvl1pPr>
    <a:lvl2pPr marL="457200" algn="l" rtl="0" fontAlgn="base">
      <a:spcBef>
        <a:spcPct val="30000"/>
      </a:spcBef>
      <a:spcAft>
        <a:spcPct val="0"/>
      </a:spcAft>
      <a:defRPr sz="1200" kern="1200">
        <a:solidFill>
          <a:schemeClr val="tx1"/>
        </a:solidFill>
        <a:latin typeface="Times New Roman" panose="02020603050405020304" pitchFamily="18" charset="0"/>
        <a:ea typeface="+mn-ea"/>
        <a:cs typeface="+mn-cs"/>
      </a:defRPr>
    </a:lvl2pPr>
    <a:lvl3pPr marL="914400" algn="l" rtl="0" fontAlgn="base">
      <a:spcBef>
        <a:spcPct val="30000"/>
      </a:spcBef>
      <a:spcAft>
        <a:spcPct val="0"/>
      </a:spcAft>
      <a:defRPr sz="1200" kern="1200">
        <a:solidFill>
          <a:schemeClr val="tx1"/>
        </a:solidFill>
        <a:latin typeface="Times New Roman" panose="02020603050405020304" pitchFamily="18" charset="0"/>
        <a:ea typeface="+mn-ea"/>
        <a:cs typeface="+mn-cs"/>
      </a:defRPr>
    </a:lvl3pPr>
    <a:lvl4pPr marL="1371600" algn="l" rtl="0" fontAlgn="base">
      <a:spcBef>
        <a:spcPct val="30000"/>
      </a:spcBef>
      <a:spcAft>
        <a:spcPct val="0"/>
      </a:spcAft>
      <a:defRPr sz="1200" kern="1200">
        <a:solidFill>
          <a:schemeClr val="tx1"/>
        </a:solidFill>
        <a:latin typeface="Times New Roman" panose="02020603050405020304" pitchFamily="18" charset="0"/>
        <a:ea typeface="+mn-ea"/>
        <a:cs typeface="+mn-cs"/>
      </a:defRPr>
    </a:lvl4pPr>
    <a:lvl5pPr marL="1828800" algn="l" rtl="0" fontAlgn="base">
      <a:spcBef>
        <a:spcPct val="30000"/>
      </a:spcBef>
      <a:spcAft>
        <a:spcPct val="0"/>
      </a:spcAft>
      <a:defRPr sz="1200" kern="1200">
        <a:solidFill>
          <a:schemeClr val="tx1"/>
        </a:solidFill>
        <a:latin typeface="Times New Roman" panose="020206030504050203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5200">
              <a:spcBef>
                <a:spcPct val="30000"/>
              </a:spcBef>
              <a:defRPr sz="1200">
                <a:solidFill>
                  <a:schemeClr val="tx1"/>
                </a:solidFill>
                <a:latin typeface="Times New Roman" panose="02020603050405020304" pitchFamily="18" charset="0"/>
              </a:defRPr>
            </a:lvl1pPr>
            <a:lvl2pPr marL="742950" indent="-285750" defTabSz="965200">
              <a:spcBef>
                <a:spcPct val="30000"/>
              </a:spcBef>
              <a:defRPr sz="1200">
                <a:solidFill>
                  <a:schemeClr val="tx1"/>
                </a:solidFill>
                <a:latin typeface="Times New Roman" panose="02020603050405020304" pitchFamily="18" charset="0"/>
              </a:defRPr>
            </a:lvl2pPr>
            <a:lvl3pPr marL="1143000" indent="-228600" defTabSz="965200">
              <a:spcBef>
                <a:spcPct val="30000"/>
              </a:spcBef>
              <a:defRPr sz="1200">
                <a:solidFill>
                  <a:schemeClr val="tx1"/>
                </a:solidFill>
                <a:latin typeface="Times New Roman" panose="02020603050405020304" pitchFamily="18" charset="0"/>
              </a:defRPr>
            </a:lvl3pPr>
            <a:lvl4pPr marL="1600200" indent="-228600" defTabSz="965200">
              <a:spcBef>
                <a:spcPct val="30000"/>
              </a:spcBef>
              <a:defRPr sz="1200">
                <a:solidFill>
                  <a:schemeClr val="tx1"/>
                </a:solidFill>
                <a:latin typeface="Times New Roman" panose="02020603050405020304" pitchFamily="18" charset="0"/>
              </a:defRPr>
            </a:lvl4pPr>
            <a:lvl5pPr marL="2057400" indent="-228600" defTabSz="965200">
              <a:spcBef>
                <a:spcPct val="30000"/>
              </a:spcBef>
              <a:defRPr sz="1200">
                <a:solidFill>
                  <a:schemeClr val="tx1"/>
                </a:solidFill>
                <a:latin typeface="Times New Roman" panose="02020603050405020304" pitchFamily="18" charset="0"/>
              </a:defRPr>
            </a:lvl5pPr>
            <a:lvl6pPr marL="2514600" indent="-228600" defTabSz="9652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52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52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52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015D1417-47F2-44AD-9A1D-8C98F9B3B1A6}" type="slidenum">
              <a:rPr lang="en-US" altLang="en-US" sz="1300"/>
              <a:pPr>
                <a:spcBef>
                  <a:spcPct val="0"/>
                </a:spcBef>
              </a:pPr>
              <a:t>7</a:t>
            </a:fld>
            <a:endParaRPr lang="en-US" altLang="en-US" sz="1300"/>
          </a:p>
        </p:txBody>
      </p:sp>
      <p:sp>
        <p:nvSpPr>
          <p:cNvPr id="7171" name="Rectangle 2"/>
          <p:cNvSpPr>
            <a:spLocks noGrp="1" noRot="1" noChangeAspect="1" noChangeArrowheads="1" noTextEdit="1"/>
          </p:cNvSpPr>
          <p:nvPr>
            <p:ph type="sldImg"/>
          </p:nvPr>
        </p:nvSpPr>
        <p:spPr>
          <a:xfrm>
            <a:off x="1255713" y="720725"/>
            <a:ext cx="4792662" cy="3594100"/>
          </a:xfrm>
          <a:ln/>
        </p:spPr>
      </p:sp>
      <p:sp>
        <p:nvSpPr>
          <p:cNvPr id="7172" name="Rectangle 3"/>
          <p:cNvSpPr>
            <a:spLocks noGrp="1" noChangeArrowheads="1"/>
          </p:cNvSpPr>
          <p:nvPr>
            <p:ph type="body" idx="1"/>
          </p:nvPr>
        </p:nvSpPr>
        <p:spPr>
          <a:xfrm>
            <a:off x="971550" y="4552950"/>
            <a:ext cx="5359400" cy="43148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892" tIns="47445" rIns="94892" bIns="47445"/>
          <a:lstStyle/>
          <a:p>
            <a:pPr eaLnBrk="1" hangingPunct="1"/>
            <a:r>
              <a:rPr lang="en-US" altLang="en-US"/>
              <a:t>Multiple slug tests can show that the well is not fully developed.</a:t>
            </a:r>
          </a:p>
          <a:p>
            <a:pPr eaLnBrk="1" hangingPunct="1"/>
            <a:r>
              <a:rPr lang="en-US" altLang="en-US"/>
              <a:t>With older observation wells, these should be checked about every 5 to 10 years to see if the well needs some maintenance or if an old observation well is going to be added to a network after several years of no use.</a:t>
            </a:r>
          </a:p>
        </p:txBody>
      </p:sp>
    </p:spTree>
    <p:extLst>
      <p:ext uri="{BB962C8B-B14F-4D97-AF65-F5344CB8AC3E}">
        <p14:creationId xmlns:p14="http://schemas.microsoft.com/office/powerpoint/2010/main" val="35960814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5200">
              <a:spcBef>
                <a:spcPct val="30000"/>
              </a:spcBef>
              <a:defRPr sz="1200">
                <a:solidFill>
                  <a:schemeClr val="tx1"/>
                </a:solidFill>
                <a:latin typeface="Times New Roman" panose="02020603050405020304" pitchFamily="18" charset="0"/>
              </a:defRPr>
            </a:lvl1pPr>
            <a:lvl2pPr marL="742950" indent="-285750" defTabSz="965200">
              <a:spcBef>
                <a:spcPct val="30000"/>
              </a:spcBef>
              <a:defRPr sz="1200">
                <a:solidFill>
                  <a:schemeClr val="tx1"/>
                </a:solidFill>
                <a:latin typeface="Times New Roman" panose="02020603050405020304" pitchFamily="18" charset="0"/>
              </a:defRPr>
            </a:lvl2pPr>
            <a:lvl3pPr marL="1143000" indent="-228600" defTabSz="965200">
              <a:spcBef>
                <a:spcPct val="30000"/>
              </a:spcBef>
              <a:defRPr sz="1200">
                <a:solidFill>
                  <a:schemeClr val="tx1"/>
                </a:solidFill>
                <a:latin typeface="Times New Roman" panose="02020603050405020304" pitchFamily="18" charset="0"/>
              </a:defRPr>
            </a:lvl3pPr>
            <a:lvl4pPr marL="1600200" indent="-228600" defTabSz="965200">
              <a:spcBef>
                <a:spcPct val="30000"/>
              </a:spcBef>
              <a:defRPr sz="1200">
                <a:solidFill>
                  <a:schemeClr val="tx1"/>
                </a:solidFill>
                <a:latin typeface="Times New Roman" panose="02020603050405020304" pitchFamily="18" charset="0"/>
              </a:defRPr>
            </a:lvl4pPr>
            <a:lvl5pPr marL="2057400" indent="-228600" defTabSz="965200">
              <a:spcBef>
                <a:spcPct val="30000"/>
              </a:spcBef>
              <a:defRPr sz="1200">
                <a:solidFill>
                  <a:schemeClr val="tx1"/>
                </a:solidFill>
                <a:latin typeface="Times New Roman" panose="02020603050405020304" pitchFamily="18" charset="0"/>
              </a:defRPr>
            </a:lvl5pPr>
            <a:lvl6pPr marL="2514600" indent="-228600" defTabSz="9652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52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52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52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E550EE25-F2E6-4133-A48C-AAF85711B15B}" type="slidenum">
              <a:rPr lang="en-US" altLang="en-US" sz="1300"/>
              <a:pPr>
                <a:spcBef>
                  <a:spcPct val="0"/>
                </a:spcBef>
              </a:pPr>
              <a:t>8</a:t>
            </a:fld>
            <a:endParaRPr lang="en-US" altLang="en-US" sz="1300"/>
          </a:p>
        </p:txBody>
      </p:sp>
      <p:sp>
        <p:nvSpPr>
          <p:cNvPr id="9219" name="Rectangle 2"/>
          <p:cNvSpPr>
            <a:spLocks noGrp="1" noRot="1" noChangeAspect="1" noChangeArrowheads="1" noTextEdit="1"/>
          </p:cNvSpPr>
          <p:nvPr>
            <p:ph type="sldImg"/>
          </p:nvPr>
        </p:nvSpPr>
        <p:spPr>
          <a:xfrm>
            <a:off x="1255713" y="720725"/>
            <a:ext cx="4792662" cy="3594100"/>
          </a:xfrm>
          <a:ln/>
        </p:spPr>
      </p:sp>
      <p:sp>
        <p:nvSpPr>
          <p:cNvPr id="9220" name="Rectangle 3"/>
          <p:cNvSpPr>
            <a:spLocks noGrp="1" noChangeArrowheads="1"/>
          </p:cNvSpPr>
          <p:nvPr>
            <p:ph type="body" idx="1"/>
          </p:nvPr>
        </p:nvSpPr>
        <p:spPr>
          <a:xfrm>
            <a:off x="971550" y="4552950"/>
            <a:ext cx="5359400" cy="43148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892" tIns="47445" rIns="94892" bIns="47445"/>
          <a:lstStyle/>
          <a:p>
            <a:pPr eaLnBrk="1" hangingPunct="1"/>
            <a:r>
              <a:rPr lang="en-US" altLang="en-US"/>
              <a:t>Cost and ease--can be performed by one, at most two people at multiple wells.  Just need a transducer, data logger, and different size slugs.</a:t>
            </a:r>
          </a:p>
          <a:p>
            <a:pPr eaLnBrk="1" hangingPunct="1"/>
            <a:r>
              <a:rPr lang="en-US" altLang="en-US"/>
              <a:t>Rapid -- in most formations that are considered aquifers the recovery time can be less than a minute.  In less permeable formations can take hours</a:t>
            </a:r>
          </a:p>
          <a:p>
            <a:pPr eaLnBrk="1" hangingPunct="1"/>
            <a:r>
              <a:rPr lang="en-US" altLang="en-US"/>
              <a:t>Tight formations --can’t perform pumping test because of problems maintaining a pumping rate without dewatering the well. Other options are constant head injection test or lab core permeability.</a:t>
            </a:r>
          </a:p>
          <a:p>
            <a:pPr eaLnBrk="1" hangingPunct="1"/>
            <a:r>
              <a:rPr lang="en-US" altLang="en-US"/>
              <a:t>No Water -- Major advantage at hazardous waste sites.  The only waste water would be the water used to decontaminate the slug.</a:t>
            </a:r>
          </a:p>
          <a:p>
            <a:pPr eaLnBrk="1" hangingPunct="1"/>
            <a:r>
              <a:rPr lang="en-US" altLang="en-US"/>
              <a:t>Typically done at hazardous waste sites -- run multiple tests at all of the wells in an area</a:t>
            </a:r>
          </a:p>
          <a:p>
            <a:pPr eaLnBrk="1" hangingPunct="1"/>
            <a:r>
              <a:rPr lang="en-US" altLang="en-US"/>
              <a:t>Analysis -- Most analysis involves fitting straight lines or type curves to correctly plotted field data.</a:t>
            </a:r>
          </a:p>
        </p:txBody>
      </p:sp>
    </p:spTree>
    <p:extLst>
      <p:ext uri="{BB962C8B-B14F-4D97-AF65-F5344CB8AC3E}">
        <p14:creationId xmlns:p14="http://schemas.microsoft.com/office/powerpoint/2010/main" val="26442211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5200">
              <a:spcBef>
                <a:spcPct val="30000"/>
              </a:spcBef>
              <a:defRPr sz="1200">
                <a:solidFill>
                  <a:schemeClr val="tx1"/>
                </a:solidFill>
                <a:latin typeface="Times New Roman" panose="02020603050405020304" pitchFamily="18" charset="0"/>
              </a:defRPr>
            </a:lvl1pPr>
            <a:lvl2pPr marL="742950" indent="-285750" defTabSz="965200">
              <a:spcBef>
                <a:spcPct val="30000"/>
              </a:spcBef>
              <a:defRPr sz="1200">
                <a:solidFill>
                  <a:schemeClr val="tx1"/>
                </a:solidFill>
                <a:latin typeface="Times New Roman" panose="02020603050405020304" pitchFamily="18" charset="0"/>
              </a:defRPr>
            </a:lvl2pPr>
            <a:lvl3pPr marL="1143000" indent="-228600" defTabSz="965200">
              <a:spcBef>
                <a:spcPct val="30000"/>
              </a:spcBef>
              <a:defRPr sz="1200">
                <a:solidFill>
                  <a:schemeClr val="tx1"/>
                </a:solidFill>
                <a:latin typeface="Times New Roman" panose="02020603050405020304" pitchFamily="18" charset="0"/>
              </a:defRPr>
            </a:lvl3pPr>
            <a:lvl4pPr marL="1600200" indent="-228600" defTabSz="965200">
              <a:spcBef>
                <a:spcPct val="30000"/>
              </a:spcBef>
              <a:defRPr sz="1200">
                <a:solidFill>
                  <a:schemeClr val="tx1"/>
                </a:solidFill>
                <a:latin typeface="Times New Roman" panose="02020603050405020304" pitchFamily="18" charset="0"/>
              </a:defRPr>
            </a:lvl4pPr>
            <a:lvl5pPr marL="2057400" indent="-228600" defTabSz="965200">
              <a:spcBef>
                <a:spcPct val="30000"/>
              </a:spcBef>
              <a:defRPr sz="1200">
                <a:solidFill>
                  <a:schemeClr val="tx1"/>
                </a:solidFill>
                <a:latin typeface="Times New Roman" panose="02020603050405020304" pitchFamily="18" charset="0"/>
              </a:defRPr>
            </a:lvl5pPr>
            <a:lvl6pPr marL="2514600" indent="-228600" defTabSz="9652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52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52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52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68FA6D44-5CDE-4233-A5F2-759A3492B236}" type="slidenum">
              <a:rPr lang="en-US" altLang="en-US" sz="1300"/>
              <a:pPr>
                <a:spcBef>
                  <a:spcPct val="0"/>
                </a:spcBef>
              </a:pPr>
              <a:t>9</a:t>
            </a:fld>
            <a:endParaRPr lang="en-US" altLang="en-US" sz="1300"/>
          </a:p>
        </p:txBody>
      </p:sp>
      <p:sp>
        <p:nvSpPr>
          <p:cNvPr id="11267" name="Rectangle 2"/>
          <p:cNvSpPr>
            <a:spLocks noGrp="1" noRot="1" noChangeAspect="1" noChangeArrowheads="1" noTextEdit="1"/>
          </p:cNvSpPr>
          <p:nvPr>
            <p:ph type="sldImg"/>
          </p:nvPr>
        </p:nvSpPr>
        <p:spPr>
          <a:xfrm>
            <a:off x="1255713" y="720725"/>
            <a:ext cx="4792662" cy="3594100"/>
          </a:xfrm>
          <a:ln/>
        </p:spPr>
      </p:sp>
      <p:sp>
        <p:nvSpPr>
          <p:cNvPr id="11268" name="Rectangle 3"/>
          <p:cNvSpPr>
            <a:spLocks noGrp="1" noChangeArrowheads="1"/>
          </p:cNvSpPr>
          <p:nvPr>
            <p:ph type="body" idx="1"/>
          </p:nvPr>
        </p:nvSpPr>
        <p:spPr>
          <a:xfrm>
            <a:off x="971550" y="4552950"/>
            <a:ext cx="5359400" cy="43148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892" tIns="47445" rIns="94892" bIns="47445"/>
          <a:lstStyle/>
          <a:p>
            <a:pPr eaLnBrk="1" hangingPunct="1"/>
            <a:r>
              <a:rPr lang="en-US" altLang="en-US" dirty="0"/>
              <a:t>Just to clarify that many people like to distinguish between the two types of tests.  This is critical for unconfined aquifers where the water level is below the top of the screen--ONLY the slug-out or rising-head test should be analyzed.</a:t>
            </a:r>
          </a:p>
        </p:txBody>
      </p:sp>
    </p:spTree>
    <p:extLst>
      <p:ext uri="{BB962C8B-B14F-4D97-AF65-F5344CB8AC3E}">
        <p14:creationId xmlns:p14="http://schemas.microsoft.com/office/powerpoint/2010/main" val="3217576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a:ln/>
        </p:spPr>
      </p:sp>
      <p:sp>
        <p:nvSpPr>
          <p:cNvPr id="143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43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65200">
              <a:defRPr sz="6000" b="1">
                <a:solidFill>
                  <a:schemeClr val="tx1"/>
                </a:solidFill>
                <a:latin typeface="Times New Roman" panose="02020603050405020304" pitchFamily="18" charset="0"/>
              </a:defRPr>
            </a:lvl1pPr>
            <a:lvl2pPr marL="742950" indent="-285750" algn="ctr" defTabSz="965200">
              <a:defRPr sz="6000" b="1">
                <a:solidFill>
                  <a:schemeClr val="tx1"/>
                </a:solidFill>
                <a:latin typeface="Times New Roman" panose="02020603050405020304" pitchFamily="18" charset="0"/>
              </a:defRPr>
            </a:lvl2pPr>
            <a:lvl3pPr marL="1143000" indent="-228600" algn="ctr" defTabSz="965200">
              <a:defRPr sz="6000" b="1">
                <a:solidFill>
                  <a:schemeClr val="tx1"/>
                </a:solidFill>
                <a:latin typeface="Times New Roman" panose="02020603050405020304" pitchFamily="18" charset="0"/>
              </a:defRPr>
            </a:lvl3pPr>
            <a:lvl4pPr marL="1600200" indent="-228600" algn="ctr" defTabSz="965200">
              <a:defRPr sz="6000" b="1">
                <a:solidFill>
                  <a:schemeClr val="tx1"/>
                </a:solidFill>
                <a:latin typeface="Times New Roman" panose="02020603050405020304" pitchFamily="18" charset="0"/>
              </a:defRPr>
            </a:lvl4pPr>
            <a:lvl5pPr marL="2057400" indent="-228600" algn="ctr" defTabSz="965200">
              <a:defRPr sz="6000" b="1">
                <a:solidFill>
                  <a:schemeClr val="tx1"/>
                </a:solidFill>
                <a:latin typeface="Times New Roman" panose="02020603050405020304" pitchFamily="18" charset="0"/>
              </a:defRPr>
            </a:lvl5pPr>
            <a:lvl6pPr marL="2514600" indent="-228600" algn="ctr" defTabSz="965200" eaLnBrk="0" fontAlgn="base" hangingPunct="0">
              <a:spcBef>
                <a:spcPct val="0"/>
              </a:spcBef>
              <a:spcAft>
                <a:spcPct val="0"/>
              </a:spcAft>
              <a:defRPr sz="6000" b="1">
                <a:solidFill>
                  <a:schemeClr val="tx1"/>
                </a:solidFill>
                <a:latin typeface="Times New Roman" panose="02020603050405020304" pitchFamily="18" charset="0"/>
              </a:defRPr>
            </a:lvl6pPr>
            <a:lvl7pPr marL="2971800" indent="-228600" algn="ctr" defTabSz="965200" eaLnBrk="0" fontAlgn="base" hangingPunct="0">
              <a:spcBef>
                <a:spcPct val="0"/>
              </a:spcBef>
              <a:spcAft>
                <a:spcPct val="0"/>
              </a:spcAft>
              <a:defRPr sz="6000" b="1">
                <a:solidFill>
                  <a:schemeClr val="tx1"/>
                </a:solidFill>
                <a:latin typeface="Times New Roman" panose="02020603050405020304" pitchFamily="18" charset="0"/>
              </a:defRPr>
            </a:lvl7pPr>
            <a:lvl8pPr marL="3429000" indent="-228600" algn="ctr" defTabSz="965200" eaLnBrk="0" fontAlgn="base" hangingPunct="0">
              <a:spcBef>
                <a:spcPct val="0"/>
              </a:spcBef>
              <a:spcAft>
                <a:spcPct val="0"/>
              </a:spcAft>
              <a:defRPr sz="6000" b="1">
                <a:solidFill>
                  <a:schemeClr val="tx1"/>
                </a:solidFill>
                <a:latin typeface="Times New Roman" panose="02020603050405020304" pitchFamily="18" charset="0"/>
              </a:defRPr>
            </a:lvl8pPr>
            <a:lvl9pPr marL="3886200" indent="-228600" algn="ctr" defTabSz="965200" eaLnBrk="0" fontAlgn="base" hangingPunct="0">
              <a:spcBef>
                <a:spcPct val="0"/>
              </a:spcBef>
              <a:spcAft>
                <a:spcPct val="0"/>
              </a:spcAft>
              <a:defRPr sz="6000" b="1">
                <a:solidFill>
                  <a:schemeClr val="tx1"/>
                </a:solidFill>
                <a:latin typeface="Times New Roman" panose="02020603050405020304" pitchFamily="18" charset="0"/>
              </a:defRPr>
            </a:lvl9pPr>
          </a:lstStyle>
          <a:p>
            <a:pPr algn="r"/>
            <a:fld id="{A03964B1-4B61-45A9-8703-8BF17CAD6368}" type="slidenum">
              <a:rPr lang="en-US" altLang="en-US" sz="1300" b="0"/>
              <a:pPr algn="r"/>
              <a:t>11</a:t>
            </a:fld>
            <a:endParaRPr lang="en-US" altLang="en-US" sz="1300" b="0"/>
          </a:p>
        </p:txBody>
      </p:sp>
    </p:spTree>
    <p:extLst>
      <p:ext uri="{BB962C8B-B14F-4D97-AF65-F5344CB8AC3E}">
        <p14:creationId xmlns:p14="http://schemas.microsoft.com/office/powerpoint/2010/main" val="23922276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BE64111-FF6D-477C-9D02-F29265DAB0BA}" type="slidenum">
              <a:rPr lang="en-US" altLang="en-US" smtClean="0"/>
              <a:pPr/>
              <a:t>31</a:t>
            </a:fld>
            <a:endParaRPr lang="en-US" altLang="en-US"/>
          </a:p>
        </p:txBody>
      </p:sp>
    </p:spTree>
    <p:extLst>
      <p:ext uri="{BB962C8B-B14F-4D97-AF65-F5344CB8AC3E}">
        <p14:creationId xmlns:p14="http://schemas.microsoft.com/office/powerpoint/2010/main" val="15274534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BE64111-FF6D-477C-9D02-F29265DAB0BA}" type="slidenum">
              <a:rPr lang="en-US" altLang="en-US" smtClean="0"/>
              <a:pPr/>
              <a:t>40</a:t>
            </a:fld>
            <a:endParaRPr lang="en-US" altLang="en-US"/>
          </a:p>
        </p:txBody>
      </p:sp>
    </p:spTree>
    <p:extLst>
      <p:ext uri="{BB962C8B-B14F-4D97-AF65-F5344CB8AC3E}">
        <p14:creationId xmlns:p14="http://schemas.microsoft.com/office/powerpoint/2010/main" val="395589349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68962" name="Rectangle 2"/>
          <p:cNvSpPr>
            <a:spLocks noGrp="1" noChangeArrowheads="1"/>
          </p:cNvSpPr>
          <p:nvPr>
            <p:ph type="ctrTitle"/>
          </p:nvPr>
        </p:nvSpPr>
        <p:spPr>
          <a:xfrm>
            <a:off x="0" y="0"/>
            <a:ext cx="9144000" cy="3014663"/>
          </a:xfrm>
        </p:spPr>
        <p:txBody>
          <a:bodyPr/>
          <a:lstStyle>
            <a:lvl1pPr>
              <a:defRPr/>
            </a:lvl1pPr>
          </a:lstStyle>
          <a:p>
            <a:pPr lvl="0"/>
            <a:r>
              <a:rPr lang="en-US" altLang="en-US" noProof="0"/>
              <a:t>Click to edit Master title style</a:t>
            </a:r>
          </a:p>
        </p:txBody>
      </p:sp>
      <p:sp>
        <p:nvSpPr>
          <p:cNvPr id="168965" name="Rectangle 5"/>
          <p:cNvSpPr>
            <a:spLocks noChangeArrowheads="1"/>
          </p:cNvSpPr>
          <p:nvPr userDrawn="1"/>
        </p:nvSpPr>
        <p:spPr bwMode="auto">
          <a:xfrm>
            <a:off x="4554538" y="5546725"/>
            <a:ext cx="436245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p>
            <a:pPr algn="r" eaLnBrk="0" hangingPunct="0"/>
            <a:r>
              <a:rPr lang="en-US" altLang="en-US" sz="4000">
                <a:latin typeface="Arial" panose="020B0604020202020204" pitchFamily="34" charset="0"/>
              </a:rPr>
              <a:t>Keith J Halford, </a:t>
            </a:r>
          </a:p>
          <a:p>
            <a:pPr algn="r" eaLnBrk="0" hangingPunct="0"/>
            <a:r>
              <a:rPr lang="en-US" altLang="en-US" sz="4000">
                <a:latin typeface="Arial" panose="020B0604020202020204" pitchFamily="34" charset="0"/>
              </a:rPr>
              <a:t>Carson City, NV</a:t>
            </a:r>
          </a:p>
        </p:txBody>
      </p:sp>
      <p:pic>
        <p:nvPicPr>
          <p:cNvPr id="168966" name="Picture 6"/>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p:blipFill>
        <p:spPr bwMode="auto">
          <a:xfrm>
            <a:off x="0" y="6169977"/>
            <a:ext cx="2513013" cy="623571"/>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38100">
                <a:solidFill>
                  <a:srgbClr val="FFFF00"/>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advTm="15000">
    <p:wipe dir="d"/>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22999927"/>
      </p:ext>
    </p:extLst>
  </p:cSld>
  <p:clrMapOvr>
    <a:masterClrMapping/>
  </p:clrMapOvr>
  <p:transition advTm="15000">
    <p:wipe dir="d"/>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30D4F2-0CE4-4C36-8616-B8EE38C08468}"/>
              </a:ext>
            </a:extLst>
          </p:cNvPr>
          <p:cNvSpPr>
            <a:spLocks noGrp="1"/>
          </p:cNvSpPr>
          <p:nvPr>
            <p:ph type="title"/>
          </p:nvPr>
        </p:nvSpPr>
        <p:spPr>
          <a:xfrm>
            <a:off x="0" y="0"/>
            <a:ext cx="9144000" cy="112395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367BEDCE-9C7D-446D-9320-2BC10C6A9126}"/>
              </a:ext>
            </a:extLst>
          </p:cNvPr>
          <p:cNvSpPr>
            <a:spLocks noGrp="1"/>
          </p:cNvSpPr>
          <p:nvPr>
            <p:ph idx="1"/>
          </p:nvPr>
        </p:nvSpPr>
        <p:spPr>
          <a:xfrm>
            <a:off x="125225" y="1238187"/>
            <a:ext cx="4718379" cy="5416110"/>
          </a:xfrm>
        </p:spPr>
        <p:txBody>
          <a:bodyPr/>
          <a:lstStyle>
            <a:lvl1pPr>
              <a:defRPr sz="2800"/>
            </a:lvl1pPr>
            <a:lvl2pPr>
              <a:defRPr sz="2400"/>
            </a:lvl2pPr>
            <a:lvl3pPr>
              <a:defRPr sz="20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58947100"/>
      </p:ext>
    </p:extLst>
  </p:cSld>
  <p:clrMapOvr>
    <a:masterClrMapping/>
  </p:clrMapOvr>
  <p:transition advTm="15000">
    <p:wipe dir="d"/>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5"/>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0"/>
            <a:ext cx="9144000" cy="1123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1027" name="Rectangle 3"/>
          <p:cNvSpPr>
            <a:spLocks noGrp="1" noChangeArrowheads="1"/>
          </p:cNvSpPr>
          <p:nvPr>
            <p:ph type="body" idx="1"/>
          </p:nvPr>
        </p:nvSpPr>
        <p:spPr bwMode="auto">
          <a:xfrm>
            <a:off x="487363" y="1663700"/>
            <a:ext cx="7970837" cy="4432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31" name="Line 7"/>
          <p:cNvSpPr>
            <a:spLocks noChangeShapeType="1"/>
          </p:cNvSpPr>
          <p:nvPr userDrawn="1"/>
        </p:nvSpPr>
        <p:spPr bwMode="auto">
          <a:xfrm>
            <a:off x="0" y="1147763"/>
            <a:ext cx="9144000" cy="0"/>
          </a:xfrm>
          <a:prstGeom prst="line">
            <a:avLst/>
          </a:prstGeom>
          <a:noFill/>
          <a:ln w="57150">
            <a:solidFill>
              <a:srgbClr val="FF00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2" name="Picture 6">
            <a:extLst>
              <a:ext uri="{FF2B5EF4-FFF2-40B4-BE49-F238E27FC236}">
                <a16:creationId xmlns:a16="http://schemas.microsoft.com/office/drawing/2014/main" id="{D5AA8F28-6777-416A-8F90-C0D8405448DA}"/>
              </a:ext>
            </a:extLst>
          </p:cNvPr>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p:blipFill>
        <p:spPr bwMode="auto">
          <a:xfrm>
            <a:off x="0" y="6585725"/>
            <a:ext cx="1097280" cy="272275"/>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38100">
                <a:solidFill>
                  <a:srgbClr val="FFFF00"/>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5" r:id="rId3"/>
  </p:sldLayoutIdLst>
  <p:transition advTm="15000">
    <p:wipe dir="d"/>
  </p:transition>
  <p:txStyles>
    <p:titleStyle>
      <a:lvl1pPr algn="ctr" rtl="0" fontAlgn="base">
        <a:spcBef>
          <a:spcPct val="0"/>
        </a:spcBef>
        <a:spcAft>
          <a:spcPct val="0"/>
        </a:spcAft>
        <a:defRPr sz="4800" b="1" kern="1200">
          <a:solidFill>
            <a:schemeClr val="tx2"/>
          </a:solidFill>
          <a:latin typeface="+mj-lt"/>
          <a:ea typeface="+mj-ea"/>
          <a:cs typeface="+mj-cs"/>
        </a:defRPr>
      </a:lvl1pPr>
      <a:lvl2pPr algn="ctr" rtl="0" fontAlgn="base">
        <a:spcBef>
          <a:spcPct val="0"/>
        </a:spcBef>
        <a:spcAft>
          <a:spcPct val="0"/>
        </a:spcAft>
        <a:defRPr sz="5400" b="1">
          <a:solidFill>
            <a:schemeClr val="tx2"/>
          </a:solidFill>
          <a:latin typeface="Arial" panose="020B0604020202020204" pitchFamily="34" charset="0"/>
        </a:defRPr>
      </a:lvl2pPr>
      <a:lvl3pPr algn="ctr" rtl="0" fontAlgn="base">
        <a:spcBef>
          <a:spcPct val="0"/>
        </a:spcBef>
        <a:spcAft>
          <a:spcPct val="0"/>
        </a:spcAft>
        <a:defRPr sz="5400" b="1">
          <a:solidFill>
            <a:schemeClr val="tx2"/>
          </a:solidFill>
          <a:latin typeface="Arial" panose="020B0604020202020204" pitchFamily="34" charset="0"/>
        </a:defRPr>
      </a:lvl3pPr>
      <a:lvl4pPr algn="ctr" rtl="0" fontAlgn="base">
        <a:spcBef>
          <a:spcPct val="0"/>
        </a:spcBef>
        <a:spcAft>
          <a:spcPct val="0"/>
        </a:spcAft>
        <a:defRPr sz="5400" b="1">
          <a:solidFill>
            <a:schemeClr val="tx2"/>
          </a:solidFill>
          <a:latin typeface="Arial" panose="020B0604020202020204" pitchFamily="34" charset="0"/>
        </a:defRPr>
      </a:lvl4pPr>
      <a:lvl5pPr algn="ctr" rtl="0" fontAlgn="base">
        <a:spcBef>
          <a:spcPct val="0"/>
        </a:spcBef>
        <a:spcAft>
          <a:spcPct val="0"/>
        </a:spcAft>
        <a:defRPr sz="5400" b="1">
          <a:solidFill>
            <a:schemeClr val="tx2"/>
          </a:solidFill>
          <a:latin typeface="Arial" panose="020B0604020202020204" pitchFamily="34" charset="0"/>
        </a:defRPr>
      </a:lvl5pPr>
      <a:lvl6pPr marL="457200" algn="ctr" rtl="0" fontAlgn="base">
        <a:spcBef>
          <a:spcPct val="0"/>
        </a:spcBef>
        <a:spcAft>
          <a:spcPct val="0"/>
        </a:spcAft>
        <a:defRPr sz="5400" b="1">
          <a:solidFill>
            <a:schemeClr val="tx2"/>
          </a:solidFill>
          <a:latin typeface="Arial" panose="020B0604020202020204" pitchFamily="34" charset="0"/>
        </a:defRPr>
      </a:lvl6pPr>
      <a:lvl7pPr marL="914400" algn="ctr" rtl="0" fontAlgn="base">
        <a:spcBef>
          <a:spcPct val="0"/>
        </a:spcBef>
        <a:spcAft>
          <a:spcPct val="0"/>
        </a:spcAft>
        <a:defRPr sz="5400" b="1">
          <a:solidFill>
            <a:schemeClr val="tx2"/>
          </a:solidFill>
          <a:latin typeface="Arial" panose="020B0604020202020204" pitchFamily="34" charset="0"/>
        </a:defRPr>
      </a:lvl7pPr>
      <a:lvl8pPr marL="1371600" algn="ctr" rtl="0" fontAlgn="base">
        <a:spcBef>
          <a:spcPct val="0"/>
        </a:spcBef>
        <a:spcAft>
          <a:spcPct val="0"/>
        </a:spcAft>
        <a:defRPr sz="5400" b="1">
          <a:solidFill>
            <a:schemeClr val="tx2"/>
          </a:solidFill>
          <a:latin typeface="Arial" panose="020B0604020202020204" pitchFamily="34" charset="0"/>
        </a:defRPr>
      </a:lvl8pPr>
      <a:lvl9pPr marL="1828800" algn="ctr" rtl="0" fontAlgn="base">
        <a:spcBef>
          <a:spcPct val="0"/>
        </a:spcBef>
        <a:spcAft>
          <a:spcPct val="0"/>
        </a:spcAft>
        <a:defRPr sz="5400" b="1">
          <a:solidFill>
            <a:schemeClr val="tx2"/>
          </a:solidFill>
          <a:latin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e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image" Target="../media/image13.gif"/><Relationship Id="rId1" Type="http://schemas.openxmlformats.org/officeDocument/2006/relationships/slideLayout" Target="../slideLayouts/slideLayout2.xml"/><Relationship Id="rId4" Type="http://schemas.openxmlformats.org/officeDocument/2006/relationships/hyperlink" Target="https://halfordhydrology.com/slug_kgs-bnr-2019/"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22.gif"/><Relationship Id="rId13" Type="http://schemas.openxmlformats.org/officeDocument/2006/relationships/image" Target="../media/image27.gif"/><Relationship Id="rId3" Type="http://schemas.openxmlformats.org/officeDocument/2006/relationships/image" Target="../media/image17.gif"/><Relationship Id="rId7" Type="http://schemas.openxmlformats.org/officeDocument/2006/relationships/image" Target="../media/image21.gif"/><Relationship Id="rId12" Type="http://schemas.openxmlformats.org/officeDocument/2006/relationships/image" Target="../media/image26.gif"/><Relationship Id="rId2" Type="http://schemas.openxmlformats.org/officeDocument/2006/relationships/image" Target="../media/image16.gif"/><Relationship Id="rId1" Type="http://schemas.openxmlformats.org/officeDocument/2006/relationships/slideLayout" Target="../slideLayouts/slideLayout2.xml"/><Relationship Id="rId6" Type="http://schemas.openxmlformats.org/officeDocument/2006/relationships/image" Target="../media/image20.gif"/><Relationship Id="rId11" Type="http://schemas.openxmlformats.org/officeDocument/2006/relationships/image" Target="../media/image25.gif"/><Relationship Id="rId5" Type="http://schemas.openxmlformats.org/officeDocument/2006/relationships/image" Target="../media/image19.gif"/><Relationship Id="rId10" Type="http://schemas.openxmlformats.org/officeDocument/2006/relationships/image" Target="../media/image24.gif"/><Relationship Id="rId4" Type="http://schemas.openxmlformats.org/officeDocument/2006/relationships/image" Target="../media/image18.gif"/><Relationship Id="rId9" Type="http://schemas.openxmlformats.org/officeDocument/2006/relationships/image" Target="../media/image23.gi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pubs.er.usgs.gov/publication/wsp2220" TargetMode="External"/><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31.wmf"/><Relationship Id="rId3" Type="http://schemas.openxmlformats.org/officeDocument/2006/relationships/oleObject" Target="../embeddings/oleObject3.bin"/><Relationship Id="rId7" Type="http://schemas.openxmlformats.org/officeDocument/2006/relationships/oleObject" Target="../embeddings/oleObject5.bin"/><Relationship Id="rId2" Type="http://schemas.openxmlformats.org/officeDocument/2006/relationships/slideLayout" Target="../slideLayouts/slideLayout3.xml"/><Relationship Id="rId1" Type="http://schemas.openxmlformats.org/officeDocument/2006/relationships/vmlDrawing" Target="../drawings/vmlDrawing3.vml"/><Relationship Id="rId6" Type="http://schemas.openxmlformats.org/officeDocument/2006/relationships/image" Target="../media/image30.wmf"/><Relationship Id="rId5" Type="http://schemas.openxmlformats.org/officeDocument/2006/relationships/oleObject" Target="../embeddings/oleObject4.bin"/><Relationship Id="rId4" Type="http://schemas.openxmlformats.org/officeDocument/2006/relationships/image" Target="../media/image29.wmf"/></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3.xml"/><Relationship Id="rId6" Type="http://schemas.openxmlformats.org/officeDocument/2006/relationships/hyperlink" Target="https://pubs.er.usgs.gov/publication/sir20165151" TargetMode="External"/><Relationship Id="rId5" Type="http://schemas.openxmlformats.org/officeDocument/2006/relationships/image" Target="../media/image35.png"/><Relationship Id="rId4" Type="http://schemas.openxmlformats.org/officeDocument/2006/relationships/image" Target="../media/image3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8.gif"/><Relationship Id="rId2" Type="http://schemas.openxmlformats.org/officeDocument/2006/relationships/image" Target="../media/image37.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image" Target="../media/image39.emf"/><Relationship Id="rId1" Type="http://schemas.openxmlformats.org/officeDocument/2006/relationships/slideLayout" Target="../slideLayouts/slideLayout2.xml"/><Relationship Id="rId6" Type="http://schemas.openxmlformats.org/officeDocument/2006/relationships/hyperlink" Target="http://fl.water.usgs.gov/Abstracts/wri98_4110_halford.html" TargetMode="External"/><Relationship Id="rId5" Type="http://schemas.openxmlformats.org/officeDocument/2006/relationships/image" Target="../media/image42.emf"/><Relationship Id="rId4" Type="http://schemas.openxmlformats.org/officeDocument/2006/relationships/image" Target="../media/image41.em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hyperlink" Target="Long_Well-Screen.xls" TargetMode="External"/><Relationship Id="rId1" Type="http://schemas.openxmlformats.org/officeDocument/2006/relationships/slideLayout" Target="../slideLayouts/slideLayout2.xml"/><Relationship Id="rId6" Type="http://schemas.openxmlformats.org/officeDocument/2006/relationships/image" Target="../media/image45.emf"/><Relationship Id="rId5" Type="http://schemas.openxmlformats.org/officeDocument/2006/relationships/image" Target="../media/image44.emf"/><Relationship Id="rId4" Type="http://schemas.openxmlformats.org/officeDocument/2006/relationships/image" Target="../media/image43.emf"/></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4.wmf"/><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hyperlink" Target="http://pubs.er.usgs.gov/publication/wsp2220" TargetMode="Externa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openxmlformats.org/officeDocument/2006/relationships/image" Target="../media/image47.wmf"/><Relationship Id="rId3" Type="http://schemas.openxmlformats.org/officeDocument/2006/relationships/image" Target="../media/image49.emf"/><Relationship Id="rId7" Type="http://schemas.openxmlformats.org/officeDocument/2006/relationships/oleObject" Target="../embeddings/oleObject7.bin"/><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image" Target="../media/image46.wmf"/><Relationship Id="rId5" Type="http://schemas.openxmlformats.org/officeDocument/2006/relationships/oleObject" Target="../embeddings/oleObject6.bin"/><Relationship Id="rId10" Type="http://schemas.openxmlformats.org/officeDocument/2006/relationships/image" Target="../media/image48.wmf"/><Relationship Id="rId4" Type="http://schemas.openxmlformats.org/officeDocument/2006/relationships/image" Target="../media/image50.emf"/><Relationship Id="rId9" Type="http://schemas.openxmlformats.org/officeDocument/2006/relationships/oleObject" Target="../embeddings/oleObject8.bin"/></Relationships>
</file>

<file path=ppt/slides/_rels/slide33.xml.rels><?xml version="1.0" encoding="UTF-8" standalone="yes"?>
<Relationships xmlns="http://schemas.openxmlformats.org/package/2006/relationships"><Relationship Id="rId3" Type="http://schemas.openxmlformats.org/officeDocument/2006/relationships/image" Target="../media/image53.wmf"/><Relationship Id="rId7" Type="http://schemas.openxmlformats.org/officeDocument/2006/relationships/image" Target="../media/image52.wmf"/><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oleObject" Target="../embeddings/oleObject10.bin"/><Relationship Id="rId5" Type="http://schemas.openxmlformats.org/officeDocument/2006/relationships/image" Target="../media/image51.wmf"/><Relationship Id="rId4" Type="http://schemas.openxmlformats.org/officeDocument/2006/relationships/oleObject" Target="../embeddings/oleObject9.bin"/></Relationships>
</file>

<file path=ppt/slides/_rels/slide34.xml.rels><?xml version="1.0" encoding="UTF-8" standalone="yes"?>
<Relationships xmlns="http://schemas.openxmlformats.org/package/2006/relationships"><Relationship Id="rId3" Type="http://schemas.openxmlformats.org/officeDocument/2006/relationships/image" Target="../media/image55.wmf"/><Relationship Id="rId2" Type="http://schemas.openxmlformats.org/officeDocument/2006/relationships/slideLayout" Target="../slideLayouts/slideLayout2.xml"/><Relationship Id="rId1" Type="http://schemas.openxmlformats.org/officeDocument/2006/relationships/vmlDrawing" Target="../drawings/vmlDrawing6.vml"/><Relationship Id="rId5" Type="http://schemas.openxmlformats.org/officeDocument/2006/relationships/image" Target="../media/image54.wmf"/><Relationship Id="rId4" Type="http://schemas.openxmlformats.org/officeDocument/2006/relationships/oleObject" Target="../embeddings/oleObject11.bin"/></Relationships>
</file>

<file path=ppt/slides/_rels/slide35.xml.rels><?xml version="1.0" encoding="UTF-8" standalone="yes"?>
<Relationships xmlns="http://schemas.openxmlformats.org/package/2006/relationships"><Relationship Id="rId3" Type="http://schemas.openxmlformats.org/officeDocument/2006/relationships/hyperlink" Target="https://halfordhydrology.com/cj-drawdownrecovery/" TargetMode="External"/><Relationship Id="rId2" Type="http://schemas.openxmlformats.org/officeDocument/2006/relationships/hyperlink" Target="https://pubs.usgs.gov/of/2002/ofr02197/" TargetMode="Externa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38.xml.rels><?xml version="1.0" encoding="UTF-8" standalone="yes"?>
<Relationships xmlns="http://schemas.openxmlformats.org/package/2006/relationships"><Relationship Id="rId3" Type="http://schemas.openxmlformats.org/officeDocument/2006/relationships/hyperlink" Target="http://onlinelibrary.wiley.com/doi/10.1111/j.1745-6584.2005.00151.x/abstract" TargetMode="External"/><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8.w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7.wmf"/><Relationship Id="rId4" Type="http://schemas.openxmlformats.org/officeDocument/2006/relationships/oleObject" Target="../embeddings/oleObject2.bin"/></Relationships>
</file>

<file path=ppt/slides/_rels/slide40.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60.wmf"/></Relationships>
</file>

<file path=ppt/slides/_rels/slide4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 Id="rId5" Type="http://schemas.openxmlformats.org/officeDocument/2006/relationships/hyperlink" Target="https://pubs.er.usgs.gov/publication/sir20185096" TargetMode="External"/><Relationship Id="rId4" Type="http://schemas.openxmlformats.org/officeDocument/2006/relationships/image" Target="../media/image63.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wmf"/><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44.xml.rels><?xml version="1.0" encoding="UTF-8" standalone="yes"?>
<Relationships xmlns="http://schemas.openxmlformats.org/package/2006/relationships"><Relationship Id="rId3" Type="http://schemas.openxmlformats.org/officeDocument/2006/relationships/image" Target="../media/image67.wmf"/><Relationship Id="rId2" Type="http://schemas.openxmlformats.org/officeDocument/2006/relationships/hyperlink" Target="https://nevada.usgs.gov/aquifertests/studies/tests.html?test_pg=ww4a" TargetMode="Externa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hyperlink" Target="https://pubs.usgs.gov/twri/twri3-b1/" TargetMode="External"/><Relationship Id="rId2" Type="http://schemas.openxmlformats.org/officeDocument/2006/relationships/image" Target="../media/image68.png"/><Relationship Id="rId1" Type="http://schemas.openxmlformats.org/officeDocument/2006/relationships/slideLayout" Target="../slideLayouts/slideLayout2.xml"/><Relationship Id="rId5" Type="http://schemas.openxmlformats.org/officeDocument/2006/relationships/hyperlink" Target="https://ngwa.onlinelibrary.wiley.com/doi/abs/10.1111/j.1745-6584.1997.tb00112.x" TargetMode="External"/><Relationship Id="rId4" Type="http://schemas.openxmlformats.org/officeDocument/2006/relationships/image" Target="../media/image69.png"/></Relationships>
</file>

<file path=ppt/slides/_rels/slide46.xml.rels><?xml version="1.0" encoding="UTF-8" standalone="yes"?>
<Relationships xmlns="http://schemas.openxmlformats.org/package/2006/relationships"><Relationship Id="rId2" Type="http://schemas.openxmlformats.org/officeDocument/2006/relationships/image" Target="../media/image70.emf"/><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71.emf"/><Relationship Id="rId2" Type="http://schemas.openxmlformats.org/officeDocument/2006/relationships/slideLayout" Target="../slideLayouts/slideLayout2.xml"/><Relationship Id="rId1" Type="http://schemas.openxmlformats.org/officeDocument/2006/relationships/tags" Target="../tags/tag2.xml"/><Relationship Id="rId5" Type="http://schemas.openxmlformats.org/officeDocument/2006/relationships/image" Target="../media/image73.emf"/><Relationship Id="rId4" Type="http://schemas.openxmlformats.org/officeDocument/2006/relationships/image" Target="../media/image72.emf"/></Relationships>
</file>

<file path=ppt/slides/_rels/slide48.xml.rels><?xml version="1.0" encoding="UTF-8" standalone="yes"?>
<Relationships xmlns="http://schemas.openxmlformats.org/package/2006/relationships"><Relationship Id="rId3" Type="http://schemas.openxmlformats.org/officeDocument/2006/relationships/image" Target="../media/image370.png"/><Relationship Id="rId2" Type="http://schemas.openxmlformats.org/officeDocument/2006/relationships/image" Target="../media/image360.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5.xml.rels><?xml version="1.0" encoding="UTF-8" standalone="yes"?>
<Relationships xmlns="http://schemas.openxmlformats.org/package/2006/relationships"><Relationship Id="rId3" Type="http://schemas.openxmlformats.org/officeDocument/2006/relationships/hyperlink" Target="http://pubs.er.usgs.gov/publication/wsp2220" TargetMode="External"/><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75.gif"/><Relationship Id="rId7" Type="http://schemas.openxmlformats.org/officeDocument/2006/relationships/hyperlink" Target="https://pubs.er.usgs.gov/publication/sir20195139" TargetMode="External"/><Relationship Id="rId2" Type="http://schemas.openxmlformats.org/officeDocument/2006/relationships/image" Target="../media/image74.gif"/><Relationship Id="rId1" Type="http://schemas.openxmlformats.org/officeDocument/2006/relationships/slideLayout" Target="../slideLayouts/slideLayout2.xml"/><Relationship Id="rId6" Type="http://schemas.openxmlformats.org/officeDocument/2006/relationships/image" Target="../media/image78.gif"/><Relationship Id="rId5" Type="http://schemas.openxmlformats.org/officeDocument/2006/relationships/image" Target="../media/image77.gif"/><Relationship Id="rId4" Type="http://schemas.openxmlformats.org/officeDocument/2006/relationships/image" Target="../media/image76.gif"/></Relationships>
</file>

<file path=ppt/slides/_rels/slide51.xml.rels><?xml version="1.0" encoding="UTF-8" standalone="yes"?>
<Relationships xmlns="http://schemas.openxmlformats.org/package/2006/relationships"><Relationship Id="rId3" Type="http://schemas.openxmlformats.org/officeDocument/2006/relationships/image" Target="../media/image80.gif"/><Relationship Id="rId2" Type="http://schemas.openxmlformats.org/officeDocument/2006/relationships/image" Target="../media/image79.gif"/><Relationship Id="rId1" Type="http://schemas.openxmlformats.org/officeDocument/2006/relationships/slideLayout" Target="../slideLayouts/slideLayout2.xml"/><Relationship Id="rId4" Type="http://schemas.openxmlformats.org/officeDocument/2006/relationships/image" Target="../media/image81.gif"/></Relationships>
</file>

<file path=ppt/slides/_rels/slide52.xml.rels><?xml version="1.0" encoding="UTF-8" standalone="yes"?>
<Relationships xmlns="http://schemas.openxmlformats.org/package/2006/relationships"><Relationship Id="rId3" Type="http://schemas.openxmlformats.org/officeDocument/2006/relationships/image" Target="../media/image83.emf"/><Relationship Id="rId2" Type="http://schemas.openxmlformats.org/officeDocument/2006/relationships/image" Target="../media/image82.gif"/><Relationship Id="rId1" Type="http://schemas.openxmlformats.org/officeDocument/2006/relationships/slideLayout" Target="../slideLayouts/slideLayout2.xml"/><Relationship Id="rId4" Type="http://schemas.openxmlformats.org/officeDocument/2006/relationships/hyperlink" Target="https://pubs.er.usgs.gov/publication/sir20165151" TargetMode="Externa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hyperlink" Target="https://water.usgs.gov/admin/memo/GW/gw09.01.html" TargetMode="Externa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8" Type="http://schemas.openxmlformats.org/officeDocument/2006/relationships/image" Target="../media/image89.gif"/><Relationship Id="rId3" Type="http://schemas.openxmlformats.org/officeDocument/2006/relationships/image" Target="../media/image84.png"/><Relationship Id="rId7" Type="http://schemas.openxmlformats.org/officeDocument/2006/relationships/image" Target="../media/image88.gif"/><Relationship Id="rId2" Type="http://schemas.openxmlformats.org/officeDocument/2006/relationships/hyperlink" Target="https://nevada.usgs.gov/aquifertests/index.html" TargetMode="External"/><Relationship Id="rId1" Type="http://schemas.openxmlformats.org/officeDocument/2006/relationships/slideLayout" Target="../slideLayouts/slideLayout2.xml"/><Relationship Id="rId6" Type="http://schemas.openxmlformats.org/officeDocument/2006/relationships/image" Target="../media/image87.gif"/><Relationship Id="rId5" Type="http://schemas.openxmlformats.org/officeDocument/2006/relationships/image" Target="../media/image86.gif"/><Relationship Id="rId4" Type="http://schemas.openxmlformats.org/officeDocument/2006/relationships/image" Target="../media/image85.gif"/><Relationship Id="rId9" Type="http://schemas.openxmlformats.org/officeDocument/2006/relationships/image" Target="../media/image90.gif"/></Relationships>
</file>

<file path=ppt/slides/_rels/slide56.xml.rels><?xml version="1.0" encoding="UTF-8" standalone="yes"?>
<Relationships xmlns="http://schemas.openxmlformats.org/package/2006/relationships"><Relationship Id="rId2" Type="http://schemas.openxmlformats.org/officeDocument/2006/relationships/hyperlink" Target="https://water.usgs.gov/admin/memo/GW/gw09.01.html" TargetMode="Externa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8" Type="http://schemas.openxmlformats.org/officeDocument/2006/relationships/hyperlink" Target="https://water.usgs.gov/admin/memo/GW/gw09.01.html" TargetMode="External"/><Relationship Id="rId13" Type="http://schemas.openxmlformats.org/officeDocument/2006/relationships/hyperlink" Target="https://doi.org/10.3133/sir20195139" TargetMode="External"/><Relationship Id="rId3" Type="http://schemas.openxmlformats.org/officeDocument/2006/relationships/hyperlink" Target="http://pubs.usgs.gov/twri/twri3-b1/" TargetMode="External"/><Relationship Id="rId7" Type="http://schemas.openxmlformats.org/officeDocument/2006/relationships/hyperlink" Target="http://onlinelibrary.wiley.com/doi/10.1111/j.1745-6584.2005.00151.x/abstract;jsessionid=1EBB9DAF6218A74AC389F630050FEB37.f03t01" TargetMode="External"/><Relationship Id="rId12" Type="http://schemas.openxmlformats.org/officeDocument/2006/relationships/hyperlink" Target="https://doi.org/10.3133/pp1863" TargetMode="External"/><Relationship Id="rId2" Type="http://schemas.openxmlformats.org/officeDocument/2006/relationships/hyperlink" Target="http://pubs.er.usgs.gov/publication/wsp1536E" TargetMode="External"/><Relationship Id="rId1" Type="http://schemas.openxmlformats.org/officeDocument/2006/relationships/slideLayout" Target="../slideLayouts/slideLayout2.xml"/><Relationship Id="rId6" Type="http://schemas.openxmlformats.org/officeDocument/2006/relationships/hyperlink" Target="http://pubs.usgs.gov/wri/wri034267/" TargetMode="External"/><Relationship Id="rId11" Type="http://schemas.openxmlformats.org/officeDocument/2006/relationships/hyperlink" Target="https://doi.org/10.3133/sir20185096" TargetMode="External"/><Relationship Id="rId5" Type="http://schemas.openxmlformats.org/officeDocument/2006/relationships/hyperlink" Target="http://water.usgs.gov/admin/memo/GW/gw94.02.html" TargetMode="External"/><Relationship Id="rId10" Type="http://schemas.openxmlformats.org/officeDocument/2006/relationships/hyperlink" Target="https://doi.org/10.3133/sir20165151" TargetMode="External"/><Relationship Id="rId4" Type="http://schemas.openxmlformats.org/officeDocument/2006/relationships/hyperlink" Target="http://pubs.er.usgs.gov/publication/wsp2220" TargetMode="External"/><Relationship Id="rId9" Type="http://schemas.openxmlformats.org/officeDocument/2006/relationships/hyperlink" Target="http://pubs.usgs.gov/tm/tm4-F4/"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pubs.usgs.gov/of/2002/ofr02197/"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pubs.usgs.gov/of/2002/ofr02197/"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2"/>
          <p:cNvSpPr>
            <a:spLocks noGrp="1" noChangeArrowheads="1"/>
          </p:cNvSpPr>
          <p:nvPr>
            <p:ph type="ctrTitle"/>
          </p:nvPr>
        </p:nvSpPr>
        <p:spPr>
          <a:xfrm>
            <a:off x="0" y="665163"/>
            <a:ext cx="9144000" cy="3690937"/>
          </a:xfrm>
        </p:spPr>
        <p:txBody>
          <a:bodyPr/>
          <a:lstStyle/>
          <a:p>
            <a:r>
              <a:rPr lang="en-US" altLang="en-US" sz="8000" dirty="0"/>
              <a:t>Aquifer Testing</a:t>
            </a:r>
          </a:p>
        </p:txBody>
      </p:sp>
    </p:spTree>
  </p:cSld>
  <p:clrMapOvr>
    <a:masterClrMapping/>
  </p:clrMapOvr>
  <p:transition advTm="20000">
    <p:wipe dir="d"/>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pPr eaLnBrk="1" hangingPunct="1"/>
            <a:r>
              <a:rPr lang="en-US" altLang="en-US" sz="6000"/>
              <a:t>Slug-Test Review</a:t>
            </a:r>
          </a:p>
        </p:txBody>
      </p:sp>
      <p:sp>
        <p:nvSpPr>
          <p:cNvPr id="12291" name="Rectangle 3"/>
          <p:cNvSpPr>
            <a:spLocks noGrp="1" noChangeArrowheads="1"/>
          </p:cNvSpPr>
          <p:nvPr>
            <p:ph type="body" idx="1"/>
          </p:nvPr>
        </p:nvSpPr>
        <p:spPr>
          <a:xfrm>
            <a:off x="685800" y="3300413"/>
            <a:ext cx="7772400" cy="3054350"/>
          </a:xfrm>
        </p:spPr>
        <p:txBody>
          <a:bodyPr/>
          <a:lstStyle/>
          <a:p>
            <a:pPr eaLnBrk="1" hangingPunct="1"/>
            <a:r>
              <a:rPr lang="en-US" altLang="en-US"/>
              <a:t>Rapid addition or removal of a known volume from a well stresses the aquifer</a:t>
            </a:r>
          </a:p>
          <a:p>
            <a:pPr eaLnBrk="1" hangingPunct="1"/>
            <a:r>
              <a:rPr lang="en-US" altLang="en-US"/>
              <a:t>Hydraulic conductivity (K) related to recovery rate with various corrections for well construction and geometry</a:t>
            </a:r>
          </a:p>
        </p:txBody>
      </p:sp>
      <p:grpSp>
        <p:nvGrpSpPr>
          <p:cNvPr id="12292" name="Group 5"/>
          <p:cNvGrpSpPr>
            <a:grpSpLocks/>
          </p:cNvGrpSpPr>
          <p:nvPr/>
        </p:nvGrpSpPr>
        <p:grpSpPr bwMode="auto">
          <a:xfrm>
            <a:off x="908050" y="1222375"/>
            <a:ext cx="7208838" cy="1828800"/>
            <a:chOff x="429" y="1027"/>
            <a:chExt cx="3406" cy="1536"/>
          </a:xfrm>
        </p:grpSpPr>
        <p:grpSp>
          <p:nvGrpSpPr>
            <p:cNvPr id="12293" name="Group 6"/>
            <p:cNvGrpSpPr>
              <a:grpSpLocks/>
            </p:cNvGrpSpPr>
            <p:nvPr/>
          </p:nvGrpSpPr>
          <p:grpSpPr bwMode="auto">
            <a:xfrm>
              <a:off x="466" y="1458"/>
              <a:ext cx="3369" cy="1105"/>
              <a:chOff x="532" y="1125"/>
              <a:chExt cx="3369" cy="1105"/>
            </a:xfrm>
          </p:grpSpPr>
          <p:grpSp>
            <p:nvGrpSpPr>
              <p:cNvPr id="12296" name="Group 7"/>
              <p:cNvGrpSpPr>
                <a:grpSpLocks/>
              </p:cNvGrpSpPr>
              <p:nvPr/>
            </p:nvGrpSpPr>
            <p:grpSpPr bwMode="auto">
              <a:xfrm>
                <a:off x="2242" y="1503"/>
                <a:ext cx="985" cy="225"/>
                <a:chOff x="1349" y="2660"/>
                <a:chExt cx="1724" cy="472"/>
              </a:xfrm>
            </p:grpSpPr>
            <p:sp>
              <p:nvSpPr>
                <p:cNvPr id="12353" name="Arc 8"/>
                <p:cNvSpPr>
                  <a:spLocks/>
                </p:cNvSpPr>
                <p:nvPr/>
              </p:nvSpPr>
              <p:spPr bwMode="auto">
                <a:xfrm>
                  <a:off x="1349" y="2660"/>
                  <a:ext cx="812" cy="472"/>
                </a:xfrm>
                <a:custGeom>
                  <a:avLst/>
                  <a:gdLst>
                    <a:gd name="T0" fmla="*/ 0 w 23463"/>
                    <a:gd name="T1" fmla="*/ 0 h 21600"/>
                    <a:gd name="T2" fmla="*/ 28 w 23463"/>
                    <a:gd name="T3" fmla="*/ 10 h 21600"/>
                    <a:gd name="T4" fmla="*/ 2 w 23463"/>
                    <a:gd name="T5" fmla="*/ 10 h 21600"/>
                    <a:gd name="T6" fmla="*/ 0 60000 65536"/>
                    <a:gd name="T7" fmla="*/ 0 60000 65536"/>
                    <a:gd name="T8" fmla="*/ 0 60000 65536"/>
                    <a:gd name="T9" fmla="*/ 0 w 23463"/>
                    <a:gd name="T10" fmla="*/ 0 h 21600"/>
                    <a:gd name="T11" fmla="*/ 23463 w 23463"/>
                    <a:gd name="T12" fmla="*/ 21600 h 21600"/>
                  </a:gdLst>
                  <a:ahLst/>
                  <a:cxnLst>
                    <a:cxn ang="T6">
                      <a:pos x="T0" y="T1"/>
                    </a:cxn>
                    <a:cxn ang="T7">
                      <a:pos x="T2" y="T3"/>
                    </a:cxn>
                    <a:cxn ang="T8">
                      <a:pos x="T4" y="T5"/>
                    </a:cxn>
                  </a:cxnLst>
                  <a:rect l="T9" t="T10" r="T11" b="T12"/>
                  <a:pathLst>
                    <a:path w="23463" h="21600" fill="none" extrusionOk="0">
                      <a:moveTo>
                        <a:pt x="-1" y="80"/>
                      </a:moveTo>
                      <a:cubicBezTo>
                        <a:pt x="619" y="26"/>
                        <a:pt x="1241" y="-1"/>
                        <a:pt x="1863" y="0"/>
                      </a:cubicBezTo>
                      <a:cubicBezTo>
                        <a:pt x="13792" y="0"/>
                        <a:pt x="23463" y="9670"/>
                        <a:pt x="23463" y="21600"/>
                      </a:cubicBezTo>
                    </a:path>
                    <a:path w="23463" h="21600" stroke="0" extrusionOk="0">
                      <a:moveTo>
                        <a:pt x="-1" y="80"/>
                      </a:moveTo>
                      <a:cubicBezTo>
                        <a:pt x="619" y="26"/>
                        <a:pt x="1241" y="-1"/>
                        <a:pt x="1863" y="0"/>
                      </a:cubicBezTo>
                      <a:cubicBezTo>
                        <a:pt x="13792" y="0"/>
                        <a:pt x="23463" y="9670"/>
                        <a:pt x="23463" y="21600"/>
                      </a:cubicBezTo>
                      <a:lnTo>
                        <a:pt x="1863" y="21600"/>
                      </a:lnTo>
                      <a:lnTo>
                        <a:pt x="-1" y="80"/>
                      </a:lnTo>
                      <a:close/>
                    </a:path>
                  </a:pathLst>
                </a:custGeom>
                <a:noFill/>
                <a:ln w="57150">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2354" name="Arc 9"/>
                <p:cNvSpPr>
                  <a:spLocks/>
                </p:cNvSpPr>
                <p:nvPr/>
              </p:nvSpPr>
              <p:spPr bwMode="auto">
                <a:xfrm flipH="1">
                  <a:off x="2261" y="2660"/>
                  <a:ext cx="812" cy="472"/>
                </a:xfrm>
                <a:custGeom>
                  <a:avLst/>
                  <a:gdLst>
                    <a:gd name="T0" fmla="*/ 0 w 23463"/>
                    <a:gd name="T1" fmla="*/ 0 h 21600"/>
                    <a:gd name="T2" fmla="*/ 28 w 23463"/>
                    <a:gd name="T3" fmla="*/ 10 h 21600"/>
                    <a:gd name="T4" fmla="*/ 2 w 23463"/>
                    <a:gd name="T5" fmla="*/ 10 h 21600"/>
                    <a:gd name="T6" fmla="*/ 0 60000 65536"/>
                    <a:gd name="T7" fmla="*/ 0 60000 65536"/>
                    <a:gd name="T8" fmla="*/ 0 60000 65536"/>
                    <a:gd name="T9" fmla="*/ 0 w 23463"/>
                    <a:gd name="T10" fmla="*/ 0 h 21600"/>
                    <a:gd name="T11" fmla="*/ 23463 w 23463"/>
                    <a:gd name="T12" fmla="*/ 21600 h 21600"/>
                  </a:gdLst>
                  <a:ahLst/>
                  <a:cxnLst>
                    <a:cxn ang="T6">
                      <a:pos x="T0" y="T1"/>
                    </a:cxn>
                    <a:cxn ang="T7">
                      <a:pos x="T2" y="T3"/>
                    </a:cxn>
                    <a:cxn ang="T8">
                      <a:pos x="T4" y="T5"/>
                    </a:cxn>
                  </a:cxnLst>
                  <a:rect l="T9" t="T10" r="T11" b="T12"/>
                  <a:pathLst>
                    <a:path w="23463" h="21600" fill="none" extrusionOk="0">
                      <a:moveTo>
                        <a:pt x="-1" y="80"/>
                      </a:moveTo>
                      <a:cubicBezTo>
                        <a:pt x="619" y="26"/>
                        <a:pt x="1241" y="-1"/>
                        <a:pt x="1863" y="0"/>
                      </a:cubicBezTo>
                      <a:cubicBezTo>
                        <a:pt x="13792" y="0"/>
                        <a:pt x="23463" y="9670"/>
                        <a:pt x="23463" y="21600"/>
                      </a:cubicBezTo>
                    </a:path>
                    <a:path w="23463" h="21600" stroke="0" extrusionOk="0">
                      <a:moveTo>
                        <a:pt x="-1" y="80"/>
                      </a:moveTo>
                      <a:cubicBezTo>
                        <a:pt x="619" y="26"/>
                        <a:pt x="1241" y="-1"/>
                        <a:pt x="1863" y="0"/>
                      </a:cubicBezTo>
                      <a:cubicBezTo>
                        <a:pt x="13792" y="0"/>
                        <a:pt x="23463" y="9670"/>
                        <a:pt x="23463" y="21600"/>
                      </a:cubicBezTo>
                      <a:lnTo>
                        <a:pt x="1863" y="21600"/>
                      </a:lnTo>
                      <a:lnTo>
                        <a:pt x="-1" y="80"/>
                      </a:lnTo>
                      <a:close/>
                    </a:path>
                  </a:pathLst>
                </a:custGeom>
                <a:noFill/>
                <a:ln w="57150">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12297" name="Group 10"/>
              <p:cNvGrpSpPr>
                <a:grpSpLocks/>
              </p:cNvGrpSpPr>
              <p:nvPr/>
            </p:nvGrpSpPr>
            <p:grpSpPr bwMode="auto">
              <a:xfrm>
                <a:off x="2684" y="1125"/>
                <a:ext cx="101" cy="1094"/>
                <a:chOff x="964" y="1256"/>
                <a:chExt cx="115" cy="1240"/>
              </a:xfrm>
            </p:grpSpPr>
            <p:sp useBgFill="1">
              <p:nvSpPr>
                <p:cNvPr id="12343" name="Rectangle 11"/>
                <p:cNvSpPr>
                  <a:spLocks noChangeArrowheads="1"/>
                </p:cNvSpPr>
                <p:nvPr/>
              </p:nvSpPr>
              <p:spPr bwMode="auto">
                <a:xfrm>
                  <a:off x="964" y="1256"/>
                  <a:ext cx="115" cy="728"/>
                </a:xfrm>
                <a:prstGeom prst="rect">
                  <a:avLst/>
                </a:prstGeom>
                <a:ln w="25400">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6000">
                    <a:latin typeface="Times New Roman" panose="02020603050405020304" pitchFamily="18" charset="0"/>
                  </a:endParaRPr>
                </a:p>
              </p:txBody>
            </p:sp>
            <p:grpSp>
              <p:nvGrpSpPr>
                <p:cNvPr id="12344" name="Group 12"/>
                <p:cNvGrpSpPr>
                  <a:grpSpLocks/>
                </p:cNvGrpSpPr>
                <p:nvPr/>
              </p:nvGrpSpPr>
              <p:grpSpPr bwMode="auto">
                <a:xfrm>
                  <a:off x="964" y="1992"/>
                  <a:ext cx="115" cy="504"/>
                  <a:chOff x="768" y="2256"/>
                  <a:chExt cx="576" cy="672"/>
                </a:xfrm>
              </p:grpSpPr>
              <p:sp useBgFill="1">
                <p:nvSpPr>
                  <p:cNvPr id="12345" name="Line 13"/>
                  <p:cNvSpPr>
                    <a:spLocks noChangeShapeType="1"/>
                  </p:cNvSpPr>
                  <p:nvPr/>
                </p:nvSpPr>
                <p:spPr bwMode="auto">
                  <a:xfrm>
                    <a:off x="768" y="2256"/>
                    <a:ext cx="576" cy="0"/>
                  </a:xfrm>
                  <a:prstGeom prst="line">
                    <a:avLst/>
                  </a:prstGeom>
                  <a:ln w="28575">
                    <a:solidFill>
                      <a:schemeClr val="tx1"/>
                    </a:solidFill>
                    <a:round/>
                    <a:headEnd/>
                    <a:tailEnd/>
                  </a:ln>
                </p:spPr>
                <p:txBody>
                  <a:bodyPr wrap="none" anchor="ctr"/>
                  <a:lstStyle/>
                  <a:p>
                    <a:endParaRPr lang="en-US"/>
                  </a:p>
                </p:txBody>
              </p:sp>
              <p:sp useBgFill="1">
                <p:nvSpPr>
                  <p:cNvPr id="12346" name="Line 14"/>
                  <p:cNvSpPr>
                    <a:spLocks noChangeShapeType="1"/>
                  </p:cNvSpPr>
                  <p:nvPr/>
                </p:nvSpPr>
                <p:spPr bwMode="auto">
                  <a:xfrm>
                    <a:off x="768" y="2352"/>
                    <a:ext cx="576" cy="0"/>
                  </a:xfrm>
                  <a:prstGeom prst="line">
                    <a:avLst/>
                  </a:prstGeom>
                  <a:ln w="28575">
                    <a:solidFill>
                      <a:schemeClr val="tx1"/>
                    </a:solidFill>
                    <a:round/>
                    <a:headEnd/>
                    <a:tailEnd/>
                  </a:ln>
                </p:spPr>
                <p:txBody>
                  <a:bodyPr wrap="none" anchor="ctr"/>
                  <a:lstStyle/>
                  <a:p>
                    <a:endParaRPr lang="en-US"/>
                  </a:p>
                </p:txBody>
              </p:sp>
              <p:sp useBgFill="1">
                <p:nvSpPr>
                  <p:cNvPr id="12347" name="Line 15"/>
                  <p:cNvSpPr>
                    <a:spLocks noChangeShapeType="1"/>
                  </p:cNvSpPr>
                  <p:nvPr/>
                </p:nvSpPr>
                <p:spPr bwMode="auto">
                  <a:xfrm>
                    <a:off x="768" y="2448"/>
                    <a:ext cx="576" cy="0"/>
                  </a:xfrm>
                  <a:prstGeom prst="line">
                    <a:avLst/>
                  </a:prstGeom>
                  <a:ln w="28575">
                    <a:solidFill>
                      <a:schemeClr val="tx1"/>
                    </a:solidFill>
                    <a:round/>
                    <a:headEnd/>
                    <a:tailEnd/>
                  </a:ln>
                </p:spPr>
                <p:txBody>
                  <a:bodyPr wrap="none" anchor="ctr"/>
                  <a:lstStyle/>
                  <a:p>
                    <a:endParaRPr lang="en-US"/>
                  </a:p>
                </p:txBody>
              </p:sp>
              <p:sp useBgFill="1">
                <p:nvSpPr>
                  <p:cNvPr id="12348" name="Line 16"/>
                  <p:cNvSpPr>
                    <a:spLocks noChangeShapeType="1"/>
                  </p:cNvSpPr>
                  <p:nvPr/>
                </p:nvSpPr>
                <p:spPr bwMode="auto">
                  <a:xfrm>
                    <a:off x="768" y="2544"/>
                    <a:ext cx="576" cy="0"/>
                  </a:xfrm>
                  <a:prstGeom prst="line">
                    <a:avLst/>
                  </a:prstGeom>
                  <a:ln w="28575">
                    <a:solidFill>
                      <a:schemeClr val="tx1"/>
                    </a:solidFill>
                    <a:round/>
                    <a:headEnd/>
                    <a:tailEnd/>
                  </a:ln>
                </p:spPr>
                <p:txBody>
                  <a:bodyPr wrap="none" anchor="ctr"/>
                  <a:lstStyle/>
                  <a:p>
                    <a:endParaRPr lang="en-US"/>
                  </a:p>
                </p:txBody>
              </p:sp>
              <p:sp useBgFill="1">
                <p:nvSpPr>
                  <p:cNvPr id="12349" name="Line 17"/>
                  <p:cNvSpPr>
                    <a:spLocks noChangeShapeType="1"/>
                  </p:cNvSpPr>
                  <p:nvPr/>
                </p:nvSpPr>
                <p:spPr bwMode="auto">
                  <a:xfrm>
                    <a:off x="768" y="2640"/>
                    <a:ext cx="576" cy="0"/>
                  </a:xfrm>
                  <a:prstGeom prst="line">
                    <a:avLst/>
                  </a:prstGeom>
                  <a:ln w="28575">
                    <a:solidFill>
                      <a:schemeClr val="tx1"/>
                    </a:solidFill>
                    <a:round/>
                    <a:headEnd/>
                    <a:tailEnd/>
                  </a:ln>
                </p:spPr>
                <p:txBody>
                  <a:bodyPr wrap="none" anchor="ctr"/>
                  <a:lstStyle/>
                  <a:p>
                    <a:endParaRPr lang="en-US"/>
                  </a:p>
                </p:txBody>
              </p:sp>
              <p:sp useBgFill="1">
                <p:nvSpPr>
                  <p:cNvPr id="12350" name="Line 18"/>
                  <p:cNvSpPr>
                    <a:spLocks noChangeShapeType="1"/>
                  </p:cNvSpPr>
                  <p:nvPr/>
                </p:nvSpPr>
                <p:spPr bwMode="auto">
                  <a:xfrm>
                    <a:off x="768" y="2736"/>
                    <a:ext cx="576" cy="0"/>
                  </a:xfrm>
                  <a:prstGeom prst="line">
                    <a:avLst/>
                  </a:prstGeom>
                  <a:ln w="28575">
                    <a:solidFill>
                      <a:schemeClr val="tx1"/>
                    </a:solidFill>
                    <a:round/>
                    <a:headEnd/>
                    <a:tailEnd/>
                  </a:ln>
                </p:spPr>
                <p:txBody>
                  <a:bodyPr wrap="none" anchor="ctr"/>
                  <a:lstStyle/>
                  <a:p>
                    <a:endParaRPr lang="en-US"/>
                  </a:p>
                </p:txBody>
              </p:sp>
              <p:sp useBgFill="1">
                <p:nvSpPr>
                  <p:cNvPr id="12351" name="Line 19"/>
                  <p:cNvSpPr>
                    <a:spLocks noChangeShapeType="1"/>
                  </p:cNvSpPr>
                  <p:nvPr/>
                </p:nvSpPr>
                <p:spPr bwMode="auto">
                  <a:xfrm>
                    <a:off x="768" y="2832"/>
                    <a:ext cx="576" cy="0"/>
                  </a:xfrm>
                  <a:prstGeom prst="line">
                    <a:avLst/>
                  </a:prstGeom>
                  <a:ln w="28575">
                    <a:solidFill>
                      <a:schemeClr val="tx1"/>
                    </a:solidFill>
                    <a:round/>
                    <a:headEnd/>
                    <a:tailEnd/>
                  </a:ln>
                </p:spPr>
                <p:txBody>
                  <a:bodyPr wrap="none" anchor="ctr"/>
                  <a:lstStyle/>
                  <a:p>
                    <a:endParaRPr lang="en-US"/>
                  </a:p>
                </p:txBody>
              </p:sp>
              <p:sp useBgFill="1">
                <p:nvSpPr>
                  <p:cNvPr id="12352" name="Line 20"/>
                  <p:cNvSpPr>
                    <a:spLocks noChangeShapeType="1"/>
                  </p:cNvSpPr>
                  <p:nvPr/>
                </p:nvSpPr>
                <p:spPr bwMode="auto">
                  <a:xfrm>
                    <a:off x="768" y="2928"/>
                    <a:ext cx="576" cy="0"/>
                  </a:xfrm>
                  <a:prstGeom prst="line">
                    <a:avLst/>
                  </a:prstGeom>
                  <a:ln w="28575">
                    <a:solidFill>
                      <a:schemeClr val="tx1"/>
                    </a:solidFill>
                    <a:round/>
                    <a:headEnd/>
                    <a:tailEnd/>
                  </a:ln>
                </p:spPr>
                <p:txBody>
                  <a:bodyPr wrap="none" anchor="ctr"/>
                  <a:lstStyle/>
                  <a:p>
                    <a:endParaRPr lang="en-US"/>
                  </a:p>
                </p:txBody>
              </p:sp>
            </p:grpSp>
          </p:grpSp>
          <p:sp>
            <p:nvSpPr>
              <p:cNvPr id="12298" name="AutoShape 21"/>
              <p:cNvSpPr>
                <a:spLocks noChangeArrowheads="1"/>
              </p:cNvSpPr>
              <p:nvPr/>
            </p:nvSpPr>
            <p:spPr bwMode="auto">
              <a:xfrm flipV="1">
                <a:off x="2229" y="1360"/>
                <a:ext cx="174" cy="153"/>
              </a:xfrm>
              <a:prstGeom prst="triangle">
                <a:avLst>
                  <a:gd name="adj" fmla="val 50000"/>
                </a:avLst>
              </a:prstGeom>
              <a:solidFill>
                <a:srgbClr val="0000FF"/>
              </a:solidFill>
              <a:ln w="25400">
                <a:solidFill>
                  <a:srgbClr val="0000FF"/>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6000">
                  <a:latin typeface="Times New Roman" panose="02020603050405020304" pitchFamily="18" charset="0"/>
                </a:endParaRPr>
              </a:p>
            </p:txBody>
          </p:sp>
          <p:grpSp>
            <p:nvGrpSpPr>
              <p:cNvPr id="12299" name="Group 22"/>
              <p:cNvGrpSpPr>
                <a:grpSpLocks/>
              </p:cNvGrpSpPr>
              <p:nvPr/>
            </p:nvGrpSpPr>
            <p:grpSpPr bwMode="auto">
              <a:xfrm>
                <a:off x="532" y="1134"/>
                <a:ext cx="519" cy="1096"/>
                <a:chOff x="532" y="1134"/>
                <a:chExt cx="519" cy="1096"/>
              </a:xfrm>
            </p:grpSpPr>
            <p:sp>
              <p:nvSpPr>
                <p:cNvPr id="12330" name="Line 23"/>
                <p:cNvSpPr>
                  <a:spLocks noChangeShapeType="1"/>
                </p:cNvSpPr>
                <p:nvPr/>
              </p:nvSpPr>
              <p:spPr bwMode="auto">
                <a:xfrm>
                  <a:off x="532" y="1502"/>
                  <a:ext cx="519" cy="9"/>
                </a:xfrm>
                <a:prstGeom prst="line">
                  <a:avLst/>
                </a:prstGeom>
                <a:noFill/>
                <a:ln w="50800">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331" name="AutoShape 24"/>
                <p:cNvSpPr>
                  <a:spLocks noChangeArrowheads="1"/>
                </p:cNvSpPr>
                <p:nvPr/>
              </p:nvSpPr>
              <p:spPr bwMode="auto">
                <a:xfrm flipV="1">
                  <a:off x="555" y="1364"/>
                  <a:ext cx="177" cy="153"/>
                </a:xfrm>
                <a:prstGeom prst="triangle">
                  <a:avLst>
                    <a:gd name="adj" fmla="val 50000"/>
                  </a:avLst>
                </a:prstGeom>
                <a:solidFill>
                  <a:srgbClr val="0000FF"/>
                </a:solidFill>
                <a:ln w="25400">
                  <a:solidFill>
                    <a:srgbClr val="0000FF"/>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6000">
                    <a:latin typeface="Times New Roman" panose="02020603050405020304" pitchFamily="18" charset="0"/>
                  </a:endParaRPr>
                </a:p>
              </p:txBody>
            </p:sp>
            <p:grpSp>
              <p:nvGrpSpPr>
                <p:cNvPr id="12332" name="Group 25"/>
                <p:cNvGrpSpPr>
                  <a:grpSpLocks/>
                </p:cNvGrpSpPr>
                <p:nvPr/>
              </p:nvGrpSpPr>
              <p:grpSpPr bwMode="auto">
                <a:xfrm>
                  <a:off x="825" y="1134"/>
                  <a:ext cx="101" cy="1096"/>
                  <a:chOff x="964" y="1256"/>
                  <a:chExt cx="115" cy="1240"/>
                </a:xfrm>
              </p:grpSpPr>
              <p:sp useBgFill="1">
                <p:nvSpPr>
                  <p:cNvPr id="12333" name="Rectangle 26"/>
                  <p:cNvSpPr>
                    <a:spLocks noChangeArrowheads="1"/>
                  </p:cNvSpPr>
                  <p:nvPr/>
                </p:nvSpPr>
                <p:spPr bwMode="auto">
                  <a:xfrm>
                    <a:off x="964" y="1256"/>
                    <a:ext cx="115" cy="728"/>
                  </a:xfrm>
                  <a:prstGeom prst="rect">
                    <a:avLst/>
                  </a:prstGeom>
                  <a:ln w="25400">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6000">
                      <a:latin typeface="Times New Roman" panose="02020603050405020304" pitchFamily="18" charset="0"/>
                    </a:endParaRPr>
                  </a:p>
                </p:txBody>
              </p:sp>
              <p:grpSp>
                <p:nvGrpSpPr>
                  <p:cNvPr id="12334" name="Group 27"/>
                  <p:cNvGrpSpPr>
                    <a:grpSpLocks/>
                  </p:cNvGrpSpPr>
                  <p:nvPr/>
                </p:nvGrpSpPr>
                <p:grpSpPr bwMode="auto">
                  <a:xfrm>
                    <a:off x="964" y="1992"/>
                    <a:ext cx="115" cy="504"/>
                    <a:chOff x="768" y="2256"/>
                    <a:chExt cx="576" cy="672"/>
                  </a:xfrm>
                </p:grpSpPr>
                <p:sp useBgFill="1">
                  <p:nvSpPr>
                    <p:cNvPr id="12335" name="Line 28"/>
                    <p:cNvSpPr>
                      <a:spLocks noChangeShapeType="1"/>
                    </p:cNvSpPr>
                    <p:nvPr/>
                  </p:nvSpPr>
                  <p:spPr bwMode="auto">
                    <a:xfrm>
                      <a:off x="768" y="2256"/>
                      <a:ext cx="576" cy="0"/>
                    </a:xfrm>
                    <a:prstGeom prst="line">
                      <a:avLst/>
                    </a:prstGeom>
                    <a:ln w="28575">
                      <a:solidFill>
                        <a:schemeClr val="tx1"/>
                      </a:solidFill>
                      <a:round/>
                      <a:headEnd/>
                      <a:tailEnd/>
                    </a:ln>
                  </p:spPr>
                  <p:txBody>
                    <a:bodyPr wrap="none" anchor="ctr"/>
                    <a:lstStyle/>
                    <a:p>
                      <a:endParaRPr lang="en-US"/>
                    </a:p>
                  </p:txBody>
                </p:sp>
                <p:sp useBgFill="1">
                  <p:nvSpPr>
                    <p:cNvPr id="12336" name="Line 29"/>
                    <p:cNvSpPr>
                      <a:spLocks noChangeShapeType="1"/>
                    </p:cNvSpPr>
                    <p:nvPr/>
                  </p:nvSpPr>
                  <p:spPr bwMode="auto">
                    <a:xfrm>
                      <a:off x="768" y="2352"/>
                      <a:ext cx="576" cy="0"/>
                    </a:xfrm>
                    <a:prstGeom prst="line">
                      <a:avLst/>
                    </a:prstGeom>
                    <a:ln w="28575">
                      <a:solidFill>
                        <a:schemeClr val="tx1"/>
                      </a:solidFill>
                      <a:round/>
                      <a:headEnd/>
                      <a:tailEnd/>
                    </a:ln>
                  </p:spPr>
                  <p:txBody>
                    <a:bodyPr wrap="none" anchor="ctr"/>
                    <a:lstStyle/>
                    <a:p>
                      <a:endParaRPr lang="en-US"/>
                    </a:p>
                  </p:txBody>
                </p:sp>
                <p:sp useBgFill="1">
                  <p:nvSpPr>
                    <p:cNvPr id="12337" name="Line 30"/>
                    <p:cNvSpPr>
                      <a:spLocks noChangeShapeType="1"/>
                    </p:cNvSpPr>
                    <p:nvPr/>
                  </p:nvSpPr>
                  <p:spPr bwMode="auto">
                    <a:xfrm>
                      <a:off x="768" y="2448"/>
                      <a:ext cx="576" cy="0"/>
                    </a:xfrm>
                    <a:prstGeom prst="line">
                      <a:avLst/>
                    </a:prstGeom>
                    <a:ln w="28575">
                      <a:solidFill>
                        <a:schemeClr val="tx1"/>
                      </a:solidFill>
                      <a:round/>
                      <a:headEnd/>
                      <a:tailEnd/>
                    </a:ln>
                  </p:spPr>
                  <p:txBody>
                    <a:bodyPr wrap="none" anchor="ctr"/>
                    <a:lstStyle/>
                    <a:p>
                      <a:endParaRPr lang="en-US"/>
                    </a:p>
                  </p:txBody>
                </p:sp>
                <p:sp useBgFill="1">
                  <p:nvSpPr>
                    <p:cNvPr id="12338" name="Line 31"/>
                    <p:cNvSpPr>
                      <a:spLocks noChangeShapeType="1"/>
                    </p:cNvSpPr>
                    <p:nvPr/>
                  </p:nvSpPr>
                  <p:spPr bwMode="auto">
                    <a:xfrm>
                      <a:off x="768" y="2544"/>
                      <a:ext cx="576" cy="0"/>
                    </a:xfrm>
                    <a:prstGeom prst="line">
                      <a:avLst/>
                    </a:prstGeom>
                    <a:ln w="28575">
                      <a:solidFill>
                        <a:schemeClr val="tx1"/>
                      </a:solidFill>
                      <a:round/>
                      <a:headEnd/>
                      <a:tailEnd/>
                    </a:ln>
                  </p:spPr>
                  <p:txBody>
                    <a:bodyPr wrap="none" anchor="ctr"/>
                    <a:lstStyle/>
                    <a:p>
                      <a:endParaRPr lang="en-US"/>
                    </a:p>
                  </p:txBody>
                </p:sp>
                <p:sp useBgFill="1">
                  <p:nvSpPr>
                    <p:cNvPr id="12339" name="Line 32"/>
                    <p:cNvSpPr>
                      <a:spLocks noChangeShapeType="1"/>
                    </p:cNvSpPr>
                    <p:nvPr/>
                  </p:nvSpPr>
                  <p:spPr bwMode="auto">
                    <a:xfrm>
                      <a:off x="768" y="2640"/>
                      <a:ext cx="576" cy="0"/>
                    </a:xfrm>
                    <a:prstGeom prst="line">
                      <a:avLst/>
                    </a:prstGeom>
                    <a:ln w="28575">
                      <a:solidFill>
                        <a:schemeClr val="tx1"/>
                      </a:solidFill>
                      <a:round/>
                      <a:headEnd/>
                      <a:tailEnd/>
                    </a:ln>
                  </p:spPr>
                  <p:txBody>
                    <a:bodyPr wrap="none" anchor="ctr"/>
                    <a:lstStyle/>
                    <a:p>
                      <a:endParaRPr lang="en-US"/>
                    </a:p>
                  </p:txBody>
                </p:sp>
                <p:sp useBgFill="1">
                  <p:nvSpPr>
                    <p:cNvPr id="12340" name="Line 33"/>
                    <p:cNvSpPr>
                      <a:spLocks noChangeShapeType="1"/>
                    </p:cNvSpPr>
                    <p:nvPr/>
                  </p:nvSpPr>
                  <p:spPr bwMode="auto">
                    <a:xfrm>
                      <a:off x="768" y="2736"/>
                      <a:ext cx="576" cy="0"/>
                    </a:xfrm>
                    <a:prstGeom prst="line">
                      <a:avLst/>
                    </a:prstGeom>
                    <a:ln w="28575">
                      <a:solidFill>
                        <a:schemeClr val="tx1"/>
                      </a:solidFill>
                      <a:round/>
                      <a:headEnd/>
                      <a:tailEnd/>
                    </a:ln>
                  </p:spPr>
                  <p:txBody>
                    <a:bodyPr wrap="none" anchor="ctr"/>
                    <a:lstStyle/>
                    <a:p>
                      <a:endParaRPr lang="en-US"/>
                    </a:p>
                  </p:txBody>
                </p:sp>
                <p:sp useBgFill="1">
                  <p:nvSpPr>
                    <p:cNvPr id="12341" name="Line 34"/>
                    <p:cNvSpPr>
                      <a:spLocks noChangeShapeType="1"/>
                    </p:cNvSpPr>
                    <p:nvPr/>
                  </p:nvSpPr>
                  <p:spPr bwMode="auto">
                    <a:xfrm>
                      <a:off x="768" y="2832"/>
                      <a:ext cx="576" cy="0"/>
                    </a:xfrm>
                    <a:prstGeom prst="line">
                      <a:avLst/>
                    </a:prstGeom>
                    <a:ln w="28575">
                      <a:solidFill>
                        <a:schemeClr val="tx1"/>
                      </a:solidFill>
                      <a:round/>
                      <a:headEnd/>
                      <a:tailEnd/>
                    </a:ln>
                  </p:spPr>
                  <p:txBody>
                    <a:bodyPr wrap="none" anchor="ctr"/>
                    <a:lstStyle/>
                    <a:p>
                      <a:endParaRPr lang="en-US"/>
                    </a:p>
                  </p:txBody>
                </p:sp>
                <p:sp useBgFill="1">
                  <p:nvSpPr>
                    <p:cNvPr id="12342" name="Line 35"/>
                    <p:cNvSpPr>
                      <a:spLocks noChangeShapeType="1"/>
                    </p:cNvSpPr>
                    <p:nvPr/>
                  </p:nvSpPr>
                  <p:spPr bwMode="auto">
                    <a:xfrm>
                      <a:off x="768" y="2928"/>
                      <a:ext cx="576" cy="0"/>
                    </a:xfrm>
                    <a:prstGeom prst="line">
                      <a:avLst/>
                    </a:prstGeom>
                    <a:ln w="28575">
                      <a:solidFill>
                        <a:schemeClr val="tx1"/>
                      </a:solidFill>
                      <a:round/>
                      <a:headEnd/>
                      <a:tailEnd/>
                    </a:ln>
                  </p:spPr>
                  <p:txBody>
                    <a:bodyPr wrap="none" anchor="ctr"/>
                    <a:lstStyle/>
                    <a:p>
                      <a:endParaRPr lang="en-US"/>
                    </a:p>
                  </p:txBody>
                </p:sp>
              </p:grpSp>
            </p:grpSp>
          </p:grpSp>
          <p:grpSp>
            <p:nvGrpSpPr>
              <p:cNvPr id="12300" name="Group 36"/>
              <p:cNvGrpSpPr>
                <a:grpSpLocks/>
              </p:cNvGrpSpPr>
              <p:nvPr/>
            </p:nvGrpSpPr>
            <p:grpSpPr bwMode="auto">
              <a:xfrm>
                <a:off x="3382" y="1134"/>
                <a:ext cx="519" cy="1096"/>
                <a:chOff x="532" y="1134"/>
                <a:chExt cx="519" cy="1096"/>
              </a:xfrm>
            </p:grpSpPr>
            <p:sp>
              <p:nvSpPr>
                <p:cNvPr id="12317" name="Line 37"/>
                <p:cNvSpPr>
                  <a:spLocks noChangeShapeType="1"/>
                </p:cNvSpPr>
                <p:nvPr/>
              </p:nvSpPr>
              <p:spPr bwMode="auto">
                <a:xfrm>
                  <a:off x="532" y="1502"/>
                  <a:ext cx="519" cy="9"/>
                </a:xfrm>
                <a:prstGeom prst="line">
                  <a:avLst/>
                </a:prstGeom>
                <a:noFill/>
                <a:ln w="50800">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318" name="AutoShape 38"/>
                <p:cNvSpPr>
                  <a:spLocks noChangeArrowheads="1"/>
                </p:cNvSpPr>
                <p:nvPr/>
              </p:nvSpPr>
              <p:spPr bwMode="auto">
                <a:xfrm flipV="1">
                  <a:off x="555" y="1364"/>
                  <a:ext cx="177" cy="153"/>
                </a:xfrm>
                <a:prstGeom prst="triangle">
                  <a:avLst>
                    <a:gd name="adj" fmla="val 50000"/>
                  </a:avLst>
                </a:prstGeom>
                <a:solidFill>
                  <a:srgbClr val="0000FF"/>
                </a:solidFill>
                <a:ln w="25400">
                  <a:solidFill>
                    <a:srgbClr val="0000FF"/>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6000">
                    <a:latin typeface="Times New Roman" panose="02020603050405020304" pitchFamily="18" charset="0"/>
                  </a:endParaRPr>
                </a:p>
              </p:txBody>
            </p:sp>
            <p:grpSp>
              <p:nvGrpSpPr>
                <p:cNvPr id="12319" name="Group 39"/>
                <p:cNvGrpSpPr>
                  <a:grpSpLocks/>
                </p:cNvGrpSpPr>
                <p:nvPr/>
              </p:nvGrpSpPr>
              <p:grpSpPr bwMode="auto">
                <a:xfrm>
                  <a:off x="825" y="1134"/>
                  <a:ext cx="101" cy="1096"/>
                  <a:chOff x="964" y="1256"/>
                  <a:chExt cx="115" cy="1240"/>
                </a:xfrm>
              </p:grpSpPr>
              <p:sp useBgFill="1">
                <p:nvSpPr>
                  <p:cNvPr id="12320" name="Rectangle 40"/>
                  <p:cNvSpPr>
                    <a:spLocks noChangeArrowheads="1"/>
                  </p:cNvSpPr>
                  <p:nvPr/>
                </p:nvSpPr>
                <p:spPr bwMode="auto">
                  <a:xfrm>
                    <a:off x="964" y="1256"/>
                    <a:ext cx="115" cy="728"/>
                  </a:xfrm>
                  <a:prstGeom prst="rect">
                    <a:avLst/>
                  </a:prstGeom>
                  <a:ln w="25400">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6000">
                      <a:latin typeface="Times New Roman" panose="02020603050405020304" pitchFamily="18" charset="0"/>
                    </a:endParaRPr>
                  </a:p>
                </p:txBody>
              </p:sp>
              <p:grpSp>
                <p:nvGrpSpPr>
                  <p:cNvPr id="12321" name="Group 41"/>
                  <p:cNvGrpSpPr>
                    <a:grpSpLocks/>
                  </p:cNvGrpSpPr>
                  <p:nvPr/>
                </p:nvGrpSpPr>
                <p:grpSpPr bwMode="auto">
                  <a:xfrm>
                    <a:off x="964" y="1992"/>
                    <a:ext cx="115" cy="504"/>
                    <a:chOff x="768" y="2256"/>
                    <a:chExt cx="576" cy="672"/>
                  </a:xfrm>
                </p:grpSpPr>
                <p:sp useBgFill="1">
                  <p:nvSpPr>
                    <p:cNvPr id="12322" name="Line 42"/>
                    <p:cNvSpPr>
                      <a:spLocks noChangeShapeType="1"/>
                    </p:cNvSpPr>
                    <p:nvPr/>
                  </p:nvSpPr>
                  <p:spPr bwMode="auto">
                    <a:xfrm>
                      <a:off x="768" y="2256"/>
                      <a:ext cx="576" cy="0"/>
                    </a:xfrm>
                    <a:prstGeom prst="line">
                      <a:avLst/>
                    </a:prstGeom>
                    <a:ln w="28575">
                      <a:solidFill>
                        <a:schemeClr val="tx1"/>
                      </a:solidFill>
                      <a:round/>
                      <a:headEnd/>
                      <a:tailEnd/>
                    </a:ln>
                  </p:spPr>
                  <p:txBody>
                    <a:bodyPr wrap="none" anchor="ctr"/>
                    <a:lstStyle/>
                    <a:p>
                      <a:endParaRPr lang="en-US"/>
                    </a:p>
                  </p:txBody>
                </p:sp>
                <p:sp useBgFill="1">
                  <p:nvSpPr>
                    <p:cNvPr id="12323" name="Line 43"/>
                    <p:cNvSpPr>
                      <a:spLocks noChangeShapeType="1"/>
                    </p:cNvSpPr>
                    <p:nvPr/>
                  </p:nvSpPr>
                  <p:spPr bwMode="auto">
                    <a:xfrm>
                      <a:off x="768" y="2352"/>
                      <a:ext cx="576" cy="0"/>
                    </a:xfrm>
                    <a:prstGeom prst="line">
                      <a:avLst/>
                    </a:prstGeom>
                    <a:ln w="28575">
                      <a:solidFill>
                        <a:schemeClr val="tx1"/>
                      </a:solidFill>
                      <a:round/>
                      <a:headEnd/>
                      <a:tailEnd/>
                    </a:ln>
                  </p:spPr>
                  <p:txBody>
                    <a:bodyPr wrap="none" anchor="ctr"/>
                    <a:lstStyle/>
                    <a:p>
                      <a:endParaRPr lang="en-US"/>
                    </a:p>
                  </p:txBody>
                </p:sp>
                <p:sp useBgFill="1">
                  <p:nvSpPr>
                    <p:cNvPr id="12324" name="Line 44"/>
                    <p:cNvSpPr>
                      <a:spLocks noChangeShapeType="1"/>
                    </p:cNvSpPr>
                    <p:nvPr/>
                  </p:nvSpPr>
                  <p:spPr bwMode="auto">
                    <a:xfrm>
                      <a:off x="768" y="2448"/>
                      <a:ext cx="576" cy="0"/>
                    </a:xfrm>
                    <a:prstGeom prst="line">
                      <a:avLst/>
                    </a:prstGeom>
                    <a:ln w="28575">
                      <a:solidFill>
                        <a:schemeClr val="tx1"/>
                      </a:solidFill>
                      <a:round/>
                      <a:headEnd/>
                      <a:tailEnd/>
                    </a:ln>
                  </p:spPr>
                  <p:txBody>
                    <a:bodyPr wrap="none" anchor="ctr"/>
                    <a:lstStyle/>
                    <a:p>
                      <a:endParaRPr lang="en-US"/>
                    </a:p>
                  </p:txBody>
                </p:sp>
                <p:sp useBgFill="1">
                  <p:nvSpPr>
                    <p:cNvPr id="12325" name="Line 45"/>
                    <p:cNvSpPr>
                      <a:spLocks noChangeShapeType="1"/>
                    </p:cNvSpPr>
                    <p:nvPr/>
                  </p:nvSpPr>
                  <p:spPr bwMode="auto">
                    <a:xfrm>
                      <a:off x="768" y="2544"/>
                      <a:ext cx="576" cy="0"/>
                    </a:xfrm>
                    <a:prstGeom prst="line">
                      <a:avLst/>
                    </a:prstGeom>
                    <a:ln w="28575">
                      <a:solidFill>
                        <a:schemeClr val="tx1"/>
                      </a:solidFill>
                      <a:round/>
                      <a:headEnd/>
                      <a:tailEnd/>
                    </a:ln>
                  </p:spPr>
                  <p:txBody>
                    <a:bodyPr wrap="none" anchor="ctr"/>
                    <a:lstStyle/>
                    <a:p>
                      <a:endParaRPr lang="en-US"/>
                    </a:p>
                  </p:txBody>
                </p:sp>
                <p:sp useBgFill="1">
                  <p:nvSpPr>
                    <p:cNvPr id="12326" name="Line 46"/>
                    <p:cNvSpPr>
                      <a:spLocks noChangeShapeType="1"/>
                    </p:cNvSpPr>
                    <p:nvPr/>
                  </p:nvSpPr>
                  <p:spPr bwMode="auto">
                    <a:xfrm>
                      <a:off x="768" y="2640"/>
                      <a:ext cx="576" cy="0"/>
                    </a:xfrm>
                    <a:prstGeom prst="line">
                      <a:avLst/>
                    </a:prstGeom>
                    <a:ln w="28575">
                      <a:solidFill>
                        <a:schemeClr val="tx1"/>
                      </a:solidFill>
                      <a:round/>
                      <a:headEnd/>
                      <a:tailEnd/>
                    </a:ln>
                  </p:spPr>
                  <p:txBody>
                    <a:bodyPr wrap="none" anchor="ctr"/>
                    <a:lstStyle/>
                    <a:p>
                      <a:endParaRPr lang="en-US"/>
                    </a:p>
                  </p:txBody>
                </p:sp>
                <p:sp useBgFill="1">
                  <p:nvSpPr>
                    <p:cNvPr id="12327" name="Line 47"/>
                    <p:cNvSpPr>
                      <a:spLocks noChangeShapeType="1"/>
                    </p:cNvSpPr>
                    <p:nvPr/>
                  </p:nvSpPr>
                  <p:spPr bwMode="auto">
                    <a:xfrm>
                      <a:off x="768" y="2736"/>
                      <a:ext cx="576" cy="0"/>
                    </a:xfrm>
                    <a:prstGeom prst="line">
                      <a:avLst/>
                    </a:prstGeom>
                    <a:ln w="28575">
                      <a:solidFill>
                        <a:schemeClr val="tx1"/>
                      </a:solidFill>
                      <a:round/>
                      <a:headEnd/>
                      <a:tailEnd/>
                    </a:ln>
                  </p:spPr>
                  <p:txBody>
                    <a:bodyPr wrap="none" anchor="ctr"/>
                    <a:lstStyle/>
                    <a:p>
                      <a:endParaRPr lang="en-US"/>
                    </a:p>
                  </p:txBody>
                </p:sp>
                <p:sp useBgFill="1">
                  <p:nvSpPr>
                    <p:cNvPr id="12328" name="Line 48"/>
                    <p:cNvSpPr>
                      <a:spLocks noChangeShapeType="1"/>
                    </p:cNvSpPr>
                    <p:nvPr/>
                  </p:nvSpPr>
                  <p:spPr bwMode="auto">
                    <a:xfrm>
                      <a:off x="768" y="2832"/>
                      <a:ext cx="576" cy="0"/>
                    </a:xfrm>
                    <a:prstGeom prst="line">
                      <a:avLst/>
                    </a:prstGeom>
                    <a:ln w="28575">
                      <a:solidFill>
                        <a:schemeClr val="tx1"/>
                      </a:solidFill>
                      <a:round/>
                      <a:headEnd/>
                      <a:tailEnd/>
                    </a:ln>
                  </p:spPr>
                  <p:txBody>
                    <a:bodyPr wrap="none" anchor="ctr"/>
                    <a:lstStyle/>
                    <a:p>
                      <a:endParaRPr lang="en-US"/>
                    </a:p>
                  </p:txBody>
                </p:sp>
                <p:sp useBgFill="1">
                  <p:nvSpPr>
                    <p:cNvPr id="12329" name="Line 49"/>
                    <p:cNvSpPr>
                      <a:spLocks noChangeShapeType="1"/>
                    </p:cNvSpPr>
                    <p:nvPr/>
                  </p:nvSpPr>
                  <p:spPr bwMode="auto">
                    <a:xfrm>
                      <a:off x="768" y="2928"/>
                      <a:ext cx="576" cy="0"/>
                    </a:xfrm>
                    <a:prstGeom prst="line">
                      <a:avLst/>
                    </a:prstGeom>
                    <a:ln w="28575">
                      <a:solidFill>
                        <a:schemeClr val="tx1"/>
                      </a:solidFill>
                      <a:round/>
                      <a:headEnd/>
                      <a:tailEnd/>
                    </a:ln>
                  </p:spPr>
                  <p:txBody>
                    <a:bodyPr wrap="none" anchor="ctr"/>
                    <a:lstStyle/>
                    <a:p>
                      <a:endParaRPr lang="en-US"/>
                    </a:p>
                  </p:txBody>
                </p:sp>
              </p:grpSp>
            </p:grpSp>
          </p:grpSp>
          <p:grpSp>
            <p:nvGrpSpPr>
              <p:cNvPr id="12301" name="Group 50"/>
              <p:cNvGrpSpPr>
                <a:grpSpLocks/>
              </p:cNvGrpSpPr>
              <p:nvPr/>
            </p:nvGrpSpPr>
            <p:grpSpPr bwMode="auto">
              <a:xfrm>
                <a:off x="1162" y="1125"/>
                <a:ext cx="998" cy="1094"/>
                <a:chOff x="1162" y="1125"/>
                <a:chExt cx="998" cy="1094"/>
              </a:xfrm>
            </p:grpSpPr>
            <p:grpSp>
              <p:nvGrpSpPr>
                <p:cNvPr id="12302" name="Group 51"/>
                <p:cNvGrpSpPr>
                  <a:grpSpLocks/>
                </p:cNvGrpSpPr>
                <p:nvPr/>
              </p:nvGrpSpPr>
              <p:grpSpPr bwMode="auto">
                <a:xfrm>
                  <a:off x="1175" y="1503"/>
                  <a:ext cx="985" cy="491"/>
                  <a:chOff x="1349" y="2660"/>
                  <a:chExt cx="1724" cy="472"/>
                </a:xfrm>
              </p:grpSpPr>
              <p:sp>
                <p:nvSpPr>
                  <p:cNvPr id="12315" name="Arc 52"/>
                  <p:cNvSpPr>
                    <a:spLocks/>
                  </p:cNvSpPr>
                  <p:nvPr/>
                </p:nvSpPr>
                <p:spPr bwMode="auto">
                  <a:xfrm>
                    <a:off x="1349" y="2660"/>
                    <a:ext cx="812" cy="472"/>
                  </a:xfrm>
                  <a:custGeom>
                    <a:avLst/>
                    <a:gdLst>
                      <a:gd name="T0" fmla="*/ 0 w 23463"/>
                      <a:gd name="T1" fmla="*/ 0 h 21600"/>
                      <a:gd name="T2" fmla="*/ 28 w 23463"/>
                      <a:gd name="T3" fmla="*/ 10 h 21600"/>
                      <a:gd name="T4" fmla="*/ 2 w 23463"/>
                      <a:gd name="T5" fmla="*/ 10 h 21600"/>
                      <a:gd name="T6" fmla="*/ 0 60000 65536"/>
                      <a:gd name="T7" fmla="*/ 0 60000 65536"/>
                      <a:gd name="T8" fmla="*/ 0 60000 65536"/>
                      <a:gd name="T9" fmla="*/ 0 w 23463"/>
                      <a:gd name="T10" fmla="*/ 0 h 21600"/>
                      <a:gd name="T11" fmla="*/ 23463 w 23463"/>
                      <a:gd name="T12" fmla="*/ 21600 h 21600"/>
                    </a:gdLst>
                    <a:ahLst/>
                    <a:cxnLst>
                      <a:cxn ang="T6">
                        <a:pos x="T0" y="T1"/>
                      </a:cxn>
                      <a:cxn ang="T7">
                        <a:pos x="T2" y="T3"/>
                      </a:cxn>
                      <a:cxn ang="T8">
                        <a:pos x="T4" y="T5"/>
                      </a:cxn>
                    </a:cxnLst>
                    <a:rect l="T9" t="T10" r="T11" b="T12"/>
                    <a:pathLst>
                      <a:path w="23463" h="21600" fill="none" extrusionOk="0">
                        <a:moveTo>
                          <a:pt x="-1" y="80"/>
                        </a:moveTo>
                        <a:cubicBezTo>
                          <a:pt x="619" y="26"/>
                          <a:pt x="1241" y="-1"/>
                          <a:pt x="1863" y="0"/>
                        </a:cubicBezTo>
                        <a:cubicBezTo>
                          <a:pt x="13792" y="0"/>
                          <a:pt x="23463" y="9670"/>
                          <a:pt x="23463" y="21600"/>
                        </a:cubicBezTo>
                      </a:path>
                      <a:path w="23463" h="21600" stroke="0" extrusionOk="0">
                        <a:moveTo>
                          <a:pt x="-1" y="80"/>
                        </a:moveTo>
                        <a:cubicBezTo>
                          <a:pt x="619" y="26"/>
                          <a:pt x="1241" y="-1"/>
                          <a:pt x="1863" y="0"/>
                        </a:cubicBezTo>
                        <a:cubicBezTo>
                          <a:pt x="13792" y="0"/>
                          <a:pt x="23463" y="9670"/>
                          <a:pt x="23463" y="21600"/>
                        </a:cubicBezTo>
                        <a:lnTo>
                          <a:pt x="1863" y="21600"/>
                        </a:lnTo>
                        <a:lnTo>
                          <a:pt x="-1" y="80"/>
                        </a:lnTo>
                        <a:close/>
                      </a:path>
                    </a:pathLst>
                  </a:custGeom>
                  <a:noFill/>
                  <a:ln w="57150">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2316" name="Arc 53"/>
                  <p:cNvSpPr>
                    <a:spLocks/>
                  </p:cNvSpPr>
                  <p:nvPr/>
                </p:nvSpPr>
                <p:spPr bwMode="auto">
                  <a:xfrm flipH="1">
                    <a:off x="2261" y="2660"/>
                    <a:ext cx="812" cy="472"/>
                  </a:xfrm>
                  <a:custGeom>
                    <a:avLst/>
                    <a:gdLst>
                      <a:gd name="T0" fmla="*/ 0 w 23463"/>
                      <a:gd name="T1" fmla="*/ 0 h 21600"/>
                      <a:gd name="T2" fmla="*/ 28 w 23463"/>
                      <a:gd name="T3" fmla="*/ 10 h 21600"/>
                      <a:gd name="T4" fmla="*/ 2 w 23463"/>
                      <a:gd name="T5" fmla="*/ 10 h 21600"/>
                      <a:gd name="T6" fmla="*/ 0 60000 65536"/>
                      <a:gd name="T7" fmla="*/ 0 60000 65536"/>
                      <a:gd name="T8" fmla="*/ 0 60000 65536"/>
                      <a:gd name="T9" fmla="*/ 0 w 23463"/>
                      <a:gd name="T10" fmla="*/ 0 h 21600"/>
                      <a:gd name="T11" fmla="*/ 23463 w 23463"/>
                      <a:gd name="T12" fmla="*/ 21600 h 21600"/>
                    </a:gdLst>
                    <a:ahLst/>
                    <a:cxnLst>
                      <a:cxn ang="T6">
                        <a:pos x="T0" y="T1"/>
                      </a:cxn>
                      <a:cxn ang="T7">
                        <a:pos x="T2" y="T3"/>
                      </a:cxn>
                      <a:cxn ang="T8">
                        <a:pos x="T4" y="T5"/>
                      </a:cxn>
                    </a:cxnLst>
                    <a:rect l="T9" t="T10" r="T11" b="T12"/>
                    <a:pathLst>
                      <a:path w="23463" h="21600" fill="none" extrusionOk="0">
                        <a:moveTo>
                          <a:pt x="-1" y="80"/>
                        </a:moveTo>
                        <a:cubicBezTo>
                          <a:pt x="619" y="26"/>
                          <a:pt x="1241" y="-1"/>
                          <a:pt x="1863" y="0"/>
                        </a:cubicBezTo>
                        <a:cubicBezTo>
                          <a:pt x="13792" y="0"/>
                          <a:pt x="23463" y="9670"/>
                          <a:pt x="23463" y="21600"/>
                        </a:cubicBezTo>
                      </a:path>
                      <a:path w="23463" h="21600" stroke="0" extrusionOk="0">
                        <a:moveTo>
                          <a:pt x="-1" y="80"/>
                        </a:moveTo>
                        <a:cubicBezTo>
                          <a:pt x="619" y="26"/>
                          <a:pt x="1241" y="-1"/>
                          <a:pt x="1863" y="0"/>
                        </a:cubicBezTo>
                        <a:cubicBezTo>
                          <a:pt x="13792" y="0"/>
                          <a:pt x="23463" y="9670"/>
                          <a:pt x="23463" y="21600"/>
                        </a:cubicBezTo>
                        <a:lnTo>
                          <a:pt x="1863" y="21600"/>
                        </a:lnTo>
                        <a:lnTo>
                          <a:pt x="-1" y="80"/>
                        </a:lnTo>
                        <a:close/>
                      </a:path>
                    </a:pathLst>
                  </a:custGeom>
                  <a:noFill/>
                  <a:ln w="57150">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
              <p:nvSpPr>
                <p:cNvPr id="12303" name="AutoShape 54"/>
                <p:cNvSpPr>
                  <a:spLocks noChangeArrowheads="1"/>
                </p:cNvSpPr>
                <p:nvPr/>
              </p:nvSpPr>
              <p:spPr bwMode="auto">
                <a:xfrm flipV="1">
                  <a:off x="1162" y="1360"/>
                  <a:ext cx="174" cy="153"/>
                </a:xfrm>
                <a:prstGeom prst="triangle">
                  <a:avLst>
                    <a:gd name="adj" fmla="val 50000"/>
                  </a:avLst>
                </a:prstGeom>
                <a:solidFill>
                  <a:srgbClr val="0000FF"/>
                </a:solidFill>
                <a:ln w="25400">
                  <a:solidFill>
                    <a:srgbClr val="0000FF"/>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6000">
                    <a:latin typeface="Times New Roman" panose="02020603050405020304" pitchFamily="18" charset="0"/>
                  </a:endParaRPr>
                </a:p>
              </p:txBody>
            </p:sp>
            <p:grpSp>
              <p:nvGrpSpPr>
                <p:cNvPr id="12304" name="Group 55"/>
                <p:cNvGrpSpPr>
                  <a:grpSpLocks/>
                </p:cNvGrpSpPr>
                <p:nvPr/>
              </p:nvGrpSpPr>
              <p:grpSpPr bwMode="auto">
                <a:xfrm>
                  <a:off x="1617" y="1125"/>
                  <a:ext cx="101" cy="1094"/>
                  <a:chOff x="964" y="1256"/>
                  <a:chExt cx="115" cy="1240"/>
                </a:xfrm>
              </p:grpSpPr>
              <p:sp>
                <p:nvSpPr>
                  <p:cNvPr id="12305" name="Rectangle 56"/>
                  <p:cNvSpPr>
                    <a:spLocks noChangeArrowheads="1"/>
                  </p:cNvSpPr>
                  <p:nvPr/>
                </p:nvSpPr>
                <p:spPr bwMode="auto">
                  <a:xfrm>
                    <a:off x="964" y="1256"/>
                    <a:ext cx="115" cy="728"/>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6000">
                      <a:latin typeface="Times New Roman" panose="02020603050405020304" pitchFamily="18" charset="0"/>
                    </a:endParaRPr>
                  </a:p>
                </p:txBody>
              </p:sp>
              <p:grpSp>
                <p:nvGrpSpPr>
                  <p:cNvPr id="12306" name="Group 57"/>
                  <p:cNvGrpSpPr>
                    <a:grpSpLocks/>
                  </p:cNvGrpSpPr>
                  <p:nvPr/>
                </p:nvGrpSpPr>
                <p:grpSpPr bwMode="auto">
                  <a:xfrm>
                    <a:off x="964" y="1992"/>
                    <a:ext cx="115" cy="504"/>
                    <a:chOff x="768" y="2256"/>
                    <a:chExt cx="576" cy="672"/>
                  </a:xfrm>
                </p:grpSpPr>
                <p:sp>
                  <p:nvSpPr>
                    <p:cNvPr id="12307" name="Line 58"/>
                    <p:cNvSpPr>
                      <a:spLocks noChangeShapeType="1"/>
                    </p:cNvSpPr>
                    <p:nvPr/>
                  </p:nvSpPr>
                  <p:spPr bwMode="auto">
                    <a:xfrm>
                      <a:off x="768" y="2256"/>
                      <a:ext cx="576"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308" name="Line 59"/>
                    <p:cNvSpPr>
                      <a:spLocks noChangeShapeType="1"/>
                    </p:cNvSpPr>
                    <p:nvPr/>
                  </p:nvSpPr>
                  <p:spPr bwMode="auto">
                    <a:xfrm>
                      <a:off x="768" y="2352"/>
                      <a:ext cx="576"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309" name="Line 60"/>
                    <p:cNvSpPr>
                      <a:spLocks noChangeShapeType="1"/>
                    </p:cNvSpPr>
                    <p:nvPr/>
                  </p:nvSpPr>
                  <p:spPr bwMode="auto">
                    <a:xfrm>
                      <a:off x="768" y="2448"/>
                      <a:ext cx="576"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310" name="Line 61"/>
                    <p:cNvSpPr>
                      <a:spLocks noChangeShapeType="1"/>
                    </p:cNvSpPr>
                    <p:nvPr/>
                  </p:nvSpPr>
                  <p:spPr bwMode="auto">
                    <a:xfrm>
                      <a:off x="768" y="2544"/>
                      <a:ext cx="576"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311" name="Line 62"/>
                    <p:cNvSpPr>
                      <a:spLocks noChangeShapeType="1"/>
                    </p:cNvSpPr>
                    <p:nvPr/>
                  </p:nvSpPr>
                  <p:spPr bwMode="auto">
                    <a:xfrm>
                      <a:off x="768" y="2640"/>
                      <a:ext cx="576"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312" name="Line 63"/>
                    <p:cNvSpPr>
                      <a:spLocks noChangeShapeType="1"/>
                    </p:cNvSpPr>
                    <p:nvPr/>
                  </p:nvSpPr>
                  <p:spPr bwMode="auto">
                    <a:xfrm>
                      <a:off x="768" y="2736"/>
                      <a:ext cx="576"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313" name="Line 64"/>
                    <p:cNvSpPr>
                      <a:spLocks noChangeShapeType="1"/>
                    </p:cNvSpPr>
                    <p:nvPr/>
                  </p:nvSpPr>
                  <p:spPr bwMode="auto">
                    <a:xfrm>
                      <a:off x="768" y="2832"/>
                      <a:ext cx="576"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314" name="Line 65"/>
                    <p:cNvSpPr>
                      <a:spLocks noChangeShapeType="1"/>
                    </p:cNvSpPr>
                    <p:nvPr/>
                  </p:nvSpPr>
                  <p:spPr bwMode="auto">
                    <a:xfrm>
                      <a:off x="768" y="2928"/>
                      <a:ext cx="576"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grpSp>
        </p:grpSp>
        <p:sp>
          <p:nvSpPr>
            <p:cNvPr id="12294" name="Text Box 66"/>
            <p:cNvSpPr txBox="1">
              <a:spLocks noChangeArrowheads="1"/>
            </p:cNvSpPr>
            <p:nvPr/>
          </p:nvSpPr>
          <p:spPr bwMode="auto">
            <a:xfrm>
              <a:off x="429" y="1027"/>
              <a:ext cx="727"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a:t>TIME</a:t>
              </a:r>
              <a:endParaRPr lang="en-US" altLang="en-US" sz="2400" b="0"/>
            </a:p>
          </p:txBody>
        </p:sp>
        <p:sp>
          <p:nvSpPr>
            <p:cNvPr id="12295" name="AutoShape 67"/>
            <p:cNvSpPr>
              <a:spLocks noChangeArrowheads="1"/>
            </p:cNvSpPr>
            <p:nvPr/>
          </p:nvSpPr>
          <p:spPr bwMode="auto">
            <a:xfrm>
              <a:off x="1267" y="1150"/>
              <a:ext cx="2009" cy="159"/>
            </a:xfrm>
            <a:prstGeom prst="rightArrow">
              <a:avLst>
                <a:gd name="adj1" fmla="val 50000"/>
                <a:gd name="adj2" fmla="val 315881"/>
              </a:avLst>
            </a:prstGeom>
            <a:solidFill>
              <a:schemeClr val="tx2"/>
            </a:solidFill>
            <a:ln w="25400">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6000">
                <a:latin typeface="Times New Roman" panose="02020603050405020304" pitchFamily="18" charset="0"/>
              </a:endParaRPr>
            </a:p>
          </p:txBody>
        </p:sp>
      </p:grpSp>
    </p:spTree>
    <p:extLst>
      <p:ext uri="{BB962C8B-B14F-4D97-AF65-F5344CB8AC3E}">
        <p14:creationId xmlns:p14="http://schemas.microsoft.com/office/powerpoint/2010/main" val="2202970469"/>
      </p:ext>
    </p:extLst>
  </p:cSld>
  <p:clrMapOvr>
    <a:masterClrMapping/>
  </p:clrMapOvr>
  <p:transition>
    <p:wipe dir="d"/>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0" y="0"/>
            <a:ext cx="9144000" cy="1098550"/>
          </a:xfrm>
        </p:spPr>
        <p:txBody>
          <a:bodyPr/>
          <a:lstStyle/>
          <a:p>
            <a:pPr eaLnBrk="1" hangingPunct="1"/>
            <a:r>
              <a:rPr lang="en-US" altLang="en-US" sz="6600"/>
              <a:t>Known Flow Rate</a:t>
            </a:r>
          </a:p>
        </p:txBody>
      </p:sp>
      <p:sp>
        <p:nvSpPr>
          <p:cNvPr id="13315" name="Rectangle 3"/>
          <p:cNvSpPr>
            <a:spLocks noGrp="1" noChangeArrowheads="1"/>
          </p:cNvSpPr>
          <p:nvPr>
            <p:ph type="body" idx="1"/>
          </p:nvPr>
        </p:nvSpPr>
        <p:spPr>
          <a:xfrm>
            <a:off x="265113" y="1164825"/>
            <a:ext cx="4930775" cy="5484813"/>
          </a:xfrm>
        </p:spPr>
        <p:txBody>
          <a:bodyPr/>
          <a:lstStyle/>
          <a:p>
            <a:pPr eaLnBrk="1" hangingPunct="1"/>
            <a:r>
              <a:rPr lang="en-US" altLang="en-US" sz="2800" dirty="0"/>
              <a:t>Flow to well is  </a:t>
            </a:r>
          </a:p>
          <a:p>
            <a:pPr algn="ctr" eaLnBrk="1" hangingPunct="1">
              <a:buFontTx/>
              <a:buNone/>
            </a:pPr>
            <a:r>
              <a:rPr lang="en-US" altLang="en-US" sz="4400" dirty="0"/>
              <a:t>Q = -</a:t>
            </a:r>
            <a:r>
              <a:rPr lang="en-US" altLang="en-US" sz="4400" dirty="0">
                <a:solidFill>
                  <a:srgbClr val="FF0000"/>
                </a:solidFill>
                <a:latin typeface="Symbol" panose="05050102010706020507" pitchFamily="18" charset="2"/>
              </a:rPr>
              <a:t>p</a:t>
            </a:r>
            <a:r>
              <a:rPr lang="en-US" altLang="en-US" sz="4400" dirty="0">
                <a:solidFill>
                  <a:srgbClr val="FF0000"/>
                </a:solidFill>
              </a:rPr>
              <a:t>r</a:t>
            </a:r>
            <a:r>
              <a:rPr lang="en-US" altLang="en-US" sz="4400" baseline="-25000" dirty="0">
                <a:solidFill>
                  <a:srgbClr val="FF0000"/>
                </a:solidFill>
              </a:rPr>
              <a:t>c</a:t>
            </a:r>
            <a:r>
              <a:rPr lang="en-US" altLang="en-US" sz="4400" baseline="30000" dirty="0">
                <a:solidFill>
                  <a:srgbClr val="FF0000"/>
                </a:solidFill>
              </a:rPr>
              <a:t>2</a:t>
            </a:r>
            <a:r>
              <a:rPr lang="en-US" altLang="en-US" sz="4400" baseline="30000" dirty="0"/>
              <a:t> </a:t>
            </a:r>
            <a:r>
              <a:rPr lang="en-US" altLang="en-US" sz="4400" dirty="0" err="1"/>
              <a:t>dy</a:t>
            </a:r>
            <a:r>
              <a:rPr lang="en-US" altLang="en-US" sz="4400" dirty="0"/>
              <a:t>/dt</a:t>
            </a:r>
            <a:r>
              <a:rPr lang="en-US" altLang="en-US" sz="2800" dirty="0"/>
              <a:t> </a:t>
            </a:r>
          </a:p>
          <a:p>
            <a:pPr eaLnBrk="1" hangingPunct="1"/>
            <a:r>
              <a:rPr lang="en-US" altLang="en-US" sz="2800" dirty="0"/>
              <a:t>Assumptions about Q are more questionable if water table in well screen</a:t>
            </a:r>
          </a:p>
          <a:p>
            <a:pPr eaLnBrk="1" hangingPunct="1"/>
            <a:r>
              <a:rPr lang="en-US" altLang="en-US" sz="2800" dirty="0"/>
              <a:t>Hydraulic conductivity (K) estimated assuming Q is known</a:t>
            </a:r>
          </a:p>
          <a:p>
            <a:pPr eaLnBrk="1" hangingPunct="1"/>
            <a:r>
              <a:rPr lang="en-US" altLang="en-US" sz="2800" dirty="0"/>
              <a:t>Volume ~ ½ gallon</a:t>
            </a:r>
          </a:p>
          <a:p>
            <a:pPr lvl="1" eaLnBrk="1" hangingPunct="1"/>
            <a:r>
              <a:rPr lang="en-US" altLang="en-US" sz="2400" dirty="0"/>
              <a:t>Displacement, </a:t>
            </a:r>
            <a:r>
              <a:rPr lang="en-US" altLang="en-US" sz="2400" b="1" dirty="0"/>
              <a:t>y</a:t>
            </a:r>
            <a:r>
              <a:rPr lang="en-US" altLang="en-US" sz="2400" b="1" baseline="-25000" dirty="0"/>
              <a:t>0</a:t>
            </a:r>
            <a:r>
              <a:rPr lang="en-US" altLang="en-US" sz="2400" dirty="0"/>
              <a:t> = 3 feet </a:t>
            </a:r>
          </a:p>
          <a:p>
            <a:pPr lvl="1" eaLnBrk="1" hangingPunct="1"/>
            <a:r>
              <a:rPr lang="en-US" altLang="en-US" sz="2400" dirty="0"/>
              <a:t>Diameter = 2 inches</a:t>
            </a:r>
          </a:p>
        </p:txBody>
      </p:sp>
      <p:sp>
        <p:nvSpPr>
          <p:cNvPr id="13316" name="AutoShape 22"/>
          <p:cNvSpPr>
            <a:spLocks noChangeArrowheads="1"/>
          </p:cNvSpPr>
          <p:nvPr/>
        </p:nvSpPr>
        <p:spPr bwMode="auto">
          <a:xfrm flipV="1">
            <a:off x="5824538" y="2597150"/>
            <a:ext cx="295275" cy="274638"/>
          </a:xfrm>
          <a:prstGeom prst="triangle">
            <a:avLst>
              <a:gd name="adj" fmla="val 50000"/>
            </a:avLst>
          </a:prstGeom>
          <a:solidFill>
            <a:srgbClr val="0000FF"/>
          </a:solidFill>
          <a:ln w="25400">
            <a:solidFill>
              <a:srgbClr val="0000FF"/>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6000">
              <a:latin typeface="Times New Roman" panose="02020603050405020304" pitchFamily="18" charset="0"/>
            </a:endParaRPr>
          </a:p>
        </p:txBody>
      </p:sp>
      <p:sp>
        <p:nvSpPr>
          <p:cNvPr id="13317" name="Rectangle 23" descr="Wide upward diagonal"/>
          <p:cNvSpPr>
            <a:spLocks noChangeArrowheads="1"/>
          </p:cNvSpPr>
          <p:nvPr/>
        </p:nvSpPr>
        <p:spPr bwMode="auto">
          <a:xfrm>
            <a:off x="6537325" y="2589213"/>
            <a:ext cx="1508125" cy="2797175"/>
          </a:xfrm>
          <a:prstGeom prst="rect">
            <a:avLst/>
          </a:prstGeom>
          <a:blipFill dpi="0" rotWithShape="0">
            <a:blip r:embed="rId3"/>
            <a:srcRect/>
            <a:tile tx="0" ty="0" sx="100000" sy="100000" flip="none" algn="tl"/>
          </a:blipFill>
          <a:ln>
            <a:noFill/>
          </a:ln>
          <a:extLst>
            <a:ext uri="{91240B29-F687-4F45-9708-019B960494DF}">
              <a14:hiddenLine xmlns:a14="http://schemas.microsoft.com/office/drawing/2010/main" w="25400">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6000">
              <a:latin typeface="Times New Roman" panose="02020603050405020304" pitchFamily="18" charset="0"/>
            </a:endParaRPr>
          </a:p>
        </p:txBody>
      </p:sp>
      <p:sp useBgFill="1">
        <p:nvSpPr>
          <p:cNvPr id="13318" name="Rectangle 24"/>
          <p:cNvSpPr>
            <a:spLocks noChangeArrowheads="1"/>
          </p:cNvSpPr>
          <p:nvPr/>
        </p:nvSpPr>
        <p:spPr bwMode="auto">
          <a:xfrm>
            <a:off x="6913563" y="2597150"/>
            <a:ext cx="781050" cy="2817813"/>
          </a:xfrm>
          <a:prstGeom prst="rect">
            <a:avLst/>
          </a:prstGeom>
          <a:ln w="25400">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6000">
              <a:latin typeface="Times New Roman" panose="02020603050405020304" pitchFamily="18" charset="0"/>
            </a:endParaRPr>
          </a:p>
        </p:txBody>
      </p:sp>
      <p:sp>
        <p:nvSpPr>
          <p:cNvPr id="13319" name="Freeform 25"/>
          <p:cNvSpPr>
            <a:spLocks/>
          </p:cNvSpPr>
          <p:nvPr/>
        </p:nvSpPr>
        <p:spPr bwMode="auto">
          <a:xfrm>
            <a:off x="5807075" y="2886075"/>
            <a:ext cx="2609850" cy="1957388"/>
          </a:xfrm>
          <a:custGeom>
            <a:avLst/>
            <a:gdLst>
              <a:gd name="T0" fmla="*/ 0 w 1644"/>
              <a:gd name="T1" fmla="*/ 6750 h 290"/>
              <a:gd name="T2" fmla="*/ 1125538 w 1644"/>
              <a:gd name="T3" fmla="*/ 0 h 290"/>
              <a:gd name="T4" fmla="*/ 1122363 w 1644"/>
              <a:gd name="T5" fmla="*/ 1957594 h 290"/>
              <a:gd name="T6" fmla="*/ 1874838 w 1644"/>
              <a:gd name="T7" fmla="*/ 1957594 h 290"/>
              <a:gd name="T8" fmla="*/ 1874838 w 1644"/>
              <a:gd name="T9" fmla="*/ 40502 h 290"/>
              <a:gd name="T10" fmla="*/ 2609850 w 1644"/>
              <a:gd name="T11" fmla="*/ 54003 h 290"/>
              <a:gd name="T12" fmla="*/ 0 60000 65536"/>
              <a:gd name="T13" fmla="*/ 0 60000 65536"/>
              <a:gd name="T14" fmla="*/ 0 60000 65536"/>
              <a:gd name="T15" fmla="*/ 0 60000 65536"/>
              <a:gd name="T16" fmla="*/ 0 60000 65536"/>
              <a:gd name="T17" fmla="*/ 0 60000 65536"/>
              <a:gd name="T18" fmla="*/ 0 w 1644"/>
              <a:gd name="T19" fmla="*/ 0 h 290"/>
              <a:gd name="T20" fmla="*/ 1644 w 1644"/>
              <a:gd name="T21" fmla="*/ 290 h 290"/>
            </a:gdLst>
            <a:ahLst/>
            <a:cxnLst>
              <a:cxn ang="T12">
                <a:pos x="T0" y="T1"/>
              </a:cxn>
              <a:cxn ang="T13">
                <a:pos x="T2" y="T3"/>
              </a:cxn>
              <a:cxn ang="T14">
                <a:pos x="T4" y="T5"/>
              </a:cxn>
              <a:cxn ang="T15">
                <a:pos x="T6" y="T7"/>
              </a:cxn>
              <a:cxn ang="T16">
                <a:pos x="T8" y="T9"/>
              </a:cxn>
              <a:cxn ang="T17">
                <a:pos x="T10" y="T11"/>
              </a:cxn>
            </a:cxnLst>
            <a:rect l="T18" t="T19" r="T20" b="T21"/>
            <a:pathLst>
              <a:path w="1644" h="290">
                <a:moveTo>
                  <a:pt x="0" y="1"/>
                </a:moveTo>
                <a:lnTo>
                  <a:pt x="709" y="0"/>
                </a:lnTo>
                <a:lnTo>
                  <a:pt x="707" y="290"/>
                </a:lnTo>
                <a:lnTo>
                  <a:pt x="1181" y="290"/>
                </a:lnTo>
                <a:lnTo>
                  <a:pt x="1181" y="6"/>
                </a:lnTo>
                <a:lnTo>
                  <a:pt x="1644" y="8"/>
                </a:lnTo>
              </a:path>
            </a:pathLst>
          </a:custGeom>
          <a:noFill/>
          <a:ln w="76200">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nvGrpSpPr>
          <p:cNvPr id="13320" name="Group 26"/>
          <p:cNvGrpSpPr>
            <a:grpSpLocks/>
          </p:cNvGrpSpPr>
          <p:nvPr/>
        </p:nvGrpSpPr>
        <p:grpSpPr bwMode="auto">
          <a:xfrm>
            <a:off x="4826000" y="3154363"/>
            <a:ext cx="4940300" cy="782637"/>
            <a:chOff x="401" y="1414"/>
            <a:chExt cx="3112" cy="292"/>
          </a:xfrm>
        </p:grpSpPr>
        <p:sp>
          <p:nvSpPr>
            <p:cNvPr id="13334" name="Arc 27"/>
            <p:cNvSpPr>
              <a:spLocks/>
            </p:cNvSpPr>
            <p:nvPr/>
          </p:nvSpPr>
          <p:spPr bwMode="auto">
            <a:xfrm>
              <a:off x="401" y="1414"/>
              <a:ext cx="1329" cy="292"/>
            </a:xfrm>
            <a:custGeom>
              <a:avLst/>
              <a:gdLst>
                <a:gd name="T0" fmla="*/ 39 w 21600"/>
                <a:gd name="T1" fmla="*/ 0 h 19057"/>
                <a:gd name="T2" fmla="*/ 82 w 21600"/>
                <a:gd name="T3" fmla="*/ 4 h 19057"/>
                <a:gd name="T4" fmla="*/ 0 w 21600"/>
                <a:gd name="T5" fmla="*/ 4 h 19057"/>
                <a:gd name="T6" fmla="*/ 0 60000 65536"/>
                <a:gd name="T7" fmla="*/ 0 60000 65536"/>
                <a:gd name="T8" fmla="*/ 0 60000 65536"/>
                <a:gd name="T9" fmla="*/ 0 w 21600"/>
                <a:gd name="T10" fmla="*/ 0 h 19057"/>
                <a:gd name="T11" fmla="*/ 21600 w 21600"/>
                <a:gd name="T12" fmla="*/ 19057 h 19057"/>
              </a:gdLst>
              <a:ahLst/>
              <a:cxnLst>
                <a:cxn ang="T6">
                  <a:pos x="T0" y="T1"/>
                </a:cxn>
                <a:cxn ang="T7">
                  <a:pos x="T2" y="T3"/>
                </a:cxn>
                <a:cxn ang="T8">
                  <a:pos x="T4" y="T5"/>
                </a:cxn>
              </a:cxnLst>
              <a:rect l="T9" t="T10" r="T11" b="T12"/>
              <a:pathLst>
                <a:path w="21600" h="19057" fill="none" extrusionOk="0">
                  <a:moveTo>
                    <a:pt x="10168" y="0"/>
                  </a:moveTo>
                  <a:cubicBezTo>
                    <a:pt x="17205" y="3755"/>
                    <a:pt x="21600" y="11081"/>
                    <a:pt x="21600" y="19057"/>
                  </a:cubicBezTo>
                </a:path>
                <a:path w="21600" h="19057" stroke="0" extrusionOk="0">
                  <a:moveTo>
                    <a:pt x="10168" y="0"/>
                  </a:moveTo>
                  <a:cubicBezTo>
                    <a:pt x="17205" y="3755"/>
                    <a:pt x="21600" y="11081"/>
                    <a:pt x="21600" y="19057"/>
                  </a:cubicBezTo>
                  <a:lnTo>
                    <a:pt x="0" y="19057"/>
                  </a:lnTo>
                  <a:lnTo>
                    <a:pt x="10168" y="0"/>
                  </a:lnTo>
                  <a:close/>
                </a:path>
              </a:pathLst>
            </a:custGeom>
            <a:noFill/>
            <a:ln w="76200">
              <a:solidFill>
                <a:srgbClr val="00CC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3335" name="Arc 28"/>
            <p:cNvSpPr>
              <a:spLocks/>
            </p:cNvSpPr>
            <p:nvPr/>
          </p:nvSpPr>
          <p:spPr bwMode="auto">
            <a:xfrm flipH="1">
              <a:off x="2184" y="1452"/>
              <a:ext cx="1329" cy="254"/>
            </a:xfrm>
            <a:custGeom>
              <a:avLst/>
              <a:gdLst>
                <a:gd name="T0" fmla="*/ 52 w 21600"/>
                <a:gd name="T1" fmla="*/ 0 h 16567"/>
                <a:gd name="T2" fmla="*/ 82 w 21600"/>
                <a:gd name="T3" fmla="*/ 4 h 16567"/>
                <a:gd name="T4" fmla="*/ 0 w 21600"/>
                <a:gd name="T5" fmla="*/ 4 h 16567"/>
                <a:gd name="T6" fmla="*/ 0 60000 65536"/>
                <a:gd name="T7" fmla="*/ 0 60000 65536"/>
                <a:gd name="T8" fmla="*/ 0 60000 65536"/>
                <a:gd name="T9" fmla="*/ 0 w 21600"/>
                <a:gd name="T10" fmla="*/ 0 h 16567"/>
                <a:gd name="T11" fmla="*/ 21600 w 21600"/>
                <a:gd name="T12" fmla="*/ 16567 h 16567"/>
              </a:gdLst>
              <a:ahLst/>
              <a:cxnLst>
                <a:cxn ang="T6">
                  <a:pos x="T0" y="T1"/>
                </a:cxn>
                <a:cxn ang="T7">
                  <a:pos x="T2" y="T3"/>
                </a:cxn>
                <a:cxn ang="T8">
                  <a:pos x="T4" y="T5"/>
                </a:cxn>
              </a:cxnLst>
              <a:rect l="T9" t="T10" r="T11" b="T12"/>
              <a:pathLst>
                <a:path w="21600" h="16567" fill="none" extrusionOk="0">
                  <a:moveTo>
                    <a:pt x="13859" y="0"/>
                  </a:moveTo>
                  <a:cubicBezTo>
                    <a:pt x="18765" y="4104"/>
                    <a:pt x="21600" y="10171"/>
                    <a:pt x="21600" y="16567"/>
                  </a:cubicBezTo>
                </a:path>
                <a:path w="21600" h="16567" stroke="0" extrusionOk="0">
                  <a:moveTo>
                    <a:pt x="13859" y="0"/>
                  </a:moveTo>
                  <a:cubicBezTo>
                    <a:pt x="18765" y="4104"/>
                    <a:pt x="21600" y="10171"/>
                    <a:pt x="21600" y="16567"/>
                  </a:cubicBezTo>
                  <a:lnTo>
                    <a:pt x="0" y="16567"/>
                  </a:lnTo>
                  <a:lnTo>
                    <a:pt x="13859" y="0"/>
                  </a:lnTo>
                  <a:close/>
                </a:path>
              </a:pathLst>
            </a:custGeom>
            <a:noFill/>
            <a:ln w="76200">
              <a:solidFill>
                <a:srgbClr val="00CC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3336" name="Line 29"/>
            <p:cNvSpPr>
              <a:spLocks noChangeShapeType="1"/>
            </p:cNvSpPr>
            <p:nvPr/>
          </p:nvSpPr>
          <p:spPr bwMode="auto">
            <a:xfrm>
              <a:off x="1714" y="1706"/>
              <a:ext cx="501" cy="0"/>
            </a:xfrm>
            <a:prstGeom prst="line">
              <a:avLst/>
            </a:prstGeom>
            <a:noFill/>
            <a:ln w="76200">
              <a:solidFill>
                <a:srgbClr val="00CC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13321" name="Line 31"/>
          <p:cNvSpPr>
            <a:spLocks noChangeShapeType="1"/>
          </p:cNvSpPr>
          <p:nvPr/>
        </p:nvSpPr>
        <p:spPr bwMode="auto">
          <a:xfrm>
            <a:off x="7785100" y="3940175"/>
            <a:ext cx="685800"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322" name="Line 32"/>
          <p:cNvSpPr>
            <a:spLocks noChangeShapeType="1"/>
          </p:cNvSpPr>
          <p:nvPr/>
        </p:nvSpPr>
        <p:spPr bwMode="auto">
          <a:xfrm>
            <a:off x="7785100" y="4832350"/>
            <a:ext cx="685800"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13323" name="Group 1"/>
          <p:cNvGrpSpPr>
            <a:grpSpLocks/>
          </p:cNvGrpSpPr>
          <p:nvPr/>
        </p:nvGrpSpPr>
        <p:grpSpPr bwMode="auto">
          <a:xfrm>
            <a:off x="5322888" y="2886075"/>
            <a:ext cx="1425575" cy="1957388"/>
            <a:chOff x="5059052" y="2885807"/>
            <a:chExt cx="2318020" cy="1957594"/>
          </a:xfrm>
        </p:grpSpPr>
        <p:sp>
          <p:nvSpPr>
            <p:cNvPr id="13332" name="Line 31"/>
            <p:cNvSpPr>
              <a:spLocks noChangeShapeType="1"/>
            </p:cNvSpPr>
            <p:nvPr/>
          </p:nvSpPr>
          <p:spPr bwMode="auto">
            <a:xfrm>
              <a:off x="5059054" y="2885807"/>
              <a:ext cx="685800"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333" name="Line 32"/>
            <p:cNvSpPr>
              <a:spLocks noChangeShapeType="1"/>
            </p:cNvSpPr>
            <p:nvPr/>
          </p:nvSpPr>
          <p:spPr bwMode="auto">
            <a:xfrm>
              <a:off x="5059052" y="4829891"/>
              <a:ext cx="2318020" cy="1351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13324" name="Text Box 33"/>
          <p:cNvSpPr txBox="1">
            <a:spLocks noChangeArrowheads="1"/>
          </p:cNvSpPr>
          <p:nvPr/>
        </p:nvSpPr>
        <p:spPr bwMode="auto">
          <a:xfrm>
            <a:off x="8031163" y="4157663"/>
            <a:ext cx="10795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2400"/>
              <a:t>dy / dt</a:t>
            </a:r>
          </a:p>
        </p:txBody>
      </p:sp>
      <p:sp>
        <p:nvSpPr>
          <p:cNvPr id="13325" name="AutoShape 34"/>
          <p:cNvSpPr>
            <a:spLocks noChangeArrowheads="1"/>
          </p:cNvSpPr>
          <p:nvPr/>
        </p:nvSpPr>
        <p:spPr bwMode="auto">
          <a:xfrm>
            <a:off x="7110413" y="2833688"/>
            <a:ext cx="419100" cy="938212"/>
          </a:xfrm>
          <a:prstGeom prst="upArrow">
            <a:avLst>
              <a:gd name="adj1" fmla="val 50000"/>
              <a:gd name="adj2" fmla="val 31092"/>
            </a:avLst>
          </a:prstGeom>
          <a:solidFill>
            <a:srgbClr val="3399FF"/>
          </a:solidFill>
          <a:ln w="25400">
            <a:solidFill>
              <a:srgbClr val="3366FF"/>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6000">
              <a:latin typeface="Times New Roman" panose="02020603050405020304" pitchFamily="18" charset="0"/>
            </a:endParaRPr>
          </a:p>
        </p:txBody>
      </p:sp>
      <p:grpSp>
        <p:nvGrpSpPr>
          <p:cNvPr id="13326" name="Group 63"/>
          <p:cNvGrpSpPr>
            <a:grpSpLocks/>
          </p:cNvGrpSpPr>
          <p:nvPr/>
        </p:nvGrpSpPr>
        <p:grpSpPr bwMode="auto">
          <a:xfrm>
            <a:off x="6935788" y="2160588"/>
            <a:ext cx="739775" cy="312737"/>
            <a:chOff x="2422" y="921"/>
            <a:chExt cx="242" cy="158"/>
          </a:xfrm>
        </p:grpSpPr>
        <p:sp>
          <p:nvSpPr>
            <p:cNvPr id="13330" name="Line 64"/>
            <p:cNvSpPr>
              <a:spLocks noChangeShapeType="1"/>
            </p:cNvSpPr>
            <p:nvPr/>
          </p:nvSpPr>
          <p:spPr bwMode="auto">
            <a:xfrm>
              <a:off x="2664" y="921"/>
              <a:ext cx="0" cy="15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331" name="Line 65"/>
            <p:cNvSpPr>
              <a:spLocks noChangeShapeType="1"/>
            </p:cNvSpPr>
            <p:nvPr/>
          </p:nvSpPr>
          <p:spPr bwMode="auto">
            <a:xfrm>
              <a:off x="2422" y="921"/>
              <a:ext cx="0" cy="15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13327" name="Text Box 69"/>
          <p:cNvSpPr txBox="1">
            <a:spLocks noChangeArrowheads="1"/>
          </p:cNvSpPr>
          <p:nvPr/>
        </p:nvSpPr>
        <p:spPr bwMode="auto">
          <a:xfrm>
            <a:off x="6896100" y="2160588"/>
            <a:ext cx="788988"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1600"/>
              <a:t>Diam.</a:t>
            </a:r>
          </a:p>
        </p:txBody>
      </p:sp>
      <p:sp>
        <p:nvSpPr>
          <p:cNvPr id="13328" name="Line 32"/>
          <p:cNvSpPr>
            <a:spLocks noChangeShapeType="1"/>
          </p:cNvSpPr>
          <p:nvPr/>
        </p:nvSpPr>
        <p:spPr bwMode="auto">
          <a:xfrm rot="5400000">
            <a:off x="4644231" y="3848895"/>
            <a:ext cx="1793875" cy="17462"/>
          </a:xfrm>
          <a:prstGeom prst="line">
            <a:avLst/>
          </a:prstGeom>
          <a:noFill/>
          <a:ln w="15875">
            <a:solidFill>
              <a:schemeClr val="tx1"/>
            </a:solidFill>
            <a:round/>
            <a:headEnd type="arrow" w="med" len="me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useBgFill="1">
        <p:nvSpPr>
          <p:cNvPr id="13329" name="Text Box 33"/>
          <p:cNvSpPr txBox="1">
            <a:spLocks noChangeArrowheads="1"/>
          </p:cNvSpPr>
          <p:nvPr/>
        </p:nvSpPr>
        <p:spPr bwMode="auto">
          <a:xfrm>
            <a:off x="5367338" y="3521075"/>
            <a:ext cx="469900" cy="415925"/>
          </a:xfrm>
          <a:prstGeom prst="rect">
            <a:avLst/>
          </a:prstGeom>
          <a:ln>
            <a:noFill/>
          </a:ln>
          <a:extLst>
            <a:ext uri="{91240B29-F687-4F45-9708-019B960494DF}">
              <a14:hiddenLine xmlns:a14="http://schemas.microsoft.com/office/drawing/2010/main" w="25400">
                <a:solidFill>
                  <a:srgbClr val="000000"/>
                </a:solidFill>
                <a:miter lim="800000"/>
                <a:headEnd/>
                <a:tailEnd/>
              </a14:hiddenLine>
            </a:ext>
          </a:extLst>
        </p:spPr>
        <p:txBody>
          <a:bodyPr wrap="none" tIns="0"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2400"/>
              <a:t>y</a:t>
            </a:r>
            <a:r>
              <a:rPr lang="en-US" altLang="en-US" sz="2400" baseline="-25000"/>
              <a:t>0</a:t>
            </a:r>
          </a:p>
        </p:txBody>
      </p:sp>
    </p:spTree>
    <p:extLst>
      <p:ext uri="{BB962C8B-B14F-4D97-AF65-F5344CB8AC3E}">
        <p14:creationId xmlns:p14="http://schemas.microsoft.com/office/powerpoint/2010/main" val="2327781524"/>
      </p:ext>
    </p:extLst>
  </p:cSld>
  <p:clrMapOvr>
    <a:masterClrMapping/>
  </p:clrMapOvr>
  <p:transition>
    <p:wipe dir="d"/>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t>Typical Slug Test</a:t>
            </a:r>
            <a:endParaRPr lang="en-US" dirty="0"/>
          </a:p>
        </p:txBody>
      </p:sp>
      <p:sp>
        <p:nvSpPr>
          <p:cNvPr id="3" name="Content Placeholder 2"/>
          <p:cNvSpPr>
            <a:spLocks noGrp="1"/>
          </p:cNvSpPr>
          <p:nvPr>
            <p:ph idx="1"/>
          </p:nvPr>
        </p:nvSpPr>
        <p:spPr>
          <a:xfrm>
            <a:off x="17418" y="1254034"/>
            <a:ext cx="3918856" cy="5381898"/>
          </a:xfrm>
        </p:spPr>
        <p:txBody>
          <a:bodyPr/>
          <a:lstStyle/>
          <a:p>
            <a:r>
              <a:rPr lang="en-US" sz="2400" dirty="0"/>
              <a:t>Chicago Valley deep</a:t>
            </a:r>
          </a:p>
          <a:p>
            <a:pPr lvl="1"/>
            <a:r>
              <a:rPr lang="en-US" sz="2000" dirty="0"/>
              <a:t>Measure water above transducer</a:t>
            </a:r>
          </a:p>
          <a:p>
            <a:pPr lvl="1"/>
            <a:r>
              <a:rPr lang="en-US" sz="2000" dirty="0"/>
              <a:t>Introduce slug</a:t>
            </a:r>
          </a:p>
          <a:p>
            <a:pPr lvl="1"/>
            <a:r>
              <a:rPr lang="en-US" sz="2000" dirty="0"/>
              <a:t>Wait awhile</a:t>
            </a:r>
          </a:p>
          <a:p>
            <a:r>
              <a:rPr lang="en-US" sz="2400" dirty="0"/>
              <a:t>Formation tight</a:t>
            </a:r>
          </a:p>
          <a:p>
            <a:pPr lvl="1"/>
            <a:r>
              <a:rPr lang="en-US" sz="2000" dirty="0"/>
              <a:t>Recovery ~ an hour</a:t>
            </a:r>
          </a:p>
          <a:p>
            <a:pPr lvl="1"/>
            <a:r>
              <a:rPr lang="en-US" sz="2000" dirty="0"/>
              <a:t>T = 2 ft²/d, K = 0.1 ft/d</a:t>
            </a:r>
          </a:p>
          <a:p>
            <a:pPr lvl="1"/>
            <a:r>
              <a:rPr lang="en-US" sz="2000" dirty="0"/>
              <a:t>Reasonable for siltstone</a:t>
            </a:r>
          </a:p>
          <a:p>
            <a:r>
              <a:rPr lang="en-US" sz="2400" dirty="0"/>
              <a:t>T or K </a:t>
            </a:r>
            <a:r>
              <a:rPr lang="en-US" altLang="en-US" sz="2800" b="1" dirty="0">
                <a:sym typeface="Symbol" panose="05050102010706020507" pitchFamily="18" charset="2"/>
              </a:rPr>
              <a:t></a:t>
            </a:r>
            <a:r>
              <a:rPr lang="en-US" sz="2400" dirty="0"/>
              <a:t> slope</a:t>
            </a:r>
          </a:p>
          <a:p>
            <a:pPr lvl="1"/>
            <a:r>
              <a:rPr lang="en-US" sz="2000" dirty="0"/>
              <a:t>T = 20 ft²/d, 4.5 minutes</a:t>
            </a:r>
          </a:p>
          <a:p>
            <a:pPr lvl="1"/>
            <a:r>
              <a:rPr lang="en-US" sz="2000" dirty="0"/>
              <a:t>T = 180 ft²/d, 30 seconds</a:t>
            </a:r>
          </a:p>
          <a:p>
            <a:pPr lvl="1"/>
            <a:r>
              <a:rPr lang="en-US" sz="2000" dirty="0"/>
              <a:t>T &gt; 1,000 ft²/d, 5 seconds</a:t>
            </a:r>
          </a:p>
          <a:p>
            <a:pPr lvl="1"/>
            <a:endParaRPr lang="en-US" sz="2000" dirty="0"/>
          </a:p>
        </p:txBody>
      </p:sp>
      <p:pic>
        <p:nvPicPr>
          <p:cNvPr id="4" name="Picture 3"/>
          <p:cNvPicPr>
            <a:picLocks noChangeAspect="1"/>
          </p:cNvPicPr>
          <p:nvPr/>
        </p:nvPicPr>
        <p:blipFill rotWithShape="1">
          <a:blip r:embed="rId2"/>
          <a:srcRect r="3187"/>
          <a:stretch/>
        </p:blipFill>
        <p:spPr>
          <a:xfrm>
            <a:off x="3788230" y="1254033"/>
            <a:ext cx="5329645" cy="5577840"/>
          </a:xfrm>
          <a:prstGeom prst="rect">
            <a:avLst/>
          </a:prstGeom>
          <a:solidFill>
            <a:schemeClr val="bg1"/>
          </a:solidFill>
        </p:spPr>
      </p:pic>
      <p:cxnSp>
        <p:nvCxnSpPr>
          <p:cNvPr id="8" name="Straight Connector 7"/>
          <p:cNvCxnSpPr/>
          <p:nvPr/>
        </p:nvCxnSpPr>
        <p:spPr bwMode="auto">
          <a:xfrm>
            <a:off x="6877050" y="3857625"/>
            <a:ext cx="1885950" cy="2778307"/>
          </a:xfrm>
          <a:prstGeom prst="line">
            <a:avLst/>
          </a:prstGeom>
          <a:noFill/>
          <a:ln w="101600" cap="flat" cmpd="sng" algn="ctr">
            <a:solidFill>
              <a:srgbClr val="FF0066"/>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6" name="Picture 5"/>
          <p:cNvPicPr>
            <a:picLocks noChangeAspect="1"/>
          </p:cNvPicPr>
          <p:nvPr/>
        </p:nvPicPr>
        <p:blipFill>
          <a:blip r:embed="rId3"/>
          <a:stretch>
            <a:fillRect/>
          </a:stretch>
        </p:blipFill>
        <p:spPr>
          <a:xfrm>
            <a:off x="6453052" y="1254033"/>
            <a:ext cx="2566057" cy="5577840"/>
          </a:xfrm>
          <a:prstGeom prst="rect">
            <a:avLst/>
          </a:prstGeom>
          <a:solidFill>
            <a:schemeClr val="bg1"/>
          </a:solidFill>
        </p:spPr>
      </p:pic>
      <p:sp>
        <p:nvSpPr>
          <p:cNvPr id="7" name="Rectangle 6"/>
          <p:cNvSpPr/>
          <p:nvPr/>
        </p:nvSpPr>
        <p:spPr bwMode="auto">
          <a:xfrm>
            <a:off x="6453052" y="6026331"/>
            <a:ext cx="2560319" cy="148046"/>
          </a:xfrm>
          <a:prstGeom prst="rect">
            <a:avLst/>
          </a:prstGeom>
          <a:solidFill>
            <a:srgbClr val="FFFF00">
              <a:alpha val="40000"/>
            </a:srgbClr>
          </a:solidFill>
          <a:ln w="28575" cap="flat" cmpd="sng" algn="ctr">
            <a:solidFill>
              <a:schemeClr val="accent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400" b="1" i="0" u="none" strike="noStrike" cap="none" normalizeH="0" baseline="0">
              <a:ln>
                <a:noFill/>
              </a:ln>
              <a:solidFill>
                <a:schemeClr val="tx1"/>
              </a:solidFill>
              <a:effectLst/>
              <a:latin typeface="Times New Roman" panose="02020603050405020304" pitchFamily="18" charset="0"/>
            </a:endParaRPr>
          </a:p>
        </p:txBody>
      </p:sp>
    </p:spTree>
    <p:extLst>
      <p:ext uri="{BB962C8B-B14F-4D97-AF65-F5344CB8AC3E}">
        <p14:creationId xmlns:p14="http://schemas.microsoft.com/office/powerpoint/2010/main" val="1349468856"/>
      </p:ext>
    </p:extLst>
  </p:cSld>
  <p:clrMapOvr>
    <a:masterClrMapping/>
  </p:clrMapOvr>
  <p:transition advTm="15000">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22" presetClass="entr" presetSubtype="8" fill="hold" grpId="0" nodeType="afterEffect">
                                  <p:stCondLst>
                                    <p:cond delay="50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6"/>
                                        </p:tgtEl>
                                      </p:cBhvr>
                                    </p:animEffect>
                                    <p:set>
                                      <p:cBhvr>
                                        <p:cTn id="16" dur="1" fill="hold">
                                          <p:stCondLst>
                                            <p:cond delay="499"/>
                                          </p:stCondLst>
                                        </p:cTn>
                                        <p:tgtEl>
                                          <p:spTgt spid="6"/>
                                        </p:tgtEl>
                                        <p:attrNameLst>
                                          <p:attrName>style.visibility</p:attrName>
                                        </p:attrNameLst>
                                      </p:cBhvr>
                                      <p:to>
                                        <p:strVal val="hidden"/>
                                      </p:to>
                                    </p:set>
                                  </p:childTnLst>
                                </p:cTn>
                              </p:par>
                              <p:par>
                                <p:cTn id="17" presetID="10" presetClass="exit" presetSubtype="0" fill="hold" grpId="1" nodeType="withEffect">
                                  <p:stCondLst>
                                    <p:cond delay="0"/>
                                  </p:stCondLst>
                                  <p:childTnLst>
                                    <p:animEffect transition="out" filter="fade">
                                      <p:cBhvr>
                                        <p:cTn id="18" dur="500"/>
                                        <p:tgtEl>
                                          <p:spTgt spid="7"/>
                                        </p:tgtEl>
                                      </p:cBhvr>
                                    </p:animEffect>
                                    <p:set>
                                      <p:cBhvr>
                                        <p:cTn id="19" dur="1" fill="hold">
                                          <p:stCondLst>
                                            <p:cond delay="499"/>
                                          </p:stCondLst>
                                        </p:cTn>
                                        <p:tgtEl>
                                          <p:spTgt spid="7"/>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childTnLst>
                                </p:cTn>
                              </p:par>
                            </p:childTnLst>
                          </p:cTn>
                        </p:par>
                        <p:par>
                          <p:cTn id="24" fill="hold">
                            <p:stCondLst>
                              <p:cond delay="0"/>
                            </p:stCondLst>
                            <p:childTnLst>
                              <p:par>
                                <p:cTn id="25" presetID="6" presetClass="emph" presetSubtype="0" fill="hold" nodeType="afterEffect">
                                  <p:stCondLst>
                                    <p:cond delay="500"/>
                                  </p:stCondLst>
                                  <p:childTnLst>
                                    <p:animScale>
                                      <p:cBhvr>
                                        <p:cTn id="26" dur="1000" fill="hold"/>
                                        <p:tgtEl>
                                          <p:spTgt spid="8"/>
                                        </p:tgtEl>
                                      </p:cBhvr>
                                      <p:by x="10000" y="100000"/>
                                    </p:animScale>
                                  </p:childTnLst>
                                </p:cTn>
                              </p:par>
                              <p:par>
                                <p:cTn id="27" presetID="42" presetClass="path" presetSubtype="0" fill="hold" nodeType="withEffect">
                                  <p:stCondLst>
                                    <p:cond delay="500"/>
                                  </p:stCondLst>
                                  <p:childTnLst>
                                    <p:animMotion origin="layout" path="M 1.66667E-6 3.7037E-6 L -0.08733 -0.00139 " pathEditMode="relative" rAng="0" ptsTypes="AA">
                                      <p:cBhvr>
                                        <p:cTn id="28" dur="1000" fill="hold"/>
                                        <p:tgtEl>
                                          <p:spTgt spid="8"/>
                                        </p:tgtEl>
                                        <p:attrNameLst>
                                          <p:attrName>ppt_x</p:attrName>
                                          <p:attrName>ppt_y</p:attrName>
                                        </p:attrNameLst>
                                      </p:cBhvr>
                                      <p:rCtr x="-4375" y="-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4366FB-53EC-4A04-A9BD-ABA9E2A631FB}"/>
              </a:ext>
            </a:extLst>
          </p:cNvPr>
          <p:cNvSpPr>
            <a:spLocks noGrp="1"/>
          </p:cNvSpPr>
          <p:nvPr>
            <p:ph type="title"/>
          </p:nvPr>
        </p:nvSpPr>
        <p:spPr/>
        <p:txBody>
          <a:bodyPr/>
          <a:lstStyle/>
          <a:p>
            <a:r>
              <a:rPr lang="en-US" dirty="0"/>
              <a:t>Slug_KGS-BnR-2019.xlsm</a:t>
            </a:r>
          </a:p>
        </p:txBody>
      </p:sp>
      <p:pic>
        <p:nvPicPr>
          <p:cNvPr id="7" name="Picture 6">
            <a:extLst>
              <a:ext uri="{FF2B5EF4-FFF2-40B4-BE49-F238E27FC236}">
                <a16:creationId xmlns:a16="http://schemas.microsoft.com/office/drawing/2014/main" id="{31C4B1B9-9038-4DCB-A70B-382F3BCFAE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880" y="1201698"/>
            <a:ext cx="8778240" cy="4589353"/>
          </a:xfrm>
          <a:prstGeom prst="rect">
            <a:avLst/>
          </a:prstGeom>
        </p:spPr>
      </p:pic>
      <p:pic>
        <p:nvPicPr>
          <p:cNvPr id="9" name="Picture 8">
            <a:extLst>
              <a:ext uri="{FF2B5EF4-FFF2-40B4-BE49-F238E27FC236}">
                <a16:creationId xmlns:a16="http://schemas.microsoft.com/office/drawing/2014/main" id="{9A0B2628-1607-4D5A-82C5-DEE0AC683D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880" y="1201698"/>
            <a:ext cx="8778240" cy="4589353"/>
          </a:xfrm>
          <a:prstGeom prst="rect">
            <a:avLst/>
          </a:prstGeom>
        </p:spPr>
      </p:pic>
      <p:sp>
        <p:nvSpPr>
          <p:cNvPr id="11" name="Content Placeholder 2">
            <a:extLst>
              <a:ext uri="{FF2B5EF4-FFF2-40B4-BE49-F238E27FC236}">
                <a16:creationId xmlns:a16="http://schemas.microsoft.com/office/drawing/2014/main" id="{8BB9EAE8-5F56-4CBC-8FD9-1740EFAA4D29}"/>
              </a:ext>
            </a:extLst>
          </p:cNvPr>
          <p:cNvSpPr txBox="1">
            <a:spLocks/>
          </p:cNvSpPr>
          <p:nvPr/>
        </p:nvSpPr>
        <p:spPr bwMode="auto">
          <a:xfrm>
            <a:off x="891624" y="5868798"/>
            <a:ext cx="8069496" cy="9892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0" dirty="0"/>
              <a:t>Revised for </a:t>
            </a:r>
            <a:r>
              <a:rPr lang="en-US" b="0" dirty="0" err="1"/>
              <a:t>Bouwer&amp;Rice</a:t>
            </a:r>
            <a:r>
              <a:rPr lang="en-US" b="0" dirty="0"/>
              <a:t> and KGS</a:t>
            </a:r>
          </a:p>
          <a:p>
            <a:pPr marL="457200" lvl="1" indent="0">
              <a:buNone/>
            </a:pPr>
            <a:r>
              <a:rPr lang="en-US" sz="1800" dirty="0">
                <a:hlinkClick r:id="rId4"/>
              </a:rPr>
              <a:t>https://halfordhydrology.com/slug_kgs-bnr-2019/</a:t>
            </a:r>
            <a:endParaRPr lang="en-US" sz="1800" b="0" dirty="0"/>
          </a:p>
        </p:txBody>
      </p:sp>
    </p:spTree>
    <p:extLst>
      <p:ext uri="{BB962C8B-B14F-4D97-AF65-F5344CB8AC3E}">
        <p14:creationId xmlns:p14="http://schemas.microsoft.com/office/powerpoint/2010/main" val="2678805750"/>
      </p:ext>
    </p:extLst>
  </p:cSld>
  <p:clrMapOvr>
    <a:masterClrMapping/>
  </p:clrMapOvr>
  <p:transition advTm="15000">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219" y="2627871"/>
            <a:ext cx="9144000" cy="1123950"/>
          </a:xfrm>
        </p:spPr>
        <p:txBody>
          <a:bodyPr/>
          <a:lstStyle/>
          <a:p>
            <a:r>
              <a:rPr lang="en-US" sz="8800" dirty="0"/>
              <a:t>Constant Rate</a:t>
            </a:r>
            <a:endParaRPr lang="en-US" sz="11500" dirty="0"/>
          </a:p>
        </p:txBody>
      </p:sp>
    </p:spTree>
    <p:extLst>
      <p:ext uri="{BB962C8B-B14F-4D97-AF65-F5344CB8AC3E}">
        <p14:creationId xmlns:p14="http://schemas.microsoft.com/office/powerpoint/2010/main" val="1602237217"/>
      </p:ext>
    </p:extLst>
  </p:cSld>
  <p:clrMapOvr>
    <a:masterClrMapping/>
  </p:clrMapOvr>
  <p:transition advTm="15000">
    <p:wipe dir="d"/>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pPr eaLnBrk="1" hangingPunct="1"/>
            <a:r>
              <a:rPr lang="en-US" altLang="en-US" sz="6600"/>
              <a:t>Purpose</a:t>
            </a:r>
          </a:p>
        </p:txBody>
      </p:sp>
      <p:sp>
        <p:nvSpPr>
          <p:cNvPr id="4099" name="Rectangle 3"/>
          <p:cNvSpPr>
            <a:spLocks noGrp="1" noChangeArrowheads="1"/>
          </p:cNvSpPr>
          <p:nvPr>
            <p:ph idx="1"/>
          </p:nvPr>
        </p:nvSpPr>
        <p:spPr>
          <a:xfrm>
            <a:off x="362465" y="1295357"/>
            <a:ext cx="8501449" cy="5203825"/>
          </a:xfrm>
        </p:spPr>
        <p:txBody>
          <a:bodyPr/>
          <a:lstStyle/>
          <a:p>
            <a:pPr eaLnBrk="1" hangingPunct="1"/>
            <a:r>
              <a:rPr lang="en-US" altLang="en-US" dirty="0"/>
              <a:t>Estimate representative hydraulic properties</a:t>
            </a:r>
          </a:p>
          <a:p>
            <a:pPr lvl="1" eaLnBrk="1" hangingPunct="1"/>
            <a:r>
              <a:rPr lang="en-US" altLang="en-US" dirty="0"/>
              <a:t>Transmissivity (</a:t>
            </a:r>
            <a:r>
              <a:rPr lang="en-US" altLang="en-US" b="1" i="1" dirty="0"/>
              <a:t>T</a:t>
            </a:r>
            <a:r>
              <a:rPr lang="en-US" altLang="en-US" dirty="0"/>
              <a:t>)</a:t>
            </a:r>
          </a:p>
          <a:p>
            <a:pPr lvl="1"/>
            <a:r>
              <a:rPr lang="en-US" altLang="en-US" dirty="0"/>
              <a:t>Storage Coefficient (</a:t>
            </a:r>
            <a:r>
              <a:rPr lang="en-US" altLang="en-US" b="1" i="1" dirty="0"/>
              <a:t>S</a:t>
            </a:r>
            <a:r>
              <a:rPr lang="en-US" altLang="en-US" dirty="0"/>
              <a:t>)</a:t>
            </a:r>
          </a:p>
          <a:p>
            <a:pPr lvl="2">
              <a:tabLst>
                <a:tab pos="3089275" algn="l"/>
              </a:tabLst>
            </a:pPr>
            <a:r>
              <a:rPr lang="en-US" altLang="en-US" dirty="0"/>
              <a:t>Confined – 	Specific storage x thickness</a:t>
            </a:r>
          </a:p>
          <a:p>
            <a:pPr lvl="2">
              <a:tabLst>
                <a:tab pos="3089275" algn="l"/>
              </a:tabLst>
            </a:pPr>
            <a:r>
              <a:rPr lang="en-US" altLang="en-US" dirty="0"/>
              <a:t>Unconfined – 	Specific yield</a:t>
            </a:r>
          </a:p>
          <a:p>
            <a:pPr eaLnBrk="1" hangingPunct="1"/>
            <a:r>
              <a:rPr lang="en-US" altLang="en-US" dirty="0"/>
              <a:t>Area investigated  </a:t>
            </a:r>
          </a:p>
          <a:p>
            <a:pPr lvl="1" eaLnBrk="1" hangingPunct="1"/>
            <a:r>
              <a:rPr lang="en-US" altLang="en-US" dirty="0"/>
              <a:t>Volume of pumped water</a:t>
            </a:r>
          </a:p>
          <a:p>
            <a:pPr lvl="1" eaLnBrk="1" hangingPunct="1"/>
            <a:r>
              <a:rPr lang="en-US" altLang="en-US" dirty="0"/>
              <a:t>Detection limit of drawdowns</a:t>
            </a:r>
          </a:p>
          <a:p>
            <a:pPr eaLnBrk="1" hangingPunct="1"/>
            <a:r>
              <a:rPr lang="en-US" altLang="en-US" dirty="0"/>
              <a:t>Detail </a:t>
            </a:r>
            <a:r>
              <a:rPr lang="en-US" altLang="en-US" sz="4400" b="1" dirty="0">
                <a:sym typeface="Symbol" panose="05050102010706020507" pitchFamily="18" charset="2"/>
              </a:rPr>
              <a:t></a:t>
            </a:r>
            <a:r>
              <a:rPr lang="en-US" altLang="en-US" dirty="0"/>
              <a:t> Observation Wells</a:t>
            </a:r>
          </a:p>
        </p:txBody>
      </p:sp>
    </p:spTree>
    <p:extLst>
      <p:ext uri="{BB962C8B-B14F-4D97-AF65-F5344CB8AC3E}">
        <p14:creationId xmlns:p14="http://schemas.microsoft.com/office/powerpoint/2010/main" val="2602117876"/>
      </p:ext>
    </p:extLst>
  </p:cSld>
  <p:clrMapOvr>
    <a:masterClrMapping/>
  </p:clrMapOvr>
  <p:transition advTm="15000">
    <p:wipe dir="d"/>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pPr eaLnBrk="1" hangingPunct="1"/>
            <a:r>
              <a:rPr lang="en-US" altLang="en-US" sz="6000"/>
              <a:t>Stress &amp; Observe</a:t>
            </a:r>
          </a:p>
        </p:txBody>
      </p:sp>
      <p:sp>
        <p:nvSpPr>
          <p:cNvPr id="6147" name="Rectangle 3"/>
          <p:cNvSpPr>
            <a:spLocks noGrp="1" noChangeArrowheads="1"/>
          </p:cNvSpPr>
          <p:nvPr>
            <p:ph idx="1"/>
          </p:nvPr>
        </p:nvSpPr>
        <p:spPr>
          <a:xfrm>
            <a:off x="75414" y="1240820"/>
            <a:ext cx="8908330" cy="5508772"/>
          </a:xfrm>
        </p:spPr>
        <p:txBody>
          <a:bodyPr/>
          <a:lstStyle/>
          <a:p>
            <a:pPr eaLnBrk="1" hangingPunct="1"/>
            <a:r>
              <a:rPr lang="en-US" altLang="en-US" dirty="0"/>
              <a:t>Pumping creates stress</a:t>
            </a:r>
          </a:p>
          <a:p>
            <a:pPr lvl="1" eaLnBrk="1" hangingPunct="1"/>
            <a:r>
              <a:rPr lang="en-US" altLang="en-US" dirty="0"/>
              <a:t>Volume pumped known—Estimating </a:t>
            </a:r>
            <a:r>
              <a:rPr lang="en-US" altLang="en-US" b="1" i="1" dirty="0"/>
              <a:t>T</a:t>
            </a:r>
            <a:r>
              <a:rPr lang="en-US" altLang="en-US" dirty="0"/>
              <a:t> &amp; </a:t>
            </a:r>
            <a:r>
              <a:rPr lang="en-US" altLang="en-US" b="1" i="1" dirty="0"/>
              <a:t>S</a:t>
            </a:r>
            <a:r>
              <a:rPr lang="en-US" altLang="en-US" dirty="0"/>
              <a:t> doable</a:t>
            </a:r>
          </a:p>
          <a:p>
            <a:pPr lvl="1" eaLnBrk="1" hangingPunct="1"/>
            <a:r>
              <a:rPr lang="en-US" altLang="en-US" dirty="0"/>
              <a:t>Steady &amp; clear signal best—Negates noise</a:t>
            </a:r>
          </a:p>
          <a:p>
            <a:pPr eaLnBrk="1" hangingPunct="1"/>
            <a:r>
              <a:rPr lang="en-US" altLang="en-US" dirty="0"/>
              <a:t>Water-level changes are observed</a:t>
            </a:r>
          </a:p>
          <a:p>
            <a:pPr eaLnBrk="1" hangingPunct="1"/>
            <a:r>
              <a:rPr lang="en-US" altLang="en-US" dirty="0"/>
              <a:t>Drawdowns are,</a:t>
            </a:r>
          </a:p>
          <a:p>
            <a:pPr lvl="1" eaLnBrk="1" hangingPunct="1"/>
            <a:r>
              <a:rPr lang="en-US" altLang="en-US" dirty="0"/>
              <a:t>differences between observed water levels and what water levels would have been in the absence of pumping</a:t>
            </a:r>
          </a:p>
          <a:p>
            <a:pPr lvl="1" eaLnBrk="1" hangingPunct="1"/>
            <a:r>
              <a:rPr lang="en-US" altLang="en-US" dirty="0"/>
              <a:t>NOT necessarily,  </a:t>
            </a:r>
            <a:r>
              <a:rPr lang="en-US" altLang="en-US" sz="3600" b="1" i="1" dirty="0"/>
              <a:t>s = h – h</a:t>
            </a:r>
            <a:r>
              <a:rPr lang="en-US" altLang="en-US" sz="3600" b="1" i="1" baseline="-25000" dirty="0"/>
              <a:t>0</a:t>
            </a:r>
          </a:p>
          <a:p>
            <a:r>
              <a:rPr lang="en-US" altLang="en-US" dirty="0"/>
              <a:t>Keep observing—before, during, &amp; afterwards  </a:t>
            </a:r>
          </a:p>
          <a:p>
            <a:pPr lvl="1" eaLnBrk="1" hangingPunct="1"/>
            <a:endParaRPr lang="en-US" altLang="en-US" sz="3600" b="1" i="1" baseline="-25000" dirty="0"/>
          </a:p>
        </p:txBody>
      </p:sp>
    </p:spTree>
    <p:extLst>
      <p:ext uri="{BB962C8B-B14F-4D97-AF65-F5344CB8AC3E}">
        <p14:creationId xmlns:p14="http://schemas.microsoft.com/office/powerpoint/2010/main" val="3171297722"/>
      </p:ext>
    </p:extLst>
  </p:cSld>
  <p:clrMapOvr>
    <a:masterClrMapping/>
  </p:clrMapOvr>
  <p:transition advTm="15000">
    <p:wipe dir="d"/>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Volume Pumped</a:t>
            </a:r>
          </a:p>
        </p:txBody>
      </p:sp>
      <p:sp>
        <p:nvSpPr>
          <p:cNvPr id="3" name="Content Placeholder 2"/>
          <p:cNvSpPr>
            <a:spLocks noGrp="1"/>
          </p:cNvSpPr>
          <p:nvPr>
            <p:ph idx="1"/>
          </p:nvPr>
        </p:nvSpPr>
        <p:spPr>
          <a:xfrm>
            <a:off x="133350" y="4425351"/>
            <a:ext cx="8848725" cy="2270723"/>
          </a:xfrm>
        </p:spPr>
        <p:txBody>
          <a:bodyPr/>
          <a:lstStyle/>
          <a:p>
            <a:r>
              <a:rPr lang="en-US" dirty="0"/>
              <a:t>Example, SW Big Springs well, Snake Valley</a:t>
            </a:r>
          </a:p>
          <a:p>
            <a:r>
              <a:rPr lang="en-US" dirty="0"/>
              <a:t>Pumped 170 gpm for 2 days, V = 500,000 gal.  </a:t>
            </a:r>
          </a:p>
          <a:p>
            <a:r>
              <a:rPr lang="en-US" dirty="0"/>
              <a:t>Return flow not an issue</a:t>
            </a:r>
          </a:p>
          <a:p>
            <a:pPr lvl="1"/>
            <a:r>
              <a:rPr lang="en-US" dirty="0"/>
              <a:t>355 ft to water &amp; slope below site ~10%</a:t>
            </a:r>
          </a:p>
        </p:txBody>
      </p:sp>
      <p:pic>
        <p:nvPicPr>
          <p:cNvPr id="4" name="Picture 3"/>
          <p:cNvPicPr>
            <a:picLocks noChangeAspect="1"/>
          </p:cNvPicPr>
          <p:nvPr/>
        </p:nvPicPr>
        <p:blipFill rotWithShape="1">
          <a:blip r:embed="rId2" cstate="screen">
            <a:extLst>
              <a:ext uri="{28A0092B-C50C-407E-A947-70E740481C1C}">
                <a14:useLocalDpi xmlns:a14="http://schemas.microsoft.com/office/drawing/2010/main"/>
              </a:ext>
            </a:extLst>
          </a:blip>
          <a:srcRect t="5592" b="5372"/>
          <a:stretch/>
        </p:blipFill>
        <p:spPr>
          <a:xfrm>
            <a:off x="361950" y="1187024"/>
            <a:ext cx="8332004" cy="3238327"/>
          </a:xfrm>
          <a:prstGeom prst="rect">
            <a:avLst/>
          </a:prstGeom>
        </p:spPr>
      </p:pic>
      <p:sp>
        <p:nvSpPr>
          <p:cNvPr id="5" name="TextBox 4"/>
          <p:cNvSpPr txBox="1"/>
          <p:nvPr/>
        </p:nvSpPr>
        <p:spPr>
          <a:xfrm>
            <a:off x="6584151" y="2390689"/>
            <a:ext cx="2021707" cy="830997"/>
          </a:xfrm>
          <a:prstGeom prst="rect">
            <a:avLst/>
          </a:prstGeom>
          <a:noFill/>
        </p:spPr>
        <p:txBody>
          <a:bodyPr wrap="none" rtlCol="0">
            <a:spAutoFit/>
          </a:bodyPr>
          <a:lstStyle/>
          <a:p>
            <a:pPr algn="r"/>
            <a:r>
              <a:rPr lang="en-US" sz="2400" dirty="0">
                <a:ln>
                  <a:solidFill>
                    <a:schemeClr val="tx1"/>
                  </a:solidFill>
                </a:ln>
                <a:solidFill>
                  <a:srgbClr val="FFFF00"/>
                </a:solidFill>
                <a:latin typeface="+mn-lt"/>
              </a:rPr>
              <a:t>Q = 170 gpm</a:t>
            </a:r>
          </a:p>
          <a:p>
            <a:pPr algn="r"/>
            <a:r>
              <a:rPr lang="en-US" sz="2400" dirty="0">
                <a:ln>
                  <a:solidFill>
                    <a:schemeClr val="tx1"/>
                  </a:solidFill>
                </a:ln>
                <a:solidFill>
                  <a:srgbClr val="FFFF00"/>
                </a:solidFill>
                <a:latin typeface="+mn-lt"/>
              </a:rPr>
              <a:t>V =0.5 Mgal</a:t>
            </a:r>
          </a:p>
        </p:txBody>
      </p:sp>
    </p:spTree>
    <p:extLst>
      <p:ext uri="{BB962C8B-B14F-4D97-AF65-F5344CB8AC3E}">
        <p14:creationId xmlns:p14="http://schemas.microsoft.com/office/powerpoint/2010/main" val="1749560800"/>
      </p:ext>
    </p:extLst>
  </p:cSld>
  <p:clrMapOvr>
    <a:masterClrMapping/>
  </p:clrMapOvr>
  <p:transition advTm="15000">
    <p:wipe dir="d"/>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Volume Investigated</a:t>
            </a:r>
          </a:p>
        </p:txBody>
      </p:sp>
      <p:sp>
        <p:nvSpPr>
          <p:cNvPr id="3" name="Content Placeholder 2"/>
          <p:cNvSpPr>
            <a:spLocks noGrp="1"/>
          </p:cNvSpPr>
          <p:nvPr>
            <p:ph idx="1"/>
          </p:nvPr>
        </p:nvSpPr>
        <p:spPr>
          <a:xfrm>
            <a:off x="0" y="1237708"/>
            <a:ext cx="5076825" cy="5474177"/>
          </a:xfrm>
        </p:spPr>
        <p:txBody>
          <a:bodyPr/>
          <a:lstStyle/>
          <a:p>
            <a:r>
              <a:rPr lang="en-US" sz="2800"/>
              <a:t>USGS office in Henderson</a:t>
            </a:r>
            <a:endParaRPr lang="en-US" sz="2800" dirty="0"/>
          </a:p>
          <a:p>
            <a:pPr lvl="1"/>
            <a:r>
              <a:rPr lang="en-US" sz="2400" dirty="0"/>
              <a:t>6,000,000 gallons</a:t>
            </a:r>
          </a:p>
          <a:p>
            <a:pPr lvl="1">
              <a:buNone/>
            </a:pPr>
            <a:r>
              <a:rPr lang="en-US" sz="2400" dirty="0"/>
              <a:t>~	Volume pumped several</a:t>
            </a:r>
            <a:br>
              <a:rPr lang="en-US" sz="2400" dirty="0"/>
            </a:br>
            <a:r>
              <a:rPr lang="en-US" sz="2400" dirty="0"/>
              <a:t>tests at Pahute Mesa</a:t>
            </a:r>
          </a:p>
          <a:p>
            <a:r>
              <a:rPr lang="en-US" sz="2800" dirty="0"/>
              <a:t>Aquifer defines thickness</a:t>
            </a:r>
          </a:p>
          <a:p>
            <a:pPr lvl="1"/>
            <a:r>
              <a:rPr lang="en-US" sz="2400" dirty="0"/>
              <a:t>200 to 2,000 ft</a:t>
            </a:r>
          </a:p>
          <a:p>
            <a:r>
              <a:rPr lang="en-US" sz="2800" dirty="0"/>
              <a:t>Volume of rock bigger</a:t>
            </a:r>
          </a:p>
          <a:p>
            <a:pPr lvl="1"/>
            <a:r>
              <a:rPr lang="en-US" sz="2400" dirty="0"/>
              <a:t>Transmissivity, complex</a:t>
            </a:r>
          </a:p>
          <a:p>
            <a:pPr lvl="1"/>
            <a:r>
              <a:rPr lang="en-US" sz="2400" dirty="0"/>
              <a:t>Detection limit, 0.05 to 0.5 ft</a:t>
            </a:r>
          </a:p>
          <a:p>
            <a:pPr lvl="1"/>
            <a:r>
              <a:rPr lang="en-US" sz="2400" dirty="0"/>
              <a:t>Storage coefficient</a:t>
            </a:r>
          </a:p>
          <a:p>
            <a:pPr lvl="2"/>
            <a:r>
              <a:rPr lang="en-US" sz="2000" dirty="0"/>
              <a:t>Unconfined 	~0.1</a:t>
            </a:r>
          </a:p>
          <a:p>
            <a:pPr lvl="2"/>
            <a:r>
              <a:rPr lang="en-US" sz="2000" dirty="0"/>
              <a:t>Confined 	~ 0.003</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80493" y="1237708"/>
            <a:ext cx="4119267" cy="557784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80493" y="1237708"/>
            <a:ext cx="4119267" cy="557784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80493" y="1237708"/>
            <a:ext cx="4119267" cy="5577840"/>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80493" y="1237708"/>
            <a:ext cx="4119267" cy="5577840"/>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80493" y="1237708"/>
            <a:ext cx="4119267" cy="5577840"/>
          </a:xfrm>
          <a:prstGeom prst="rect">
            <a:avLst/>
          </a:prstGeom>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80493" y="1237708"/>
            <a:ext cx="4119267" cy="5577840"/>
          </a:xfrm>
          <a:prstGeom prst="rect">
            <a:avLst/>
          </a:prstGeom>
        </p:spPr>
      </p:pic>
      <p:pic>
        <p:nvPicPr>
          <p:cNvPr id="10" name="Picture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980493" y="1237708"/>
            <a:ext cx="4119267" cy="5577840"/>
          </a:xfrm>
          <a:prstGeom prst="rect">
            <a:avLst/>
          </a:prstGeom>
        </p:spPr>
      </p:pic>
      <p:pic>
        <p:nvPicPr>
          <p:cNvPr id="11" name="Picture 1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980493" y="1237708"/>
            <a:ext cx="4119267" cy="5577840"/>
          </a:xfrm>
          <a:prstGeom prst="rect">
            <a:avLst/>
          </a:prstGeom>
        </p:spPr>
      </p:pic>
      <p:pic>
        <p:nvPicPr>
          <p:cNvPr id="12" name="Picture 1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980493" y="1237708"/>
            <a:ext cx="4119267" cy="5577840"/>
          </a:xfrm>
          <a:prstGeom prst="rect">
            <a:avLst/>
          </a:prstGeom>
        </p:spPr>
      </p:pic>
      <p:sp>
        <p:nvSpPr>
          <p:cNvPr id="17" name="1 mile"/>
          <p:cNvSpPr/>
          <p:nvPr/>
        </p:nvSpPr>
        <p:spPr bwMode="auto">
          <a:xfrm>
            <a:off x="6715432" y="6469345"/>
            <a:ext cx="2394159" cy="336371"/>
          </a:xfrm>
          <a:prstGeom prst="rect">
            <a:avLst/>
          </a:prstGeom>
          <a:solidFill>
            <a:schemeClr val="tx1"/>
          </a:solidFill>
          <a:ln w="28575" cap="flat" cmpd="sng" algn="ctr">
            <a:solidFill>
              <a:schemeClr val="bg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bg1"/>
                </a:solidFill>
                <a:effectLst/>
                <a:latin typeface="+mn-lt"/>
              </a:rPr>
              <a:t>1 MILE</a:t>
            </a:r>
          </a:p>
        </p:txBody>
      </p:sp>
      <p:pic>
        <p:nvPicPr>
          <p:cNvPr id="13" name="Picture 1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980493" y="1237708"/>
            <a:ext cx="4119267" cy="5577840"/>
          </a:xfrm>
          <a:prstGeom prst="rect">
            <a:avLst/>
          </a:prstGeom>
        </p:spPr>
      </p:pic>
      <p:pic>
        <p:nvPicPr>
          <p:cNvPr id="14" name="Picture 13"/>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980493" y="1237708"/>
            <a:ext cx="4119267" cy="5577840"/>
          </a:xfrm>
          <a:prstGeom prst="rect">
            <a:avLst/>
          </a:prstGeom>
        </p:spPr>
      </p:pic>
      <p:pic>
        <p:nvPicPr>
          <p:cNvPr id="15" name="Picture 14"/>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980493" y="1237708"/>
            <a:ext cx="4119267" cy="5577840"/>
          </a:xfrm>
          <a:prstGeom prst="rect">
            <a:avLst/>
          </a:prstGeom>
        </p:spPr>
      </p:pic>
      <p:sp>
        <p:nvSpPr>
          <p:cNvPr id="16" name="5 miles"/>
          <p:cNvSpPr/>
          <p:nvPr/>
        </p:nvSpPr>
        <p:spPr bwMode="auto">
          <a:xfrm>
            <a:off x="7261128" y="6432371"/>
            <a:ext cx="1828800" cy="353681"/>
          </a:xfrm>
          <a:prstGeom prst="rect">
            <a:avLst/>
          </a:prstGeom>
          <a:solidFill>
            <a:schemeClr val="tx1"/>
          </a:solidFill>
          <a:ln w="28575" cap="flat" cmpd="sng" algn="ctr">
            <a:solidFill>
              <a:schemeClr val="bg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bg1"/>
                </a:solidFill>
                <a:effectLst/>
                <a:latin typeface="+mn-lt"/>
              </a:rPr>
              <a:t>5 MILES</a:t>
            </a:r>
          </a:p>
        </p:txBody>
      </p:sp>
    </p:spTree>
    <p:extLst>
      <p:ext uri="{BB962C8B-B14F-4D97-AF65-F5344CB8AC3E}">
        <p14:creationId xmlns:p14="http://schemas.microsoft.com/office/powerpoint/2010/main" val="1135483753"/>
      </p:ext>
    </p:extLst>
  </p:cSld>
  <p:clrMapOvr>
    <a:masterClrMapping/>
  </p:clrMapOvr>
  <p:transition advTm="15000">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childTnLst>
                                </p:cTn>
                              </p:par>
                            </p:childTnLst>
                          </p:cTn>
                        </p:par>
                        <p:par>
                          <p:cTn id="12" fill="hold">
                            <p:stCondLst>
                              <p:cond delay="0"/>
                            </p:stCondLst>
                            <p:childTnLst>
                              <p:par>
                                <p:cTn id="13" presetID="1" presetClass="entr" presetSubtype="0" fill="hold" nodeType="afterEffect">
                                  <p:stCondLst>
                                    <p:cond delay="500"/>
                                  </p:stCondLst>
                                  <p:childTnLst>
                                    <p:set>
                                      <p:cBhvr>
                                        <p:cTn id="14" dur="1" fill="hold">
                                          <p:stCondLst>
                                            <p:cond delay="0"/>
                                          </p:stCondLst>
                                        </p:cTn>
                                        <p:tgtEl>
                                          <p:spTgt spid="7"/>
                                        </p:tgtEl>
                                        <p:attrNameLst>
                                          <p:attrName>style.visibility</p:attrName>
                                        </p:attrNameLst>
                                      </p:cBhvr>
                                      <p:to>
                                        <p:strVal val="visible"/>
                                      </p:to>
                                    </p:set>
                                  </p:childTnLst>
                                </p:cTn>
                              </p:par>
                            </p:childTnLst>
                          </p:cTn>
                        </p:par>
                        <p:par>
                          <p:cTn id="15" fill="hold">
                            <p:stCondLst>
                              <p:cond delay="500"/>
                            </p:stCondLst>
                            <p:childTnLst>
                              <p:par>
                                <p:cTn id="16" presetID="1" presetClass="entr" presetSubtype="0" fill="hold" nodeType="afterEffect">
                                  <p:stCondLst>
                                    <p:cond delay="500"/>
                                  </p:stCondLst>
                                  <p:childTnLst>
                                    <p:set>
                                      <p:cBhvr>
                                        <p:cTn id="17" dur="1" fill="hold">
                                          <p:stCondLst>
                                            <p:cond delay="0"/>
                                          </p:stCondLst>
                                        </p:cTn>
                                        <p:tgtEl>
                                          <p:spTgt spid="8"/>
                                        </p:tgtEl>
                                        <p:attrNameLst>
                                          <p:attrName>style.visibility</p:attrName>
                                        </p:attrNameLst>
                                      </p:cBhvr>
                                      <p:to>
                                        <p:strVal val="visible"/>
                                      </p:to>
                                    </p:set>
                                  </p:childTnLst>
                                </p:cTn>
                              </p:par>
                            </p:childTnLst>
                          </p:cTn>
                        </p:par>
                        <p:par>
                          <p:cTn id="18" fill="hold">
                            <p:stCondLst>
                              <p:cond delay="1000"/>
                            </p:stCondLst>
                            <p:childTnLst>
                              <p:par>
                                <p:cTn id="19" presetID="1" presetClass="entr" presetSubtype="0" fill="hold" nodeType="afterEffect">
                                  <p:stCondLst>
                                    <p:cond delay="500"/>
                                  </p:stCondLst>
                                  <p:childTnLst>
                                    <p:set>
                                      <p:cBhvr>
                                        <p:cTn id="20" dur="1" fill="hold">
                                          <p:stCondLst>
                                            <p:cond delay="0"/>
                                          </p:stCondLst>
                                        </p:cTn>
                                        <p:tgtEl>
                                          <p:spTgt spid="9"/>
                                        </p:tgtEl>
                                        <p:attrNameLst>
                                          <p:attrName>style.visibility</p:attrName>
                                        </p:attrNameLst>
                                      </p:cBhvr>
                                      <p:to>
                                        <p:strVal val="visible"/>
                                      </p:to>
                                    </p:set>
                                  </p:childTnLst>
                                </p:cTn>
                              </p:par>
                            </p:childTnLst>
                          </p:cTn>
                        </p:par>
                        <p:par>
                          <p:cTn id="21" fill="hold">
                            <p:stCondLst>
                              <p:cond delay="1500"/>
                            </p:stCondLst>
                            <p:childTnLst>
                              <p:par>
                                <p:cTn id="22" presetID="1" presetClass="entr" presetSubtype="0" fill="hold" nodeType="afterEffect">
                                  <p:stCondLst>
                                    <p:cond delay="500"/>
                                  </p:stCondLst>
                                  <p:childTnLst>
                                    <p:set>
                                      <p:cBhvr>
                                        <p:cTn id="23" dur="1" fill="hold">
                                          <p:stCondLst>
                                            <p:cond delay="0"/>
                                          </p:stCondLst>
                                        </p:cTn>
                                        <p:tgtEl>
                                          <p:spTgt spid="10"/>
                                        </p:tgtEl>
                                        <p:attrNameLst>
                                          <p:attrName>style.visibility</p:attrName>
                                        </p:attrNameLst>
                                      </p:cBhvr>
                                      <p:to>
                                        <p:strVal val="visible"/>
                                      </p:to>
                                    </p:set>
                                  </p:childTnLst>
                                </p:cTn>
                              </p:par>
                            </p:childTnLst>
                          </p:cTn>
                        </p:par>
                        <p:par>
                          <p:cTn id="24" fill="hold">
                            <p:stCondLst>
                              <p:cond delay="2000"/>
                            </p:stCondLst>
                            <p:childTnLst>
                              <p:par>
                                <p:cTn id="25" presetID="1" presetClass="entr" presetSubtype="0" fill="hold" nodeType="afterEffect">
                                  <p:stCondLst>
                                    <p:cond delay="500"/>
                                  </p:stCondLst>
                                  <p:childTnLst>
                                    <p:set>
                                      <p:cBhvr>
                                        <p:cTn id="26" dur="1" fill="hold">
                                          <p:stCondLst>
                                            <p:cond delay="0"/>
                                          </p:stCondLst>
                                        </p:cTn>
                                        <p:tgtEl>
                                          <p:spTgt spid="11"/>
                                        </p:tgtEl>
                                        <p:attrNameLst>
                                          <p:attrName>style.visibility</p:attrName>
                                        </p:attrNameLst>
                                      </p:cBhvr>
                                      <p:to>
                                        <p:strVal val="visible"/>
                                      </p:to>
                                    </p:set>
                                  </p:childTnLst>
                                </p:cTn>
                              </p:par>
                            </p:childTnLst>
                          </p:cTn>
                        </p:par>
                        <p:par>
                          <p:cTn id="27" fill="hold">
                            <p:stCondLst>
                              <p:cond delay="2500"/>
                            </p:stCondLst>
                            <p:childTnLst>
                              <p:par>
                                <p:cTn id="28" presetID="10" presetClass="entr" presetSubtype="0" fill="hold" grpId="0" nodeType="afterEffect">
                                  <p:stCondLst>
                                    <p:cond delay="500"/>
                                  </p:stCondLst>
                                  <p:childTnLst>
                                    <p:set>
                                      <p:cBhvr>
                                        <p:cTn id="29" dur="1" fill="hold">
                                          <p:stCondLst>
                                            <p:cond delay="0"/>
                                          </p:stCondLst>
                                        </p:cTn>
                                        <p:tgtEl>
                                          <p:spTgt spid="17"/>
                                        </p:tgtEl>
                                        <p:attrNameLst>
                                          <p:attrName>style.visibility</p:attrName>
                                        </p:attrNameLst>
                                      </p:cBhvr>
                                      <p:to>
                                        <p:strVal val="visible"/>
                                      </p:to>
                                    </p:set>
                                    <p:animEffect transition="in" filter="fade">
                                      <p:cBhvr>
                                        <p:cTn id="30" dur="500"/>
                                        <p:tgtEl>
                                          <p:spTgt spid="17"/>
                                        </p:tgtEl>
                                      </p:cBhvr>
                                    </p:animEffect>
                                  </p:childTnLst>
                                </p:cTn>
                              </p:par>
                              <p:par>
                                <p:cTn id="31" presetID="10" presetClass="entr" presetSubtype="0" fill="hold" nodeType="withEffect">
                                  <p:stCondLst>
                                    <p:cond delay="50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500"/>
                                        <p:tgtEl>
                                          <p:spTgt spid="12"/>
                                        </p:tgtEl>
                                      </p:cBhvr>
                                    </p:animEffec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13"/>
                                        </p:tgtEl>
                                        <p:attrNameLst>
                                          <p:attrName>style.visibility</p:attrName>
                                        </p:attrNameLst>
                                      </p:cBhvr>
                                      <p:to>
                                        <p:strVal val="visible"/>
                                      </p:to>
                                    </p:set>
                                  </p:childTnLst>
                                </p:cTn>
                              </p:par>
                            </p:childTnLst>
                          </p:cTn>
                        </p:par>
                        <p:par>
                          <p:cTn id="38" fill="hold">
                            <p:stCondLst>
                              <p:cond delay="0"/>
                            </p:stCondLst>
                            <p:childTnLst>
                              <p:par>
                                <p:cTn id="39" presetID="1" presetClass="entr" presetSubtype="0" fill="hold" nodeType="afterEffect">
                                  <p:stCondLst>
                                    <p:cond delay="1500"/>
                                  </p:stCondLst>
                                  <p:childTnLst>
                                    <p:set>
                                      <p:cBhvr>
                                        <p:cTn id="40" dur="1" fill="hold">
                                          <p:stCondLst>
                                            <p:cond delay="0"/>
                                          </p:stCondLst>
                                        </p:cTn>
                                        <p:tgtEl>
                                          <p:spTgt spid="14"/>
                                        </p:tgtEl>
                                        <p:attrNameLst>
                                          <p:attrName>style.visibility</p:attrName>
                                        </p:attrNameLst>
                                      </p:cBhvr>
                                      <p:to>
                                        <p:strVal val="visible"/>
                                      </p:to>
                                    </p:set>
                                  </p:childTnLst>
                                </p:cTn>
                              </p:par>
                            </p:childTnLst>
                          </p:cTn>
                        </p:par>
                        <p:par>
                          <p:cTn id="41" fill="hold">
                            <p:stCondLst>
                              <p:cond delay="1500"/>
                            </p:stCondLst>
                            <p:childTnLst>
                              <p:par>
                                <p:cTn id="42" presetID="1" presetClass="entr" presetSubtype="0" fill="hold" nodeType="afterEffect">
                                  <p:stCondLst>
                                    <p:cond delay="500"/>
                                  </p:stCondLst>
                                  <p:childTnLst>
                                    <p:set>
                                      <p:cBhvr>
                                        <p:cTn id="43" dur="1" fill="hold">
                                          <p:stCondLst>
                                            <p:cond delay="0"/>
                                          </p:stCondLst>
                                        </p:cTn>
                                        <p:tgtEl>
                                          <p:spTgt spid="15"/>
                                        </p:tgtEl>
                                        <p:attrNameLst>
                                          <p:attrName>style.visibility</p:attrName>
                                        </p:attrNameLst>
                                      </p:cBhvr>
                                      <p:to>
                                        <p:strVal val="visible"/>
                                      </p:to>
                                    </p:set>
                                  </p:childTnLst>
                                </p:cTn>
                              </p:par>
                            </p:childTnLst>
                          </p:cTn>
                        </p:par>
                        <p:par>
                          <p:cTn id="44" fill="hold">
                            <p:stCondLst>
                              <p:cond delay="2000"/>
                            </p:stCondLst>
                            <p:childTnLst>
                              <p:par>
                                <p:cTn id="45" presetID="10" presetClass="entr" presetSubtype="0" fill="hold" grpId="0" nodeType="afterEffect">
                                  <p:stCondLst>
                                    <p:cond delay="500"/>
                                  </p:stCondLst>
                                  <p:childTnLst>
                                    <p:set>
                                      <p:cBhvr>
                                        <p:cTn id="46" dur="1" fill="hold">
                                          <p:stCondLst>
                                            <p:cond delay="0"/>
                                          </p:stCondLst>
                                        </p:cTn>
                                        <p:tgtEl>
                                          <p:spTgt spid="16"/>
                                        </p:tgtEl>
                                        <p:attrNameLst>
                                          <p:attrName>style.visibility</p:attrName>
                                        </p:attrNameLst>
                                      </p:cBhvr>
                                      <p:to>
                                        <p:strVal val="visible"/>
                                      </p:to>
                                    </p:set>
                                    <p:animEffect transition="in" filter="fade">
                                      <p:cBhvr>
                                        <p:cTn id="4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219" y="2627871"/>
            <a:ext cx="9144000" cy="1123950"/>
          </a:xfrm>
        </p:spPr>
        <p:txBody>
          <a:bodyPr/>
          <a:lstStyle/>
          <a:p>
            <a:r>
              <a:rPr lang="en-US" sz="11500" dirty="0"/>
              <a:t>THEORY</a:t>
            </a:r>
            <a:endParaRPr lang="en-US" sz="16600" dirty="0"/>
          </a:p>
        </p:txBody>
      </p:sp>
    </p:spTree>
    <p:extLst>
      <p:ext uri="{BB962C8B-B14F-4D97-AF65-F5344CB8AC3E}">
        <p14:creationId xmlns:p14="http://schemas.microsoft.com/office/powerpoint/2010/main" val="4199928408"/>
      </p:ext>
    </p:extLst>
  </p:cSld>
  <p:clrMapOvr>
    <a:masterClrMapping/>
  </p:clrMapOvr>
  <p:transition advTm="15000">
    <p:wipe dir="d"/>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pPr eaLnBrk="1" hangingPunct="1"/>
            <a:r>
              <a:rPr lang="en-US" altLang="en-US" sz="6600"/>
              <a:t>Purpose</a:t>
            </a:r>
          </a:p>
        </p:txBody>
      </p:sp>
      <p:sp>
        <p:nvSpPr>
          <p:cNvPr id="4099" name="Rectangle 3"/>
          <p:cNvSpPr>
            <a:spLocks noGrp="1" noChangeArrowheads="1"/>
          </p:cNvSpPr>
          <p:nvPr>
            <p:ph idx="1"/>
          </p:nvPr>
        </p:nvSpPr>
        <p:spPr>
          <a:xfrm>
            <a:off x="321275" y="1214483"/>
            <a:ext cx="8501449" cy="5593721"/>
          </a:xfrm>
        </p:spPr>
        <p:txBody>
          <a:bodyPr/>
          <a:lstStyle/>
          <a:p>
            <a:pPr eaLnBrk="1" hangingPunct="1"/>
            <a:r>
              <a:rPr lang="en-US" altLang="en-US" b="1" dirty="0"/>
              <a:t>WHY</a:t>
            </a:r>
            <a:r>
              <a:rPr lang="en-US" altLang="en-US" dirty="0"/>
              <a:t>—Can’t stick a flow meter in ground </a:t>
            </a:r>
          </a:p>
          <a:p>
            <a:pPr eaLnBrk="1" hangingPunct="1"/>
            <a:r>
              <a:rPr lang="en-US" altLang="en-US" dirty="0"/>
              <a:t>See responses to flow</a:t>
            </a:r>
          </a:p>
          <a:p>
            <a:pPr lvl="1"/>
            <a:r>
              <a:rPr lang="en-US" altLang="en-US" dirty="0"/>
              <a:t>Slug—Connection of well &amp; aquifer</a:t>
            </a:r>
          </a:p>
          <a:p>
            <a:pPr lvl="1"/>
            <a:r>
              <a:rPr lang="en-US" altLang="en-US" dirty="0"/>
              <a:t>Pumping—Connection between wells</a:t>
            </a:r>
          </a:p>
          <a:p>
            <a:pPr eaLnBrk="1" hangingPunct="1"/>
            <a:r>
              <a:rPr lang="en-US" altLang="en-US" dirty="0"/>
              <a:t>Estimate representative hydraulic properties</a:t>
            </a:r>
          </a:p>
          <a:p>
            <a:pPr lvl="1" eaLnBrk="1" hangingPunct="1"/>
            <a:r>
              <a:rPr lang="en-US" altLang="en-US" dirty="0"/>
              <a:t>Transmissivity (</a:t>
            </a:r>
            <a:r>
              <a:rPr lang="en-US" altLang="en-US" b="1" i="1" dirty="0"/>
              <a:t>T</a:t>
            </a:r>
            <a:r>
              <a:rPr lang="en-US" altLang="en-US" dirty="0"/>
              <a:t>) for all types of analyses</a:t>
            </a:r>
          </a:p>
          <a:p>
            <a:pPr lvl="1" eaLnBrk="1" hangingPunct="1"/>
            <a:r>
              <a:rPr lang="en-US" altLang="en-US" dirty="0"/>
              <a:t>Storage coefficient (</a:t>
            </a:r>
            <a:r>
              <a:rPr lang="en-US" altLang="en-US" b="1" i="1" dirty="0"/>
              <a:t>S</a:t>
            </a:r>
            <a:r>
              <a:rPr lang="en-US" altLang="en-US" dirty="0"/>
              <a:t>) if multiple well</a:t>
            </a:r>
          </a:p>
          <a:p>
            <a:pPr lvl="1" eaLnBrk="1" hangingPunct="1"/>
            <a:r>
              <a:rPr lang="en-US" altLang="en-US" b="1" i="1" dirty="0"/>
              <a:t>T</a:t>
            </a:r>
            <a:r>
              <a:rPr lang="en-US" altLang="en-US" dirty="0"/>
              <a:t> &amp; </a:t>
            </a:r>
            <a:r>
              <a:rPr lang="en-US" altLang="en-US" b="1" i="1" dirty="0"/>
              <a:t>S</a:t>
            </a:r>
            <a:r>
              <a:rPr lang="en-US" altLang="en-US" dirty="0"/>
              <a:t> knowable because flow rate (</a:t>
            </a:r>
            <a:r>
              <a:rPr lang="en-US" altLang="en-US" b="1" i="1" dirty="0"/>
              <a:t>Q</a:t>
            </a:r>
            <a:r>
              <a:rPr lang="en-US" altLang="en-US" dirty="0"/>
              <a:t>) known</a:t>
            </a:r>
          </a:p>
          <a:p>
            <a:pPr eaLnBrk="1" hangingPunct="1"/>
            <a:r>
              <a:rPr lang="en-US" altLang="en-US" dirty="0"/>
              <a:t>Area investigated  </a:t>
            </a:r>
          </a:p>
          <a:p>
            <a:pPr lvl="1" eaLnBrk="1" hangingPunct="1"/>
            <a:r>
              <a:rPr lang="en-US" altLang="en-US" dirty="0"/>
              <a:t>Volume of pumped water</a:t>
            </a:r>
          </a:p>
        </p:txBody>
      </p:sp>
    </p:spTree>
    <p:extLst>
      <p:ext uri="{BB962C8B-B14F-4D97-AF65-F5344CB8AC3E}">
        <p14:creationId xmlns:p14="http://schemas.microsoft.com/office/powerpoint/2010/main" val="482321507"/>
      </p:ext>
    </p:extLst>
  </p:cSld>
  <p:clrMapOvr>
    <a:masterClrMapping/>
  </p:clrMapOvr>
  <p:transition advTm="15000">
    <p:wipe dir="d"/>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Rectangle 2"/>
          <p:cNvSpPr>
            <a:spLocks noChangeArrowheads="1"/>
          </p:cNvSpPr>
          <p:nvPr/>
        </p:nvSpPr>
        <p:spPr bwMode="auto">
          <a:xfrm>
            <a:off x="0" y="0"/>
            <a:ext cx="9144000" cy="11239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l" eaLnBrk="0" hangingPunct="0">
              <a:defRPr sz="2400">
                <a:solidFill>
                  <a:schemeClr val="tx1"/>
                </a:solidFill>
                <a:latin typeface="Times New Roman" panose="02020603050405020304" pitchFamily="18" charset="0"/>
              </a:defRPr>
            </a:lvl1pPr>
            <a:lvl2pPr algn="l" eaLnBrk="0" hangingPunct="0">
              <a:defRPr sz="2400">
                <a:solidFill>
                  <a:schemeClr val="tx1"/>
                </a:solidFill>
                <a:latin typeface="Times New Roman" panose="02020603050405020304" pitchFamily="18" charset="0"/>
              </a:defRPr>
            </a:lvl2pPr>
            <a:lvl3pPr algn="l" eaLnBrk="0" hangingPunct="0">
              <a:defRPr sz="2400">
                <a:solidFill>
                  <a:schemeClr val="tx1"/>
                </a:solidFill>
                <a:latin typeface="Times New Roman" panose="02020603050405020304" pitchFamily="18" charset="0"/>
              </a:defRPr>
            </a:lvl3pPr>
            <a:lvl4pPr algn="l" eaLnBrk="0" hangingPunct="0">
              <a:defRPr sz="2400">
                <a:solidFill>
                  <a:schemeClr val="tx1"/>
                </a:solidFill>
                <a:latin typeface="Times New Roman" panose="02020603050405020304" pitchFamily="18" charset="0"/>
              </a:defRPr>
            </a:lvl4pPr>
            <a:lvl5pPr algn="l" eaLnBrk="0" hangingPunct="0">
              <a:defRPr sz="2400">
                <a:solidFill>
                  <a:schemeClr val="tx1"/>
                </a:solidFill>
                <a:latin typeface="Times New Roman" panose="02020603050405020304" pitchFamily="18" charset="0"/>
              </a:defRPr>
            </a:lvl5pPr>
            <a:lvl6pPr marL="457200" eaLnBrk="0" fontAlgn="base" hangingPunct="0">
              <a:spcBef>
                <a:spcPct val="0"/>
              </a:spcBef>
              <a:spcAft>
                <a:spcPct val="0"/>
              </a:spcAft>
              <a:defRPr sz="2400">
                <a:solidFill>
                  <a:schemeClr val="tx1"/>
                </a:solidFill>
                <a:latin typeface="Times New Roman" panose="02020603050405020304" pitchFamily="18" charset="0"/>
              </a:defRPr>
            </a:lvl6pPr>
            <a:lvl7pPr marL="914400" eaLnBrk="0" fontAlgn="base" hangingPunct="0">
              <a:spcBef>
                <a:spcPct val="0"/>
              </a:spcBef>
              <a:spcAft>
                <a:spcPct val="0"/>
              </a:spcAft>
              <a:defRPr sz="2400">
                <a:solidFill>
                  <a:schemeClr val="tx1"/>
                </a:solidFill>
                <a:latin typeface="Times New Roman" panose="02020603050405020304" pitchFamily="18" charset="0"/>
              </a:defRPr>
            </a:lvl7pPr>
            <a:lvl8pPr marL="1371600" eaLnBrk="0" fontAlgn="base" hangingPunct="0">
              <a:spcBef>
                <a:spcPct val="0"/>
              </a:spcBef>
              <a:spcAft>
                <a:spcPct val="0"/>
              </a:spcAft>
              <a:defRPr sz="2400">
                <a:solidFill>
                  <a:schemeClr val="tx1"/>
                </a:solidFill>
                <a:latin typeface="Times New Roman" panose="02020603050405020304" pitchFamily="18" charset="0"/>
              </a:defRPr>
            </a:lvl8pPr>
            <a:lvl9pPr marL="18288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altLang="en-US" sz="5400" dirty="0">
                <a:solidFill>
                  <a:schemeClr val="tx2"/>
                </a:solidFill>
                <a:latin typeface="Arial" panose="020B0604020202020204" pitchFamily="34" charset="0"/>
              </a:rPr>
              <a:t>Simplifying Assumptions</a:t>
            </a:r>
          </a:p>
        </p:txBody>
      </p:sp>
      <p:sp>
        <p:nvSpPr>
          <p:cNvPr id="229380" name="Rectangle 4"/>
          <p:cNvSpPr>
            <a:spLocks noChangeArrowheads="1"/>
          </p:cNvSpPr>
          <p:nvPr/>
        </p:nvSpPr>
        <p:spPr bwMode="auto">
          <a:xfrm>
            <a:off x="1102936" y="4429125"/>
            <a:ext cx="7782301" cy="24288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eaLnBrk="0" hangingPunct="0">
              <a:defRPr sz="2400">
                <a:solidFill>
                  <a:schemeClr val="tx1"/>
                </a:solidFill>
                <a:latin typeface="Times New Roman" panose="02020603050405020304" pitchFamily="18" charset="0"/>
              </a:defRPr>
            </a:lvl1pPr>
            <a:lvl2pPr marL="742950" indent="-285750" algn="l" eaLnBrk="0" hangingPunct="0">
              <a:defRPr sz="2400">
                <a:solidFill>
                  <a:schemeClr val="tx1"/>
                </a:solidFill>
                <a:latin typeface="Times New Roman" panose="02020603050405020304" pitchFamily="18" charset="0"/>
              </a:defRPr>
            </a:lvl2pPr>
            <a:lvl3pPr marL="1143000" indent="-228600" algn="l" eaLnBrk="0" hangingPunct="0">
              <a:defRPr sz="2400">
                <a:solidFill>
                  <a:schemeClr val="tx1"/>
                </a:solidFill>
                <a:latin typeface="Times New Roman" panose="02020603050405020304" pitchFamily="18" charset="0"/>
              </a:defRPr>
            </a:lvl3pPr>
            <a:lvl4pPr marL="1600200" indent="-228600" algn="l" eaLnBrk="0" hangingPunct="0">
              <a:defRPr sz="2400">
                <a:solidFill>
                  <a:schemeClr val="tx1"/>
                </a:solidFill>
                <a:latin typeface="Times New Roman" panose="02020603050405020304" pitchFamily="18" charset="0"/>
              </a:defRPr>
            </a:lvl4pPr>
            <a:lvl5pPr marL="2057400" indent="-228600" algn="l"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20000"/>
              </a:spcBef>
              <a:buFontTx/>
              <a:buChar char="•"/>
            </a:pPr>
            <a:r>
              <a:rPr lang="en-US" altLang="en-US" sz="3200" b="0" dirty="0">
                <a:latin typeface="Arial" panose="020B0604020202020204" pitchFamily="34" charset="0"/>
              </a:rPr>
              <a:t>Homogeneous &amp; laterally isotropic</a:t>
            </a:r>
          </a:p>
          <a:p>
            <a:pPr>
              <a:spcBef>
                <a:spcPct val="20000"/>
              </a:spcBef>
              <a:buFontTx/>
              <a:buChar char="•"/>
            </a:pPr>
            <a:r>
              <a:rPr lang="en-US" altLang="en-US" sz="3200" b="0" dirty="0">
                <a:latin typeface="Arial" panose="020B0604020202020204" pitchFamily="34" charset="0"/>
              </a:rPr>
              <a:t>Flow patterns are radial, 3D &gt;&gt; 2D</a:t>
            </a:r>
          </a:p>
          <a:p>
            <a:pPr>
              <a:spcBef>
                <a:spcPct val="20000"/>
              </a:spcBef>
              <a:buFontTx/>
              <a:buChar char="•"/>
            </a:pPr>
            <a:r>
              <a:rPr lang="en-US" altLang="en-US" sz="3200" b="0" dirty="0">
                <a:latin typeface="Arial" panose="020B0604020202020204" pitchFamily="34" charset="0"/>
              </a:rPr>
              <a:t>Infinite extent of aquifer</a:t>
            </a:r>
          </a:p>
          <a:p>
            <a:pPr>
              <a:spcBef>
                <a:spcPct val="20000"/>
              </a:spcBef>
              <a:buFontTx/>
              <a:buChar char="•"/>
            </a:pPr>
            <a:r>
              <a:rPr lang="en-US" altLang="en-US" sz="3200" b="0" dirty="0">
                <a:latin typeface="Arial" panose="020B0604020202020204" pitchFamily="34" charset="0"/>
              </a:rPr>
              <a:t>Aquifer is of uniform thickness</a:t>
            </a:r>
          </a:p>
        </p:txBody>
      </p:sp>
      <p:pic>
        <p:nvPicPr>
          <p:cNvPr id="2" name="Picture 1"/>
          <p:cNvPicPr>
            <a:picLocks noChangeAspect="1"/>
          </p:cNvPicPr>
          <p:nvPr/>
        </p:nvPicPr>
        <p:blipFill>
          <a:blip r:embed="rId2">
            <a:clrChange>
              <a:clrFrom>
                <a:srgbClr val="FFFFFF"/>
              </a:clrFrom>
              <a:clrTo>
                <a:srgbClr val="FFFFFF">
                  <a:alpha val="0"/>
                </a:srgbClr>
              </a:clrTo>
            </a:clrChange>
          </a:blip>
          <a:stretch>
            <a:fillRect/>
          </a:stretch>
        </p:blipFill>
        <p:spPr>
          <a:xfrm>
            <a:off x="1102937" y="1165841"/>
            <a:ext cx="6495067" cy="2842326"/>
          </a:xfrm>
          <a:prstGeom prst="rect">
            <a:avLst/>
          </a:prstGeom>
        </p:spPr>
      </p:pic>
      <p:sp>
        <p:nvSpPr>
          <p:cNvPr id="5" name="Text Box 81"/>
          <p:cNvSpPr txBox="1">
            <a:spLocks noChangeArrowheads="1"/>
          </p:cNvSpPr>
          <p:nvPr/>
        </p:nvSpPr>
        <p:spPr bwMode="auto">
          <a:xfrm>
            <a:off x="6171763" y="4022047"/>
            <a:ext cx="146226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tIns="0" bIns="0">
            <a:spAutoFit/>
          </a:bodyPr>
          <a:lstStyle>
            <a:lvl1pPr eaLnBrk="0" hangingPunct="0">
              <a:defRPr sz="5400" b="1">
                <a:solidFill>
                  <a:schemeClr val="tx1"/>
                </a:solidFill>
                <a:latin typeface="Times New Roman" panose="02020603050405020304" pitchFamily="18" charset="0"/>
              </a:defRPr>
            </a:lvl1pPr>
            <a:lvl2pPr marL="742950" indent="-285750" eaLnBrk="0" hangingPunct="0">
              <a:defRPr sz="5400" b="1">
                <a:solidFill>
                  <a:schemeClr val="tx1"/>
                </a:solidFill>
                <a:latin typeface="Times New Roman" panose="02020603050405020304" pitchFamily="18" charset="0"/>
              </a:defRPr>
            </a:lvl2pPr>
            <a:lvl3pPr marL="1143000" indent="-228600" eaLnBrk="0" hangingPunct="0">
              <a:defRPr sz="5400" b="1">
                <a:solidFill>
                  <a:schemeClr val="tx1"/>
                </a:solidFill>
                <a:latin typeface="Times New Roman" panose="02020603050405020304" pitchFamily="18" charset="0"/>
              </a:defRPr>
            </a:lvl3pPr>
            <a:lvl4pPr marL="1600200" indent="-228600" eaLnBrk="0" hangingPunct="0">
              <a:defRPr sz="5400" b="1">
                <a:solidFill>
                  <a:schemeClr val="tx1"/>
                </a:solidFill>
                <a:latin typeface="Times New Roman" panose="02020603050405020304" pitchFamily="18" charset="0"/>
              </a:defRPr>
            </a:lvl4pPr>
            <a:lvl5pPr marL="2057400" indent="-228600" eaLnBrk="0" hangingPunct="0">
              <a:defRPr sz="5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5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5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5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5400" b="1">
                <a:solidFill>
                  <a:schemeClr val="tx1"/>
                </a:solidFill>
                <a:latin typeface="Times New Roman" panose="02020603050405020304" pitchFamily="18" charset="0"/>
              </a:defRPr>
            </a:lvl9pPr>
          </a:lstStyle>
          <a:p>
            <a:pPr algn="r"/>
            <a:r>
              <a:rPr lang="en-US" altLang="en-US" sz="1600" dirty="0">
                <a:latin typeface="Arial" panose="020B0604020202020204" pitchFamily="34" charset="0"/>
              </a:rPr>
              <a:t>(</a:t>
            </a:r>
            <a:r>
              <a:rPr lang="en-US" altLang="en-US" sz="1600" dirty="0">
                <a:latin typeface="Arial" panose="020B0604020202020204" pitchFamily="34" charset="0"/>
                <a:hlinkClick r:id="rId3"/>
              </a:rPr>
              <a:t>Heath, 1983</a:t>
            </a:r>
            <a:r>
              <a:rPr lang="en-US" altLang="en-US" sz="1600" dirty="0">
                <a:latin typeface="Arial" panose="020B0604020202020204" pitchFamily="34" charset="0"/>
              </a:rPr>
              <a:t>)</a:t>
            </a:r>
            <a:endParaRPr lang="en-US" altLang="en-US" sz="1600" baseline="-25000" dirty="0">
              <a:latin typeface="Arial" panose="020B0604020202020204" pitchFamily="34" charset="0"/>
            </a:endParaRPr>
          </a:p>
        </p:txBody>
      </p:sp>
    </p:spTree>
  </p:cSld>
  <p:clrMapOvr>
    <a:masterClrMapping/>
  </p:clrMapOvr>
  <p:transition>
    <p:wipe dir="d"/>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Rectangle 2"/>
          <p:cNvSpPr>
            <a:spLocks noGrp="1" noChangeArrowheads="1"/>
          </p:cNvSpPr>
          <p:nvPr>
            <p:ph type="title"/>
          </p:nvPr>
        </p:nvSpPr>
        <p:spPr/>
        <p:txBody>
          <a:bodyPr/>
          <a:lstStyle/>
          <a:p>
            <a:r>
              <a:rPr lang="en-US" altLang="en-US" sz="6000"/>
              <a:t>Theis</a:t>
            </a:r>
            <a:r>
              <a:rPr lang="en-US" altLang="en-US"/>
              <a:t>—</a:t>
            </a:r>
            <a:r>
              <a:rPr lang="en-US" altLang="en-US" sz="6000"/>
              <a:t>Transient Flow</a:t>
            </a:r>
          </a:p>
        </p:txBody>
      </p:sp>
      <p:sp>
        <p:nvSpPr>
          <p:cNvPr id="226307" name="Rectangle 3"/>
          <p:cNvSpPr>
            <a:spLocks noGrp="1" noChangeArrowheads="1"/>
          </p:cNvSpPr>
          <p:nvPr>
            <p:ph idx="1"/>
          </p:nvPr>
        </p:nvSpPr>
        <p:spPr>
          <a:xfrm>
            <a:off x="487363" y="1330325"/>
            <a:ext cx="7970837" cy="5284788"/>
          </a:xfrm>
        </p:spPr>
        <p:txBody>
          <a:bodyPr/>
          <a:lstStyle/>
          <a:p>
            <a:r>
              <a:rPr lang="en-US" altLang="en-US" sz="3600" dirty="0"/>
              <a:t>Theis solution, storage (S) is the only source of water</a:t>
            </a:r>
          </a:p>
          <a:p>
            <a:r>
              <a:rPr lang="en-US" altLang="en-US" sz="3600" dirty="0"/>
              <a:t>Additional assumptions:</a:t>
            </a:r>
          </a:p>
          <a:p>
            <a:pPr lvl="1"/>
            <a:r>
              <a:rPr lang="en-US" altLang="en-US" sz="3200" dirty="0"/>
              <a:t>No wellbore storage – Line sink</a:t>
            </a:r>
          </a:p>
          <a:p>
            <a:pPr lvl="1"/>
            <a:r>
              <a:rPr lang="en-US" altLang="en-US" sz="3200" dirty="0"/>
              <a:t>Water released from storage instantaneously</a:t>
            </a:r>
          </a:p>
          <a:p>
            <a:r>
              <a:rPr lang="en-US" altLang="en-US" sz="3600" dirty="0"/>
              <a:t>Drawdown is a function of </a:t>
            </a:r>
            <a:br>
              <a:rPr lang="en-US" altLang="en-US" sz="3600" dirty="0"/>
            </a:br>
            <a:r>
              <a:rPr lang="en-US" altLang="en-US" sz="3600" dirty="0"/>
              <a:t>radial distance, time, T and S</a:t>
            </a:r>
          </a:p>
        </p:txBody>
      </p:sp>
    </p:spTree>
  </p:cSld>
  <p:clrMapOvr>
    <a:masterClrMapping/>
  </p:clrMapOvr>
  <p:transition advTm="15000">
    <p:wipe dir="d"/>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2"/>
          <p:cNvSpPr>
            <a:spLocks noChangeArrowheads="1"/>
          </p:cNvSpPr>
          <p:nvPr/>
        </p:nvSpPr>
        <p:spPr bwMode="auto">
          <a:xfrm>
            <a:off x="685800" y="371475"/>
            <a:ext cx="7772400" cy="390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l" eaLnBrk="0" hangingPunct="0">
              <a:defRPr sz="2400">
                <a:solidFill>
                  <a:schemeClr val="tx1"/>
                </a:solidFill>
                <a:latin typeface="Times New Roman" panose="02020603050405020304" pitchFamily="18" charset="0"/>
              </a:defRPr>
            </a:lvl1pPr>
            <a:lvl2pPr algn="l" eaLnBrk="0" hangingPunct="0">
              <a:defRPr sz="2400">
                <a:solidFill>
                  <a:schemeClr val="tx1"/>
                </a:solidFill>
                <a:latin typeface="Times New Roman" panose="02020603050405020304" pitchFamily="18" charset="0"/>
              </a:defRPr>
            </a:lvl2pPr>
            <a:lvl3pPr algn="l" eaLnBrk="0" hangingPunct="0">
              <a:defRPr sz="2400">
                <a:solidFill>
                  <a:schemeClr val="tx1"/>
                </a:solidFill>
                <a:latin typeface="Times New Roman" panose="02020603050405020304" pitchFamily="18" charset="0"/>
              </a:defRPr>
            </a:lvl3pPr>
            <a:lvl4pPr algn="l" eaLnBrk="0" hangingPunct="0">
              <a:defRPr sz="2400">
                <a:solidFill>
                  <a:schemeClr val="tx1"/>
                </a:solidFill>
                <a:latin typeface="Times New Roman" panose="02020603050405020304" pitchFamily="18" charset="0"/>
              </a:defRPr>
            </a:lvl4pPr>
            <a:lvl5pPr algn="l" eaLnBrk="0" hangingPunct="0">
              <a:defRPr sz="2400">
                <a:solidFill>
                  <a:schemeClr val="tx1"/>
                </a:solidFill>
                <a:latin typeface="Times New Roman" panose="02020603050405020304" pitchFamily="18" charset="0"/>
              </a:defRPr>
            </a:lvl5pPr>
            <a:lvl6pPr marL="457200" eaLnBrk="0" fontAlgn="base" hangingPunct="0">
              <a:spcBef>
                <a:spcPct val="0"/>
              </a:spcBef>
              <a:spcAft>
                <a:spcPct val="0"/>
              </a:spcAft>
              <a:defRPr sz="2400">
                <a:solidFill>
                  <a:schemeClr val="tx1"/>
                </a:solidFill>
                <a:latin typeface="Times New Roman" panose="02020603050405020304" pitchFamily="18" charset="0"/>
              </a:defRPr>
            </a:lvl6pPr>
            <a:lvl7pPr marL="914400" eaLnBrk="0" fontAlgn="base" hangingPunct="0">
              <a:spcBef>
                <a:spcPct val="0"/>
              </a:spcBef>
              <a:spcAft>
                <a:spcPct val="0"/>
              </a:spcAft>
              <a:defRPr sz="2400">
                <a:solidFill>
                  <a:schemeClr val="tx1"/>
                </a:solidFill>
                <a:latin typeface="Times New Roman" panose="02020603050405020304" pitchFamily="18" charset="0"/>
              </a:defRPr>
            </a:lvl7pPr>
            <a:lvl8pPr marL="1371600" eaLnBrk="0" fontAlgn="base" hangingPunct="0">
              <a:spcBef>
                <a:spcPct val="0"/>
              </a:spcBef>
              <a:spcAft>
                <a:spcPct val="0"/>
              </a:spcAft>
              <a:defRPr sz="2400">
                <a:solidFill>
                  <a:schemeClr val="tx1"/>
                </a:solidFill>
                <a:latin typeface="Times New Roman" panose="02020603050405020304" pitchFamily="18" charset="0"/>
              </a:defRPr>
            </a:lvl8pPr>
            <a:lvl9pPr marL="18288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altLang="en-US" sz="6000" dirty="0">
                <a:solidFill>
                  <a:schemeClr val="tx2"/>
                </a:solidFill>
                <a:latin typeface="Arial" panose="020B0604020202020204" pitchFamily="34" charset="0"/>
              </a:rPr>
              <a:t>Theis—Solution</a:t>
            </a:r>
          </a:p>
        </p:txBody>
      </p:sp>
      <p:sp>
        <p:nvSpPr>
          <p:cNvPr id="231428" name="Rectangle 4"/>
          <p:cNvSpPr>
            <a:spLocks noChangeArrowheads="1"/>
          </p:cNvSpPr>
          <p:nvPr/>
        </p:nvSpPr>
        <p:spPr bwMode="auto">
          <a:xfrm>
            <a:off x="0" y="1187450"/>
            <a:ext cx="5264150" cy="5670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eaLnBrk="0" hangingPunct="0">
              <a:defRPr sz="2400">
                <a:solidFill>
                  <a:schemeClr val="tx1"/>
                </a:solidFill>
                <a:latin typeface="Times New Roman" panose="02020603050405020304" pitchFamily="18" charset="0"/>
              </a:defRPr>
            </a:lvl1pPr>
            <a:lvl2pPr marL="742950" indent="-285750" algn="l" eaLnBrk="0" hangingPunct="0">
              <a:defRPr sz="2400">
                <a:solidFill>
                  <a:schemeClr val="tx1"/>
                </a:solidFill>
                <a:latin typeface="Times New Roman" panose="02020603050405020304" pitchFamily="18" charset="0"/>
              </a:defRPr>
            </a:lvl2pPr>
            <a:lvl3pPr marL="1143000" indent="-228600" algn="l" eaLnBrk="0" hangingPunct="0">
              <a:defRPr sz="2400">
                <a:solidFill>
                  <a:schemeClr val="tx1"/>
                </a:solidFill>
                <a:latin typeface="Times New Roman" panose="02020603050405020304" pitchFamily="18" charset="0"/>
              </a:defRPr>
            </a:lvl3pPr>
            <a:lvl4pPr marL="1600200" indent="-228600" algn="l" eaLnBrk="0" hangingPunct="0">
              <a:defRPr sz="2400">
                <a:solidFill>
                  <a:schemeClr val="tx1"/>
                </a:solidFill>
                <a:latin typeface="Times New Roman" panose="02020603050405020304" pitchFamily="18" charset="0"/>
              </a:defRPr>
            </a:lvl4pPr>
            <a:lvl5pPr marL="2057400" indent="-228600" algn="l"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20000"/>
              </a:spcBef>
              <a:buFontTx/>
              <a:buChar char="•"/>
            </a:pPr>
            <a:r>
              <a:rPr lang="en-US" altLang="en-US" sz="2800" b="0" dirty="0">
                <a:latin typeface="Arial" panose="020B0604020202020204" pitchFamily="34" charset="0"/>
              </a:rPr>
              <a:t>Analytical solutions frequently solved in terms of dimensionless groups</a:t>
            </a:r>
          </a:p>
          <a:p>
            <a:pPr>
              <a:spcBef>
                <a:spcPct val="20000"/>
              </a:spcBef>
              <a:buFontTx/>
              <a:buChar char="•"/>
            </a:pPr>
            <a:r>
              <a:rPr lang="en-US" altLang="en-US" sz="2800" b="0" dirty="0">
                <a:latin typeface="Arial" panose="020B0604020202020204" pitchFamily="34" charset="0"/>
              </a:rPr>
              <a:t>W(u), well function, is  exponential integral solution for Theis</a:t>
            </a:r>
          </a:p>
          <a:p>
            <a:pPr>
              <a:spcBef>
                <a:spcPct val="20000"/>
              </a:spcBef>
              <a:buFontTx/>
              <a:buChar char="•"/>
            </a:pPr>
            <a:r>
              <a:rPr lang="en-US" altLang="en-US" sz="2800" b="0" dirty="0">
                <a:latin typeface="Arial" panose="020B0604020202020204" pitchFamily="34" charset="0"/>
              </a:rPr>
              <a:t>Drawdown increased by increasing Q or decreasing T </a:t>
            </a:r>
          </a:p>
          <a:p>
            <a:pPr>
              <a:spcBef>
                <a:spcPts val="0"/>
              </a:spcBef>
              <a:buFontTx/>
              <a:buChar char="•"/>
            </a:pPr>
            <a:r>
              <a:rPr lang="en-US" altLang="en-US" sz="2800" b="0" dirty="0">
                <a:latin typeface="Arial" panose="020B0604020202020204" pitchFamily="34" charset="0"/>
              </a:rPr>
              <a:t>Timing and magnitude of drawdown response equally affected by </a:t>
            </a:r>
          </a:p>
          <a:p>
            <a:pPr lvl="1">
              <a:spcBef>
                <a:spcPct val="20000"/>
              </a:spcBef>
              <a:buFontTx/>
              <a:buChar char="•"/>
            </a:pPr>
            <a:r>
              <a:rPr lang="en-US" altLang="en-US" sz="2800" b="0" dirty="0">
                <a:latin typeface="Arial" panose="020B0604020202020204" pitchFamily="34" charset="0"/>
              </a:rPr>
              <a:t>r</a:t>
            </a:r>
            <a:r>
              <a:rPr lang="en-US" altLang="en-US" sz="2800" b="0" baseline="30000" dirty="0">
                <a:latin typeface="Arial" panose="020B0604020202020204" pitchFamily="34" charset="0"/>
              </a:rPr>
              <a:t>2</a:t>
            </a:r>
            <a:r>
              <a:rPr lang="en-US" altLang="en-US" sz="2800" b="0" dirty="0">
                <a:latin typeface="Arial" panose="020B0604020202020204" pitchFamily="34" charset="0"/>
              </a:rPr>
              <a:t>, S, or 1 / T</a:t>
            </a:r>
          </a:p>
        </p:txBody>
      </p:sp>
      <p:graphicFrame>
        <p:nvGraphicFramePr>
          <p:cNvPr id="231429" name="Object 5"/>
          <p:cNvGraphicFramePr>
            <a:graphicFrameLocks noChangeAspect="1"/>
          </p:cNvGraphicFramePr>
          <p:nvPr/>
        </p:nvGraphicFramePr>
        <p:xfrm>
          <a:off x="4752975" y="1830388"/>
          <a:ext cx="4238625" cy="941387"/>
        </p:xfrm>
        <a:graphic>
          <a:graphicData uri="http://schemas.openxmlformats.org/presentationml/2006/ole">
            <mc:AlternateContent xmlns:mc="http://schemas.openxmlformats.org/markup-compatibility/2006">
              <mc:Choice xmlns:v="urn:schemas-microsoft-com:vml" Requires="v">
                <p:oleObj spid="_x0000_s267368" name="Equation" r:id="rId3" imgW="1866600" imgH="393480" progId="Equation.3">
                  <p:embed/>
                </p:oleObj>
              </mc:Choice>
              <mc:Fallback>
                <p:oleObj name="Equation" r:id="rId3" imgW="1866600" imgH="393480" progId="Equation.3">
                  <p:embed/>
                  <p:pic>
                    <p:nvPicPr>
                      <p:cNvPr id="231429"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52975" y="1830388"/>
                        <a:ext cx="4238625" cy="941387"/>
                      </a:xfrm>
                      <a:prstGeom prst="rect">
                        <a:avLst/>
                      </a:prstGeom>
                      <a:no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31430" name="Object 6"/>
          <p:cNvGraphicFramePr>
            <a:graphicFrameLocks noChangeAspect="1"/>
          </p:cNvGraphicFramePr>
          <p:nvPr/>
        </p:nvGraphicFramePr>
        <p:xfrm>
          <a:off x="6781800" y="3395663"/>
          <a:ext cx="2033588" cy="1036637"/>
        </p:xfrm>
        <a:graphic>
          <a:graphicData uri="http://schemas.openxmlformats.org/presentationml/2006/ole">
            <mc:AlternateContent xmlns:mc="http://schemas.openxmlformats.org/markup-compatibility/2006">
              <mc:Choice xmlns:v="urn:schemas-microsoft-com:vml" Requires="v">
                <p:oleObj spid="_x0000_s267369" name="Equation" r:id="rId5" imgW="596880" imgH="457200" progId="Equation.3">
                  <p:embed/>
                </p:oleObj>
              </mc:Choice>
              <mc:Fallback>
                <p:oleObj name="Equation" r:id="rId5" imgW="596880" imgH="457200" progId="Equation.3">
                  <p:embed/>
                  <p:pic>
                    <p:nvPicPr>
                      <p:cNvPr id="231430" name="Object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81800" y="3395663"/>
                        <a:ext cx="2033588" cy="1036637"/>
                      </a:xfrm>
                      <a:prstGeom prst="rect">
                        <a:avLst/>
                      </a:prstGeom>
                      <a:no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31431" name="Text Box 7"/>
          <p:cNvSpPr txBox="1">
            <a:spLocks noChangeArrowheads="1"/>
          </p:cNvSpPr>
          <p:nvPr/>
        </p:nvSpPr>
        <p:spPr bwMode="auto">
          <a:xfrm>
            <a:off x="5678488" y="3719513"/>
            <a:ext cx="920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en-US" sz="1800" b="0">
                <a:latin typeface="Arial" panose="020B0604020202020204" pitchFamily="34" charset="0"/>
              </a:rPr>
              <a:t>Where,</a:t>
            </a:r>
          </a:p>
        </p:txBody>
      </p:sp>
      <p:graphicFrame>
        <p:nvGraphicFramePr>
          <p:cNvPr id="231432" name="Object 8"/>
          <p:cNvGraphicFramePr>
            <a:graphicFrameLocks noChangeAspect="1"/>
          </p:cNvGraphicFramePr>
          <p:nvPr/>
        </p:nvGraphicFramePr>
        <p:xfrm>
          <a:off x="6843713" y="4784725"/>
          <a:ext cx="1744662" cy="1006475"/>
        </p:xfrm>
        <a:graphic>
          <a:graphicData uri="http://schemas.openxmlformats.org/presentationml/2006/ole">
            <mc:AlternateContent xmlns:mc="http://schemas.openxmlformats.org/markup-compatibility/2006">
              <mc:Choice xmlns:v="urn:schemas-microsoft-com:vml" Requires="v">
                <p:oleObj spid="_x0000_s267370" name="Equation" r:id="rId7" imgW="596880" imgH="457200" progId="Equation.3">
                  <p:embed/>
                </p:oleObj>
              </mc:Choice>
              <mc:Fallback>
                <p:oleObj name="Equation" r:id="rId7" imgW="596880" imgH="457200" progId="Equation.3">
                  <p:embed/>
                  <p:pic>
                    <p:nvPicPr>
                      <p:cNvPr id="231432" name="Object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43713" y="4784725"/>
                        <a:ext cx="1744662" cy="1006475"/>
                      </a:xfrm>
                      <a:prstGeom prst="rect">
                        <a:avLst/>
                      </a:prstGeom>
                      <a:no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3846525823"/>
      </p:ext>
    </p:extLst>
  </p:cSld>
  <p:clrMapOvr>
    <a:masterClrMapping/>
  </p:clrMapOvr>
  <p:transition>
    <p:wipe dir="d"/>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52C62C-7C57-4915-BC1B-0FABF070E448}"/>
              </a:ext>
            </a:extLst>
          </p:cNvPr>
          <p:cNvSpPr>
            <a:spLocks noGrp="1"/>
          </p:cNvSpPr>
          <p:nvPr>
            <p:ph type="title"/>
          </p:nvPr>
        </p:nvSpPr>
        <p:spPr/>
        <p:txBody>
          <a:bodyPr/>
          <a:lstStyle/>
          <a:p>
            <a:r>
              <a:rPr lang="en-US" sz="6000" dirty="0"/>
              <a:t>Numerical Models</a:t>
            </a:r>
          </a:p>
        </p:txBody>
      </p:sp>
      <p:sp>
        <p:nvSpPr>
          <p:cNvPr id="3" name="Content Placeholder 2">
            <a:extLst>
              <a:ext uri="{FF2B5EF4-FFF2-40B4-BE49-F238E27FC236}">
                <a16:creationId xmlns:a16="http://schemas.microsoft.com/office/drawing/2014/main" id="{0338AB56-59F1-4AA3-A778-9AD98FE28538}"/>
              </a:ext>
            </a:extLst>
          </p:cNvPr>
          <p:cNvSpPr>
            <a:spLocks noGrp="1"/>
          </p:cNvSpPr>
          <p:nvPr>
            <p:ph idx="1"/>
          </p:nvPr>
        </p:nvSpPr>
        <p:spPr>
          <a:xfrm>
            <a:off x="57544" y="1228562"/>
            <a:ext cx="4321951" cy="5326242"/>
          </a:xfrm>
        </p:spPr>
        <p:txBody>
          <a:bodyPr/>
          <a:lstStyle/>
          <a:p>
            <a:r>
              <a:rPr lang="en-US" dirty="0"/>
              <a:t>Complex tests</a:t>
            </a:r>
          </a:p>
          <a:p>
            <a:pPr lvl="1"/>
            <a:r>
              <a:rPr lang="en-US" dirty="0"/>
              <a:t>Many observation wells</a:t>
            </a:r>
          </a:p>
          <a:p>
            <a:pPr lvl="1"/>
            <a:r>
              <a:rPr lang="en-US" dirty="0"/>
              <a:t>Multiple pumping wells</a:t>
            </a:r>
          </a:p>
          <a:p>
            <a:r>
              <a:rPr lang="en-US" dirty="0"/>
              <a:t>Homogeneous T &amp; S cannot explain many overlapping pumping-drawdown pairs</a:t>
            </a:r>
          </a:p>
          <a:p>
            <a:r>
              <a:rPr lang="en-US" dirty="0"/>
              <a:t>Estimate hydraulic properties with numerical models</a:t>
            </a:r>
          </a:p>
          <a:p>
            <a:pPr lvl="1"/>
            <a:r>
              <a:rPr lang="en-US" dirty="0"/>
              <a:t>Spatially variable hydraulic properties</a:t>
            </a:r>
          </a:p>
        </p:txBody>
      </p:sp>
      <p:grpSp>
        <p:nvGrpSpPr>
          <p:cNvPr id="11" name="Group 10">
            <a:extLst>
              <a:ext uri="{FF2B5EF4-FFF2-40B4-BE49-F238E27FC236}">
                <a16:creationId xmlns:a16="http://schemas.microsoft.com/office/drawing/2014/main" id="{37D5265C-89C5-4FE8-AD53-7F5B6992AF34}"/>
              </a:ext>
            </a:extLst>
          </p:cNvPr>
          <p:cNvGrpSpPr/>
          <p:nvPr/>
        </p:nvGrpSpPr>
        <p:grpSpPr>
          <a:xfrm>
            <a:off x="4293243" y="1221343"/>
            <a:ext cx="4754608" cy="5577840"/>
            <a:chOff x="4350892" y="1221343"/>
            <a:chExt cx="4754608" cy="5577840"/>
          </a:xfrm>
        </p:grpSpPr>
        <p:pic>
          <p:nvPicPr>
            <p:cNvPr id="7" name="Picture 6">
              <a:extLst>
                <a:ext uri="{FF2B5EF4-FFF2-40B4-BE49-F238E27FC236}">
                  <a16:creationId xmlns:a16="http://schemas.microsoft.com/office/drawing/2014/main" id="{8088488B-A029-4F17-A344-F65F4C0EC7E2}"/>
                </a:ext>
              </a:extLst>
            </p:cNvPr>
            <p:cNvPicPr>
              <a:picLocks noChangeAspect="1"/>
            </p:cNvPicPr>
            <p:nvPr/>
          </p:nvPicPr>
          <p:blipFill>
            <a:blip r:embed="rId2"/>
            <a:stretch>
              <a:fillRect/>
            </a:stretch>
          </p:blipFill>
          <p:spPr>
            <a:xfrm>
              <a:off x="4350892" y="1221343"/>
              <a:ext cx="4754608" cy="5577840"/>
            </a:xfrm>
            <a:prstGeom prst="rect">
              <a:avLst/>
            </a:prstGeom>
          </p:spPr>
        </p:pic>
        <p:pic>
          <p:nvPicPr>
            <p:cNvPr id="4" name="Picture 3">
              <a:extLst>
                <a:ext uri="{FF2B5EF4-FFF2-40B4-BE49-F238E27FC236}">
                  <a16:creationId xmlns:a16="http://schemas.microsoft.com/office/drawing/2014/main" id="{A357CBDE-4E0F-4AD4-B300-D66BEEAD80EA}"/>
                </a:ext>
              </a:extLst>
            </p:cNvPr>
            <p:cNvPicPr>
              <a:picLocks noChangeAspect="1"/>
            </p:cNvPicPr>
            <p:nvPr/>
          </p:nvPicPr>
          <p:blipFill>
            <a:blip r:embed="rId3"/>
            <a:stretch>
              <a:fillRect/>
            </a:stretch>
          </p:blipFill>
          <p:spPr>
            <a:xfrm>
              <a:off x="4731257" y="1247812"/>
              <a:ext cx="2314575" cy="1095375"/>
            </a:xfrm>
            <a:prstGeom prst="rect">
              <a:avLst/>
            </a:prstGeom>
          </p:spPr>
        </p:pic>
      </p:grpSp>
      <p:grpSp>
        <p:nvGrpSpPr>
          <p:cNvPr id="10" name="Group 9">
            <a:extLst>
              <a:ext uri="{FF2B5EF4-FFF2-40B4-BE49-F238E27FC236}">
                <a16:creationId xmlns:a16="http://schemas.microsoft.com/office/drawing/2014/main" id="{2181D4B0-0651-4397-A857-BCEB3254703E}"/>
              </a:ext>
            </a:extLst>
          </p:cNvPr>
          <p:cNvGrpSpPr/>
          <p:nvPr/>
        </p:nvGrpSpPr>
        <p:grpSpPr>
          <a:xfrm>
            <a:off x="4293243" y="1221343"/>
            <a:ext cx="4812257" cy="5577840"/>
            <a:chOff x="4331743" y="1221343"/>
            <a:chExt cx="4812257" cy="5577840"/>
          </a:xfrm>
        </p:grpSpPr>
        <p:pic>
          <p:nvPicPr>
            <p:cNvPr id="8" name="Picture 7">
              <a:extLst>
                <a:ext uri="{FF2B5EF4-FFF2-40B4-BE49-F238E27FC236}">
                  <a16:creationId xmlns:a16="http://schemas.microsoft.com/office/drawing/2014/main" id="{3B2FBCEA-CE01-4843-97BC-3A9532AF46CD}"/>
                </a:ext>
              </a:extLst>
            </p:cNvPr>
            <p:cNvPicPr>
              <a:picLocks noChangeAspect="1"/>
            </p:cNvPicPr>
            <p:nvPr/>
          </p:nvPicPr>
          <p:blipFill>
            <a:blip r:embed="rId4"/>
            <a:stretch>
              <a:fillRect/>
            </a:stretch>
          </p:blipFill>
          <p:spPr>
            <a:xfrm>
              <a:off x="4331743" y="1221343"/>
              <a:ext cx="4812257" cy="5577840"/>
            </a:xfrm>
            <a:prstGeom prst="rect">
              <a:avLst/>
            </a:prstGeom>
          </p:spPr>
        </p:pic>
        <p:pic>
          <p:nvPicPr>
            <p:cNvPr id="9" name="Picture 8">
              <a:extLst>
                <a:ext uri="{FF2B5EF4-FFF2-40B4-BE49-F238E27FC236}">
                  <a16:creationId xmlns:a16="http://schemas.microsoft.com/office/drawing/2014/main" id="{DB362636-4803-429F-9870-B3500B7D3C0C}"/>
                </a:ext>
              </a:extLst>
            </p:cNvPr>
            <p:cNvPicPr>
              <a:picLocks noChangeAspect="1"/>
            </p:cNvPicPr>
            <p:nvPr/>
          </p:nvPicPr>
          <p:blipFill>
            <a:blip r:embed="rId5"/>
            <a:stretch>
              <a:fillRect/>
            </a:stretch>
          </p:blipFill>
          <p:spPr>
            <a:xfrm>
              <a:off x="5125034" y="1247812"/>
              <a:ext cx="2045789" cy="1009836"/>
            </a:xfrm>
            <a:prstGeom prst="rect">
              <a:avLst/>
            </a:prstGeom>
          </p:spPr>
        </p:pic>
      </p:grpSp>
      <p:sp>
        <p:nvSpPr>
          <p:cNvPr id="6" name="SCALE">
            <a:extLst>
              <a:ext uri="{FF2B5EF4-FFF2-40B4-BE49-F238E27FC236}">
                <a16:creationId xmlns:a16="http://schemas.microsoft.com/office/drawing/2014/main" id="{B9D2C88B-CDB1-43E1-8108-F87F2AF21265}"/>
              </a:ext>
            </a:extLst>
          </p:cNvPr>
          <p:cNvSpPr/>
          <p:nvPr/>
        </p:nvSpPr>
        <p:spPr bwMode="auto">
          <a:xfrm>
            <a:off x="5490268" y="6564429"/>
            <a:ext cx="1969312" cy="194480"/>
          </a:xfrm>
          <a:prstGeom prst="rect">
            <a:avLst/>
          </a:prstGeom>
          <a:solidFill>
            <a:schemeClr val="bg1"/>
          </a:solidFill>
          <a:ln w="25400" cap="flat" cmpd="sng" algn="ctr">
            <a:solidFill>
              <a:schemeClr val="tx1"/>
            </a:solidFill>
            <a:prstDash val="solid"/>
            <a:round/>
            <a:headEnd type="none" w="med" len="med"/>
            <a:tailEnd type="none" w="med" len="med"/>
          </a:ln>
          <a:effectLst/>
        </p:spPr>
        <p:txBody>
          <a:bodyPr wrap="none" anchor="ctr"/>
          <a:lstStyle/>
          <a:p>
            <a:pPr>
              <a:defRPr/>
            </a:pPr>
            <a:r>
              <a:rPr lang="en-US" sz="1400" dirty="0">
                <a:latin typeface="+mn-lt"/>
              </a:rPr>
              <a:t>5 MILES</a:t>
            </a:r>
          </a:p>
        </p:txBody>
      </p:sp>
      <p:sp>
        <p:nvSpPr>
          <p:cNvPr id="13" name="TextBox 12">
            <a:extLst>
              <a:ext uri="{FF2B5EF4-FFF2-40B4-BE49-F238E27FC236}">
                <a16:creationId xmlns:a16="http://schemas.microsoft.com/office/drawing/2014/main" id="{37F50FC9-6942-44A2-856F-BB4C45EABB37}"/>
              </a:ext>
            </a:extLst>
          </p:cNvPr>
          <p:cNvSpPr txBox="1"/>
          <p:nvPr/>
        </p:nvSpPr>
        <p:spPr>
          <a:xfrm>
            <a:off x="1347537" y="6604084"/>
            <a:ext cx="2097402" cy="307777"/>
          </a:xfrm>
          <a:prstGeom prst="rect">
            <a:avLst/>
          </a:prstGeom>
          <a:noFill/>
        </p:spPr>
        <p:txBody>
          <a:bodyPr wrap="square" rtlCol="0">
            <a:spAutoFit/>
          </a:bodyPr>
          <a:lstStyle/>
          <a:p>
            <a:pPr algn="r"/>
            <a:r>
              <a:rPr lang="en-US" sz="1400" dirty="0">
                <a:latin typeface="Arial" panose="020B0604020202020204" pitchFamily="34" charset="0"/>
                <a:cs typeface="Arial" panose="020B0604020202020204" pitchFamily="34" charset="0"/>
              </a:rPr>
              <a:t>(</a:t>
            </a:r>
            <a:r>
              <a:rPr lang="en-US" sz="1400" dirty="0">
                <a:latin typeface="Arial" panose="020B0604020202020204" pitchFamily="34" charset="0"/>
                <a:cs typeface="Arial" panose="020B0604020202020204" pitchFamily="34" charset="0"/>
                <a:hlinkClick r:id="rId6"/>
              </a:rPr>
              <a:t>Garcia, et al, 2017</a:t>
            </a:r>
            <a:r>
              <a:rPr lang="en-US" sz="14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30901658"/>
      </p:ext>
    </p:extLst>
  </p:cSld>
  <p:clrMapOvr>
    <a:masterClrMapping/>
  </p:clrMapOvr>
  <p:transition advTm="15000">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858000"/>
          </a:xfrm>
        </p:spPr>
        <p:txBody>
          <a:bodyPr/>
          <a:lstStyle/>
          <a:p>
            <a:r>
              <a:rPr lang="en-US" sz="11500" dirty="0"/>
              <a:t>REAL </a:t>
            </a:r>
            <a:br>
              <a:rPr lang="en-US" sz="11500" dirty="0"/>
            </a:br>
            <a:r>
              <a:rPr lang="en-US" sz="11500" dirty="0"/>
              <a:t>WELLS</a:t>
            </a:r>
          </a:p>
        </p:txBody>
      </p:sp>
    </p:spTree>
    <p:extLst>
      <p:ext uri="{BB962C8B-B14F-4D97-AF65-F5344CB8AC3E}">
        <p14:creationId xmlns:p14="http://schemas.microsoft.com/office/powerpoint/2010/main" val="3441062532"/>
      </p:ext>
    </p:extLst>
  </p:cSld>
  <p:clrMapOvr>
    <a:masterClrMapping/>
  </p:clrMapOvr>
  <p:transition advTm="15000">
    <p:wipe dir="d"/>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45"/>
          <p:cNvSpPr>
            <a:spLocks noGrp="1" noChangeArrowheads="1"/>
          </p:cNvSpPr>
          <p:nvPr>
            <p:ph type="title"/>
          </p:nvPr>
        </p:nvSpPr>
        <p:spPr>
          <a:xfrm>
            <a:off x="0" y="0"/>
            <a:ext cx="9144000" cy="1119188"/>
          </a:xfrm>
        </p:spPr>
        <p:txBody>
          <a:bodyPr/>
          <a:lstStyle/>
          <a:p>
            <a:pPr eaLnBrk="1" hangingPunct="1"/>
            <a:r>
              <a:rPr lang="en-US" altLang="en-US" sz="6000" dirty="0"/>
              <a:t>Constant Rate &amp; Wells</a:t>
            </a:r>
          </a:p>
        </p:txBody>
      </p:sp>
      <p:sp>
        <p:nvSpPr>
          <p:cNvPr id="5123" name="Rectangle 46"/>
          <p:cNvSpPr>
            <a:spLocks noGrp="1" noChangeArrowheads="1"/>
          </p:cNvSpPr>
          <p:nvPr>
            <p:ph type="body" idx="1"/>
          </p:nvPr>
        </p:nvSpPr>
        <p:spPr>
          <a:xfrm>
            <a:off x="9525" y="1162050"/>
            <a:ext cx="5581650" cy="5695950"/>
          </a:xfrm>
        </p:spPr>
        <p:txBody>
          <a:bodyPr/>
          <a:lstStyle/>
          <a:p>
            <a:pPr eaLnBrk="1" hangingPunct="1"/>
            <a:r>
              <a:rPr lang="en-US" altLang="en-US" sz="2800" dirty="0"/>
              <a:t>Constant rate desirable</a:t>
            </a:r>
          </a:p>
          <a:p>
            <a:pPr lvl="1"/>
            <a:r>
              <a:rPr lang="en-US" altLang="en-US" sz="2400" dirty="0"/>
              <a:t>Pump &amp; observe with wells</a:t>
            </a:r>
          </a:p>
          <a:p>
            <a:pPr eaLnBrk="1" hangingPunct="1"/>
            <a:r>
              <a:rPr lang="en-US" altLang="en-US" sz="2800" dirty="0"/>
              <a:t>Construction affects responses</a:t>
            </a:r>
          </a:p>
          <a:p>
            <a:pPr lvl="1"/>
            <a:r>
              <a:rPr lang="en-US" altLang="en-US" sz="2400" dirty="0"/>
              <a:t>Wellbore storage</a:t>
            </a:r>
          </a:p>
          <a:p>
            <a:pPr eaLnBrk="1" hangingPunct="1"/>
            <a:r>
              <a:rPr lang="en-US" altLang="en-US" sz="2800" dirty="0"/>
              <a:t>Skin defines all head losses</a:t>
            </a:r>
          </a:p>
          <a:p>
            <a:pPr lvl="1"/>
            <a:r>
              <a:rPr lang="en-US" altLang="en-US" sz="2400" dirty="0"/>
              <a:t>Screen, gravel pack, &amp; damage</a:t>
            </a:r>
          </a:p>
          <a:p>
            <a:pPr eaLnBrk="1" hangingPunct="1"/>
            <a:r>
              <a:rPr lang="en-US" altLang="en-US" sz="2800" dirty="0"/>
              <a:t>Long well screens more likely to </a:t>
            </a:r>
          </a:p>
          <a:p>
            <a:pPr lvl="1" eaLnBrk="1" hangingPunct="1"/>
            <a:r>
              <a:rPr lang="en-US" altLang="en-US" sz="2400" dirty="0"/>
              <a:t>Be hydraulically connected</a:t>
            </a:r>
          </a:p>
          <a:p>
            <a:pPr lvl="1" eaLnBrk="1" hangingPunct="1"/>
            <a:r>
              <a:rPr lang="en-US" altLang="en-US" sz="2400" dirty="0"/>
              <a:t>Obfuscate vertical gradients</a:t>
            </a:r>
          </a:p>
          <a:p>
            <a:pPr lvl="1" eaLnBrk="1" hangingPunct="1"/>
            <a:r>
              <a:rPr lang="en-US" altLang="en-US" sz="2400" dirty="0"/>
              <a:t>Affected by aquifer heterogeneity</a:t>
            </a:r>
          </a:p>
          <a:p>
            <a:r>
              <a:rPr lang="en-US" altLang="en-US" dirty="0"/>
              <a:t>Be aware as one interprets </a:t>
            </a:r>
          </a:p>
        </p:txBody>
      </p:sp>
      <p:grpSp>
        <p:nvGrpSpPr>
          <p:cNvPr id="5124" name="Group 89"/>
          <p:cNvGrpSpPr>
            <a:grpSpLocks/>
          </p:cNvGrpSpPr>
          <p:nvPr/>
        </p:nvGrpSpPr>
        <p:grpSpPr bwMode="auto">
          <a:xfrm>
            <a:off x="5724525" y="1552575"/>
            <a:ext cx="3248025" cy="4697413"/>
            <a:chOff x="3725" y="978"/>
            <a:chExt cx="1927" cy="2804"/>
          </a:xfrm>
        </p:grpSpPr>
        <p:grpSp>
          <p:nvGrpSpPr>
            <p:cNvPr id="5125" name="Group 48"/>
            <p:cNvGrpSpPr>
              <a:grpSpLocks/>
            </p:cNvGrpSpPr>
            <p:nvPr/>
          </p:nvGrpSpPr>
          <p:grpSpPr bwMode="auto">
            <a:xfrm>
              <a:off x="3725" y="1310"/>
              <a:ext cx="1927" cy="2014"/>
              <a:chOff x="588" y="985"/>
              <a:chExt cx="1927" cy="2014"/>
            </a:xfrm>
          </p:grpSpPr>
          <p:sp>
            <p:nvSpPr>
              <p:cNvPr id="5134" name="Rectangle 49" descr="Sand"/>
              <p:cNvSpPr>
                <a:spLocks noChangeArrowheads="1"/>
              </p:cNvSpPr>
              <p:nvPr/>
            </p:nvSpPr>
            <p:spPr bwMode="auto">
              <a:xfrm>
                <a:off x="687" y="1442"/>
                <a:ext cx="1815" cy="1557"/>
              </a:xfrm>
              <a:prstGeom prst="rect">
                <a:avLst/>
              </a:prstGeom>
              <a:blipFill dpi="0" rotWithShape="0">
                <a:blip r:embed="rId2"/>
                <a:srcRect/>
                <a:tile tx="0" ty="0" sx="100000" sy="100000" flip="none" algn="tl"/>
              </a:blipFill>
              <a:ln>
                <a:noFill/>
              </a:ln>
              <a:extLst>
                <a:ext uri="{91240B29-F687-4F45-9708-019B960494DF}">
                  <a14:hiddenLine xmlns:a14="http://schemas.microsoft.com/office/drawing/2010/main" w="19050">
                    <a:solidFill>
                      <a:srgbClr val="000000"/>
                    </a:solidFill>
                    <a:miter lim="800000"/>
                    <a:headEnd/>
                    <a:tailEnd/>
                  </a14:hiddenLine>
                </a:ext>
              </a:extLst>
            </p:spPr>
            <p:txBody>
              <a:bodyPr wrap="none" anchor="ctr"/>
              <a:lstStyle>
                <a:lvl1pPr eaLnBrk="0" hangingPunct="0">
                  <a:defRPr sz="5400" b="1">
                    <a:solidFill>
                      <a:schemeClr val="tx1"/>
                    </a:solidFill>
                    <a:latin typeface="Times New Roman" panose="02020603050405020304" pitchFamily="18" charset="0"/>
                  </a:defRPr>
                </a:lvl1pPr>
                <a:lvl2pPr marL="742950" indent="-285750" eaLnBrk="0" hangingPunct="0">
                  <a:defRPr sz="5400" b="1">
                    <a:solidFill>
                      <a:schemeClr val="tx1"/>
                    </a:solidFill>
                    <a:latin typeface="Times New Roman" panose="02020603050405020304" pitchFamily="18" charset="0"/>
                  </a:defRPr>
                </a:lvl2pPr>
                <a:lvl3pPr marL="1143000" indent="-228600" eaLnBrk="0" hangingPunct="0">
                  <a:defRPr sz="5400" b="1">
                    <a:solidFill>
                      <a:schemeClr val="tx1"/>
                    </a:solidFill>
                    <a:latin typeface="Times New Roman" panose="02020603050405020304" pitchFamily="18" charset="0"/>
                  </a:defRPr>
                </a:lvl3pPr>
                <a:lvl4pPr marL="1600200" indent="-228600" eaLnBrk="0" hangingPunct="0">
                  <a:defRPr sz="5400" b="1">
                    <a:solidFill>
                      <a:schemeClr val="tx1"/>
                    </a:solidFill>
                    <a:latin typeface="Times New Roman" panose="02020603050405020304" pitchFamily="18" charset="0"/>
                  </a:defRPr>
                </a:lvl4pPr>
                <a:lvl5pPr marL="2057400" indent="-228600" eaLnBrk="0" hangingPunct="0">
                  <a:defRPr sz="5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5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5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5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5400" b="1">
                    <a:solidFill>
                      <a:schemeClr val="tx1"/>
                    </a:solidFill>
                    <a:latin typeface="Times New Roman" panose="02020603050405020304" pitchFamily="18" charset="0"/>
                  </a:defRPr>
                </a:lvl9pPr>
              </a:lstStyle>
              <a:p>
                <a:pPr eaLnBrk="1" hangingPunct="1"/>
                <a:endParaRPr lang="en-US" altLang="en-US"/>
              </a:p>
            </p:txBody>
          </p:sp>
          <p:sp>
            <p:nvSpPr>
              <p:cNvPr id="5135" name="Freeform 50" descr="Dashed upward diagonal"/>
              <p:cNvSpPr>
                <a:spLocks/>
              </p:cNvSpPr>
              <p:nvPr/>
            </p:nvSpPr>
            <p:spPr bwMode="auto">
              <a:xfrm>
                <a:off x="1176" y="2450"/>
                <a:ext cx="533" cy="110"/>
              </a:xfrm>
              <a:custGeom>
                <a:avLst/>
                <a:gdLst>
                  <a:gd name="T0" fmla="*/ 28 w 488"/>
                  <a:gd name="T1" fmla="*/ 34 h 116"/>
                  <a:gd name="T2" fmla="*/ 131 w 488"/>
                  <a:gd name="T3" fmla="*/ 9 h 116"/>
                  <a:gd name="T4" fmla="*/ 288 w 488"/>
                  <a:gd name="T5" fmla="*/ 0 h 116"/>
                  <a:gd name="T6" fmla="*/ 391 w 488"/>
                  <a:gd name="T7" fmla="*/ 15 h 116"/>
                  <a:gd name="T8" fmla="*/ 435 w 488"/>
                  <a:gd name="T9" fmla="*/ 17 h 116"/>
                  <a:gd name="T10" fmla="*/ 533 w 488"/>
                  <a:gd name="T11" fmla="*/ 59 h 116"/>
                  <a:gd name="T12" fmla="*/ 446 w 488"/>
                  <a:gd name="T13" fmla="*/ 80 h 116"/>
                  <a:gd name="T14" fmla="*/ 310 w 488"/>
                  <a:gd name="T15" fmla="*/ 83 h 116"/>
                  <a:gd name="T16" fmla="*/ 238 w 488"/>
                  <a:gd name="T17" fmla="*/ 76 h 116"/>
                  <a:gd name="T18" fmla="*/ 175 w 488"/>
                  <a:gd name="T19" fmla="*/ 85 h 116"/>
                  <a:gd name="T20" fmla="*/ 39 w 488"/>
                  <a:gd name="T21" fmla="*/ 64 h 116"/>
                  <a:gd name="T22" fmla="*/ 0 w 488"/>
                  <a:gd name="T23" fmla="*/ 51 h 116"/>
                  <a:gd name="T24" fmla="*/ 15 w 488"/>
                  <a:gd name="T25" fmla="*/ 40 h 116"/>
                  <a:gd name="T26" fmla="*/ 28 w 488"/>
                  <a:gd name="T27" fmla="*/ 34 h 11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88"/>
                  <a:gd name="T43" fmla="*/ 0 h 116"/>
                  <a:gd name="T44" fmla="*/ 488 w 488"/>
                  <a:gd name="T45" fmla="*/ 116 h 11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88" h="116">
                    <a:moveTo>
                      <a:pt x="26" y="36"/>
                    </a:moveTo>
                    <a:lnTo>
                      <a:pt x="120" y="10"/>
                    </a:lnTo>
                    <a:lnTo>
                      <a:pt x="264" y="0"/>
                    </a:lnTo>
                    <a:cubicBezTo>
                      <a:pt x="295" y="5"/>
                      <a:pt x="326" y="12"/>
                      <a:pt x="358" y="16"/>
                    </a:cubicBezTo>
                    <a:cubicBezTo>
                      <a:pt x="371" y="18"/>
                      <a:pt x="385" y="17"/>
                      <a:pt x="398" y="18"/>
                    </a:cubicBezTo>
                    <a:cubicBezTo>
                      <a:pt x="418" y="20"/>
                      <a:pt x="467" y="62"/>
                      <a:pt x="488" y="62"/>
                    </a:cubicBezTo>
                    <a:cubicBezTo>
                      <a:pt x="457" y="73"/>
                      <a:pt x="440" y="79"/>
                      <a:pt x="408" y="84"/>
                    </a:cubicBezTo>
                    <a:cubicBezTo>
                      <a:pt x="383" y="101"/>
                      <a:pt x="300" y="89"/>
                      <a:pt x="284" y="88"/>
                    </a:cubicBezTo>
                    <a:cubicBezTo>
                      <a:pt x="262" y="83"/>
                      <a:pt x="240" y="81"/>
                      <a:pt x="218" y="80"/>
                    </a:cubicBezTo>
                    <a:cubicBezTo>
                      <a:pt x="197" y="82"/>
                      <a:pt x="180" y="87"/>
                      <a:pt x="160" y="90"/>
                    </a:cubicBezTo>
                    <a:cubicBezTo>
                      <a:pt x="96" y="116"/>
                      <a:pt x="85" y="75"/>
                      <a:pt x="36" y="68"/>
                    </a:cubicBezTo>
                    <a:cubicBezTo>
                      <a:pt x="27" y="62"/>
                      <a:pt x="11" y="54"/>
                      <a:pt x="0" y="54"/>
                    </a:cubicBezTo>
                    <a:lnTo>
                      <a:pt x="14" y="42"/>
                    </a:lnTo>
                    <a:lnTo>
                      <a:pt x="26" y="36"/>
                    </a:lnTo>
                    <a:close/>
                  </a:path>
                </a:pathLst>
              </a:custGeom>
              <a:pattFill prst="dashUpDiag">
                <a:fgClr>
                  <a:srgbClr val="C0C0C0"/>
                </a:fgClr>
                <a:bgClr>
                  <a:srgbClr val="FFFF99"/>
                </a:bgClr>
              </a:pattFill>
              <a:ln>
                <a:noFill/>
              </a:ln>
              <a:extLst>
                <a:ext uri="{91240B29-F687-4F45-9708-019B960494DF}">
                  <a14:hiddenLine xmlns:a14="http://schemas.microsoft.com/office/drawing/2010/main" w="19050">
                    <a:solidFill>
                      <a:srgbClr val="000000"/>
                    </a:solidFill>
                    <a:round/>
                    <a:headEnd/>
                    <a:tailEnd/>
                  </a14:hiddenLine>
                </a:ext>
              </a:extLst>
            </p:spPr>
            <p:txBody>
              <a:bodyPr wrap="none" anchor="ctr"/>
              <a:lstStyle>
                <a:lvl1pPr eaLnBrk="0" hangingPunct="0">
                  <a:defRPr sz="5400" b="1">
                    <a:solidFill>
                      <a:schemeClr val="tx1"/>
                    </a:solidFill>
                    <a:latin typeface="Times New Roman" panose="02020603050405020304" pitchFamily="18" charset="0"/>
                  </a:defRPr>
                </a:lvl1pPr>
                <a:lvl2pPr marL="742950" indent="-285750" eaLnBrk="0" hangingPunct="0">
                  <a:defRPr sz="5400" b="1">
                    <a:solidFill>
                      <a:schemeClr val="tx1"/>
                    </a:solidFill>
                    <a:latin typeface="Times New Roman" panose="02020603050405020304" pitchFamily="18" charset="0"/>
                  </a:defRPr>
                </a:lvl2pPr>
                <a:lvl3pPr marL="1143000" indent="-228600" eaLnBrk="0" hangingPunct="0">
                  <a:defRPr sz="5400" b="1">
                    <a:solidFill>
                      <a:schemeClr val="tx1"/>
                    </a:solidFill>
                    <a:latin typeface="Times New Roman" panose="02020603050405020304" pitchFamily="18" charset="0"/>
                  </a:defRPr>
                </a:lvl3pPr>
                <a:lvl4pPr marL="1600200" indent="-228600" eaLnBrk="0" hangingPunct="0">
                  <a:defRPr sz="5400" b="1">
                    <a:solidFill>
                      <a:schemeClr val="tx1"/>
                    </a:solidFill>
                    <a:latin typeface="Times New Roman" panose="02020603050405020304" pitchFamily="18" charset="0"/>
                  </a:defRPr>
                </a:lvl4pPr>
                <a:lvl5pPr marL="2057400" indent="-228600" eaLnBrk="0" hangingPunct="0">
                  <a:defRPr sz="5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5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5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5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5400" b="1">
                    <a:solidFill>
                      <a:schemeClr val="tx1"/>
                    </a:solidFill>
                    <a:latin typeface="Times New Roman" panose="02020603050405020304" pitchFamily="18" charset="0"/>
                  </a:defRPr>
                </a:lvl9pPr>
              </a:lstStyle>
              <a:p>
                <a:pPr eaLnBrk="1" hangingPunct="1"/>
                <a:endParaRPr lang="en-US" altLang="en-US"/>
              </a:p>
            </p:txBody>
          </p:sp>
          <p:sp>
            <p:nvSpPr>
              <p:cNvPr id="5136" name="Freeform 51" descr="Dashed upward diagonal"/>
              <p:cNvSpPr>
                <a:spLocks/>
              </p:cNvSpPr>
              <p:nvPr/>
            </p:nvSpPr>
            <p:spPr bwMode="auto">
              <a:xfrm>
                <a:off x="588" y="2650"/>
                <a:ext cx="533" cy="109"/>
              </a:xfrm>
              <a:custGeom>
                <a:avLst/>
                <a:gdLst>
                  <a:gd name="T0" fmla="*/ 28 w 488"/>
                  <a:gd name="T1" fmla="*/ 34 h 116"/>
                  <a:gd name="T2" fmla="*/ 131 w 488"/>
                  <a:gd name="T3" fmla="*/ 9 h 116"/>
                  <a:gd name="T4" fmla="*/ 288 w 488"/>
                  <a:gd name="T5" fmla="*/ 0 h 116"/>
                  <a:gd name="T6" fmla="*/ 391 w 488"/>
                  <a:gd name="T7" fmla="*/ 15 h 116"/>
                  <a:gd name="T8" fmla="*/ 435 w 488"/>
                  <a:gd name="T9" fmla="*/ 17 h 116"/>
                  <a:gd name="T10" fmla="*/ 533 w 488"/>
                  <a:gd name="T11" fmla="*/ 58 h 116"/>
                  <a:gd name="T12" fmla="*/ 446 w 488"/>
                  <a:gd name="T13" fmla="*/ 79 h 116"/>
                  <a:gd name="T14" fmla="*/ 310 w 488"/>
                  <a:gd name="T15" fmla="*/ 83 h 116"/>
                  <a:gd name="T16" fmla="*/ 238 w 488"/>
                  <a:gd name="T17" fmla="*/ 75 h 116"/>
                  <a:gd name="T18" fmla="*/ 175 w 488"/>
                  <a:gd name="T19" fmla="*/ 85 h 116"/>
                  <a:gd name="T20" fmla="*/ 39 w 488"/>
                  <a:gd name="T21" fmla="*/ 64 h 116"/>
                  <a:gd name="T22" fmla="*/ 0 w 488"/>
                  <a:gd name="T23" fmla="*/ 51 h 116"/>
                  <a:gd name="T24" fmla="*/ 15 w 488"/>
                  <a:gd name="T25" fmla="*/ 39 h 116"/>
                  <a:gd name="T26" fmla="*/ 28 w 488"/>
                  <a:gd name="T27" fmla="*/ 34 h 11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88"/>
                  <a:gd name="T43" fmla="*/ 0 h 116"/>
                  <a:gd name="T44" fmla="*/ 488 w 488"/>
                  <a:gd name="T45" fmla="*/ 116 h 11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88" h="116">
                    <a:moveTo>
                      <a:pt x="26" y="36"/>
                    </a:moveTo>
                    <a:lnTo>
                      <a:pt x="120" y="10"/>
                    </a:lnTo>
                    <a:lnTo>
                      <a:pt x="264" y="0"/>
                    </a:lnTo>
                    <a:cubicBezTo>
                      <a:pt x="295" y="5"/>
                      <a:pt x="326" y="12"/>
                      <a:pt x="358" y="16"/>
                    </a:cubicBezTo>
                    <a:cubicBezTo>
                      <a:pt x="371" y="18"/>
                      <a:pt x="385" y="17"/>
                      <a:pt x="398" y="18"/>
                    </a:cubicBezTo>
                    <a:cubicBezTo>
                      <a:pt x="418" y="20"/>
                      <a:pt x="467" y="62"/>
                      <a:pt x="488" y="62"/>
                    </a:cubicBezTo>
                    <a:cubicBezTo>
                      <a:pt x="457" y="73"/>
                      <a:pt x="440" y="79"/>
                      <a:pt x="408" y="84"/>
                    </a:cubicBezTo>
                    <a:cubicBezTo>
                      <a:pt x="383" y="101"/>
                      <a:pt x="300" y="89"/>
                      <a:pt x="284" y="88"/>
                    </a:cubicBezTo>
                    <a:cubicBezTo>
                      <a:pt x="262" y="83"/>
                      <a:pt x="240" y="81"/>
                      <a:pt x="218" y="80"/>
                    </a:cubicBezTo>
                    <a:cubicBezTo>
                      <a:pt x="197" y="82"/>
                      <a:pt x="180" y="87"/>
                      <a:pt x="160" y="90"/>
                    </a:cubicBezTo>
                    <a:cubicBezTo>
                      <a:pt x="96" y="116"/>
                      <a:pt x="85" y="75"/>
                      <a:pt x="36" y="68"/>
                    </a:cubicBezTo>
                    <a:cubicBezTo>
                      <a:pt x="27" y="62"/>
                      <a:pt x="11" y="54"/>
                      <a:pt x="0" y="54"/>
                    </a:cubicBezTo>
                    <a:lnTo>
                      <a:pt x="14" y="42"/>
                    </a:lnTo>
                    <a:lnTo>
                      <a:pt x="26" y="36"/>
                    </a:lnTo>
                    <a:close/>
                  </a:path>
                </a:pathLst>
              </a:custGeom>
              <a:pattFill prst="dashUpDiag">
                <a:fgClr>
                  <a:srgbClr val="C0C0C0"/>
                </a:fgClr>
                <a:bgClr>
                  <a:srgbClr val="FFFF99"/>
                </a:bgClr>
              </a:pattFill>
              <a:ln>
                <a:noFill/>
              </a:ln>
              <a:extLst>
                <a:ext uri="{91240B29-F687-4F45-9708-019B960494DF}">
                  <a14:hiddenLine xmlns:a14="http://schemas.microsoft.com/office/drawing/2010/main" w="19050">
                    <a:solidFill>
                      <a:srgbClr val="000000"/>
                    </a:solidFill>
                    <a:round/>
                    <a:headEnd/>
                    <a:tailEnd/>
                  </a14:hiddenLine>
                </a:ext>
              </a:extLst>
            </p:spPr>
            <p:txBody>
              <a:bodyPr wrap="none" anchor="ctr"/>
              <a:lstStyle>
                <a:lvl1pPr eaLnBrk="0" hangingPunct="0">
                  <a:defRPr sz="5400" b="1">
                    <a:solidFill>
                      <a:schemeClr val="tx1"/>
                    </a:solidFill>
                    <a:latin typeface="Times New Roman" panose="02020603050405020304" pitchFamily="18" charset="0"/>
                  </a:defRPr>
                </a:lvl1pPr>
                <a:lvl2pPr marL="742950" indent="-285750" eaLnBrk="0" hangingPunct="0">
                  <a:defRPr sz="5400" b="1">
                    <a:solidFill>
                      <a:schemeClr val="tx1"/>
                    </a:solidFill>
                    <a:latin typeface="Times New Roman" panose="02020603050405020304" pitchFamily="18" charset="0"/>
                  </a:defRPr>
                </a:lvl2pPr>
                <a:lvl3pPr marL="1143000" indent="-228600" eaLnBrk="0" hangingPunct="0">
                  <a:defRPr sz="5400" b="1">
                    <a:solidFill>
                      <a:schemeClr val="tx1"/>
                    </a:solidFill>
                    <a:latin typeface="Times New Roman" panose="02020603050405020304" pitchFamily="18" charset="0"/>
                  </a:defRPr>
                </a:lvl3pPr>
                <a:lvl4pPr marL="1600200" indent="-228600" eaLnBrk="0" hangingPunct="0">
                  <a:defRPr sz="5400" b="1">
                    <a:solidFill>
                      <a:schemeClr val="tx1"/>
                    </a:solidFill>
                    <a:latin typeface="Times New Roman" panose="02020603050405020304" pitchFamily="18" charset="0"/>
                  </a:defRPr>
                </a:lvl4pPr>
                <a:lvl5pPr marL="2057400" indent="-228600" eaLnBrk="0" hangingPunct="0">
                  <a:defRPr sz="5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5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5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5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5400" b="1">
                    <a:solidFill>
                      <a:schemeClr val="tx1"/>
                    </a:solidFill>
                    <a:latin typeface="Times New Roman" panose="02020603050405020304" pitchFamily="18" charset="0"/>
                  </a:defRPr>
                </a:lvl9pPr>
              </a:lstStyle>
              <a:p>
                <a:pPr eaLnBrk="1" hangingPunct="1"/>
                <a:endParaRPr lang="en-US" altLang="en-US"/>
              </a:p>
            </p:txBody>
          </p:sp>
          <p:sp>
            <p:nvSpPr>
              <p:cNvPr id="5137" name="Freeform 52" descr="Dashed upward diagonal"/>
              <p:cNvSpPr>
                <a:spLocks/>
              </p:cNvSpPr>
              <p:nvPr/>
            </p:nvSpPr>
            <p:spPr bwMode="auto">
              <a:xfrm>
                <a:off x="1810" y="2695"/>
                <a:ext cx="533" cy="109"/>
              </a:xfrm>
              <a:custGeom>
                <a:avLst/>
                <a:gdLst>
                  <a:gd name="T0" fmla="*/ 28 w 488"/>
                  <a:gd name="T1" fmla="*/ 34 h 116"/>
                  <a:gd name="T2" fmla="*/ 131 w 488"/>
                  <a:gd name="T3" fmla="*/ 9 h 116"/>
                  <a:gd name="T4" fmla="*/ 288 w 488"/>
                  <a:gd name="T5" fmla="*/ 0 h 116"/>
                  <a:gd name="T6" fmla="*/ 391 w 488"/>
                  <a:gd name="T7" fmla="*/ 15 h 116"/>
                  <a:gd name="T8" fmla="*/ 435 w 488"/>
                  <a:gd name="T9" fmla="*/ 17 h 116"/>
                  <a:gd name="T10" fmla="*/ 533 w 488"/>
                  <a:gd name="T11" fmla="*/ 58 h 116"/>
                  <a:gd name="T12" fmla="*/ 446 w 488"/>
                  <a:gd name="T13" fmla="*/ 79 h 116"/>
                  <a:gd name="T14" fmla="*/ 310 w 488"/>
                  <a:gd name="T15" fmla="*/ 83 h 116"/>
                  <a:gd name="T16" fmla="*/ 238 w 488"/>
                  <a:gd name="T17" fmla="*/ 75 h 116"/>
                  <a:gd name="T18" fmla="*/ 175 w 488"/>
                  <a:gd name="T19" fmla="*/ 85 h 116"/>
                  <a:gd name="T20" fmla="*/ 39 w 488"/>
                  <a:gd name="T21" fmla="*/ 64 h 116"/>
                  <a:gd name="T22" fmla="*/ 0 w 488"/>
                  <a:gd name="T23" fmla="*/ 51 h 116"/>
                  <a:gd name="T24" fmla="*/ 15 w 488"/>
                  <a:gd name="T25" fmla="*/ 39 h 116"/>
                  <a:gd name="T26" fmla="*/ 28 w 488"/>
                  <a:gd name="T27" fmla="*/ 34 h 11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88"/>
                  <a:gd name="T43" fmla="*/ 0 h 116"/>
                  <a:gd name="T44" fmla="*/ 488 w 488"/>
                  <a:gd name="T45" fmla="*/ 116 h 11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88" h="116">
                    <a:moveTo>
                      <a:pt x="26" y="36"/>
                    </a:moveTo>
                    <a:lnTo>
                      <a:pt x="120" y="10"/>
                    </a:lnTo>
                    <a:lnTo>
                      <a:pt x="264" y="0"/>
                    </a:lnTo>
                    <a:cubicBezTo>
                      <a:pt x="295" y="5"/>
                      <a:pt x="326" y="12"/>
                      <a:pt x="358" y="16"/>
                    </a:cubicBezTo>
                    <a:cubicBezTo>
                      <a:pt x="371" y="18"/>
                      <a:pt x="385" y="17"/>
                      <a:pt x="398" y="18"/>
                    </a:cubicBezTo>
                    <a:cubicBezTo>
                      <a:pt x="418" y="20"/>
                      <a:pt x="467" y="62"/>
                      <a:pt x="488" y="62"/>
                    </a:cubicBezTo>
                    <a:cubicBezTo>
                      <a:pt x="457" y="73"/>
                      <a:pt x="440" y="79"/>
                      <a:pt x="408" y="84"/>
                    </a:cubicBezTo>
                    <a:cubicBezTo>
                      <a:pt x="383" y="101"/>
                      <a:pt x="300" y="89"/>
                      <a:pt x="284" y="88"/>
                    </a:cubicBezTo>
                    <a:cubicBezTo>
                      <a:pt x="262" y="83"/>
                      <a:pt x="240" y="81"/>
                      <a:pt x="218" y="80"/>
                    </a:cubicBezTo>
                    <a:cubicBezTo>
                      <a:pt x="197" y="82"/>
                      <a:pt x="180" y="87"/>
                      <a:pt x="160" y="90"/>
                    </a:cubicBezTo>
                    <a:cubicBezTo>
                      <a:pt x="96" y="116"/>
                      <a:pt x="85" y="75"/>
                      <a:pt x="36" y="68"/>
                    </a:cubicBezTo>
                    <a:cubicBezTo>
                      <a:pt x="27" y="62"/>
                      <a:pt x="11" y="54"/>
                      <a:pt x="0" y="54"/>
                    </a:cubicBezTo>
                    <a:lnTo>
                      <a:pt x="14" y="42"/>
                    </a:lnTo>
                    <a:lnTo>
                      <a:pt x="26" y="36"/>
                    </a:lnTo>
                    <a:close/>
                  </a:path>
                </a:pathLst>
              </a:custGeom>
              <a:pattFill prst="dashUpDiag">
                <a:fgClr>
                  <a:srgbClr val="C0C0C0"/>
                </a:fgClr>
                <a:bgClr>
                  <a:srgbClr val="FFFF99"/>
                </a:bgClr>
              </a:pattFill>
              <a:ln>
                <a:noFill/>
              </a:ln>
              <a:extLst>
                <a:ext uri="{91240B29-F687-4F45-9708-019B960494DF}">
                  <a14:hiddenLine xmlns:a14="http://schemas.microsoft.com/office/drawing/2010/main" w="19050">
                    <a:solidFill>
                      <a:srgbClr val="000000"/>
                    </a:solidFill>
                    <a:round/>
                    <a:headEnd/>
                    <a:tailEnd/>
                  </a14:hiddenLine>
                </a:ext>
              </a:extLst>
            </p:spPr>
            <p:txBody>
              <a:bodyPr wrap="none" anchor="ctr"/>
              <a:lstStyle>
                <a:lvl1pPr eaLnBrk="0" hangingPunct="0">
                  <a:defRPr sz="5400" b="1">
                    <a:solidFill>
                      <a:schemeClr val="tx1"/>
                    </a:solidFill>
                    <a:latin typeface="Times New Roman" panose="02020603050405020304" pitchFamily="18" charset="0"/>
                  </a:defRPr>
                </a:lvl1pPr>
                <a:lvl2pPr marL="742950" indent="-285750" eaLnBrk="0" hangingPunct="0">
                  <a:defRPr sz="5400" b="1">
                    <a:solidFill>
                      <a:schemeClr val="tx1"/>
                    </a:solidFill>
                    <a:latin typeface="Times New Roman" panose="02020603050405020304" pitchFamily="18" charset="0"/>
                  </a:defRPr>
                </a:lvl2pPr>
                <a:lvl3pPr marL="1143000" indent="-228600" eaLnBrk="0" hangingPunct="0">
                  <a:defRPr sz="5400" b="1">
                    <a:solidFill>
                      <a:schemeClr val="tx1"/>
                    </a:solidFill>
                    <a:latin typeface="Times New Roman" panose="02020603050405020304" pitchFamily="18" charset="0"/>
                  </a:defRPr>
                </a:lvl3pPr>
                <a:lvl4pPr marL="1600200" indent="-228600" eaLnBrk="0" hangingPunct="0">
                  <a:defRPr sz="5400" b="1">
                    <a:solidFill>
                      <a:schemeClr val="tx1"/>
                    </a:solidFill>
                    <a:latin typeface="Times New Roman" panose="02020603050405020304" pitchFamily="18" charset="0"/>
                  </a:defRPr>
                </a:lvl4pPr>
                <a:lvl5pPr marL="2057400" indent="-228600" eaLnBrk="0" hangingPunct="0">
                  <a:defRPr sz="5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5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5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5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5400" b="1">
                    <a:solidFill>
                      <a:schemeClr val="tx1"/>
                    </a:solidFill>
                    <a:latin typeface="Times New Roman" panose="02020603050405020304" pitchFamily="18" charset="0"/>
                  </a:defRPr>
                </a:lvl9pPr>
              </a:lstStyle>
              <a:p>
                <a:pPr eaLnBrk="1" hangingPunct="1"/>
                <a:endParaRPr lang="en-US" altLang="en-US"/>
              </a:p>
            </p:txBody>
          </p:sp>
          <p:sp>
            <p:nvSpPr>
              <p:cNvPr id="5138" name="Freeform 53" descr="Dashed upward diagonal"/>
              <p:cNvSpPr>
                <a:spLocks/>
              </p:cNvSpPr>
              <p:nvPr/>
            </p:nvSpPr>
            <p:spPr bwMode="auto">
              <a:xfrm flipV="1">
                <a:off x="1545" y="1866"/>
                <a:ext cx="716" cy="110"/>
              </a:xfrm>
              <a:custGeom>
                <a:avLst/>
                <a:gdLst>
                  <a:gd name="T0" fmla="*/ 38 w 488"/>
                  <a:gd name="T1" fmla="*/ 34 h 116"/>
                  <a:gd name="T2" fmla="*/ 176 w 488"/>
                  <a:gd name="T3" fmla="*/ 9 h 116"/>
                  <a:gd name="T4" fmla="*/ 387 w 488"/>
                  <a:gd name="T5" fmla="*/ 0 h 116"/>
                  <a:gd name="T6" fmla="*/ 525 w 488"/>
                  <a:gd name="T7" fmla="*/ 15 h 116"/>
                  <a:gd name="T8" fmla="*/ 584 w 488"/>
                  <a:gd name="T9" fmla="*/ 17 h 116"/>
                  <a:gd name="T10" fmla="*/ 716 w 488"/>
                  <a:gd name="T11" fmla="*/ 59 h 116"/>
                  <a:gd name="T12" fmla="*/ 599 w 488"/>
                  <a:gd name="T13" fmla="*/ 80 h 116"/>
                  <a:gd name="T14" fmla="*/ 417 w 488"/>
                  <a:gd name="T15" fmla="*/ 83 h 116"/>
                  <a:gd name="T16" fmla="*/ 320 w 488"/>
                  <a:gd name="T17" fmla="*/ 76 h 116"/>
                  <a:gd name="T18" fmla="*/ 235 w 488"/>
                  <a:gd name="T19" fmla="*/ 85 h 116"/>
                  <a:gd name="T20" fmla="*/ 53 w 488"/>
                  <a:gd name="T21" fmla="*/ 64 h 116"/>
                  <a:gd name="T22" fmla="*/ 0 w 488"/>
                  <a:gd name="T23" fmla="*/ 51 h 116"/>
                  <a:gd name="T24" fmla="*/ 21 w 488"/>
                  <a:gd name="T25" fmla="*/ 40 h 116"/>
                  <a:gd name="T26" fmla="*/ 38 w 488"/>
                  <a:gd name="T27" fmla="*/ 34 h 11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88"/>
                  <a:gd name="T43" fmla="*/ 0 h 116"/>
                  <a:gd name="T44" fmla="*/ 488 w 488"/>
                  <a:gd name="T45" fmla="*/ 116 h 11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88" h="116">
                    <a:moveTo>
                      <a:pt x="26" y="36"/>
                    </a:moveTo>
                    <a:lnTo>
                      <a:pt x="120" y="10"/>
                    </a:lnTo>
                    <a:lnTo>
                      <a:pt x="264" y="0"/>
                    </a:lnTo>
                    <a:cubicBezTo>
                      <a:pt x="295" y="5"/>
                      <a:pt x="326" y="12"/>
                      <a:pt x="358" y="16"/>
                    </a:cubicBezTo>
                    <a:cubicBezTo>
                      <a:pt x="371" y="18"/>
                      <a:pt x="385" y="17"/>
                      <a:pt x="398" y="18"/>
                    </a:cubicBezTo>
                    <a:cubicBezTo>
                      <a:pt x="418" y="20"/>
                      <a:pt x="467" y="62"/>
                      <a:pt x="488" y="62"/>
                    </a:cubicBezTo>
                    <a:cubicBezTo>
                      <a:pt x="457" y="73"/>
                      <a:pt x="440" y="79"/>
                      <a:pt x="408" y="84"/>
                    </a:cubicBezTo>
                    <a:cubicBezTo>
                      <a:pt x="383" y="101"/>
                      <a:pt x="300" y="89"/>
                      <a:pt x="284" y="88"/>
                    </a:cubicBezTo>
                    <a:cubicBezTo>
                      <a:pt x="262" y="83"/>
                      <a:pt x="240" y="81"/>
                      <a:pt x="218" y="80"/>
                    </a:cubicBezTo>
                    <a:cubicBezTo>
                      <a:pt x="197" y="82"/>
                      <a:pt x="180" y="87"/>
                      <a:pt x="160" y="90"/>
                    </a:cubicBezTo>
                    <a:cubicBezTo>
                      <a:pt x="96" y="116"/>
                      <a:pt x="85" y="75"/>
                      <a:pt x="36" y="68"/>
                    </a:cubicBezTo>
                    <a:cubicBezTo>
                      <a:pt x="27" y="62"/>
                      <a:pt x="11" y="54"/>
                      <a:pt x="0" y="54"/>
                    </a:cubicBezTo>
                    <a:lnTo>
                      <a:pt x="14" y="42"/>
                    </a:lnTo>
                    <a:lnTo>
                      <a:pt x="26" y="36"/>
                    </a:lnTo>
                    <a:close/>
                  </a:path>
                </a:pathLst>
              </a:custGeom>
              <a:pattFill prst="dashUpDiag">
                <a:fgClr>
                  <a:srgbClr val="C0C0C0"/>
                </a:fgClr>
                <a:bgClr>
                  <a:srgbClr val="FFFF99"/>
                </a:bgClr>
              </a:pattFill>
              <a:ln>
                <a:noFill/>
              </a:ln>
              <a:extLst>
                <a:ext uri="{91240B29-F687-4F45-9708-019B960494DF}">
                  <a14:hiddenLine xmlns:a14="http://schemas.microsoft.com/office/drawing/2010/main" w="19050">
                    <a:solidFill>
                      <a:srgbClr val="000000"/>
                    </a:solidFill>
                    <a:round/>
                    <a:headEnd/>
                    <a:tailEnd/>
                  </a14:hiddenLine>
                </a:ext>
              </a:extLst>
            </p:spPr>
            <p:txBody>
              <a:bodyPr wrap="none" anchor="ctr"/>
              <a:lstStyle>
                <a:lvl1pPr eaLnBrk="0" hangingPunct="0">
                  <a:defRPr sz="5400" b="1">
                    <a:solidFill>
                      <a:schemeClr val="tx1"/>
                    </a:solidFill>
                    <a:latin typeface="Times New Roman" panose="02020603050405020304" pitchFamily="18" charset="0"/>
                  </a:defRPr>
                </a:lvl1pPr>
                <a:lvl2pPr marL="742950" indent="-285750" eaLnBrk="0" hangingPunct="0">
                  <a:defRPr sz="5400" b="1">
                    <a:solidFill>
                      <a:schemeClr val="tx1"/>
                    </a:solidFill>
                    <a:latin typeface="Times New Roman" panose="02020603050405020304" pitchFamily="18" charset="0"/>
                  </a:defRPr>
                </a:lvl2pPr>
                <a:lvl3pPr marL="1143000" indent="-228600" eaLnBrk="0" hangingPunct="0">
                  <a:defRPr sz="5400" b="1">
                    <a:solidFill>
                      <a:schemeClr val="tx1"/>
                    </a:solidFill>
                    <a:latin typeface="Times New Roman" panose="02020603050405020304" pitchFamily="18" charset="0"/>
                  </a:defRPr>
                </a:lvl3pPr>
                <a:lvl4pPr marL="1600200" indent="-228600" eaLnBrk="0" hangingPunct="0">
                  <a:defRPr sz="5400" b="1">
                    <a:solidFill>
                      <a:schemeClr val="tx1"/>
                    </a:solidFill>
                    <a:latin typeface="Times New Roman" panose="02020603050405020304" pitchFamily="18" charset="0"/>
                  </a:defRPr>
                </a:lvl4pPr>
                <a:lvl5pPr marL="2057400" indent="-228600" eaLnBrk="0" hangingPunct="0">
                  <a:defRPr sz="5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5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5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5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5400" b="1">
                    <a:solidFill>
                      <a:schemeClr val="tx1"/>
                    </a:solidFill>
                    <a:latin typeface="Times New Roman" panose="02020603050405020304" pitchFamily="18" charset="0"/>
                  </a:defRPr>
                </a:lvl9pPr>
              </a:lstStyle>
              <a:p>
                <a:pPr eaLnBrk="1" hangingPunct="1"/>
                <a:endParaRPr lang="en-US" altLang="en-US"/>
              </a:p>
            </p:txBody>
          </p:sp>
          <p:grpSp>
            <p:nvGrpSpPr>
              <p:cNvPr id="5139" name="Group 54"/>
              <p:cNvGrpSpPr>
                <a:grpSpLocks/>
              </p:cNvGrpSpPr>
              <p:nvPr/>
            </p:nvGrpSpPr>
            <p:grpSpPr bwMode="auto">
              <a:xfrm>
                <a:off x="883" y="985"/>
                <a:ext cx="866" cy="1933"/>
                <a:chOff x="1113" y="1014"/>
                <a:chExt cx="395" cy="1933"/>
              </a:xfrm>
            </p:grpSpPr>
            <p:sp>
              <p:nvSpPr>
                <p:cNvPr id="5142" name="Rectangle 55" descr="Large confetti"/>
                <p:cNvSpPr>
                  <a:spLocks noChangeArrowheads="1"/>
                </p:cNvSpPr>
                <p:nvPr/>
              </p:nvSpPr>
              <p:spPr bwMode="auto">
                <a:xfrm>
                  <a:off x="1114" y="1805"/>
                  <a:ext cx="394" cy="1142"/>
                </a:xfrm>
                <a:prstGeom prst="rect">
                  <a:avLst/>
                </a:prstGeom>
                <a:pattFill prst="lgConfetti">
                  <a:fgClr>
                    <a:schemeClr val="tx1"/>
                  </a:fgClr>
                  <a:bgClr>
                    <a:schemeClr val="bg1"/>
                  </a:bgClr>
                </a:pattFill>
                <a:ln>
                  <a:noFill/>
                </a:ln>
                <a:extLst>
                  <a:ext uri="{91240B29-F687-4F45-9708-019B960494DF}">
                    <a14:hiddenLine xmlns:a14="http://schemas.microsoft.com/office/drawing/2010/main" w="19050">
                      <a:solidFill>
                        <a:srgbClr val="000000"/>
                      </a:solidFill>
                      <a:miter lim="800000"/>
                      <a:headEnd/>
                      <a:tailEnd/>
                    </a14:hiddenLine>
                  </a:ext>
                </a:extLst>
              </p:spPr>
              <p:txBody>
                <a:bodyPr wrap="none" anchor="ctr"/>
                <a:lstStyle>
                  <a:lvl1pPr eaLnBrk="0" hangingPunct="0">
                    <a:defRPr sz="5400" b="1">
                      <a:solidFill>
                        <a:schemeClr val="tx1"/>
                      </a:solidFill>
                      <a:latin typeface="Times New Roman" panose="02020603050405020304" pitchFamily="18" charset="0"/>
                    </a:defRPr>
                  </a:lvl1pPr>
                  <a:lvl2pPr marL="742950" indent="-285750" eaLnBrk="0" hangingPunct="0">
                    <a:defRPr sz="5400" b="1">
                      <a:solidFill>
                        <a:schemeClr val="tx1"/>
                      </a:solidFill>
                      <a:latin typeface="Times New Roman" panose="02020603050405020304" pitchFamily="18" charset="0"/>
                    </a:defRPr>
                  </a:lvl2pPr>
                  <a:lvl3pPr marL="1143000" indent="-228600" eaLnBrk="0" hangingPunct="0">
                    <a:defRPr sz="5400" b="1">
                      <a:solidFill>
                        <a:schemeClr val="tx1"/>
                      </a:solidFill>
                      <a:latin typeface="Times New Roman" panose="02020603050405020304" pitchFamily="18" charset="0"/>
                    </a:defRPr>
                  </a:lvl3pPr>
                  <a:lvl4pPr marL="1600200" indent="-228600" eaLnBrk="0" hangingPunct="0">
                    <a:defRPr sz="5400" b="1">
                      <a:solidFill>
                        <a:schemeClr val="tx1"/>
                      </a:solidFill>
                      <a:latin typeface="Times New Roman" panose="02020603050405020304" pitchFamily="18" charset="0"/>
                    </a:defRPr>
                  </a:lvl4pPr>
                  <a:lvl5pPr marL="2057400" indent="-228600" eaLnBrk="0" hangingPunct="0">
                    <a:defRPr sz="5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5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5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5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5400" b="1">
                      <a:solidFill>
                        <a:schemeClr val="tx1"/>
                      </a:solidFill>
                      <a:latin typeface="Times New Roman" panose="02020603050405020304" pitchFamily="18" charset="0"/>
                    </a:defRPr>
                  </a:lvl9pPr>
                </a:lstStyle>
                <a:p>
                  <a:pPr eaLnBrk="1" hangingPunct="1"/>
                  <a:endParaRPr lang="en-US" altLang="en-US"/>
                </a:p>
              </p:txBody>
            </p:sp>
            <p:sp>
              <p:nvSpPr>
                <p:cNvPr id="5143" name="Rectangle 56" descr="Dark upward diagonal"/>
                <p:cNvSpPr>
                  <a:spLocks noChangeArrowheads="1"/>
                </p:cNvSpPr>
                <p:nvPr/>
              </p:nvSpPr>
              <p:spPr bwMode="auto">
                <a:xfrm>
                  <a:off x="1113" y="1470"/>
                  <a:ext cx="394" cy="336"/>
                </a:xfrm>
                <a:prstGeom prst="rect">
                  <a:avLst/>
                </a:prstGeom>
                <a:pattFill prst="dkUpDiag">
                  <a:fgClr>
                    <a:schemeClr val="bg2"/>
                  </a:fgClr>
                  <a:bgClr>
                    <a:srgbClr val="FFFF66"/>
                  </a:bgClr>
                </a:pattFill>
                <a:ln>
                  <a:noFill/>
                </a:ln>
                <a:extLst>
                  <a:ext uri="{91240B29-F687-4F45-9708-019B960494DF}">
                    <a14:hiddenLine xmlns:a14="http://schemas.microsoft.com/office/drawing/2010/main" w="19050">
                      <a:solidFill>
                        <a:srgbClr val="000000"/>
                      </a:solidFill>
                      <a:miter lim="800000"/>
                      <a:headEnd/>
                      <a:tailEnd/>
                    </a14:hiddenLine>
                  </a:ext>
                </a:extLst>
              </p:spPr>
              <p:txBody>
                <a:bodyPr wrap="none" anchor="ctr"/>
                <a:lstStyle>
                  <a:lvl1pPr eaLnBrk="0" hangingPunct="0">
                    <a:defRPr sz="5400" b="1">
                      <a:solidFill>
                        <a:schemeClr val="tx1"/>
                      </a:solidFill>
                      <a:latin typeface="Times New Roman" panose="02020603050405020304" pitchFamily="18" charset="0"/>
                    </a:defRPr>
                  </a:lvl1pPr>
                  <a:lvl2pPr marL="742950" indent="-285750" eaLnBrk="0" hangingPunct="0">
                    <a:defRPr sz="5400" b="1">
                      <a:solidFill>
                        <a:schemeClr val="tx1"/>
                      </a:solidFill>
                      <a:latin typeface="Times New Roman" panose="02020603050405020304" pitchFamily="18" charset="0"/>
                    </a:defRPr>
                  </a:lvl2pPr>
                  <a:lvl3pPr marL="1143000" indent="-228600" eaLnBrk="0" hangingPunct="0">
                    <a:defRPr sz="5400" b="1">
                      <a:solidFill>
                        <a:schemeClr val="tx1"/>
                      </a:solidFill>
                      <a:latin typeface="Times New Roman" panose="02020603050405020304" pitchFamily="18" charset="0"/>
                    </a:defRPr>
                  </a:lvl3pPr>
                  <a:lvl4pPr marL="1600200" indent="-228600" eaLnBrk="0" hangingPunct="0">
                    <a:defRPr sz="5400" b="1">
                      <a:solidFill>
                        <a:schemeClr val="tx1"/>
                      </a:solidFill>
                      <a:latin typeface="Times New Roman" panose="02020603050405020304" pitchFamily="18" charset="0"/>
                    </a:defRPr>
                  </a:lvl4pPr>
                  <a:lvl5pPr marL="2057400" indent="-228600" eaLnBrk="0" hangingPunct="0">
                    <a:defRPr sz="5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5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5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5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5400" b="1">
                      <a:solidFill>
                        <a:schemeClr val="tx1"/>
                      </a:solidFill>
                      <a:latin typeface="Times New Roman" panose="02020603050405020304" pitchFamily="18" charset="0"/>
                    </a:defRPr>
                  </a:lvl9pPr>
                </a:lstStyle>
                <a:p>
                  <a:pPr eaLnBrk="1" hangingPunct="1"/>
                  <a:endParaRPr lang="en-US" altLang="en-US"/>
                </a:p>
              </p:txBody>
            </p:sp>
            <p:grpSp>
              <p:nvGrpSpPr>
                <p:cNvPr id="5144" name="Group 57"/>
                <p:cNvGrpSpPr>
                  <a:grpSpLocks/>
                </p:cNvGrpSpPr>
                <p:nvPr/>
              </p:nvGrpSpPr>
              <p:grpSpPr bwMode="auto">
                <a:xfrm>
                  <a:off x="1213" y="1014"/>
                  <a:ext cx="178" cy="1785"/>
                  <a:chOff x="3229" y="1072"/>
                  <a:chExt cx="197" cy="1756"/>
                </a:xfrm>
              </p:grpSpPr>
              <p:sp useBgFill="1">
                <p:nvSpPr>
                  <p:cNvPr id="5145" name="Rectangle 58"/>
                  <p:cNvSpPr>
                    <a:spLocks noChangeArrowheads="1"/>
                  </p:cNvSpPr>
                  <p:nvPr/>
                </p:nvSpPr>
                <p:spPr bwMode="auto">
                  <a:xfrm>
                    <a:off x="3229" y="1072"/>
                    <a:ext cx="197" cy="812"/>
                  </a:xfrm>
                  <a:prstGeom prst="rect">
                    <a:avLst/>
                  </a:prstGeom>
                  <a:ln w="44450">
                    <a:solidFill>
                      <a:schemeClr val="tx1"/>
                    </a:solidFill>
                    <a:miter lim="800000"/>
                    <a:headEnd/>
                    <a:tailEnd/>
                  </a:ln>
                </p:spPr>
                <p:txBody>
                  <a:bodyPr wrap="none" anchor="ctr"/>
                  <a:lstStyle>
                    <a:lvl1pPr eaLnBrk="0" hangingPunct="0">
                      <a:defRPr sz="5400" b="1">
                        <a:solidFill>
                          <a:schemeClr val="tx1"/>
                        </a:solidFill>
                        <a:latin typeface="Times New Roman" panose="02020603050405020304" pitchFamily="18" charset="0"/>
                      </a:defRPr>
                    </a:lvl1pPr>
                    <a:lvl2pPr marL="742950" indent="-285750" eaLnBrk="0" hangingPunct="0">
                      <a:defRPr sz="5400" b="1">
                        <a:solidFill>
                          <a:schemeClr val="tx1"/>
                        </a:solidFill>
                        <a:latin typeface="Times New Roman" panose="02020603050405020304" pitchFamily="18" charset="0"/>
                      </a:defRPr>
                    </a:lvl2pPr>
                    <a:lvl3pPr marL="1143000" indent="-228600" eaLnBrk="0" hangingPunct="0">
                      <a:defRPr sz="5400" b="1">
                        <a:solidFill>
                          <a:schemeClr val="tx1"/>
                        </a:solidFill>
                        <a:latin typeface="Times New Roman" panose="02020603050405020304" pitchFamily="18" charset="0"/>
                      </a:defRPr>
                    </a:lvl3pPr>
                    <a:lvl4pPr marL="1600200" indent="-228600" eaLnBrk="0" hangingPunct="0">
                      <a:defRPr sz="5400" b="1">
                        <a:solidFill>
                          <a:schemeClr val="tx1"/>
                        </a:solidFill>
                        <a:latin typeface="Times New Roman" panose="02020603050405020304" pitchFamily="18" charset="0"/>
                      </a:defRPr>
                    </a:lvl4pPr>
                    <a:lvl5pPr marL="2057400" indent="-228600" eaLnBrk="0" hangingPunct="0">
                      <a:defRPr sz="5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5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5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5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5400" b="1">
                        <a:solidFill>
                          <a:schemeClr val="tx1"/>
                        </a:solidFill>
                        <a:latin typeface="Times New Roman" panose="02020603050405020304" pitchFamily="18" charset="0"/>
                      </a:defRPr>
                    </a:lvl9pPr>
                  </a:lstStyle>
                  <a:p>
                    <a:pPr eaLnBrk="1" hangingPunct="1"/>
                    <a:endParaRPr lang="en-US" altLang="en-US"/>
                  </a:p>
                </p:txBody>
              </p:sp>
              <p:grpSp>
                <p:nvGrpSpPr>
                  <p:cNvPr id="5146" name="Group 59"/>
                  <p:cNvGrpSpPr>
                    <a:grpSpLocks/>
                  </p:cNvGrpSpPr>
                  <p:nvPr/>
                </p:nvGrpSpPr>
                <p:grpSpPr bwMode="auto">
                  <a:xfrm>
                    <a:off x="3229" y="1880"/>
                    <a:ext cx="197" cy="948"/>
                    <a:chOff x="3229" y="2080"/>
                    <a:chExt cx="197" cy="948"/>
                  </a:xfrm>
                </p:grpSpPr>
                <p:grpSp>
                  <p:nvGrpSpPr>
                    <p:cNvPr id="5147" name="Group 60"/>
                    <p:cNvGrpSpPr>
                      <a:grpSpLocks/>
                    </p:cNvGrpSpPr>
                    <p:nvPr/>
                  </p:nvGrpSpPr>
                  <p:grpSpPr bwMode="auto">
                    <a:xfrm>
                      <a:off x="3229" y="2579"/>
                      <a:ext cx="197" cy="449"/>
                      <a:chOff x="768" y="2256"/>
                      <a:chExt cx="576" cy="672"/>
                    </a:xfrm>
                  </p:grpSpPr>
                  <p:sp useBgFill="1">
                    <p:nvSpPr>
                      <p:cNvPr id="5157" name="Line 61"/>
                      <p:cNvSpPr>
                        <a:spLocks noChangeShapeType="1"/>
                      </p:cNvSpPr>
                      <p:nvPr/>
                    </p:nvSpPr>
                    <p:spPr bwMode="auto">
                      <a:xfrm>
                        <a:off x="768" y="2256"/>
                        <a:ext cx="576" cy="0"/>
                      </a:xfrm>
                      <a:prstGeom prst="line">
                        <a:avLst/>
                      </a:prstGeom>
                      <a:ln w="44450">
                        <a:solidFill>
                          <a:schemeClr val="tx1"/>
                        </a:solidFill>
                        <a:round/>
                        <a:headEnd/>
                        <a:tailEnd/>
                      </a:ln>
                    </p:spPr>
                    <p:txBody>
                      <a:bodyPr wrap="none" anchor="ctr"/>
                      <a:lstStyle/>
                      <a:p>
                        <a:endParaRPr lang="en-US"/>
                      </a:p>
                    </p:txBody>
                  </p:sp>
                  <p:sp useBgFill="1">
                    <p:nvSpPr>
                      <p:cNvPr id="5158" name="Line 62"/>
                      <p:cNvSpPr>
                        <a:spLocks noChangeShapeType="1"/>
                      </p:cNvSpPr>
                      <p:nvPr/>
                    </p:nvSpPr>
                    <p:spPr bwMode="auto">
                      <a:xfrm>
                        <a:off x="768" y="2352"/>
                        <a:ext cx="576" cy="0"/>
                      </a:xfrm>
                      <a:prstGeom prst="line">
                        <a:avLst/>
                      </a:prstGeom>
                      <a:ln w="44450">
                        <a:solidFill>
                          <a:schemeClr val="tx1"/>
                        </a:solidFill>
                        <a:round/>
                        <a:headEnd/>
                        <a:tailEnd/>
                      </a:ln>
                    </p:spPr>
                    <p:txBody>
                      <a:bodyPr wrap="none" anchor="ctr"/>
                      <a:lstStyle/>
                      <a:p>
                        <a:endParaRPr lang="en-US"/>
                      </a:p>
                    </p:txBody>
                  </p:sp>
                  <p:sp useBgFill="1">
                    <p:nvSpPr>
                      <p:cNvPr id="5159" name="Line 63"/>
                      <p:cNvSpPr>
                        <a:spLocks noChangeShapeType="1"/>
                      </p:cNvSpPr>
                      <p:nvPr/>
                    </p:nvSpPr>
                    <p:spPr bwMode="auto">
                      <a:xfrm>
                        <a:off x="768" y="2448"/>
                        <a:ext cx="576" cy="0"/>
                      </a:xfrm>
                      <a:prstGeom prst="line">
                        <a:avLst/>
                      </a:prstGeom>
                      <a:ln w="44450">
                        <a:solidFill>
                          <a:schemeClr val="tx1"/>
                        </a:solidFill>
                        <a:round/>
                        <a:headEnd/>
                        <a:tailEnd/>
                      </a:ln>
                    </p:spPr>
                    <p:txBody>
                      <a:bodyPr wrap="none" anchor="ctr"/>
                      <a:lstStyle/>
                      <a:p>
                        <a:endParaRPr lang="en-US"/>
                      </a:p>
                    </p:txBody>
                  </p:sp>
                  <p:sp useBgFill="1">
                    <p:nvSpPr>
                      <p:cNvPr id="5160" name="Line 64"/>
                      <p:cNvSpPr>
                        <a:spLocks noChangeShapeType="1"/>
                      </p:cNvSpPr>
                      <p:nvPr/>
                    </p:nvSpPr>
                    <p:spPr bwMode="auto">
                      <a:xfrm>
                        <a:off x="768" y="2544"/>
                        <a:ext cx="576" cy="0"/>
                      </a:xfrm>
                      <a:prstGeom prst="line">
                        <a:avLst/>
                      </a:prstGeom>
                      <a:ln w="44450">
                        <a:solidFill>
                          <a:schemeClr val="tx1"/>
                        </a:solidFill>
                        <a:round/>
                        <a:headEnd/>
                        <a:tailEnd/>
                      </a:ln>
                    </p:spPr>
                    <p:txBody>
                      <a:bodyPr wrap="none" anchor="ctr"/>
                      <a:lstStyle/>
                      <a:p>
                        <a:endParaRPr lang="en-US"/>
                      </a:p>
                    </p:txBody>
                  </p:sp>
                  <p:sp useBgFill="1">
                    <p:nvSpPr>
                      <p:cNvPr id="5161" name="Line 65"/>
                      <p:cNvSpPr>
                        <a:spLocks noChangeShapeType="1"/>
                      </p:cNvSpPr>
                      <p:nvPr/>
                    </p:nvSpPr>
                    <p:spPr bwMode="auto">
                      <a:xfrm>
                        <a:off x="768" y="2640"/>
                        <a:ext cx="576" cy="0"/>
                      </a:xfrm>
                      <a:prstGeom prst="line">
                        <a:avLst/>
                      </a:prstGeom>
                      <a:ln w="44450">
                        <a:solidFill>
                          <a:schemeClr val="tx1"/>
                        </a:solidFill>
                        <a:round/>
                        <a:headEnd/>
                        <a:tailEnd/>
                      </a:ln>
                    </p:spPr>
                    <p:txBody>
                      <a:bodyPr wrap="none" anchor="ctr"/>
                      <a:lstStyle/>
                      <a:p>
                        <a:endParaRPr lang="en-US"/>
                      </a:p>
                    </p:txBody>
                  </p:sp>
                  <p:sp useBgFill="1">
                    <p:nvSpPr>
                      <p:cNvPr id="5162" name="Line 66"/>
                      <p:cNvSpPr>
                        <a:spLocks noChangeShapeType="1"/>
                      </p:cNvSpPr>
                      <p:nvPr/>
                    </p:nvSpPr>
                    <p:spPr bwMode="auto">
                      <a:xfrm>
                        <a:off x="768" y="2736"/>
                        <a:ext cx="576" cy="0"/>
                      </a:xfrm>
                      <a:prstGeom prst="line">
                        <a:avLst/>
                      </a:prstGeom>
                      <a:ln w="44450">
                        <a:solidFill>
                          <a:schemeClr val="tx1"/>
                        </a:solidFill>
                        <a:round/>
                        <a:headEnd/>
                        <a:tailEnd/>
                      </a:ln>
                    </p:spPr>
                    <p:txBody>
                      <a:bodyPr wrap="none" anchor="ctr"/>
                      <a:lstStyle/>
                      <a:p>
                        <a:endParaRPr lang="en-US"/>
                      </a:p>
                    </p:txBody>
                  </p:sp>
                  <p:sp useBgFill="1">
                    <p:nvSpPr>
                      <p:cNvPr id="5163" name="Line 67"/>
                      <p:cNvSpPr>
                        <a:spLocks noChangeShapeType="1"/>
                      </p:cNvSpPr>
                      <p:nvPr/>
                    </p:nvSpPr>
                    <p:spPr bwMode="auto">
                      <a:xfrm>
                        <a:off x="768" y="2832"/>
                        <a:ext cx="576" cy="0"/>
                      </a:xfrm>
                      <a:prstGeom prst="line">
                        <a:avLst/>
                      </a:prstGeom>
                      <a:ln w="44450">
                        <a:solidFill>
                          <a:schemeClr val="tx1"/>
                        </a:solidFill>
                        <a:round/>
                        <a:headEnd/>
                        <a:tailEnd/>
                      </a:ln>
                    </p:spPr>
                    <p:txBody>
                      <a:bodyPr wrap="none" anchor="ctr"/>
                      <a:lstStyle/>
                      <a:p>
                        <a:endParaRPr lang="en-US"/>
                      </a:p>
                    </p:txBody>
                  </p:sp>
                  <p:sp useBgFill="1">
                    <p:nvSpPr>
                      <p:cNvPr id="5164" name="Line 68"/>
                      <p:cNvSpPr>
                        <a:spLocks noChangeShapeType="1"/>
                      </p:cNvSpPr>
                      <p:nvPr/>
                    </p:nvSpPr>
                    <p:spPr bwMode="auto">
                      <a:xfrm>
                        <a:off x="768" y="2928"/>
                        <a:ext cx="576" cy="0"/>
                      </a:xfrm>
                      <a:prstGeom prst="line">
                        <a:avLst/>
                      </a:prstGeom>
                      <a:ln w="44450">
                        <a:solidFill>
                          <a:schemeClr val="tx1"/>
                        </a:solidFill>
                        <a:round/>
                        <a:headEnd/>
                        <a:tailEnd/>
                      </a:ln>
                    </p:spPr>
                    <p:txBody>
                      <a:bodyPr wrap="none" anchor="ctr"/>
                      <a:lstStyle/>
                      <a:p>
                        <a:endParaRPr lang="en-US"/>
                      </a:p>
                    </p:txBody>
                  </p:sp>
                </p:grpSp>
                <p:grpSp>
                  <p:nvGrpSpPr>
                    <p:cNvPr id="5148" name="Group 69"/>
                    <p:cNvGrpSpPr>
                      <a:grpSpLocks/>
                    </p:cNvGrpSpPr>
                    <p:nvPr/>
                  </p:nvGrpSpPr>
                  <p:grpSpPr bwMode="auto">
                    <a:xfrm>
                      <a:off x="3229" y="2080"/>
                      <a:ext cx="197" cy="449"/>
                      <a:chOff x="768" y="2256"/>
                      <a:chExt cx="576" cy="672"/>
                    </a:xfrm>
                  </p:grpSpPr>
                  <p:sp useBgFill="1">
                    <p:nvSpPr>
                      <p:cNvPr id="5149" name="Line 70"/>
                      <p:cNvSpPr>
                        <a:spLocks noChangeShapeType="1"/>
                      </p:cNvSpPr>
                      <p:nvPr/>
                    </p:nvSpPr>
                    <p:spPr bwMode="auto">
                      <a:xfrm>
                        <a:off x="768" y="2256"/>
                        <a:ext cx="576" cy="0"/>
                      </a:xfrm>
                      <a:prstGeom prst="line">
                        <a:avLst/>
                      </a:prstGeom>
                      <a:ln w="44450">
                        <a:solidFill>
                          <a:schemeClr val="tx1"/>
                        </a:solidFill>
                        <a:round/>
                        <a:headEnd/>
                        <a:tailEnd/>
                      </a:ln>
                    </p:spPr>
                    <p:txBody>
                      <a:bodyPr wrap="none" anchor="ctr"/>
                      <a:lstStyle/>
                      <a:p>
                        <a:endParaRPr lang="en-US"/>
                      </a:p>
                    </p:txBody>
                  </p:sp>
                  <p:sp useBgFill="1">
                    <p:nvSpPr>
                      <p:cNvPr id="5150" name="Line 71"/>
                      <p:cNvSpPr>
                        <a:spLocks noChangeShapeType="1"/>
                      </p:cNvSpPr>
                      <p:nvPr/>
                    </p:nvSpPr>
                    <p:spPr bwMode="auto">
                      <a:xfrm>
                        <a:off x="768" y="2352"/>
                        <a:ext cx="576" cy="0"/>
                      </a:xfrm>
                      <a:prstGeom prst="line">
                        <a:avLst/>
                      </a:prstGeom>
                      <a:ln w="44450">
                        <a:solidFill>
                          <a:schemeClr val="tx1"/>
                        </a:solidFill>
                        <a:round/>
                        <a:headEnd/>
                        <a:tailEnd/>
                      </a:ln>
                    </p:spPr>
                    <p:txBody>
                      <a:bodyPr wrap="none" anchor="ctr"/>
                      <a:lstStyle/>
                      <a:p>
                        <a:endParaRPr lang="en-US"/>
                      </a:p>
                    </p:txBody>
                  </p:sp>
                  <p:sp useBgFill="1">
                    <p:nvSpPr>
                      <p:cNvPr id="5151" name="Line 72"/>
                      <p:cNvSpPr>
                        <a:spLocks noChangeShapeType="1"/>
                      </p:cNvSpPr>
                      <p:nvPr/>
                    </p:nvSpPr>
                    <p:spPr bwMode="auto">
                      <a:xfrm>
                        <a:off x="768" y="2448"/>
                        <a:ext cx="576" cy="0"/>
                      </a:xfrm>
                      <a:prstGeom prst="line">
                        <a:avLst/>
                      </a:prstGeom>
                      <a:ln w="44450">
                        <a:solidFill>
                          <a:schemeClr val="tx1"/>
                        </a:solidFill>
                        <a:round/>
                        <a:headEnd/>
                        <a:tailEnd/>
                      </a:ln>
                    </p:spPr>
                    <p:txBody>
                      <a:bodyPr wrap="none" anchor="ctr"/>
                      <a:lstStyle/>
                      <a:p>
                        <a:endParaRPr lang="en-US"/>
                      </a:p>
                    </p:txBody>
                  </p:sp>
                  <p:sp useBgFill="1">
                    <p:nvSpPr>
                      <p:cNvPr id="5152" name="Line 73"/>
                      <p:cNvSpPr>
                        <a:spLocks noChangeShapeType="1"/>
                      </p:cNvSpPr>
                      <p:nvPr/>
                    </p:nvSpPr>
                    <p:spPr bwMode="auto">
                      <a:xfrm>
                        <a:off x="768" y="2544"/>
                        <a:ext cx="576" cy="0"/>
                      </a:xfrm>
                      <a:prstGeom prst="line">
                        <a:avLst/>
                      </a:prstGeom>
                      <a:ln w="44450">
                        <a:solidFill>
                          <a:schemeClr val="tx1"/>
                        </a:solidFill>
                        <a:round/>
                        <a:headEnd/>
                        <a:tailEnd/>
                      </a:ln>
                    </p:spPr>
                    <p:txBody>
                      <a:bodyPr wrap="none" anchor="ctr"/>
                      <a:lstStyle/>
                      <a:p>
                        <a:endParaRPr lang="en-US"/>
                      </a:p>
                    </p:txBody>
                  </p:sp>
                  <p:sp useBgFill="1">
                    <p:nvSpPr>
                      <p:cNvPr id="5153" name="Line 74"/>
                      <p:cNvSpPr>
                        <a:spLocks noChangeShapeType="1"/>
                      </p:cNvSpPr>
                      <p:nvPr/>
                    </p:nvSpPr>
                    <p:spPr bwMode="auto">
                      <a:xfrm>
                        <a:off x="768" y="2640"/>
                        <a:ext cx="576" cy="0"/>
                      </a:xfrm>
                      <a:prstGeom prst="line">
                        <a:avLst/>
                      </a:prstGeom>
                      <a:ln w="44450">
                        <a:solidFill>
                          <a:schemeClr val="tx1"/>
                        </a:solidFill>
                        <a:round/>
                        <a:headEnd/>
                        <a:tailEnd/>
                      </a:ln>
                    </p:spPr>
                    <p:txBody>
                      <a:bodyPr wrap="none" anchor="ctr"/>
                      <a:lstStyle/>
                      <a:p>
                        <a:endParaRPr lang="en-US"/>
                      </a:p>
                    </p:txBody>
                  </p:sp>
                  <p:sp useBgFill="1">
                    <p:nvSpPr>
                      <p:cNvPr id="5154" name="Line 75"/>
                      <p:cNvSpPr>
                        <a:spLocks noChangeShapeType="1"/>
                      </p:cNvSpPr>
                      <p:nvPr/>
                    </p:nvSpPr>
                    <p:spPr bwMode="auto">
                      <a:xfrm>
                        <a:off x="768" y="2736"/>
                        <a:ext cx="576" cy="0"/>
                      </a:xfrm>
                      <a:prstGeom prst="line">
                        <a:avLst/>
                      </a:prstGeom>
                      <a:ln w="44450">
                        <a:solidFill>
                          <a:schemeClr val="tx1"/>
                        </a:solidFill>
                        <a:round/>
                        <a:headEnd/>
                        <a:tailEnd/>
                      </a:ln>
                    </p:spPr>
                    <p:txBody>
                      <a:bodyPr wrap="none" anchor="ctr"/>
                      <a:lstStyle/>
                      <a:p>
                        <a:endParaRPr lang="en-US"/>
                      </a:p>
                    </p:txBody>
                  </p:sp>
                  <p:sp useBgFill="1">
                    <p:nvSpPr>
                      <p:cNvPr id="5155" name="Line 76"/>
                      <p:cNvSpPr>
                        <a:spLocks noChangeShapeType="1"/>
                      </p:cNvSpPr>
                      <p:nvPr/>
                    </p:nvSpPr>
                    <p:spPr bwMode="auto">
                      <a:xfrm>
                        <a:off x="768" y="2832"/>
                        <a:ext cx="576" cy="0"/>
                      </a:xfrm>
                      <a:prstGeom prst="line">
                        <a:avLst/>
                      </a:prstGeom>
                      <a:ln w="44450">
                        <a:solidFill>
                          <a:schemeClr val="tx1"/>
                        </a:solidFill>
                        <a:round/>
                        <a:headEnd/>
                        <a:tailEnd/>
                      </a:ln>
                    </p:spPr>
                    <p:txBody>
                      <a:bodyPr wrap="none" anchor="ctr"/>
                      <a:lstStyle/>
                      <a:p>
                        <a:endParaRPr lang="en-US"/>
                      </a:p>
                    </p:txBody>
                  </p:sp>
                  <p:sp useBgFill="1">
                    <p:nvSpPr>
                      <p:cNvPr id="5156" name="Line 77"/>
                      <p:cNvSpPr>
                        <a:spLocks noChangeShapeType="1"/>
                      </p:cNvSpPr>
                      <p:nvPr/>
                    </p:nvSpPr>
                    <p:spPr bwMode="auto">
                      <a:xfrm>
                        <a:off x="768" y="2928"/>
                        <a:ext cx="576" cy="0"/>
                      </a:xfrm>
                      <a:prstGeom prst="line">
                        <a:avLst/>
                      </a:prstGeom>
                      <a:ln w="44450">
                        <a:solidFill>
                          <a:schemeClr val="tx1"/>
                        </a:solidFill>
                        <a:round/>
                        <a:headEnd/>
                        <a:tailEnd/>
                      </a:ln>
                    </p:spPr>
                    <p:txBody>
                      <a:bodyPr wrap="none" anchor="ctr"/>
                      <a:lstStyle/>
                      <a:p>
                        <a:endParaRPr lang="en-US"/>
                      </a:p>
                    </p:txBody>
                  </p:sp>
                </p:grpSp>
              </p:grpSp>
            </p:grpSp>
          </p:grpSp>
          <p:sp>
            <p:nvSpPr>
              <p:cNvPr id="5140" name="Line 78"/>
              <p:cNvSpPr>
                <a:spLocks noChangeShapeType="1"/>
              </p:cNvSpPr>
              <p:nvPr/>
            </p:nvSpPr>
            <p:spPr bwMode="auto">
              <a:xfrm>
                <a:off x="701" y="1631"/>
                <a:ext cx="1814" cy="0"/>
              </a:xfrm>
              <a:prstGeom prst="line">
                <a:avLst/>
              </a:prstGeom>
              <a:noFill/>
              <a:ln w="57150">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141" name="AutoShape 79"/>
              <p:cNvSpPr>
                <a:spLocks noChangeArrowheads="1"/>
              </p:cNvSpPr>
              <p:nvPr/>
            </p:nvSpPr>
            <p:spPr bwMode="auto">
              <a:xfrm flipV="1">
                <a:off x="2296" y="1488"/>
                <a:ext cx="141" cy="122"/>
              </a:xfrm>
              <a:prstGeom prst="triangle">
                <a:avLst>
                  <a:gd name="adj" fmla="val 50000"/>
                </a:avLst>
              </a:prstGeom>
              <a:solidFill>
                <a:srgbClr val="3399FF"/>
              </a:solidFill>
              <a:ln w="25400">
                <a:solidFill>
                  <a:srgbClr val="0000FF"/>
                </a:solidFill>
                <a:miter lim="800000"/>
                <a:headEnd/>
                <a:tailEnd/>
              </a:ln>
            </p:spPr>
            <p:txBody>
              <a:bodyPr wrap="none" anchor="ctr"/>
              <a:lstStyle>
                <a:lvl1pPr eaLnBrk="0" hangingPunct="0">
                  <a:defRPr sz="5400" b="1">
                    <a:solidFill>
                      <a:schemeClr val="tx1"/>
                    </a:solidFill>
                    <a:latin typeface="Times New Roman" panose="02020603050405020304" pitchFamily="18" charset="0"/>
                  </a:defRPr>
                </a:lvl1pPr>
                <a:lvl2pPr marL="742950" indent="-285750" eaLnBrk="0" hangingPunct="0">
                  <a:defRPr sz="5400" b="1">
                    <a:solidFill>
                      <a:schemeClr val="tx1"/>
                    </a:solidFill>
                    <a:latin typeface="Times New Roman" panose="02020603050405020304" pitchFamily="18" charset="0"/>
                  </a:defRPr>
                </a:lvl2pPr>
                <a:lvl3pPr marL="1143000" indent="-228600" eaLnBrk="0" hangingPunct="0">
                  <a:defRPr sz="5400" b="1">
                    <a:solidFill>
                      <a:schemeClr val="tx1"/>
                    </a:solidFill>
                    <a:latin typeface="Times New Roman" panose="02020603050405020304" pitchFamily="18" charset="0"/>
                  </a:defRPr>
                </a:lvl3pPr>
                <a:lvl4pPr marL="1600200" indent="-228600" eaLnBrk="0" hangingPunct="0">
                  <a:defRPr sz="5400" b="1">
                    <a:solidFill>
                      <a:schemeClr val="tx1"/>
                    </a:solidFill>
                    <a:latin typeface="Times New Roman" panose="02020603050405020304" pitchFamily="18" charset="0"/>
                  </a:defRPr>
                </a:lvl4pPr>
                <a:lvl5pPr marL="2057400" indent="-228600" eaLnBrk="0" hangingPunct="0">
                  <a:defRPr sz="5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5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5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5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5400" b="1">
                    <a:solidFill>
                      <a:schemeClr val="tx1"/>
                    </a:solidFill>
                    <a:latin typeface="Times New Roman" panose="02020603050405020304" pitchFamily="18" charset="0"/>
                  </a:defRPr>
                </a:lvl9pPr>
              </a:lstStyle>
              <a:p>
                <a:pPr eaLnBrk="1" hangingPunct="1"/>
                <a:endParaRPr lang="en-US" altLang="en-US"/>
              </a:p>
            </p:txBody>
          </p:sp>
        </p:grpSp>
        <p:sp>
          <p:nvSpPr>
            <p:cNvPr id="5126" name="Text Box 81"/>
            <p:cNvSpPr txBox="1">
              <a:spLocks noChangeArrowheads="1"/>
            </p:cNvSpPr>
            <p:nvPr/>
          </p:nvSpPr>
          <p:spPr bwMode="auto">
            <a:xfrm>
              <a:off x="3839" y="3521"/>
              <a:ext cx="612" cy="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tIns="0" bIns="0">
              <a:spAutoFit/>
            </a:bodyPr>
            <a:lstStyle>
              <a:lvl1pPr eaLnBrk="0" hangingPunct="0">
                <a:defRPr sz="5400" b="1">
                  <a:solidFill>
                    <a:schemeClr val="tx1"/>
                  </a:solidFill>
                  <a:latin typeface="Times New Roman" panose="02020603050405020304" pitchFamily="18" charset="0"/>
                </a:defRPr>
              </a:lvl1pPr>
              <a:lvl2pPr marL="742950" indent="-285750" eaLnBrk="0" hangingPunct="0">
                <a:defRPr sz="5400" b="1">
                  <a:solidFill>
                    <a:schemeClr val="tx1"/>
                  </a:solidFill>
                  <a:latin typeface="Times New Roman" panose="02020603050405020304" pitchFamily="18" charset="0"/>
                </a:defRPr>
              </a:lvl2pPr>
              <a:lvl3pPr marL="1143000" indent="-228600" eaLnBrk="0" hangingPunct="0">
                <a:defRPr sz="5400" b="1">
                  <a:solidFill>
                    <a:schemeClr val="tx1"/>
                  </a:solidFill>
                  <a:latin typeface="Times New Roman" panose="02020603050405020304" pitchFamily="18" charset="0"/>
                </a:defRPr>
              </a:lvl3pPr>
              <a:lvl4pPr marL="1600200" indent="-228600" eaLnBrk="0" hangingPunct="0">
                <a:defRPr sz="5400" b="1">
                  <a:solidFill>
                    <a:schemeClr val="tx1"/>
                  </a:solidFill>
                  <a:latin typeface="Times New Roman" panose="02020603050405020304" pitchFamily="18" charset="0"/>
                </a:defRPr>
              </a:lvl4pPr>
              <a:lvl5pPr marL="2057400" indent="-228600" eaLnBrk="0" hangingPunct="0">
                <a:defRPr sz="5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5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5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5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5400" b="1">
                  <a:solidFill>
                    <a:schemeClr val="tx1"/>
                  </a:solidFill>
                  <a:latin typeface="Times New Roman" panose="02020603050405020304" pitchFamily="18" charset="0"/>
                </a:defRPr>
              </a:lvl9pPr>
            </a:lstStyle>
            <a:p>
              <a:pPr algn="r"/>
              <a:r>
                <a:rPr lang="en-US" altLang="en-US" sz="2000" dirty="0">
                  <a:latin typeface="Arial" panose="020B0604020202020204" pitchFamily="34" charset="0"/>
                </a:rPr>
                <a:t>Screen</a:t>
              </a:r>
              <a:endParaRPr lang="en-US" altLang="en-US" sz="2000" baseline="-25000" dirty="0">
                <a:latin typeface="Arial" panose="020B0604020202020204" pitchFamily="34" charset="0"/>
              </a:endParaRPr>
            </a:p>
          </p:txBody>
        </p:sp>
        <p:sp>
          <p:nvSpPr>
            <p:cNvPr id="5127" name="Text Box 82"/>
            <p:cNvSpPr txBox="1">
              <a:spLocks noChangeArrowheads="1"/>
            </p:cNvSpPr>
            <p:nvPr/>
          </p:nvSpPr>
          <p:spPr bwMode="auto">
            <a:xfrm>
              <a:off x="4915" y="3418"/>
              <a:ext cx="578" cy="3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tIns="0" bIns="0">
              <a:spAutoFit/>
            </a:bodyPr>
            <a:lstStyle>
              <a:lvl1pPr eaLnBrk="0" hangingPunct="0">
                <a:defRPr sz="5400" b="1">
                  <a:solidFill>
                    <a:schemeClr val="tx1"/>
                  </a:solidFill>
                  <a:latin typeface="Times New Roman" panose="02020603050405020304" pitchFamily="18" charset="0"/>
                </a:defRPr>
              </a:lvl1pPr>
              <a:lvl2pPr marL="742950" indent="-285750" eaLnBrk="0" hangingPunct="0">
                <a:defRPr sz="5400" b="1">
                  <a:solidFill>
                    <a:schemeClr val="tx1"/>
                  </a:solidFill>
                  <a:latin typeface="Times New Roman" panose="02020603050405020304" pitchFamily="18" charset="0"/>
                </a:defRPr>
              </a:lvl2pPr>
              <a:lvl3pPr marL="1143000" indent="-228600" eaLnBrk="0" hangingPunct="0">
                <a:defRPr sz="5400" b="1">
                  <a:solidFill>
                    <a:schemeClr val="tx1"/>
                  </a:solidFill>
                  <a:latin typeface="Times New Roman" panose="02020603050405020304" pitchFamily="18" charset="0"/>
                </a:defRPr>
              </a:lvl3pPr>
              <a:lvl4pPr marL="1600200" indent="-228600" eaLnBrk="0" hangingPunct="0">
                <a:defRPr sz="5400" b="1">
                  <a:solidFill>
                    <a:schemeClr val="tx1"/>
                  </a:solidFill>
                  <a:latin typeface="Times New Roman" panose="02020603050405020304" pitchFamily="18" charset="0"/>
                </a:defRPr>
              </a:lvl4pPr>
              <a:lvl5pPr marL="2057400" indent="-228600" eaLnBrk="0" hangingPunct="0">
                <a:defRPr sz="5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5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5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5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5400" b="1">
                  <a:solidFill>
                    <a:schemeClr val="tx1"/>
                  </a:solidFill>
                  <a:latin typeface="Times New Roman" panose="02020603050405020304" pitchFamily="18" charset="0"/>
                </a:defRPr>
              </a:lvl9pPr>
            </a:lstStyle>
            <a:p>
              <a:pPr algn="r"/>
              <a:r>
                <a:rPr lang="en-US" altLang="en-US" sz="2000">
                  <a:latin typeface="Arial" panose="020B0604020202020204" pitchFamily="34" charset="0"/>
                </a:rPr>
                <a:t>Gravel</a:t>
              </a:r>
            </a:p>
            <a:p>
              <a:pPr algn="r"/>
              <a:r>
                <a:rPr lang="en-US" altLang="en-US" sz="2000">
                  <a:latin typeface="Arial" panose="020B0604020202020204" pitchFamily="34" charset="0"/>
                </a:rPr>
                <a:t>Pack</a:t>
              </a:r>
              <a:endParaRPr lang="en-US" altLang="en-US" sz="2000" baseline="-25000">
                <a:latin typeface="Arial" panose="020B0604020202020204" pitchFamily="34" charset="0"/>
              </a:endParaRPr>
            </a:p>
          </p:txBody>
        </p:sp>
        <p:sp>
          <p:nvSpPr>
            <p:cNvPr id="5128" name="Text Box 83"/>
            <p:cNvSpPr txBox="1">
              <a:spLocks noChangeArrowheads="1"/>
            </p:cNvSpPr>
            <p:nvPr/>
          </p:nvSpPr>
          <p:spPr bwMode="auto">
            <a:xfrm>
              <a:off x="4808" y="978"/>
              <a:ext cx="612" cy="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tIns="0" bIns="0">
              <a:spAutoFit/>
            </a:bodyPr>
            <a:lstStyle>
              <a:lvl1pPr eaLnBrk="0" hangingPunct="0">
                <a:defRPr sz="5400" b="1">
                  <a:solidFill>
                    <a:schemeClr val="tx1"/>
                  </a:solidFill>
                  <a:latin typeface="Times New Roman" panose="02020603050405020304" pitchFamily="18" charset="0"/>
                </a:defRPr>
              </a:lvl1pPr>
              <a:lvl2pPr marL="742950" indent="-285750" eaLnBrk="0" hangingPunct="0">
                <a:defRPr sz="5400" b="1">
                  <a:solidFill>
                    <a:schemeClr val="tx1"/>
                  </a:solidFill>
                  <a:latin typeface="Times New Roman" panose="02020603050405020304" pitchFamily="18" charset="0"/>
                </a:defRPr>
              </a:lvl2pPr>
              <a:lvl3pPr marL="1143000" indent="-228600" eaLnBrk="0" hangingPunct="0">
                <a:defRPr sz="5400" b="1">
                  <a:solidFill>
                    <a:schemeClr val="tx1"/>
                  </a:solidFill>
                  <a:latin typeface="Times New Roman" panose="02020603050405020304" pitchFamily="18" charset="0"/>
                </a:defRPr>
              </a:lvl3pPr>
              <a:lvl4pPr marL="1600200" indent="-228600" eaLnBrk="0" hangingPunct="0">
                <a:defRPr sz="5400" b="1">
                  <a:solidFill>
                    <a:schemeClr val="tx1"/>
                  </a:solidFill>
                  <a:latin typeface="Times New Roman" panose="02020603050405020304" pitchFamily="18" charset="0"/>
                </a:defRPr>
              </a:lvl4pPr>
              <a:lvl5pPr marL="2057400" indent="-228600" eaLnBrk="0" hangingPunct="0">
                <a:defRPr sz="5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5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5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5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5400" b="1">
                  <a:solidFill>
                    <a:schemeClr val="tx1"/>
                  </a:solidFill>
                  <a:latin typeface="Times New Roman" panose="02020603050405020304" pitchFamily="18" charset="0"/>
                </a:defRPr>
              </a:lvl9pPr>
            </a:lstStyle>
            <a:p>
              <a:pPr algn="r"/>
              <a:r>
                <a:rPr lang="en-US" altLang="en-US" sz="2000" dirty="0">
                  <a:latin typeface="Arial" panose="020B0604020202020204" pitchFamily="34" charset="0"/>
                </a:rPr>
                <a:t>Casing</a:t>
              </a:r>
              <a:endParaRPr lang="en-US" altLang="en-US" sz="2000" baseline="-25000" dirty="0">
                <a:latin typeface="Arial" panose="020B0604020202020204" pitchFamily="34" charset="0"/>
              </a:endParaRPr>
            </a:p>
          </p:txBody>
        </p:sp>
        <p:sp>
          <p:nvSpPr>
            <p:cNvPr id="5129" name="Text Box 84"/>
            <p:cNvSpPr txBox="1">
              <a:spLocks noChangeArrowheads="1"/>
            </p:cNvSpPr>
            <p:nvPr/>
          </p:nvSpPr>
          <p:spPr bwMode="auto">
            <a:xfrm>
              <a:off x="4899" y="1492"/>
              <a:ext cx="519" cy="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tIns="0" bIns="0">
              <a:spAutoFit/>
            </a:bodyPr>
            <a:lstStyle>
              <a:lvl1pPr eaLnBrk="0" hangingPunct="0">
                <a:defRPr sz="5400" b="1">
                  <a:solidFill>
                    <a:schemeClr val="tx1"/>
                  </a:solidFill>
                  <a:latin typeface="Times New Roman" panose="02020603050405020304" pitchFamily="18" charset="0"/>
                </a:defRPr>
              </a:lvl1pPr>
              <a:lvl2pPr marL="742950" indent="-285750" eaLnBrk="0" hangingPunct="0">
                <a:defRPr sz="5400" b="1">
                  <a:solidFill>
                    <a:schemeClr val="tx1"/>
                  </a:solidFill>
                  <a:latin typeface="Times New Roman" panose="02020603050405020304" pitchFamily="18" charset="0"/>
                </a:defRPr>
              </a:lvl2pPr>
              <a:lvl3pPr marL="1143000" indent="-228600" eaLnBrk="0" hangingPunct="0">
                <a:defRPr sz="5400" b="1">
                  <a:solidFill>
                    <a:schemeClr val="tx1"/>
                  </a:solidFill>
                  <a:latin typeface="Times New Roman" panose="02020603050405020304" pitchFamily="18" charset="0"/>
                </a:defRPr>
              </a:lvl3pPr>
              <a:lvl4pPr marL="1600200" indent="-228600" eaLnBrk="0" hangingPunct="0">
                <a:defRPr sz="5400" b="1">
                  <a:solidFill>
                    <a:schemeClr val="tx1"/>
                  </a:solidFill>
                  <a:latin typeface="Times New Roman" panose="02020603050405020304" pitchFamily="18" charset="0"/>
                </a:defRPr>
              </a:lvl4pPr>
              <a:lvl5pPr marL="2057400" indent="-228600" eaLnBrk="0" hangingPunct="0">
                <a:defRPr sz="5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5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5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5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5400" b="1">
                  <a:solidFill>
                    <a:schemeClr val="tx1"/>
                  </a:solidFill>
                  <a:latin typeface="Times New Roman" panose="02020603050405020304" pitchFamily="18" charset="0"/>
                </a:defRPr>
              </a:lvl9pPr>
            </a:lstStyle>
            <a:p>
              <a:pPr algn="r"/>
              <a:r>
                <a:rPr lang="en-US" altLang="en-US" sz="2000">
                  <a:latin typeface="Arial" panose="020B0604020202020204" pitchFamily="34" charset="0"/>
                </a:rPr>
                <a:t>Grout</a:t>
              </a:r>
              <a:endParaRPr lang="en-US" altLang="en-US" sz="2000" baseline="-25000">
                <a:latin typeface="Arial" panose="020B0604020202020204" pitchFamily="34" charset="0"/>
              </a:endParaRPr>
            </a:p>
          </p:txBody>
        </p:sp>
        <p:sp>
          <p:nvSpPr>
            <p:cNvPr id="5130" name="Line 85"/>
            <p:cNvSpPr>
              <a:spLocks noChangeShapeType="1"/>
            </p:cNvSpPr>
            <p:nvPr/>
          </p:nvSpPr>
          <p:spPr bwMode="auto">
            <a:xfrm flipV="1">
              <a:off x="4439" y="1087"/>
              <a:ext cx="366" cy="174"/>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131" name="Line 86"/>
            <p:cNvSpPr>
              <a:spLocks noChangeShapeType="1"/>
            </p:cNvSpPr>
            <p:nvPr/>
          </p:nvSpPr>
          <p:spPr bwMode="auto">
            <a:xfrm flipH="1">
              <a:off x="4776" y="1646"/>
              <a:ext cx="167" cy="193"/>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132" name="Line 87"/>
            <p:cNvSpPr>
              <a:spLocks noChangeShapeType="1"/>
            </p:cNvSpPr>
            <p:nvPr/>
          </p:nvSpPr>
          <p:spPr bwMode="auto">
            <a:xfrm>
              <a:off x="4759" y="2735"/>
              <a:ext cx="200" cy="674"/>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133" name="Line 88"/>
            <p:cNvSpPr>
              <a:spLocks noChangeShapeType="1"/>
            </p:cNvSpPr>
            <p:nvPr/>
          </p:nvSpPr>
          <p:spPr bwMode="auto">
            <a:xfrm flipV="1">
              <a:off x="4093" y="2995"/>
              <a:ext cx="323" cy="529"/>
            </a:xfrm>
            <a:prstGeom prst="line">
              <a:avLst/>
            </a:prstGeom>
            <a:noFill/>
            <a:ln w="57150">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Tree>
    <p:extLst>
      <p:ext uri="{BB962C8B-B14F-4D97-AF65-F5344CB8AC3E}">
        <p14:creationId xmlns:p14="http://schemas.microsoft.com/office/powerpoint/2010/main" val="753221788"/>
      </p:ext>
    </p:extLst>
  </p:cSld>
  <p:clrMapOvr>
    <a:masterClrMapping/>
  </p:clrMapOvr>
  <p:transition>
    <p:wipe dir="d"/>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5065094" y="1195942"/>
            <a:ext cx="4054193" cy="5650512"/>
          </a:xfrm>
          <a:prstGeom prst="rect">
            <a:avLst/>
          </a:prstGeom>
        </p:spPr>
      </p:pic>
      <p:sp>
        <p:nvSpPr>
          <p:cNvPr id="2" name="Title 1"/>
          <p:cNvSpPr>
            <a:spLocks noGrp="1"/>
          </p:cNvSpPr>
          <p:nvPr>
            <p:ph type="title"/>
          </p:nvPr>
        </p:nvSpPr>
        <p:spPr/>
        <p:txBody>
          <a:bodyPr/>
          <a:lstStyle/>
          <a:p>
            <a:r>
              <a:rPr lang="en-US" altLang="en-US" dirty="0"/>
              <a:t>Wellbore Storage</a:t>
            </a:r>
            <a:endParaRPr lang="en-US" dirty="0"/>
          </a:p>
        </p:txBody>
      </p:sp>
      <p:sp>
        <p:nvSpPr>
          <p:cNvPr id="3" name="Content Placeholder 2"/>
          <p:cNvSpPr>
            <a:spLocks noGrp="1"/>
          </p:cNvSpPr>
          <p:nvPr>
            <p:ph idx="1"/>
          </p:nvPr>
        </p:nvSpPr>
        <p:spPr>
          <a:xfrm>
            <a:off x="57664" y="1391851"/>
            <a:ext cx="5099221" cy="5181944"/>
          </a:xfrm>
        </p:spPr>
        <p:txBody>
          <a:bodyPr/>
          <a:lstStyle/>
          <a:p>
            <a:r>
              <a:rPr lang="en-US" sz="2800" dirty="0"/>
              <a:t>Refers to pumping well</a:t>
            </a:r>
          </a:p>
          <a:p>
            <a:r>
              <a:rPr lang="en-US" sz="2800" dirty="0"/>
              <a:t>First production from well</a:t>
            </a:r>
          </a:p>
          <a:p>
            <a:pPr marL="457200" lvl="1" indent="0">
              <a:buNone/>
            </a:pPr>
            <a:r>
              <a:rPr lang="en-US" sz="2400" dirty="0"/>
              <a:t>Unit Vol. = casing – drop string</a:t>
            </a:r>
          </a:p>
          <a:p>
            <a:r>
              <a:rPr lang="en-US" sz="2800" dirty="0"/>
              <a:t>For example,</a:t>
            </a:r>
          </a:p>
          <a:p>
            <a:pPr lvl="1"/>
            <a:r>
              <a:rPr lang="en-US" sz="2400" dirty="0"/>
              <a:t>Casing diameter = 8 in.</a:t>
            </a:r>
          </a:p>
          <a:p>
            <a:pPr lvl="1"/>
            <a:r>
              <a:rPr lang="en-US" sz="2400" dirty="0"/>
              <a:t>Drop diameter = 4 in.</a:t>
            </a:r>
          </a:p>
          <a:p>
            <a:pPr lvl="1"/>
            <a:r>
              <a:rPr lang="en-US" sz="2400" dirty="0"/>
              <a:t>Unit Volume = 2 gallons/ft</a:t>
            </a:r>
          </a:p>
          <a:p>
            <a:r>
              <a:rPr lang="en-US" sz="2800" dirty="0"/>
              <a:t>Significance increases</a:t>
            </a:r>
          </a:p>
          <a:p>
            <a:pPr lvl="1"/>
            <a:r>
              <a:rPr lang="en-US" sz="2400" dirty="0"/>
              <a:t>Low pumping rate</a:t>
            </a:r>
          </a:p>
          <a:p>
            <a:pPr lvl="1"/>
            <a:r>
              <a:rPr lang="en-US" sz="2400" dirty="0"/>
              <a:t>Low transmissivity </a:t>
            </a: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70483" y="1195942"/>
            <a:ext cx="4043415" cy="5670296"/>
          </a:xfrm>
          <a:prstGeom prst="rect">
            <a:avLst/>
          </a:prstGeom>
        </p:spPr>
      </p:pic>
    </p:spTree>
    <p:extLst>
      <p:ext uri="{BB962C8B-B14F-4D97-AF65-F5344CB8AC3E}">
        <p14:creationId xmlns:p14="http://schemas.microsoft.com/office/powerpoint/2010/main" val="320478381"/>
      </p:ext>
    </p:extLst>
  </p:cSld>
  <p:clrMapOvr>
    <a:masterClrMapping/>
  </p:clrMapOvr>
  <p:transition advTm="15000">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0"/>
                                        </p:tgtEl>
                                      </p:cBhvr>
                                    </p:animEffect>
                                    <p:set>
                                      <p:cBhvr>
                                        <p:cTn id="7"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0" y="0"/>
            <a:ext cx="9144000" cy="1116013"/>
          </a:xfrm>
        </p:spPr>
        <p:txBody>
          <a:bodyPr/>
          <a:lstStyle/>
          <a:p>
            <a:pPr eaLnBrk="1" hangingPunct="1"/>
            <a:r>
              <a:rPr lang="en-US" altLang="en-US" sz="5400" dirty="0"/>
              <a:t>Observation Well Storage</a:t>
            </a:r>
          </a:p>
        </p:txBody>
      </p:sp>
      <p:sp>
        <p:nvSpPr>
          <p:cNvPr id="6147" name="Rectangle 4"/>
          <p:cNvSpPr>
            <a:spLocks noGrp="1" noChangeArrowheads="1"/>
          </p:cNvSpPr>
          <p:nvPr>
            <p:ph type="body" idx="1"/>
          </p:nvPr>
        </p:nvSpPr>
        <p:spPr>
          <a:xfrm>
            <a:off x="72638" y="2684212"/>
            <a:ext cx="5556669" cy="3911223"/>
          </a:xfrm>
        </p:spPr>
        <p:txBody>
          <a:bodyPr/>
          <a:lstStyle/>
          <a:p>
            <a:pPr eaLnBrk="1" hangingPunct="1"/>
            <a:r>
              <a:rPr lang="en-US" altLang="en-US" sz="2400" dirty="0"/>
              <a:t>Similar to reversed slug test</a:t>
            </a:r>
          </a:p>
          <a:p>
            <a:pPr eaLnBrk="1" hangingPunct="1"/>
            <a:r>
              <a:rPr lang="en-US" altLang="en-US" sz="2400" dirty="0"/>
              <a:t>Water level in aquifer “suddenly” changes, well lags  </a:t>
            </a:r>
          </a:p>
          <a:p>
            <a:pPr eaLnBrk="1" hangingPunct="1"/>
            <a:r>
              <a:rPr lang="en-US" altLang="en-US" sz="2400" dirty="0"/>
              <a:t>Unconfined aquifer responds slowly, prolongs wellbore storage</a:t>
            </a:r>
          </a:p>
          <a:p>
            <a:pPr eaLnBrk="1" hangingPunct="1"/>
            <a:r>
              <a:rPr lang="en-US" altLang="en-US" sz="2400" dirty="0"/>
              <a:t>Lag period increases as </a:t>
            </a:r>
          </a:p>
          <a:p>
            <a:pPr lvl="1"/>
            <a:r>
              <a:rPr lang="en-US" altLang="en-US" sz="2000" dirty="0"/>
              <a:t>Well diameter increases</a:t>
            </a:r>
          </a:p>
          <a:p>
            <a:pPr lvl="1"/>
            <a:r>
              <a:rPr lang="en-US" altLang="en-US" sz="2000" dirty="0"/>
              <a:t>Shorter screen</a:t>
            </a:r>
          </a:p>
          <a:p>
            <a:pPr lvl="1"/>
            <a:r>
              <a:rPr lang="en-US" altLang="en-US" sz="2000" dirty="0"/>
              <a:t>Completion is cruddier—More skin</a:t>
            </a:r>
          </a:p>
          <a:p>
            <a:pPr lvl="1"/>
            <a:r>
              <a:rPr lang="en-US" altLang="en-US" sz="2000" dirty="0"/>
              <a:t>Low-K lens of silt/clay  </a:t>
            </a:r>
          </a:p>
        </p:txBody>
      </p:sp>
      <p:grpSp>
        <p:nvGrpSpPr>
          <p:cNvPr id="6148" name="Group 5"/>
          <p:cNvGrpSpPr>
            <a:grpSpLocks/>
          </p:cNvGrpSpPr>
          <p:nvPr/>
        </p:nvGrpSpPr>
        <p:grpSpPr bwMode="auto">
          <a:xfrm>
            <a:off x="189474" y="1117601"/>
            <a:ext cx="4985995" cy="1662862"/>
            <a:chOff x="409" y="939"/>
            <a:chExt cx="3484" cy="1622"/>
          </a:xfrm>
        </p:grpSpPr>
        <p:grpSp>
          <p:nvGrpSpPr>
            <p:cNvPr id="6150" name="Group 6"/>
            <p:cNvGrpSpPr>
              <a:grpSpLocks/>
            </p:cNvGrpSpPr>
            <p:nvPr/>
          </p:nvGrpSpPr>
          <p:grpSpPr bwMode="auto">
            <a:xfrm>
              <a:off x="409" y="939"/>
              <a:ext cx="3469" cy="1573"/>
              <a:chOff x="409" y="967"/>
              <a:chExt cx="3469" cy="1573"/>
            </a:xfrm>
          </p:grpSpPr>
          <p:sp>
            <p:nvSpPr>
              <p:cNvPr id="6156" name="Text Box 7"/>
              <p:cNvSpPr txBox="1">
                <a:spLocks noChangeArrowheads="1"/>
              </p:cNvSpPr>
              <p:nvPr/>
            </p:nvSpPr>
            <p:spPr bwMode="auto">
              <a:xfrm>
                <a:off x="409" y="967"/>
                <a:ext cx="767" cy="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anchor="ctr">
                <a:spAutoFit/>
              </a:bodyPr>
              <a:lstStyle>
                <a:lvl1pPr eaLnBrk="0" hangingPunct="0">
                  <a:defRPr sz="5400" b="1">
                    <a:solidFill>
                      <a:schemeClr val="tx1"/>
                    </a:solidFill>
                    <a:latin typeface="Times New Roman" panose="02020603050405020304" pitchFamily="18" charset="0"/>
                  </a:defRPr>
                </a:lvl1pPr>
                <a:lvl2pPr marL="742950" indent="-285750" eaLnBrk="0" hangingPunct="0">
                  <a:defRPr sz="5400" b="1">
                    <a:solidFill>
                      <a:schemeClr val="tx1"/>
                    </a:solidFill>
                    <a:latin typeface="Times New Roman" panose="02020603050405020304" pitchFamily="18" charset="0"/>
                  </a:defRPr>
                </a:lvl2pPr>
                <a:lvl3pPr marL="1143000" indent="-228600" eaLnBrk="0" hangingPunct="0">
                  <a:defRPr sz="5400" b="1">
                    <a:solidFill>
                      <a:schemeClr val="tx1"/>
                    </a:solidFill>
                    <a:latin typeface="Times New Roman" panose="02020603050405020304" pitchFamily="18" charset="0"/>
                  </a:defRPr>
                </a:lvl3pPr>
                <a:lvl4pPr marL="1600200" indent="-228600" eaLnBrk="0" hangingPunct="0">
                  <a:defRPr sz="5400" b="1">
                    <a:solidFill>
                      <a:schemeClr val="tx1"/>
                    </a:solidFill>
                    <a:latin typeface="Times New Roman" panose="02020603050405020304" pitchFamily="18" charset="0"/>
                  </a:defRPr>
                </a:lvl4pPr>
                <a:lvl5pPr marL="2057400" indent="-228600" eaLnBrk="0" hangingPunct="0">
                  <a:defRPr sz="5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5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5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5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5400" b="1">
                    <a:solidFill>
                      <a:schemeClr val="tx1"/>
                    </a:solidFill>
                    <a:latin typeface="Times New Roman" panose="02020603050405020304" pitchFamily="18" charset="0"/>
                  </a:defRPr>
                </a:lvl9pPr>
              </a:lstStyle>
              <a:p>
                <a:r>
                  <a:rPr lang="en-US" altLang="en-US" sz="3200" dirty="0">
                    <a:latin typeface="Arial" panose="020B0604020202020204" pitchFamily="34" charset="0"/>
                  </a:rPr>
                  <a:t>TIME</a:t>
                </a:r>
                <a:endParaRPr lang="en-US" altLang="en-US" sz="2400" b="0" dirty="0">
                  <a:latin typeface="Arial" panose="020B0604020202020204" pitchFamily="34" charset="0"/>
                </a:endParaRPr>
              </a:p>
            </p:txBody>
          </p:sp>
          <p:sp>
            <p:nvSpPr>
              <p:cNvPr id="6157" name="AutoShape 8"/>
              <p:cNvSpPr>
                <a:spLocks noChangeArrowheads="1"/>
              </p:cNvSpPr>
              <p:nvPr/>
            </p:nvSpPr>
            <p:spPr bwMode="auto">
              <a:xfrm>
                <a:off x="1267" y="1150"/>
                <a:ext cx="2009" cy="159"/>
              </a:xfrm>
              <a:prstGeom prst="rightArrow">
                <a:avLst>
                  <a:gd name="adj1" fmla="val 50000"/>
                  <a:gd name="adj2" fmla="val 315881"/>
                </a:avLst>
              </a:prstGeom>
              <a:solidFill>
                <a:schemeClr val="tx2"/>
              </a:solidFill>
              <a:ln w="25400">
                <a:solidFill>
                  <a:schemeClr val="tx1"/>
                </a:solidFill>
                <a:miter lim="800000"/>
                <a:headEnd/>
                <a:tailEnd/>
              </a:ln>
            </p:spPr>
            <p:txBody>
              <a:bodyPr wrap="none" anchor="ctr"/>
              <a:lstStyle>
                <a:lvl1pPr eaLnBrk="0" hangingPunct="0">
                  <a:defRPr sz="5400" b="1">
                    <a:solidFill>
                      <a:schemeClr val="tx1"/>
                    </a:solidFill>
                    <a:latin typeface="Times New Roman" panose="02020603050405020304" pitchFamily="18" charset="0"/>
                  </a:defRPr>
                </a:lvl1pPr>
                <a:lvl2pPr marL="742950" indent="-285750" eaLnBrk="0" hangingPunct="0">
                  <a:defRPr sz="5400" b="1">
                    <a:solidFill>
                      <a:schemeClr val="tx1"/>
                    </a:solidFill>
                    <a:latin typeface="Times New Roman" panose="02020603050405020304" pitchFamily="18" charset="0"/>
                  </a:defRPr>
                </a:lvl2pPr>
                <a:lvl3pPr marL="1143000" indent="-228600" eaLnBrk="0" hangingPunct="0">
                  <a:defRPr sz="5400" b="1">
                    <a:solidFill>
                      <a:schemeClr val="tx1"/>
                    </a:solidFill>
                    <a:latin typeface="Times New Roman" panose="02020603050405020304" pitchFamily="18" charset="0"/>
                  </a:defRPr>
                </a:lvl3pPr>
                <a:lvl4pPr marL="1600200" indent="-228600" eaLnBrk="0" hangingPunct="0">
                  <a:defRPr sz="5400" b="1">
                    <a:solidFill>
                      <a:schemeClr val="tx1"/>
                    </a:solidFill>
                    <a:latin typeface="Times New Roman" panose="02020603050405020304" pitchFamily="18" charset="0"/>
                  </a:defRPr>
                </a:lvl4pPr>
                <a:lvl5pPr marL="2057400" indent="-228600" eaLnBrk="0" hangingPunct="0">
                  <a:defRPr sz="5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5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5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5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5400" b="1">
                    <a:solidFill>
                      <a:schemeClr val="tx1"/>
                    </a:solidFill>
                    <a:latin typeface="Times New Roman" panose="02020603050405020304" pitchFamily="18" charset="0"/>
                  </a:defRPr>
                </a:lvl9pPr>
              </a:lstStyle>
              <a:p>
                <a:pPr eaLnBrk="1" hangingPunct="1"/>
                <a:endParaRPr lang="en-US" altLang="en-US"/>
              </a:p>
            </p:txBody>
          </p:sp>
          <p:grpSp>
            <p:nvGrpSpPr>
              <p:cNvPr id="6158" name="Group 9"/>
              <p:cNvGrpSpPr>
                <a:grpSpLocks/>
              </p:cNvGrpSpPr>
              <p:nvPr/>
            </p:nvGrpSpPr>
            <p:grpSpPr bwMode="auto">
              <a:xfrm>
                <a:off x="466" y="1444"/>
                <a:ext cx="3412" cy="1096"/>
                <a:chOff x="466" y="1444"/>
                <a:chExt cx="3412" cy="1096"/>
              </a:xfrm>
            </p:grpSpPr>
            <p:grpSp>
              <p:nvGrpSpPr>
                <p:cNvPr id="6159" name="Group 10"/>
                <p:cNvGrpSpPr>
                  <a:grpSpLocks/>
                </p:cNvGrpSpPr>
                <p:nvPr/>
              </p:nvGrpSpPr>
              <p:grpSpPr bwMode="auto">
                <a:xfrm>
                  <a:off x="466" y="1444"/>
                  <a:ext cx="519" cy="1096"/>
                  <a:chOff x="466" y="1467"/>
                  <a:chExt cx="519" cy="1096"/>
                </a:xfrm>
              </p:grpSpPr>
              <p:sp>
                <p:nvSpPr>
                  <p:cNvPr id="6205" name="Line 11"/>
                  <p:cNvSpPr>
                    <a:spLocks noChangeShapeType="1"/>
                  </p:cNvSpPr>
                  <p:nvPr/>
                </p:nvSpPr>
                <p:spPr bwMode="auto">
                  <a:xfrm>
                    <a:off x="466" y="1835"/>
                    <a:ext cx="519" cy="0"/>
                  </a:xfrm>
                  <a:prstGeom prst="line">
                    <a:avLst/>
                  </a:prstGeom>
                  <a:noFill/>
                  <a:ln w="50800">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206" name="AutoShape 12"/>
                  <p:cNvSpPr>
                    <a:spLocks noChangeArrowheads="1"/>
                  </p:cNvSpPr>
                  <p:nvPr/>
                </p:nvSpPr>
                <p:spPr bwMode="auto">
                  <a:xfrm flipV="1">
                    <a:off x="482" y="1676"/>
                    <a:ext cx="177" cy="153"/>
                  </a:xfrm>
                  <a:prstGeom prst="triangle">
                    <a:avLst>
                      <a:gd name="adj" fmla="val 50000"/>
                    </a:avLst>
                  </a:prstGeom>
                  <a:solidFill>
                    <a:srgbClr val="0000FF"/>
                  </a:solidFill>
                  <a:ln w="25400">
                    <a:solidFill>
                      <a:srgbClr val="0000FF"/>
                    </a:solidFill>
                    <a:miter lim="800000"/>
                    <a:headEnd/>
                    <a:tailEnd/>
                  </a:ln>
                </p:spPr>
                <p:txBody>
                  <a:bodyPr wrap="none" anchor="ctr"/>
                  <a:lstStyle>
                    <a:lvl1pPr eaLnBrk="0" hangingPunct="0">
                      <a:defRPr sz="5400" b="1">
                        <a:solidFill>
                          <a:schemeClr val="tx1"/>
                        </a:solidFill>
                        <a:latin typeface="Times New Roman" panose="02020603050405020304" pitchFamily="18" charset="0"/>
                      </a:defRPr>
                    </a:lvl1pPr>
                    <a:lvl2pPr marL="742950" indent="-285750" eaLnBrk="0" hangingPunct="0">
                      <a:defRPr sz="5400" b="1">
                        <a:solidFill>
                          <a:schemeClr val="tx1"/>
                        </a:solidFill>
                        <a:latin typeface="Times New Roman" panose="02020603050405020304" pitchFamily="18" charset="0"/>
                      </a:defRPr>
                    </a:lvl2pPr>
                    <a:lvl3pPr marL="1143000" indent="-228600" eaLnBrk="0" hangingPunct="0">
                      <a:defRPr sz="5400" b="1">
                        <a:solidFill>
                          <a:schemeClr val="tx1"/>
                        </a:solidFill>
                        <a:latin typeface="Times New Roman" panose="02020603050405020304" pitchFamily="18" charset="0"/>
                      </a:defRPr>
                    </a:lvl3pPr>
                    <a:lvl4pPr marL="1600200" indent="-228600" eaLnBrk="0" hangingPunct="0">
                      <a:defRPr sz="5400" b="1">
                        <a:solidFill>
                          <a:schemeClr val="tx1"/>
                        </a:solidFill>
                        <a:latin typeface="Times New Roman" panose="02020603050405020304" pitchFamily="18" charset="0"/>
                      </a:defRPr>
                    </a:lvl4pPr>
                    <a:lvl5pPr marL="2057400" indent="-228600" eaLnBrk="0" hangingPunct="0">
                      <a:defRPr sz="5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5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5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5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5400" b="1">
                        <a:solidFill>
                          <a:schemeClr val="tx1"/>
                        </a:solidFill>
                        <a:latin typeface="Times New Roman" panose="02020603050405020304" pitchFamily="18" charset="0"/>
                      </a:defRPr>
                    </a:lvl9pPr>
                  </a:lstStyle>
                  <a:p>
                    <a:pPr eaLnBrk="1" hangingPunct="1"/>
                    <a:endParaRPr lang="en-US" altLang="en-US"/>
                  </a:p>
                </p:txBody>
              </p:sp>
              <p:grpSp>
                <p:nvGrpSpPr>
                  <p:cNvPr id="6207" name="Group 13"/>
                  <p:cNvGrpSpPr>
                    <a:grpSpLocks/>
                  </p:cNvGrpSpPr>
                  <p:nvPr/>
                </p:nvGrpSpPr>
                <p:grpSpPr bwMode="auto">
                  <a:xfrm>
                    <a:off x="759" y="1467"/>
                    <a:ext cx="101" cy="1096"/>
                    <a:chOff x="964" y="1256"/>
                    <a:chExt cx="115" cy="1240"/>
                  </a:xfrm>
                </p:grpSpPr>
                <p:sp useBgFill="1">
                  <p:nvSpPr>
                    <p:cNvPr id="6208" name="Rectangle 14"/>
                    <p:cNvSpPr>
                      <a:spLocks noChangeArrowheads="1"/>
                    </p:cNvSpPr>
                    <p:nvPr/>
                  </p:nvSpPr>
                  <p:spPr bwMode="auto">
                    <a:xfrm>
                      <a:off x="964" y="1256"/>
                      <a:ext cx="115" cy="728"/>
                    </a:xfrm>
                    <a:prstGeom prst="rect">
                      <a:avLst/>
                    </a:prstGeom>
                    <a:ln w="25400">
                      <a:solidFill>
                        <a:schemeClr val="tx1"/>
                      </a:solidFill>
                      <a:miter lim="800000"/>
                      <a:headEnd/>
                      <a:tailEnd/>
                    </a:ln>
                  </p:spPr>
                  <p:txBody>
                    <a:bodyPr wrap="none" anchor="ctr"/>
                    <a:lstStyle>
                      <a:lvl1pPr eaLnBrk="0" hangingPunct="0">
                        <a:defRPr sz="5400" b="1">
                          <a:solidFill>
                            <a:schemeClr val="tx1"/>
                          </a:solidFill>
                          <a:latin typeface="Times New Roman" panose="02020603050405020304" pitchFamily="18" charset="0"/>
                        </a:defRPr>
                      </a:lvl1pPr>
                      <a:lvl2pPr marL="742950" indent="-285750" eaLnBrk="0" hangingPunct="0">
                        <a:defRPr sz="5400" b="1">
                          <a:solidFill>
                            <a:schemeClr val="tx1"/>
                          </a:solidFill>
                          <a:latin typeface="Times New Roman" panose="02020603050405020304" pitchFamily="18" charset="0"/>
                        </a:defRPr>
                      </a:lvl2pPr>
                      <a:lvl3pPr marL="1143000" indent="-228600" eaLnBrk="0" hangingPunct="0">
                        <a:defRPr sz="5400" b="1">
                          <a:solidFill>
                            <a:schemeClr val="tx1"/>
                          </a:solidFill>
                          <a:latin typeface="Times New Roman" panose="02020603050405020304" pitchFamily="18" charset="0"/>
                        </a:defRPr>
                      </a:lvl3pPr>
                      <a:lvl4pPr marL="1600200" indent="-228600" eaLnBrk="0" hangingPunct="0">
                        <a:defRPr sz="5400" b="1">
                          <a:solidFill>
                            <a:schemeClr val="tx1"/>
                          </a:solidFill>
                          <a:latin typeface="Times New Roman" panose="02020603050405020304" pitchFamily="18" charset="0"/>
                        </a:defRPr>
                      </a:lvl4pPr>
                      <a:lvl5pPr marL="2057400" indent="-228600" eaLnBrk="0" hangingPunct="0">
                        <a:defRPr sz="5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5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5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5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5400" b="1">
                          <a:solidFill>
                            <a:schemeClr val="tx1"/>
                          </a:solidFill>
                          <a:latin typeface="Times New Roman" panose="02020603050405020304" pitchFamily="18" charset="0"/>
                        </a:defRPr>
                      </a:lvl9pPr>
                    </a:lstStyle>
                    <a:p>
                      <a:pPr eaLnBrk="1" hangingPunct="1"/>
                      <a:endParaRPr lang="en-US" altLang="en-US"/>
                    </a:p>
                  </p:txBody>
                </p:sp>
                <p:grpSp>
                  <p:nvGrpSpPr>
                    <p:cNvPr id="6209" name="Group 15"/>
                    <p:cNvGrpSpPr>
                      <a:grpSpLocks/>
                    </p:cNvGrpSpPr>
                    <p:nvPr/>
                  </p:nvGrpSpPr>
                  <p:grpSpPr bwMode="auto">
                    <a:xfrm>
                      <a:off x="964" y="1992"/>
                      <a:ext cx="115" cy="504"/>
                      <a:chOff x="768" y="2256"/>
                      <a:chExt cx="576" cy="672"/>
                    </a:xfrm>
                  </p:grpSpPr>
                  <p:sp useBgFill="1">
                    <p:nvSpPr>
                      <p:cNvPr id="6210" name="Line 16"/>
                      <p:cNvSpPr>
                        <a:spLocks noChangeShapeType="1"/>
                      </p:cNvSpPr>
                      <p:nvPr/>
                    </p:nvSpPr>
                    <p:spPr bwMode="auto">
                      <a:xfrm>
                        <a:off x="768" y="2256"/>
                        <a:ext cx="576" cy="0"/>
                      </a:xfrm>
                      <a:prstGeom prst="line">
                        <a:avLst/>
                      </a:prstGeom>
                      <a:ln w="28575">
                        <a:solidFill>
                          <a:schemeClr val="tx1"/>
                        </a:solidFill>
                        <a:round/>
                        <a:headEnd/>
                        <a:tailEnd/>
                      </a:ln>
                    </p:spPr>
                    <p:txBody>
                      <a:bodyPr wrap="none" anchor="ctr"/>
                      <a:lstStyle/>
                      <a:p>
                        <a:endParaRPr lang="en-US"/>
                      </a:p>
                    </p:txBody>
                  </p:sp>
                  <p:sp useBgFill="1">
                    <p:nvSpPr>
                      <p:cNvPr id="6211" name="Line 17"/>
                      <p:cNvSpPr>
                        <a:spLocks noChangeShapeType="1"/>
                      </p:cNvSpPr>
                      <p:nvPr/>
                    </p:nvSpPr>
                    <p:spPr bwMode="auto">
                      <a:xfrm>
                        <a:off x="768" y="2352"/>
                        <a:ext cx="576" cy="0"/>
                      </a:xfrm>
                      <a:prstGeom prst="line">
                        <a:avLst/>
                      </a:prstGeom>
                      <a:ln w="28575">
                        <a:solidFill>
                          <a:schemeClr val="tx1"/>
                        </a:solidFill>
                        <a:round/>
                        <a:headEnd/>
                        <a:tailEnd/>
                      </a:ln>
                    </p:spPr>
                    <p:txBody>
                      <a:bodyPr wrap="none" anchor="ctr"/>
                      <a:lstStyle/>
                      <a:p>
                        <a:endParaRPr lang="en-US"/>
                      </a:p>
                    </p:txBody>
                  </p:sp>
                  <p:sp useBgFill="1">
                    <p:nvSpPr>
                      <p:cNvPr id="6212" name="Line 18"/>
                      <p:cNvSpPr>
                        <a:spLocks noChangeShapeType="1"/>
                      </p:cNvSpPr>
                      <p:nvPr/>
                    </p:nvSpPr>
                    <p:spPr bwMode="auto">
                      <a:xfrm>
                        <a:off x="768" y="2448"/>
                        <a:ext cx="576" cy="0"/>
                      </a:xfrm>
                      <a:prstGeom prst="line">
                        <a:avLst/>
                      </a:prstGeom>
                      <a:ln w="28575">
                        <a:solidFill>
                          <a:schemeClr val="tx1"/>
                        </a:solidFill>
                        <a:round/>
                        <a:headEnd/>
                        <a:tailEnd/>
                      </a:ln>
                    </p:spPr>
                    <p:txBody>
                      <a:bodyPr wrap="none" anchor="ctr"/>
                      <a:lstStyle/>
                      <a:p>
                        <a:endParaRPr lang="en-US"/>
                      </a:p>
                    </p:txBody>
                  </p:sp>
                  <p:sp useBgFill="1">
                    <p:nvSpPr>
                      <p:cNvPr id="6213" name="Line 19"/>
                      <p:cNvSpPr>
                        <a:spLocks noChangeShapeType="1"/>
                      </p:cNvSpPr>
                      <p:nvPr/>
                    </p:nvSpPr>
                    <p:spPr bwMode="auto">
                      <a:xfrm>
                        <a:off x="768" y="2544"/>
                        <a:ext cx="576" cy="0"/>
                      </a:xfrm>
                      <a:prstGeom prst="line">
                        <a:avLst/>
                      </a:prstGeom>
                      <a:ln w="28575">
                        <a:solidFill>
                          <a:schemeClr val="tx1"/>
                        </a:solidFill>
                        <a:round/>
                        <a:headEnd/>
                        <a:tailEnd/>
                      </a:ln>
                    </p:spPr>
                    <p:txBody>
                      <a:bodyPr wrap="none" anchor="ctr"/>
                      <a:lstStyle/>
                      <a:p>
                        <a:endParaRPr lang="en-US"/>
                      </a:p>
                    </p:txBody>
                  </p:sp>
                  <p:sp useBgFill="1">
                    <p:nvSpPr>
                      <p:cNvPr id="6214" name="Line 20"/>
                      <p:cNvSpPr>
                        <a:spLocks noChangeShapeType="1"/>
                      </p:cNvSpPr>
                      <p:nvPr/>
                    </p:nvSpPr>
                    <p:spPr bwMode="auto">
                      <a:xfrm>
                        <a:off x="768" y="2640"/>
                        <a:ext cx="576" cy="0"/>
                      </a:xfrm>
                      <a:prstGeom prst="line">
                        <a:avLst/>
                      </a:prstGeom>
                      <a:ln w="28575">
                        <a:solidFill>
                          <a:schemeClr val="tx1"/>
                        </a:solidFill>
                        <a:round/>
                        <a:headEnd/>
                        <a:tailEnd/>
                      </a:ln>
                    </p:spPr>
                    <p:txBody>
                      <a:bodyPr wrap="none" anchor="ctr"/>
                      <a:lstStyle/>
                      <a:p>
                        <a:endParaRPr lang="en-US"/>
                      </a:p>
                    </p:txBody>
                  </p:sp>
                  <p:sp useBgFill="1">
                    <p:nvSpPr>
                      <p:cNvPr id="6215" name="Line 21"/>
                      <p:cNvSpPr>
                        <a:spLocks noChangeShapeType="1"/>
                      </p:cNvSpPr>
                      <p:nvPr/>
                    </p:nvSpPr>
                    <p:spPr bwMode="auto">
                      <a:xfrm>
                        <a:off x="768" y="2736"/>
                        <a:ext cx="576" cy="0"/>
                      </a:xfrm>
                      <a:prstGeom prst="line">
                        <a:avLst/>
                      </a:prstGeom>
                      <a:ln w="28575">
                        <a:solidFill>
                          <a:schemeClr val="tx1"/>
                        </a:solidFill>
                        <a:round/>
                        <a:headEnd/>
                        <a:tailEnd/>
                      </a:ln>
                    </p:spPr>
                    <p:txBody>
                      <a:bodyPr wrap="none" anchor="ctr"/>
                      <a:lstStyle/>
                      <a:p>
                        <a:endParaRPr lang="en-US"/>
                      </a:p>
                    </p:txBody>
                  </p:sp>
                  <p:sp useBgFill="1">
                    <p:nvSpPr>
                      <p:cNvPr id="6216" name="Line 22"/>
                      <p:cNvSpPr>
                        <a:spLocks noChangeShapeType="1"/>
                      </p:cNvSpPr>
                      <p:nvPr/>
                    </p:nvSpPr>
                    <p:spPr bwMode="auto">
                      <a:xfrm>
                        <a:off x="768" y="2832"/>
                        <a:ext cx="576" cy="0"/>
                      </a:xfrm>
                      <a:prstGeom prst="line">
                        <a:avLst/>
                      </a:prstGeom>
                      <a:ln w="28575">
                        <a:solidFill>
                          <a:schemeClr val="tx1"/>
                        </a:solidFill>
                        <a:round/>
                        <a:headEnd/>
                        <a:tailEnd/>
                      </a:ln>
                    </p:spPr>
                    <p:txBody>
                      <a:bodyPr wrap="none" anchor="ctr"/>
                      <a:lstStyle/>
                      <a:p>
                        <a:endParaRPr lang="en-US"/>
                      </a:p>
                    </p:txBody>
                  </p:sp>
                  <p:sp useBgFill="1">
                    <p:nvSpPr>
                      <p:cNvPr id="6217" name="Line 23"/>
                      <p:cNvSpPr>
                        <a:spLocks noChangeShapeType="1"/>
                      </p:cNvSpPr>
                      <p:nvPr/>
                    </p:nvSpPr>
                    <p:spPr bwMode="auto">
                      <a:xfrm>
                        <a:off x="768" y="2928"/>
                        <a:ext cx="576" cy="0"/>
                      </a:xfrm>
                      <a:prstGeom prst="line">
                        <a:avLst/>
                      </a:prstGeom>
                      <a:ln w="28575">
                        <a:solidFill>
                          <a:schemeClr val="tx1"/>
                        </a:solidFill>
                        <a:round/>
                        <a:headEnd/>
                        <a:tailEnd/>
                      </a:ln>
                    </p:spPr>
                    <p:txBody>
                      <a:bodyPr wrap="none" anchor="ctr"/>
                      <a:lstStyle/>
                      <a:p>
                        <a:endParaRPr lang="en-US"/>
                      </a:p>
                    </p:txBody>
                  </p:sp>
                </p:grpSp>
              </p:grpSp>
            </p:grpSp>
            <p:grpSp>
              <p:nvGrpSpPr>
                <p:cNvPr id="6160" name="Group 24"/>
                <p:cNvGrpSpPr>
                  <a:grpSpLocks/>
                </p:cNvGrpSpPr>
                <p:nvPr/>
              </p:nvGrpSpPr>
              <p:grpSpPr bwMode="auto">
                <a:xfrm>
                  <a:off x="1082" y="1444"/>
                  <a:ext cx="1012" cy="1094"/>
                  <a:chOff x="1082" y="1458"/>
                  <a:chExt cx="1012" cy="1094"/>
                </a:xfrm>
              </p:grpSpPr>
              <p:grpSp>
                <p:nvGrpSpPr>
                  <p:cNvPr id="6191" name="Group 25"/>
                  <p:cNvGrpSpPr>
                    <a:grpSpLocks/>
                  </p:cNvGrpSpPr>
                  <p:nvPr/>
                </p:nvGrpSpPr>
                <p:grpSpPr bwMode="auto">
                  <a:xfrm flipV="1">
                    <a:off x="1109" y="1829"/>
                    <a:ext cx="985" cy="311"/>
                    <a:chOff x="1349" y="2660"/>
                    <a:chExt cx="1724" cy="472"/>
                  </a:xfrm>
                </p:grpSpPr>
                <p:sp>
                  <p:nvSpPr>
                    <p:cNvPr id="6203" name="Arc 26"/>
                    <p:cNvSpPr>
                      <a:spLocks/>
                    </p:cNvSpPr>
                    <p:nvPr/>
                  </p:nvSpPr>
                  <p:spPr bwMode="auto">
                    <a:xfrm>
                      <a:off x="1349" y="2660"/>
                      <a:ext cx="812" cy="472"/>
                    </a:xfrm>
                    <a:custGeom>
                      <a:avLst/>
                      <a:gdLst>
                        <a:gd name="T0" fmla="*/ 0 w 23463"/>
                        <a:gd name="T1" fmla="*/ 0 h 21600"/>
                        <a:gd name="T2" fmla="*/ 28 w 23463"/>
                        <a:gd name="T3" fmla="*/ 10 h 21600"/>
                        <a:gd name="T4" fmla="*/ 2 w 23463"/>
                        <a:gd name="T5" fmla="*/ 10 h 21600"/>
                        <a:gd name="T6" fmla="*/ 0 60000 65536"/>
                        <a:gd name="T7" fmla="*/ 0 60000 65536"/>
                        <a:gd name="T8" fmla="*/ 0 60000 65536"/>
                        <a:gd name="T9" fmla="*/ 0 w 23463"/>
                        <a:gd name="T10" fmla="*/ 0 h 21600"/>
                        <a:gd name="T11" fmla="*/ 23463 w 23463"/>
                        <a:gd name="T12" fmla="*/ 21600 h 21600"/>
                      </a:gdLst>
                      <a:ahLst/>
                      <a:cxnLst>
                        <a:cxn ang="T6">
                          <a:pos x="T0" y="T1"/>
                        </a:cxn>
                        <a:cxn ang="T7">
                          <a:pos x="T2" y="T3"/>
                        </a:cxn>
                        <a:cxn ang="T8">
                          <a:pos x="T4" y="T5"/>
                        </a:cxn>
                      </a:cxnLst>
                      <a:rect l="T9" t="T10" r="T11" b="T12"/>
                      <a:pathLst>
                        <a:path w="23463" h="21600" fill="none" extrusionOk="0">
                          <a:moveTo>
                            <a:pt x="-1" y="80"/>
                          </a:moveTo>
                          <a:cubicBezTo>
                            <a:pt x="619" y="26"/>
                            <a:pt x="1241" y="-1"/>
                            <a:pt x="1863" y="0"/>
                          </a:cubicBezTo>
                          <a:cubicBezTo>
                            <a:pt x="13792" y="0"/>
                            <a:pt x="23463" y="9670"/>
                            <a:pt x="23463" y="21600"/>
                          </a:cubicBezTo>
                        </a:path>
                        <a:path w="23463" h="21600" stroke="0" extrusionOk="0">
                          <a:moveTo>
                            <a:pt x="-1" y="80"/>
                          </a:moveTo>
                          <a:cubicBezTo>
                            <a:pt x="619" y="26"/>
                            <a:pt x="1241" y="-1"/>
                            <a:pt x="1863" y="0"/>
                          </a:cubicBezTo>
                          <a:cubicBezTo>
                            <a:pt x="13792" y="0"/>
                            <a:pt x="23463" y="9670"/>
                            <a:pt x="23463" y="21600"/>
                          </a:cubicBezTo>
                          <a:lnTo>
                            <a:pt x="1863" y="21600"/>
                          </a:lnTo>
                          <a:close/>
                        </a:path>
                      </a:pathLst>
                    </a:custGeom>
                    <a:noFill/>
                    <a:ln w="57150">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5400" b="1">
                          <a:solidFill>
                            <a:schemeClr val="tx1"/>
                          </a:solidFill>
                          <a:latin typeface="Times New Roman" panose="02020603050405020304" pitchFamily="18" charset="0"/>
                        </a:defRPr>
                      </a:lvl1pPr>
                      <a:lvl2pPr marL="742950" indent="-285750" eaLnBrk="0" hangingPunct="0">
                        <a:defRPr sz="5400" b="1">
                          <a:solidFill>
                            <a:schemeClr val="tx1"/>
                          </a:solidFill>
                          <a:latin typeface="Times New Roman" panose="02020603050405020304" pitchFamily="18" charset="0"/>
                        </a:defRPr>
                      </a:lvl2pPr>
                      <a:lvl3pPr marL="1143000" indent="-228600" eaLnBrk="0" hangingPunct="0">
                        <a:defRPr sz="5400" b="1">
                          <a:solidFill>
                            <a:schemeClr val="tx1"/>
                          </a:solidFill>
                          <a:latin typeface="Times New Roman" panose="02020603050405020304" pitchFamily="18" charset="0"/>
                        </a:defRPr>
                      </a:lvl3pPr>
                      <a:lvl4pPr marL="1600200" indent="-228600" eaLnBrk="0" hangingPunct="0">
                        <a:defRPr sz="5400" b="1">
                          <a:solidFill>
                            <a:schemeClr val="tx1"/>
                          </a:solidFill>
                          <a:latin typeface="Times New Roman" panose="02020603050405020304" pitchFamily="18" charset="0"/>
                        </a:defRPr>
                      </a:lvl4pPr>
                      <a:lvl5pPr marL="2057400" indent="-228600" eaLnBrk="0" hangingPunct="0">
                        <a:defRPr sz="5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5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5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5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5400" b="1">
                          <a:solidFill>
                            <a:schemeClr val="tx1"/>
                          </a:solidFill>
                          <a:latin typeface="Times New Roman" panose="02020603050405020304" pitchFamily="18" charset="0"/>
                        </a:defRPr>
                      </a:lvl9pPr>
                    </a:lstStyle>
                    <a:p>
                      <a:pPr eaLnBrk="1" hangingPunct="1"/>
                      <a:endParaRPr lang="en-US" altLang="en-US"/>
                    </a:p>
                  </p:txBody>
                </p:sp>
                <p:sp>
                  <p:nvSpPr>
                    <p:cNvPr id="6204" name="Arc 27"/>
                    <p:cNvSpPr>
                      <a:spLocks/>
                    </p:cNvSpPr>
                    <p:nvPr/>
                  </p:nvSpPr>
                  <p:spPr bwMode="auto">
                    <a:xfrm flipH="1">
                      <a:off x="2261" y="2660"/>
                      <a:ext cx="812" cy="472"/>
                    </a:xfrm>
                    <a:custGeom>
                      <a:avLst/>
                      <a:gdLst>
                        <a:gd name="T0" fmla="*/ 0 w 23463"/>
                        <a:gd name="T1" fmla="*/ 0 h 21600"/>
                        <a:gd name="T2" fmla="*/ 28 w 23463"/>
                        <a:gd name="T3" fmla="*/ 10 h 21600"/>
                        <a:gd name="T4" fmla="*/ 2 w 23463"/>
                        <a:gd name="T5" fmla="*/ 10 h 21600"/>
                        <a:gd name="T6" fmla="*/ 0 60000 65536"/>
                        <a:gd name="T7" fmla="*/ 0 60000 65536"/>
                        <a:gd name="T8" fmla="*/ 0 60000 65536"/>
                        <a:gd name="T9" fmla="*/ 0 w 23463"/>
                        <a:gd name="T10" fmla="*/ 0 h 21600"/>
                        <a:gd name="T11" fmla="*/ 23463 w 23463"/>
                        <a:gd name="T12" fmla="*/ 21600 h 21600"/>
                      </a:gdLst>
                      <a:ahLst/>
                      <a:cxnLst>
                        <a:cxn ang="T6">
                          <a:pos x="T0" y="T1"/>
                        </a:cxn>
                        <a:cxn ang="T7">
                          <a:pos x="T2" y="T3"/>
                        </a:cxn>
                        <a:cxn ang="T8">
                          <a:pos x="T4" y="T5"/>
                        </a:cxn>
                      </a:cxnLst>
                      <a:rect l="T9" t="T10" r="T11" b="T12"/>
                      <a:pathLst>
                        <a:path w="23463" h="21600" fill="none" extrusionOk="0">
                          <a:moveTo>
                            <a:pt x="-1" y="80"/>
                          </a:moveTo>
                          <a:cubicBezTo>
                            <a:pt x="619" y="26"/>
                            <a:pt x="1241" y="-1"/>
                            <a:pt x="1863" y="0"/>
                          </a:cubicBezTo>
                          <a:cubicBezTo>
                            <a:pt x="13792" y="0"/>
                            <a:pt x="23463" y="9670"/>
                            <a:pt x="23463" y="21600"/>
                          </a:cubicBezTo>
                        </a:path>
                        <a:path w="23463" h="21600" stroke="0" extrusionOk="0">
                          <a:moveTo>
                            <a:pt x="-1" y="80"/>
                          </a:moveTo>
                          <a:cubicBezTo>
                            <a:pt x="619" y="26"/>
                            <a:pt x="1241" y="-1"/>
                            <a:pt x="1863" y="0"/>
                          </a:cubicBezTo>
                          <a:cubicBezTo>
                            <a:pt x="13792" y="0"/>
                            <a:pt x="23463" y="9670"/>
                            <a:pt x="23463" y="21600"/>
                          </a:cubicBezTo>
                          <a:lnTo>
                            <a:pt x="1863" y="21600"/>
                          </a:lnTo>
                          <a:close/>
                        </a:path>
                      </a:pathLst>
                    </a:custGeom>
                    <a:noFill/>
                    <a:ln w="57150">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5400" b="1">
                          <a:solidFill>
                            <a:schemeClr val="tx1"/>
                          </a:solidFill>
                          <a:latin typeface="Times New Roman" panose="02020603050405020304" pitchFamily="18" charset="0"/>
                        </a:defRPr>
                      </a:lvl1pPr>
                      <a:lvl2pPr marL="742950" indent="-285750" eaLnBrk="0" hangingPunct="0">
                        <a:defRPr sz="5400" b="1">
                          <a:solidFill>
                            <a:schemeClr val="tx1"/>
                          </a:solidFill>
                          <a:latin typeface="Times New Roman" panose="02020603050405020304" pitchFamily="18" charset="0"/>
                        </a:defRPr>
                      </a:lvl2pPr>
                      <a:lvl3pPr marL="1143000" indent="-228600" eaLnBrk="0" hangingPunct="0">
                        <a:defRPr sz="5400" b="1">
                          <a:solidFill>
                            <a:schemeClr val="tx1"/>
                          </a:solidFill>
                          <a:latin typeface="Times New Roman" panose="02020603050405020304" pitchFamily="18" charset="0"/>
                        </a:defRPr>
                      </a:lvl3pPr>
                      <a:lvl4pPr marL="1600200" indent="-228600" eaLnBrk="0" hangingPunct="0">
                        <a:defRPr sz="5400" b="1">
                          <a:solidFill>
                            <a:schemeClr val="tx1"/>
                          </a:solidFill>
                          <a:latin typeface="Times New Roman" panose="02020603050405020304" pitchFamily="18" charset="0"/>
                        </a:defRPr>
                      </a:lvl4pPr>
                      <a:lvl5pPr marL="2057400" indent="-228600" eaLnBrk="0" hangingPunct="0">
                        <a:defRPr sz="5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5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5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5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5400" b="1">
                          <a:solidFill>
                            <a:schemeClr val="tx1"/>
                          </a:solidFill>
                          <a:latin typeface="Times New Roman" panose="02020603050405020304" pitchFamily="18" charset="0"/>
                        </a:defRPr>
                      </a:lvl9pPr>
                    </a:lstStyle>
                    <a:p>
                      <a:pPr eaLnBrk="1" hangingPunct="1"/>
                      <a:endParaRPr lang="en-US" altLang="en-US"/>
                    </a:p>
                  </p:txBody>
                </p:sp>
              </p:grpSp>
              <p:sp>
                <p:nvSpPr>
                  <p:cNvPr id="6192" name="AutoShape 28"/>
                  <p:cNvSpPr>
                    <a:spLocks noChangeArrowheads="1"/>
                  </p:cNvSpPr>
                  <p:nvPr/>
                </p:nvSpPr>
                <p:spPr bwMode="auto">
                  <a:xfrm flipV="1">
                    <a:off x="1082" y="1977"/>
                    <a:ext cx="174" cy="153"/>
                  </a:xfrm>
                  <a:prstGeom prst="triangle">
                    <a:avLst>
                      <a:gd name="adj" fmla="val 50000"/>
                    </a:avLst>
                  </a:prstGeom>
                  <a:solidFill>
                    <a:srgbClr val="0000FF"/>
                  </a:solidFill>
                  <a:ln w="25400">
                    <a:solidFill>
                      <a:srgbClr val="0000FF"/>
                    </a:solidFill>
                    <a:miter lim="800000"/>
                    <a:headEnd/>
                    <a:tailEnd/>
                  </a:ln>
                </p:spPr>
                <p:txBody>
                  <a:bodyPr wrap="none" anchor="ctr"/>
                  <a:lstStyle>
                    <a:lvl1pPr eaLnBrk="0" hangingPunct="0">
                      <a:defRPr sz="5400" b="1">
                        <a:solidFill>
                          <a:schemeClr val="tx1"/>
                        </a:solidFill>
                        <a:latin typeface="Times New Roman" panose="02020603050405020304" pitchFamily="18" charset="0"/>
                      </a:defRPr>
                    </a:lvl1pPr>
                    <a:lvl2pPr marL="742950" indent="-285750" eaLnBrk="0" hangingPunct="0">
                      <a:defRPr sz="5400" b="1">
                        <a:solidFill>
                          <a:schemeClr val="tx1"/>
                        </a:solidFill>
                        <a:latin typeface="Times New Roman" panose="02020603050405020304" pitchFamily="18" charset="0"/>
                      </a:defRPr>
                    </a:lvl2pPr>
                    <a:lvl3pPr marL="1143000" indent="-228600" eaLnBrk="0" hangingPunct="0">
                      <a:defRPr sz="5400" b="1">
                        <a:solidFill>
                          <a:schemeClr val="tx1"/>
                        </a:solidFill>
                        <a:latin typeface="Times New Roman" panose="02020603050405020304" pitchFamily="18" charset="0"/>
                      </a:defRPr>
                    </a:lvl3pPr>
                    <a:lvl4pPr marL="1600200" indent="-228600" eaLnBrk="0" hangingPunct="0">
                      <a:defRPr sz="5400" b="1">
                        <a:solidFill>
                          <a:schemeClr val="tx1"/>
                        </a:solidFill>
                        <a:latin typeface="Times New Roman" panose="02020603050405020304" pitchFamily="18" charset="0"/>
                      </a:defRPr>
                    </a:lvl4pPr>
                    <a:lvl5pPr marL="2057400" indent="-228600" eaLnBrk="0" hangingPunct="0">
                      <a:defRPr sz="5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5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5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5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5400" b="1">
                        <a:solidFill>
                          <a:schemeClr val="tx1"/>
                        </a:solidFill>
                        <a:latin typeface="Times New Roman" panose="02020603050405020304" pitchFamily="18" charset="0"/>
                      </a:defRPr>
                    </a:lvl9pPr>
                  </a:lstStyle>
                  <a:p>
                    <a:pPr eaLnBrk="1" hangingPunct="1"/>
                    <a:endParaRPr lang="en-US" altLang="en-US"/>
                  </a:p>
                </p:txBody>
              </p:sp>
              <p:sp useBgFill="1">
                <p:nvSpPr>
                  <p:cNvPr id="6193" name="Rectangle 29"/>
                  <p:cNvSpPr>
                    <a:spLocks noChangeArrowheads="1"/>
                  </p:cNvSpPr>
                  <p:nvPr/>
                </p:nvSpPr>
                <p:spPr bwMode="auto">
                  <a:xfrm>
                    <a:off x="1551" y="1458"/>
                    <a:ext cx="101" cy="642"/>
                  </a:xfrm>
                  <a:prstGeom prst="rect">
                    <a:avLst/>
                  </a:prstGeom>
                  <a:ln w="25400">
                    <a:solidFill>
                      <a:schemeClr val="tx1"/>
                    </a:solidFill>
                    <a:miter lim="800000"/>
                    <a:headEnd/>
                    <a:tailEnd/>
                  </a:ln>
                </p:spPr>
                <p:txBody>
                  <a:bodyPr wrap="none" anchor="ctr"/>
                  <a:lstStyle>
                    <a:lvl1pPr eaLnBrk="0" hangingPunct="0">
                      <a:defRPr sz="5400" b="1">
                        <a:solidFill>
                          <a:schemeClr val="tx1"/>
                        </a:solidFill>
                        <a:latin typeface="Times New Roman" panose="02020603050405020304" pitchFamily="18" charset="0"/>
                      </a:defRPr>
                    </a:lvl1pPr>
                    <a:lvl2pPr marL="742950" indent="-285750" eaLnBrk="0" hangingPunct="0">
                      <a:defRPr sz="5400" b="1">
                        <a:solidFill>
                          <a:schemeClr val="tx1"/>
                        </a:solidFill>
                        <a:latin typeface="Times New Roman" panose="02020603050405020304" pitchFamily="18" charset="0"/>
                      </a:defRPr>
                    </a:lvl2pPr>
                    <a:lvl3pPr marL="1143000" indent="-228600" eaLnBrk="0" hangingPunct="0">
                      <a:defRPr sz="5400" b="1">
                        <a:solidFill>
                          <a:schemeClr val="tx1"/>
                        </a:solidFill>
                        <a:latin typeface="Times New Roman" panose="02020603050405020304" pitchFamily="18" charset="0"/>
                      </a:defRPr>
                    </a:lvl3pPr>
                    <a:lvl4pPr marL="1600200" indent="-228600" eaLnBrk="0" hangingPunct="0">
                      <a:defRPr sz="5400" b="1">
                        <a:solidFill>
                          <a:schemeClr val="tx1"/>
                        </a:solidFill>
                        <a:latin typeface="Times New Roman" panose="02020603050405020304" pitchFamily="18" charset="0"/>
                      </a:defRPr>
                    </a:lvl4pPr>
                    <a:lvl5pPr marL="2057400" indent="-228600" eaLnBrk="0" hangingPunct="0">
                      <a:defRPr sz="5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5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5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5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5400" b="1">
                        <a:solidFill>
                          <a:schemeClr val="tx1"/>
                        </a:solidFill>
                        <a:latin typeface="Times New Roman" panose="02020603050405020304" pitchFamily="18" charset="0"/>
                      </a:defRPr>
                    </a:lvl9pPr>
                  </a:lstStyle>
                  <a:p>
                    <a:pPr eaLnBrk="1" hangingPunct="1"/>
                    <a:endParaRPr lang="en-US" altLang="en-US"/>
                  </a:p>
                </p:txBody>
              </p:sp>
              <p:grpSp>
                <p:nvGrpSpPr>
                  <p:cNvPr id="6194" name="Group 30"/>
                  <p:cNvGrpSpPr>
                    <a:grpSpLocks/>
                  </p:cNvGrpSpPr>
                  <p:nvPr/>
                </p:nvGrpSpPr>
                <p:grpSpPr bwMode="auto">
                  <a:xfrm>
                    <a:off x="1551" y="2107"/>
                    <a:ext cx="101" cy="445"/>
                    <a:chOff x="768" y="2256"/>
                    <a:chExt cx="576" cy="672"/>
                  </a:xfrm>
                </p:grpSpPr>
                <p:sp>
                  <p:nvSpPr>
                    <p:cNvPr id="6195" name="Line 31"/>
                    <p:cNvSpPr>
                      <a:spLocks noChangeShapeType="1"/>
                    </p:cNvSpPr>
                    <p:nvPr/>
                  </p:nvSpPr>
                  <p:spPr bwMode="auto">
                    <a:xfrm>
                      <a:off x="768" y="2256"/>
                      <a:ext cx="576"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96" name="Line 32"/>
                    <p:cNvSpPr>
                      <a:spLocks noChangeShapeType="1"/>
                    </p:cNvSpPr>
                    <p:nvPr/>
                  </p:nvSpPr>
                  <p:spPr bwMode="auto">
                    <a:xfrm>
                      <a:off x="768" y="2352"/>
                      <a:ext cx="576"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97" name="Line 33"/>
                    <p:cNvSpPr>
                      <a:spLocks noChangeShapeType="1"/>
                    </p:cNvSpPr>
                    <p:nvPr/>
                  </p:nvSpPr>
                  <p:spPr bwMode="auto">
                    <a:xfrm>
                      <a:off x="768" y="2448"/>
                      <a:ext cx="576"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98" name="Line 34"/>
                    <p:cNvSpPr>
                      <a:spLocks noChangeShapeType="1"/>
                    </p:cNvSpPr>
                    <p:nvPr/>
                  </p:nvSpPr>
                  <p:spPr bwMode="auto">
                    <a:xfrm>
                      <a:off x="768" y="2544"/>
                      <a:ext cx="576"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99" name="Line 35"/>
                    <p:cNvSpPr>
                      <a:spLocks noChangeShapeType="1"/>
                    </p:cNvSpPr>
                    <p:nvPr/>
                  </p:nvSpPr>
                  <p:spPr bwMode="auto">
                    <a:xfrm>
                      <a:off x="768" y="2640"/>
                      <a:ext cx="576"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200" name="Line 36"/>
                    <p:cNvSpPr>
                      <a:spLocks noChangeShapeType="1"/>
                    </p:cNvSpPr>
                    <p:nvPr/>
                  </p:nvSpPr>
                  <p:spPr bwMode="auto">
                    <a:xfrm>
                      <a:off x="768" y="2736"/>
                      <a:ext cx="576"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201" name="Line 37"/>
                    <p:cNvSpPr>
                      <a:spLocks noChangeShapeType="1"/>
                    </p:cNvSpPr>
                    <p:nvPr/>
                  </p:nvSpPr>
                  <p:spPr bwMode="auto">
                    <a:xfrm>
                      <a:off x="768" y="2832"/>
                      <a:ext cx="576"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202" name="Line 38"/>
                    <p:cNvSpPr>
                      <a:spLocks noChangeShapeType="1"/>
                    </p:cNvSpPr>
                    <p:nvPr/>
                  </p:nvSpPr>
                  <p:spPr bwMode="auto">
                    <a:xfrm>
                      <a:off x="768" y="2928"/>
                      <a:ext cx="576"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grpSp>
              <p:nvGrpSpPr>
                <p:cNvPr id="6161" name="Group 39"/>
                <p:cNvGrpSpPr>
                  <a:grpSpLocks/>
                </p:cNvGrpSpPr>
                <p:nvPr/>
              </p:nvGrpSpPr>
              <p:grpSpPr bwMode="auto">
                <a:xfrm>
                  <a:off x="2198" y="1444"/>
                  <a:ext cx="895" cy="1094"/>
                  <a:chOff x="2198" y="1465"/>
                  <a:chExt cx="895" cy="1094"/>
                </a:xfrm>
              </p:grpSpPr>
              <p:grpSp>
                <p:nvGrpSpPr>
                  <p:cNvPr id="6176" name="Group 40"/>
                  <p:cNvGrpSpPr>
                    <a:grpSpLocks/>
                  </p:cNvGrpSpPr>
                  <p:nvPr/>
                </p:nvGrpSpPr>
                <p:grpSpPr bwMode="auto">
                  <a:xfrm>
                    <a:off x="2198" y="1961"/>
                    <a:ext cx="895" cy="207"/>
                    <a:chOff x="2137" y="1940"/>
                    <a:chExt cx="1012" cy="207"/>
                  </a:xfrm>
                </p:grpSpPr>
                <p:grpSp>
                  <p:nvGrpSpPr>
                    <p:cNvPr id="6187" name="Group 41"/>
                    <p:cNvGrpSpPr>
                      <a:grpSpLocks/>
                    </p:cNvGrpSpPr>
                    <p:nvPr/>
                  </p:nvGrpSpPr>
                  <p:grpSpPr bwMode="auto">
                    <a:xfrm flipV="1">
                      <a:off x="2164" y="1940"/>
                      <a:ext cx="985" cy="207"/>
                      <a:chOff x="1349" y="2660"/>
                      <a:chExt cx="1724" cy="472"/>
                    </a:xfrm>
                  </p:grpSpPr>
                  <p:sp>
                    <p:nvSpPr>
                      <p:cNvPr id="6189" name="Arc 42"/>
                      <p:cNvSpPr>
                        <a:spLocks/>
                      </p:cNvSpPr>
                      <p:nvPr/>
                    </p:nvSpPr>
                    <p:spPr bwMode="auto">
                      <a:xfrm>
                        <a:off x="1349" y="2660"/>
                        <a:ext cx="812" cy="472"/>
                      </a:xfrm>
                      <a:custGeom>
                        <a:avLst/>
                        <a:gdLst>
                          <a:gd name="T0" fmla="*/ 0 w 23463"/>
                          <a:gd name="T1" fmla="*/ 0 h 21600"/>
                          <a:gd name="T2" fmla="*/ 28 w 23463"/>
                          <a:gd name="T3" fmla="*/ 10 h 21600"/>
                          <a:gd name="T4" fmla="*/ 2 w 23463"/>
                          <a:gd name="T5" fmla="*/ 10 h 21600"/>
                          <a:gd name="T6" fmla="*/ 0 60000 65536"/>
                          <a:gd name="T7" fmla="*/ 0 60000 65536"/>
                          <a:gd name="T8" fmla="*/ 0 60000 65536"/>
                          <a:gd name="T9" fmla="*/ 0 w 23463"/>
                          <a:gd name="T10" fmla="*/ 0 h 21600"/>
                          <a:gd name="T11" fmla="*/ 23463 w 23463"/>
                          <a:gd name="T12" fmla="*/ 21600 h 21600"/>
                        </a:gdLst>
                        <a:ahLst/>
                        <a:cxnLst>
                          <a:cxn ang="T6">
                            <a:pos x="T0" y="T1"/>
                          </a:cxn>
                          <a:cxn ang="T7">
                            <a:pos x="T2" y="T3"/>
                          </a:cxn>
                          <a:cxn ang="T8">
                            <a:pos x="T4" y="T5"/>
                          </a:cxn>
                        </a:cxnLst>
                        <a:rect l="T9" t="T10" r="T11" b="T12"/>
                        <a:pathLst>
                          <a:path w="23463" h="21600" fill="none" extrusionOk="0">
                            <a:moveTo>
                              <a:pt x="-1" y="80"/>
                            </a:moveTo>
                            <a:cubicBezTo>
                              <a:pt x="619" y="26"/>
                              <a:pt x="1241" y="-1"/>
                              <a:pt x="1863" y="0"/>
                            </a:cubicBezTo>
                            <a:cubicBezTo>
                              <a:pt x="13792" y="0"/>
                              <a:pt x="23463" y="9670"/>
                              <a:pt x="23463" y="21600"/>
                            </a:cubicBezTo>
                          </a:path>
                          <a:path w="23463" h="21600" stroke="0" extrusionOk="0">
                            <a:moveTo>
                              <a:pt x="-1" y="80"/>
                            </a:moveTo>
                            <a:cubicBezTo>
                              <a:pt x="619" y="26"/>
                              <a:pt x="1241" y="-1"/>
                              <a:pt x="1863" y="0"/>
                            </a:cubicBezTo>
                            <a:cubicBezTo>
                              <a:pt x="13792" y="0"/>
                              <a:pt x="23463" y="9670"/>
                              <a:pt x="23463" y="21600"/>
                            </a:cubicBezTo>
                            <a:lnTo>
                              <a:pt x="1863" y="21600"/>
                            </a:lnTo>
                            <a:close/>
                          </a:path>
                        </a:pathLst>
                      </a:custGeom>
                      <a:noFill/>
                      <a:ln w="57150">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5400" b="1">
                            <a:solidFill>
                              <a:schemeClr val="tx1"/>
                            </a:solidFill>
                            <a:latin typeface="Times New Roman" panose="02020603050405020304" pitchFamily="18" charset="0"/>
                          </a:defRPr>
                        </a:lvl1pPr>
                        <a:lvl2pPr marL="742950" indent="-285750" eaLnBrk="0" hangingPunct="0">
                          <a:defRPr sz="5400" b="1">
                            <a:solidFill>
                              <a:schemeClr val="tx1"/>
                            </a:solidFill>
                            <a:latin typeface="Times New Roman" panose="02020603050405020304" pitchFamily="18" charset="0"/>
                          </a:defRPr>
                        </a:lvl2pPr>
                        <a:lvl3pPr marL="1143000" indent="-228600" eaLnBrk="0" hangingPunct="0">
                          <a:defRPr sz="5400" b="1">
                            <a:solidFill>
                              <a:schemeClr val="tx1"/>
                            </a:solidFill>
                            <a:latin typeface="Times New Roman" panose="02020603050405020304" pitchFamily="18" charset="0"/>
                          </a:defRPr>
                        </a:lvl3pPr>
                        <a:lvl4pPr marL="1600200" indent="-228600" eaLnBrk="0" hangingPunct="0">
                          <a:defRPr sz="5400" b="1">
                            <a:solidFill>
                              <a:schemeClr val="tx1"/>
                            </a:solidFill>
                            <a:latin typeface="Times New Roman" panose="02020603050405020304" pitchFamily="18" charset="0"/>
                          </a:defRPr>
                        </a:lvl4pPr>
                        <a:lvl5pPr marL="2057400" indent="-228600" eaLnBrk="0" hangingPunct="0">
                          <a:defRPr sz="5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5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5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5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5400" b="1">
                            <a:solidFill>
                              <a:schemeClr val="tx1"/>
                            </a:solidFill>
                            <a:latin typeface="Times New Roman" panose="02020603050405020304" pitchFamily="18" charset="0"/>
                          </a:defRPr>
                        </a:lvl9pPr>
                      </a:lstStyle>
                      <a:p>
                        <a:pPr eaLnBrk="1" hangingPunct="1"/>
                        <a:endParaRPr lang="en-US" altLang="en-US"/>
                      </a:p>
                    </p:txBody>
                  </p:sp>
                  <p:sp>
                    <p:nvSpPr>
                      <p:cNvPr id="6190" name="Arc 43"/>
                      <p:cNvSpPr>
                        <a:spLocks/>
                      </p:cNvSpPr>
                      <p:nvPr/>
                    </p:nvSpPr>
                    <p:spPr bwMode="auto">
                      <a:xfrm flipH="1">
                        <a:off x="2261" y="2660"/>
                        <a:ext cx="812" cy="472"/>
                      </a:xfrm>
                      <a:custGeom>
                        <a:avLst/>
                        <a:gdLst>
                          <a:gd name="T0" fmla="*/ 0 w 23463"/>
                          <a:gd name="T1" fmla="*/ 0 h 21600"/>
                          <a:gd name="T2" fmla="*/ 28 w 23463"/>
                          <a:gd name="T3" fmla="*/ 10 h 21600"/>
                          <a:gd name="T4" fmla="*/ 2 w 23463"/>
                          <a:gd name="T5" fmla="*/ 10 h 21600"/>
                          <a:gd name="T6" fmla="*/ 0 60000 65536"/>
                          <a:gd name="T7" fmla="*/ 0 60000 65536"/>
                          <a:gd name="T8" fmla="*/ 0 60000 65536"/>
                          <a:gd name="T9" fmla="*/ 0 w 23463"/>
                          <a:gd name="T10" fmla="*/ 0 h 21600"/>
                          <a:gd name="T11" fmla="*/ 23463 w 23463"/>
                          <a:gd name="T12" fmla="*/ 21600 h 21600"/>
                        </a:gdLst>
                        <a:ahLst/>
                        <a:cxnLst>
                          <a:cxn ang="T6">
                            <a:pos x="T0" y="T1"/>
                          </a:cxn>
                          <a:cxn ang="T7">
                            <a:pos x="T2" y="T3"/>
                          </a:cxn>
                          <a:cxn ang="T8">
                            <a:pos x="T4" y="T5"/>
                          </a:cxn>
                        </a:cxnLst>
                        <a:rect l="T9" t="T10" r="T11" b="T12"/>
                        <a:pathLst>
                          <a:path w="23463" h="21600" fill="none" extrusionOk="0">
                            <a:moveTo>
                              <a:pt x="-1" y="80"/>
                            </a:moveTo>
                            <a:cubicBezTo>
                              <a:pt x="619" y="26"/>
                              <a:pt x="1241" y="-1"/>
                              <a:pt x="1863" y="0"/>
                            </a:cubicBezTo>
                            <a:cubicBezTo>
                              <a:pt x="13792" y="0"/>
                              <a:pt x="23463" y="9670"/>
                              <a:pt x="23463" y="21600"/>
                            </a:cubicBezTo>
                          </a:path>
                          <a:path w="23463" h="21600" stroke="0" extrusionOk="0">
                            <a:moveTo>
                              <a:pt x="-1" y="80"/>
                            </a:moveTo>
                            <a:cubicBezTo>
                              <a:pt x="619" y="26"/>
                              <a:pt x="1241" y="-1"/>
                              <a:pt x="1863" y="0"/>
                            </a:cubicBezTo>
                            <a:cubicBezTo>
                              <a:pt x="13792" y="0"/>
                              <a:pt x="23463" y="9670"/>
                              <a:pt x="23463" y="21600"/>
                            </a:cubicBezTo>
                            <a:lnTo>
                              <a:pt x="1863" y="21600"/>
                            </a:lnTo>
                            <a:close/>
                          </a:path>
                        </a:pathLst>
                      </a:custGeom>
                      <a:noFill/>
                      <a:ln w="57150">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5400" b="1">
                            <a:solidFill>
                              <a:schemeClr val="tx1"/>
                            </a:solidFill>
                            <a:latin typeface="Times New Roman" panose="02020603050405020304" pitchFamily="18" charset="0"/>
                          </a:defRPr>
                        </a:lvl1pPr>
                        <a:lvl2pPr marL="742950" indent="-285750" eaLnBrk="0" hangingPunct="0">
                          <a:defRPr sz="5400" b="1">
                            <a:solidFill>
                              <a:schemeClr val="tx1"/>
                            </a:solidFill>
                            <a:latin typeface="Times New Roman" panose="02020603050405020304" pitchFamily="18" charset="0"/>
                          </a:defRPr>
                        </a:lvl2pPr>
                        <a:lvl3pPr marL="1143000" indent="-228600" eaLnBrk="0" hangingPunct="0">
                          <a:defRPr sz="5400" b="1">
                            <a:solidFill>
                              <a:schemeClr val="tx1"/>
                            </a:solidFill>
                            <a:latin typeface="Times New Roman" panose="02020603050405020304" pitchFamily="18" charset="0"/>
                          </a:defRPr>
                        </a:lvl3pPr>
                        <a:lvl4pPr marL="1600200" indent="-228600" eaLnBrk="0" hangingPunct="0">
                          <a:defRPr sz="5400" b="1">
                            <a:solidFill>
                              <a:schemeClr val="tx1"/>
                            </a:solidFill>
                            <a:latin typeface="Times New Roman" panose="02020603050405020304" pitchFamily="18" charset="0"/>
                          </a:defRPr>
                        </a:lvl4pPr>
                        <a:lvl5pPr marL="2057400" indent="-228600" eaLnBrk="0" hangingPunct="0">
                          <a:defRPr sz="5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5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5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5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5400" b="1">
                            <a:solidFill>
                              <a:schemeClr val="tx1"/>
                            </a:solidFill>
                            <a:latin typeface="Times New Roman" panose="02020603050405020304" pitchFamily="18" charset="0"/>
                          </a:defRPr>
                        </a:lvl9pPr>
                      </a:lstStyle>
                      <a:p>
                        <a:pPr eaLnBrk="1" hangingPunct="1"/>
                        <a:endParaRPr lang="en-US" altLang="en-US"/>
                      </a:p>
                    </p:txBody>
                  </p:sp>
                </p:grpSp>
                <p:sp>
                  <p:nvSpPr>
                    <p:cNvPr id="6188" name="AutoShape 44"/>
                    <p:cNvSpPr>
                      <a:spLocks noChangeArrowheads="1"/>
                    </p:cNvSpPr>
                    <p:nvPr/>
                  </p:nvSpPr>
                  <p:spPr bwMode="auto">
                    <a:xfrm flipV="1">
                      <a:off x="2137" y="1984"/>
                      <a:ext cx="174" cy="153"/>
                    </a:xfrm>
                    <a:prstGeom prst="triangle">
                      <a:avLst>
                        <a:gd name="adj" fmla="val 50000"/>
                      </a:avLst>
                    </a:prstGeom>
                    <a:solidFill>
                      <a:srgbClr val="0000FF"/>
                    </a:solidFill>
                    <a:ln w="25400">
                      <a:solidFill>
                        <a:srgbClr val="0000FF"/>
                      </a:solidFill>
                      <a:miter lim="800000"/>
                      <a:headEnd/>
                      <a:tailEnd/>
                    </a:ln>
                  </p:spPr>
                  <p:txBody>
                    <a:bodyPr wrap="none" anchor="ctr"/>
                    <a:lstStyle>
                      <a:lvl1pPr eaLnBrk="0" hangingPunct="0">
                        <a:defRPr sz="5400" b="1">
                          <a:solidFill>
                            <a:schemeClr val="tx1"/>
                          </a:solidFill>
                          <a:latin typeface="Times New Roman" panose="02020603050405020304" pitchFamily="18" charset="0"/>
                        </a:defRPr>
                      </a:lvl1pPr>
                      <a:lvl2pPr marL="742950" indent="-285750" eaLnBrk="0" hangingPunct="0">
                        <a:defRPr sz="5400" b="1">
                          <a:solidFill>
                            <a:schemeClr val="tx1"/>
                          </a:solidFill>
                          <a:latin typeface="Times New Roman" panose="02020603050405020304" pitchFamily="18" charset="0"/>
                        </a:defRPr>
                      </a:lvl2pPr>
                      <a:lvl3pPr marL="1143000" indent="-228600" eaLnBrk="0" hangingPunct="0">
                        <a:defRPr sz="5400" b="1">
                          <a:solidFill>
                            <a:schemeClr val="tx1"/>
                          </a:solidFill>
                          <a:latin typeface="Times New Roman" panose="02020603050405020304" pitchFamily="18" charset="0"/>
                        </a:defRPr>
                      </a:lvl3pPr>
                      <a:lvl4pPr marL="1600200" indent="-228600" eaLnBrk="0" hangingPunct="0">
                        <a:defRPr sz="5400" b="1">
                          <a:solidFill>
                            <a:schemeClr val="tx1"/>
                          </a:solidFill>
                          <a:latin typeface="Times New Roman" panose="02020603050405020304" pitchFamily="18" charset="0"/>
                        </a:defRPr>
                      </a:lvl4pPr>
                      <a:lvl5pPr marL="2057400" indent="-228600" eaLnBrk="0" hangingPunct="0">
                        <a:defRPr sz="5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5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5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5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5400" b="1">
                          <a:solidFill>
                            <a:schemeClr val="tx1"/>
                          </a:solidFill>
                          <a:latin typeface="Times New Roman" panose="02020603050405020304" pitchFamily="18" charset="0"/>
                        </a:defRPr>
                      </a:lvl9pPr>
                    </a:lstStyle>
                    <a:p>
                      <a:pPr eaLnBrk="1" hangingPunct="1"/>
                      <a:endParaRPr lang="en-US" altLang="en-US"/>
                    </a:p>
                  </p:txBody>
                </p:sp>
              </p:grpSp>
              <p:sp useBgFill="1">
                <p:nvSpPr>
                  <p:cNvPr id="6177" name="Rectangle 45"/>
                  <p:cNvSpPr>
                    <a:spLocks noChangeArrowheads="1"/>
                  </p:cNvSpPr>
                  <p:nvPr/>
                </p:nvSpPr>
                <p:spPr bwMode="auto">
                  <a:xfrm>
                    <a:off x="2606" y="1465"/>
                    <a:ext cx="101" cy="642"/>
                  </a:xfrm>
                  <a:prstGeom prst="rect">
                    <a:avLst/>
                  </a:prstGeom>
                  <a:ln w="25400">
                    <a:solidFill>
                      <a:schemeClr val="tx1"/>
                    </a:solidFill>
                    <a:miter lim="800000"/>
                    <a:headEnd/>
                    <a:tailEnd/>
                  </a:ln>
                </p:spPr>
                <p:txBody>
                  <a:bodyPr wrap="none" anchor="ctr"/>
                  <a:lstStyle>
                    <a:lvl1pPr eaLnBrk="0" hangingPunct="0">
                      <a:defRPr sz="5400" b="1">
                        <a:solidFill>
                          <a:schemeClr val="tx1"/>
                        </a:solidFill>
                        <a:latin typeface="Times New Roman" panose="02020603050405020304" pitchFamily="18" charset="0"/>
                      </a:defRPr>
                    </a:lvl1pPr>
                    <a:lvl2pPr marL="742950" indent="-285750" eaLnBrk="0" hangingPunct="0">
                      <a:defRPr sz="5400" b="1">
                        <a:solidFill>
                          <a:schemeClr val="tx1"/>
                        </a:solidFill>
                        <a:latin typeface="Times New Roman" panose="02020603050405020304" pitchFamily="18" charset="0"/>
                      </a:defRPr>
                    </a:lvl2pPr>
                    <a:lvl3pPr marL="1143000" indent="-228600" eaLnBrk="0" hangingPunct="0">
                      <a:defRPr sz="5400" b="1">
                        <a:solidFill>
                          <a:schemeClr val="tx1"/>
                        </a:solidFill>
                        <a:latin typeface="Times New Roman" panose="02020603050405020304" pitchFamily="18" charset="0"/>
                      </a:defRPr>
                    </a:lvl3pPr>
                    <a:lvl4pPr marL="1600200" indent="-228600" eaLnBrk="0" hangingPunct="0">
                      <a:defRPr sz="5400" b="1">
                        <a:solidFill>
                          <a:schemeClr val="tx1"/>
                        </a:solidFill>
                        <a:latin typeface="Times New Roman" panose="02020603050405020304" pitchFamily="18" charset="0"/>
                      </a:defRPr>
                    </a:lvl4pPr>
                    <a:lvl5pPr marL="2057400" indent="-228600" eaLnBrk="0" hangingPunct="0">
                      <a:defRPr sz="5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5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5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5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5400" b="1">
                        <a:solidFill>
                          <a:schemeClr val="tx1"/>
                        </a:solidFill>
                        <a:latin typeface="Times New Roman" panose="02020603050405020304" pitchFamily="18" charset="0"/>
                      </a:defRPr>
                    </a:lvl9pPr>
                  </a:lstStyle>
                  <a:p>
                    <a:pPr eaLnBrk="1" hangingPunct="1"/>
                    <a:endParaRPr lang="en-US" altLang="en-US"/>
                  </a:p>
                </p:txBody>
              </p:sp>
              <p:grpSp>
                <p:nvGrpSpPr>
                  <p:cNvPr id="6178" name="Group 46"/>
                  <p:cNvGrpSpPr>
                    <a:grpSpLocks/>
                  </p:cNvGrpSpPr>
                  <p:nvPr/>
                </p:nvGrpSpPr>
                <p:grpSpPr bwMode="auto">
                  <a:xfrm>
                    <a:off x="2606" y="2114"/>
                    <a:ext cx="101" cy="445"/>
                    <a:chOff x="768" y="2256"/>
                    <a:chExt cx="576" cy="672"/>
                  </a:xfrm>
                </p:grpSpPr>
                <p:sp>
                  <p:nvSpPr>
                    <p:cNvPr id="6179" name="Line 47"/>
                    <p:cNvSpPr>
                      <a:spLocks noChangeShapeType="1"/>
                    </p:cNvSpPr>
                    <p:nvPr/>
                  </p:nvSpPr>
                  <p:spPr bwMode="auto">
                    <a:xfrm>
                      <a:off x="768" y="2256"/>
                      <a:ext cx="576"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80" name="Line 48"/>
                    <p:cNvSpPr>
                      <a:spLocks noChangeShapeType="1"/>
                    </p:cNvSpPr>
                    <p:nvPr/>
                  </p:nvSpPr>
                  <p:spPr bwMode="auto">
                    <a:xfrm>
                      <a:off x="768" y="2352"/>
                      <a:ext cx="576"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81" name="Line 49"/>
                    <p:cNvSpPr>
                      <a:spLocks noChangeShapeType="1"/>
                    </p:cNvSpPr>
                    <p:nvPr/>
                  </p:nvSpPr>
                  <p:spPr bwMode="auto">
                    <a:xfrm>
                      <a:off x="768" y="2448"/>
                      <a:ext cx="576"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82" name="Line 50"/>
                    <p:cNvSpPr>
                      <a:spLocks noChangeShapeType="1"/>
                    </p:cNvSpPr>
                    <p:nvPr/>
                  </p:nvSpPr>
                  <p:spPr bwMode="auto">
                    <a:xfrm>
                      <a:off x="768" y="2544"/>
                      <a:ext cx="576"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83" name="Line 51"/>
                    <p:cNvSpPr>
                      <a:spLocks noChangeShapeType="1"/>
                    </p:cNvSpPr>
                    <p:nvPr/>
                  </p:nvSpPr>
                  <p:spPr bwMode="auto">
                    <a:xfrm>
                      <a:off x="768" y="2640"/>
                      <a:ext cx="576"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84" name="Line 52"/>
                    <p:cNvSpPr>
                      <a:spLocks noChangeShapeType="1"/>
                    </p:cNvSpPr>
                    <p:nvPr/>
                  </p:nvSpPr>
                  <p:spPr bwMode="auto">
                    <a:xfrm>
                      <a:off x="768" y="2736"/>
                      <a:ext cx="576"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85" name="Line 53"/>
                    <p:cNvSpPr>
                      <a:spLocks noChangeShapeType="1"/>
                    </p:cNvSpPr>
                    <p:nvPr/>
                  </p:nvSpPr>
                  <p:spPr bwMode="auto">
                    <a:xfrm>
                      <a:off x="768" y="2832"/>
                      <a:ext cx="576"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86" name="Line 54"/>
                    <p:cNvSpPr>
                      <a:spLocks noChangeShapeType="1"/>
                    </p:cNvSpPr>
                    <p:nvPr/>
                  </p:nvSpPr>
                  <p:spPr bwMode="auto">
                    <a:xfrm>
                      <a:off x="768" y="2928"/>
                      <a:ext cx="576"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grpSp>
              <p:nvGrpSpPr>
                <p:cNvPr id="6162" name="Group 55"/>
                <p:cNvGrpSpPr>
                  <a:grpSpLocks/>
                </p:cNvGrpSpPr>
                <p:nvPr/>
              </p:nvGrpSpPr>
              <p:grpSpPr bwMode="auto">
                <a:xfrm>
                  <a:off x="3308" y="1444"/>
                  <a:ext cx="570" cy="1094"/>
                  <a:chOff x="3308" y="1444"/>
                  <a:chExt cx="570" cy="1094"/>
                </a:xfrm>
              </p:grpSpPr>
              <p:grpSp>
                <p:nvGrpSpPr>
                  <p:cNvPr id="6163" name="Group 56"/>
                  <p:cNvGrpSpPr>
                    <a:grpSpLocks/>
                  </p:cNvGrpSpPr>
                  <p:nvPr/>
                </p:nvGrpSpPr>
                <p:grpSpPr bwMode="auto">
                  <a:xfrm>
                    <a:off x="3308" y="2019"/>
                    <a:ext cx="491" cy="163"/>
                    <a:chOff x="3308" y="2019"/>
                    <a:chExt cx="491" cy="163"/>
                  </a:xfrm>
                </p:grpSpPr>
                <p:sp>
                  <p:nvSpPr>
                    <p:cNvPr id="6174" name="Arc 57"/>
                    <p:cNvSpPr>
                      <a:spLocks/>
                    </p:cNvSpPr>
                    <p:nvPr/>
                  </p:nvSpPr>
                  <p:spPr bwMode="auto">
                    <a:xfrm flipV="1">
                      <a:off x="3335" y="2128"/>
                      <a:ext cx="464" cy="54"/>
                    </a:xfrm>
                    <a:custGeom>
                      <a:avLst/>
                      <a:gdLst>
                        <a:gd name="T0" fmla="*/ 0 w 23463"/>
                        <a:gd name="T1" fmla="*/ 0 h 21600"/>
                        <a:gd name="T2" fmla="*/ 9 w 23463"/>
                        <a:gd name="T3" fmla="*/ 0 h 21600"/>
                        <a:gd name="T4" fmla="*/ 1 w 23463"/>
                        <a:gd name="T5" fmla="*/ 0 h 21600"/>
                        <a:gd name="T6" fmla="*/ 0 60000 65536"/>
                        <a:gd name="T7" fmla="*/ 0 60000 65536"/>
                        <a:gd name="T8" fmla="*/ 0 60000 65536"/>
                        <a:gd name="T9" fmla="*/ 0 w 23463"/>
                        <a:gd name="T10" fmla="*/ 0 h 21600"/>
                        <a:gd name="T11" fmla="*/ 23463 w 23463"/>
                        <a:gd name="T12" fmla="*/ 21600 h 21600"/>
                      </a:gdLst>
                      <a:ahLst/>
                      <a:cxnLst>
                        <a:cxn ang="T6">
                          <a:pos x="T0" y="T1"/>
                        </a:cxn>
                        <a:cxn ang="T7">
                          <a:pos x="T2" y="T3"/>
                        </a:cxn>
                        <a:cxn ang="T8">
                          <a:pos x="T4" y="T5"/>
                        </a:cxn>
                      </a:cxnLst>
                      <a:rect l="T9" t="T10" r="T11" b="T12"/>
                      <a:pathLst>
                        <a:path w="23463" h="21600" fill="none" extrusionOk="0">
                          <a:moveTo>
                            <a:pt x="-1" y="80"/>
                          </a:moveTo>
                          <a:cubicBezTo>
                            <a:pt x="619" y="26"/>
                            <a:pt x="1241" y="-1"/>
                            <a:pt x="1863" y="0"/>
                          </a:cubicBezTo>
                          <a:cubicBezTo>
                            <a:pt x="13792" y="0"/>
                            <a:pt x="23463" y="9670"/>
                            <a:pt x="23463" y="21600"/>
                          </a:cubicBezTo>
                        </a:path>
                        <a:path w="23463" h="21600" stroke="0" extrusionOk="0">
                          <a:moveTo>
                            <a:pt x="-1" y="80"/>
                          </a:moveTo>
                          <a:cubicBezTo>
                            <a:pt x="619" y="26"/>
                            <a:pt x="1241" y="-1"/>
                            <a:pt x="1863" y="0"/>
                          </a:cubicBezTo>
                          <a:cubicBezTo>
                            <a:pt x="13792" y="0"/>
                            <a:pt x="23463" y="9670"/>
                            <a:pt x="23463" y="21600"/>
                          </a:cubicBezTo>
                          <a:lnTo>
                            <a:pt x="1863" y="21600"/>
                          </a:lnTo>
                          <a:close/>
                        </a:path>
                      </a:pathLst>
                    </a:custGeom>
                    <a:noFill/>
                    <a:ln w="57150">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5400" b="1">
                          <a:solidFill>
                            <a:schemeClr val="tx1"/>
                          </a:solidFill>
                          <a:latin typeface="Times New Roman" panose="02020603050405020304" pitchFamily="18" charset="0"/>
                        </a:defRPr>
                      </a:lvl1pPr>
                      <a:lvl2pPr marL="742950" indent="-285750" eaLnBrk="0" hangingPunct="0">
                        <a:defRPr sz="5400" b="1">
                          <a:solidFill>
                            <a:schemeClr val="tx1"/>
                          </a:solidFill>
                          <a:latin typeface="Times New Roman" panose="02020603050405020304" pitchFamily="18" charset="0"/>
                        </a:defRPr>
                      </a:lvl2pPr>
                      <a:lvl3pPr marL="1143000" indent="-228600" eaLnBrk="0" hangingPunct="0">
                        <a:defRPr sz="5400" b="1">
                          <a:solidFill>
                            <a:schemeClr val="tx1"/>
                          </a:solidFill>
                          <a:latin typeface="Times New Roman" panose="02020603050405020304" pitchFamily="18" charset="0"/>
                        </a:defRPr>
                      </a:lvl3pPr>
                      <a:lvl4pPr marL="1600200" indent="-228600" eaLnBrk="0" hangingPunct="0">
                        <a:defRPr sz="5400" b="1">
                          <a:solidFill>
                            <a:schemeClr val="tx1"/>
                          </a:solidFill>
                          <a:latin typeface="Times New Roman" panose="02020603050405020304" pitchFamily="18" charset="0"/>
                        </a:defRPr>
                      </a:lvl4pPr>
                      <a:lvl5pPr marL="2057400" indent="-228600" eaLnBrk="0" hangingPunct="0">
                        <a:defRPr sz="5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5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5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5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5400" b="1">
                          <a:solidFill>
                            <a:schemeClr val="tx1"/>
                          </a:solidFill>
                          <a:latin typeface="Times New Roman" panose="02020603050405020304" pitchFamily="18" charset="0"/>
                        </a:defRPr>
                      </a:lvl9pPr>
                    </a:lstStyle>
                    <a:p>
                      <a:pPr eaLnBrk="1" hangingPunct="1"/>
                      <a:endParaRPr lang="en-US" altLang="en-US"/>
                    </a:p>
                  </p:txBody>
                </p:sp>
                <p:sp>
                  <p:nvSpPr>
                    <p:cNvPr id="6175" name="AutoShape 58"/>
                    <p:cNvSpPr>
                      <a:spLocks noChangeArrowheads="1"/>
                    </p:cNvSpPr>
                    <p:nvPr/>
                  </p:nvSpPr>
                  <p:spPr bwMode="auto">
                    <a:xfrm flipV="1">
                      <a:off x="3308" y="2019"/>
                      <a:ext cx="174" cy="153"/>
                    </a:xfrm>
                    <a:prstGeom prst="triangle">
                      <a:avLst>
                        <a:gd name="adj" fmla="val 50000"/>
                      </a:avLst>
                    </a:prstGeom>
                    <a:solidFill>
                      <a:srgbClr val="0000FF"/>
                    </a:solidFill>
                    <a:ln w="25400">
                      <a:solidFill>
                        <a:srgbClr val="0000FF"/>
                      </a:solidFill>
                      <a:miter lim="800000"/>
                      <a:headEnd/>
                      <a:tailEnd/>
                    </a:ln>
                  </p:spPr>
                  <p:txBody>
                    <a:bodyPr wrap="none" anchor="ctr"/>
                    <a:lstStyle>
                      <a:lvl1pPr eaLnBrk="0" hangingPunct="0">
                        <a:defRPr sz="5400" b="1">
                          <a:solidFill>
                            <a:schemeClr val="tx1"/>
                          </a:solidFill>
                          <a:latin typeface="Times New Roman" panose="02020603050405020304" pitchFamily="18" charset="0"/>
                        </a:defRPr>
                      </a:lvl1pPr>
                      <a:lvl2pPr marL="742950" indent="-285750" eaLnBrk="0" hangingPunct="0">
                        <a:defRPr sz="5400" b="1">
                          <a:solidFill>
                            <a:schemeClr val="tx1"/>
                          </a:solidFill>
                          <a:latin typeface="Times New Roman" panose="02020603050405020304" pitchFamily="18" charset="0"/>
                        </a:defRPr>
                      </a:lvl2pPr>
                      <a:lvl3pPr marL="1143000" indent="-228600" eaLnBrk="0" hangingPunct="0">
                        <a:defRPr sz="5400" b="1">
                          <a:solidFill>
                            <a:schemeClr val="tx1"/>
                          </a:solidFill>
                          <a:latin typeface="Times New Roman" panose="02020603050405020304" pitchFamily="18" charset="0"/>
                        </a:defRPr>
                      </a:lvl3pPr>
                      <a:lvl4pPr marL="1600200" indent="-228600" eaLnBrk="0" hangingPunct="0">
                        <a:defRPr sz="5400" b="1">
                          <a:solidFill>
                            <a:schemeClr val="tx1"/>
                          </a:solidFill>
                          <a:latin typeface="Times New Roman" panose="02020603050405020304" pitchFamily="18" charset="0"/>
                        </a:defRPr>
                      </a:lvl4pPr>
                      <a:lvl5pPr marL="2057400" indent="-228600" eaLnBrk="0" hangingPunct="0">
                        <a:defRPr sz="5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5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5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5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5400" b="1">
                          <a:solidFill>
                            <a:schemeClr val="tx1"/>
                          </a:solidFill>
                          <a:latin typeface="Times New Roman" panose="02020603050405020304" pitchFamily="18" charset="0"/>
                        </a:defRPr>
                      </a:lvl9pPr>
                    </a:lstStyle>
                    <a:p>
                      <a:pPr eaLnBrk="1" hangingPunct="1"/>
                      <a:endParaRPr lang="en-US" altLang="en-US"/>
                    </a:p>
                  </p:txBody>
                </p:sp>
              </p:grpSp>
              <p:sp useBgFill="1">
                <p:nvSpPr>
                  <p:cNvPr id="6164" name="Rectangle 59"/>
                  <p:cNvSpPr>
                    <a:spLocks noChangeArrowheads="1"/>
                  </p:cNvSpPr>
                  <p:nvPr/>
                </p:nvSpPr>
                <p:spPr bwMode="auto">
                  <a:xfrm>
                    <a:off x="3777" y="1444"/>
                    <a:ext cx="101" cy="642"/>
                  </a:xfrm>
                  <a:prstGeom prst="rect">
                    <a:avLst/>
                  </a:prstGeom>
                  <a:ln w="25400">
                    <a:solidFill>
                      <a:schemeClr val="tx1"/>
                    </a:solidFill>
                    <a:miter lim="800000"/>
                    <a:headEnd/>
                    <a:tailEnd/>
                  </a:ln>
                </p:spPr>
                <p:txBody>
                  <a:bodyPr wrap="none" anchor="ctr"/>
                  <a:lstStyle>
                    <a:lvl1pPr eaLnBrk="0" hangingPunct="0">
                      <a:defRPr sz="5400" b="1">
                        <a:solidFill>
                          <a:schemeClr val="tx1"/>
                        </a:solidFill>
                        <a:latin typeface="Times New Roman" panose="02020603050405020304" pitchFamily="18" charset="0"/>
                      </a:defRPr>
                    </a:lvl1pPr>
                    <a:lvl2pPr marL="742950" indent="-285750" eaLnBrk="0" hangingPunct="0">
                      <a:defRPr sz="5400" b="1">
                        <a:solidFill>
                          <a:schemeClr val="tx1"/>
                        </a:solidFill>
                        <a:latin typeface="Times New Roman" panose="02020603050405020304" pitchFamily="18" charset="0"/>
                      </a:defRPr>
                    </a:lvl2pPr>
                    <a:lvl3pPr marL="1143000" indent="-228600" eaLnBrk="0" hangingPunct="0">
                      <a:defRPr sz="5400" b="1">
                        <a:solidFill>
                          <a:schemeClr val="tx1"/>
                        </a:solidFill>
                        <a:latin typeface="Times New Roman" panose="02020603050405020304" pitchFamily="18" charset="0"/>
                      </a:defRPr>
                    </a:lvl3pPr>
                    <a:lvl4pPr marL="1600200" indent="-228600" eaLnBrk="0" hangingPunct="0">
                      <a:defRPr sz="5400" b="1">
                        <a:solidFill>
                          <a:schemeClr val="tx1"/>
                        </a:solidFill>
                        <a:latin typeface="Times New Roman" panose="02020603050405020304" pitchFamily="18" charset="0"/>
                      </a:defRPr>
                    </a:lvl4pPr>
                    <a:lvl5pPr marL="2057400" indent="-228600" eaLnBrk="0" hangingPunct="0">
                      <a:defRPr sz="5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5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5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5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5400" b="1">
                        <a:solidFill>
                          <a:schemeClr val="tx1"/>
                        </a:solidFill>
                        <a:latin typeface="Times New Roman" panose="02020603050405020304" pitchFamily="18" charset="0"/>
                      </a:defRPr>
                    </a:lvl9pPr>
                  </a:lstStyle>
                  <a:p>
                    <a:pPr eaLnBrk="1" hangingPunct="1"/>
                    <a:endParaRPr lang="en-US" altLang="en-US"/>
                  </a:p>
                </p:txBody>
              </p:sp>
              <p:grpSp>
                <p:nvGrpSpPr>
                  <p:cNvPr id="6165" name="Group 60"/>
                  <p:cNvGrpSpPr>
                    <a:grpSpLocks/>
                  </p:cNvGrpSpPr>
                  <p:nvPr/>
                </p:nvGrpSpPr>
                <p:grpSpPr bwMode="auto">
                  <a:xfrm>
                    <a:off x="3777" y="2093"/>
                    <a:ext cx="101" cy="445"/>
                    <a:chOff x="768" y="2256"/>
                    <a:chExt cx="576" cy="672"/>
                  </a:xfrm>
                </p:grpSpPr>
                <p:sp>
                  <p:nvSpPr>
                    <p:cNvPr id="6166" name="Line 61"/>
                    <p:cNvSpPr>
                      <a:spLocks noChangeShapeType="1"/>
                    </p:cNvSpPr>
                    <p:nvPr/>
                  </p:nvSpPr>
                  <p:spPr bwMode="auto">
                    <a:xfrm>
                      <a:off x="768" y="2256"/>
                      <a:ext cx="576"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67" name="Line 62"/>
                    <p:cNvSpPr>
                      <a:spLocks noChangeShapeType="1"/>
                    </p:cNvSpPr>
                    <p:nvPr/>
                  </p:nvSpPr>
                  <p:spPr bwMode="auto">
                    <a:xfrm>
                      <a:off x="768" y="2352"/>
                      <a:ext cx="576"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68" name="Line 63"/>
                    <p:cNvSpPr>
                      <a:spLocks noChangeShapeType="1"/>
                    </p:cNvSpPr>
                    <p:nvPr/>
                  </p:nvSpPr>
                  <p:spPr bwMode="auto">
                    <a:xfrm>
                      <a:off x="768" y="2448"/>
                      <a:ext cx="576"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69" name="Line 64"/>
                    <p:cNvSpPr>
                      <a:spLocks noChangeShapeType="1"/>
                    </p:cNvSpPr>
                    <p:nvPr/>
                  </p:nvSpPr>
                  <p:spPr bwMode="auto">
                    <a:xfrm>
                      <a:off x="768" y="2544"/>
                      <a:ext cx="576"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70" name="Line 65"/>
                    <p:cNvSpPr>
                      <a:spLocks noChangeShapeType="1"/>
                    </p:cNvSpPr>
                    <p:nvPr/>
                  </p:nvSpPr>
                  <p:spPr bwMode="auto">
                    <a:xfrm>
                      <a:off x="768" y="2640"/>
                      <a:ext cx="576"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71" name="Line 66"/>
                    <p:cNvSpPr>
                      <a:spLocks noChangeShapeType="1"/>
                    </p:cNvSpPr>
                    <p:nvPr/>
                  </p:nvSpPr>
                  <p:spPr bwMode="auto">
                    <a:xfrm>
                      <a:off x="768" y="2736"/>
                      <a:ext cx="576"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72" name="Line 67"/>
                    <p:cNvSpPr>
                      <a:spLocks noChangeShapeType="1"/>
                    </p:cNvSpPr>
                    <p:nvPr/>
                  </p:nvSpPr>
                  <p:spPr bwMode="auto">
                    <a:xfrm>
                      <a:off x="768" y="2832"/>
                      <a:ext cx="576"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73" name="Line 68"/>
                    <p:cNvSpPr>
                      <a:spLocks noChangeShapeType="1"/>
                    </p:cNvSpPr>
                    <p:nvPr/>
                  </p:nvSpPr>
                  <p:spPr bwMode="auto">
                    <a:xfrm>
                      <a:off x="768" y="2928"/>
                      <a:ext cx="576"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grpSp>
        </p:grpSp>
        <p:grpSp>
          <p:nvGrpSpPr>
            <p:cNvPr id="6151" name="Group 69"/>
            <p:cNvGrpSpPr>
              <a:grpSpLocks/>
            </p:cNvGrpSpPr>
            <p:nvPr/>
          </p:nvGrpSpPr>
          <p:grpSpPr bwMode="auto">
            <a:xfrm>
              <a:off x="736" y="1985"/>
              <a:ext cx="3157" cy="576"/>
              <a:chOff x="736" y="1985"/>
              <a:chExt cx="3157" cy="576"/>
            </a:xfrm>
          </p:grpSpPr>
          <p:sp>
            <p:nvSpPr>
              <p:cNvPr id="6152" name="Rectangle 70"/>
              <p:cNvSpPr>
                <a:spLocks noChangeArrowheads="1"/>
              </p:cNvSpPr>
              <p:nvPr/>
            </p:nvSpPr>
            <p:spPr bwMode="auto">
              <a:xfrm>
                <a:off x="736" y="1985"/>
                <a:ext cx="138" cy="576"/>
              </a:xfrm>
              <a:prstGeom prst="rect">
                <a:avLst/>
              </a:prstGeom>
              <a:solidFill>
                <a:srgbClr val="FF0000">
                  <a:alpha val="50195"/>
                </a:srgbClr>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anchor="ctr"/>
              <a:lstStyle>
                <a:lvl1pPr eaLnBrk="0" hangingPunct="0">
                  <a:defRPr sz="5400" b="1">
                    <a:solidFill>
                      <a:schemeClr val="tx1"/>
                    </a:solidFill>
                    <a:latin typeface="Times New Roman" panose="02020603050405020304" pitchFamily="18" charset="0"/>
                  </a:defRPr>
                </a:lvl1pPr>
                <a:lvl2pPr marL="742950" indent="-285750" eaLnBrk="0" hangingPunct="0">
                  <a:defRPr sz="5400" b="1">
                    <a:solidFill>
                      <a:schemeClr val="tx1"/>
                    </a:solidFill>
                    <a:latin typeface="Times New Roman" panose="02020603050405020304" pitchFamily="18" charset="0"/>
                  </a:defRPr>
                </a:lvl2pPr>
                <a:lvl3pPr marL="1143000" indent="-228600" eaLnBrk="0" hangingPunct="0">
                  <a:defRPr sz="5400" b="1">
                    <a:solidFill>
                      <a:schemeClr val="tx1"/>
                    </a:solidFill>
                    <a:latin typeface="Times New Roman" panose="02020603050405020304" pitchFamily="18" charset="0"/>
                  </a:defRPr>
                </a:lvl3pPr>
                <a:lvl4pPr marL="1600200" indent="-228600" eaLnBrk="0" hangingPunct="0">
                  <a:defRPr sz="5400" b="1">
                    <a:solidFill>
                      <a:schemeClr val="tx1"/>
                    </a:solidFill>
                    <a:latin typeface="Times New Roman" panose="02020603050405020304" pitchFamily="18" charset="0"/>
                  </a:defRPr>
                </a:lvl4pPr>
                <a:lvl5pPr marL="2057400" indent="-228600" eaLnBrk="0" hangingPunct="0">
                  <a:defRPr sz="5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5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5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5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5400" b="1">
                    <a:solidFill>
                      <a:schemeClr val="tx1"/>
                    </a:solidFill>
                    <a:latin typeface="Times New Roman" panose="02020603050405020304" pitchFamily="18" charset="0"/>
                  </a:defRPr>
                </a:lvl9pPr>
              </a:lstStyle>
              <a:p>
                <a:pPr eaLnBrk="1" hangingPunct="1"/>
                <a:endParaRPr lang="en-US" altLang="en-US"/>
              </a:p>
            </p:txBody>
          </p:sp>
          <p:sp>
            <p:nvSpPr>
              <p:cNvPr id="6153" name="Rectangle 71"/>
              <p:cNvSpPr>
                <a:spLocks noChangeArrowheads="1"/>
              </p:cNvSpPr>
              <p:nvPr/>
            </p:nvSpPr>
            <p:spPr bwMode="auto">
              <a:xfrm>
                <a:off x="1527" y="1985"/>
                <a:ext cx="138" cy="576"/>
              </a:xfrm>
              <a:prstGeom prst="rect">
                <a:avLst/>
              </a:prstGeom>
              <a:solidFill>
                <a:srgbClr val="FF0000">
                  <a:alpha val="50195"/>
                </a:srgbClr>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anchor="ctr"/>
              <a:lstStyle>
                <a:lvl1pPr eaLnBrk="0" hangingPunct="0">
                  <a:defRPr sz="5400" b="1">
                    <a:solidFill>
                      <a:schemeClr val="tx1"/>
                    </a:solidFill>
                    <a:latin typeface="Times New Roman" panose="02020603050405020304" pitchFamily="18" charset="0"/>
                  </a:defRPr>
                </a:lvl1pPr>
                <a:lvl2pPr marL="742950" indent="-285750" eaLnBrk="0" hangingPunct="0">
                  <a:defRPr sz="5400" b="1">
                    <a:solidFill>
                      <a:schemeClr val="tx1"/>
                    </a:solidFill>
                    <a:latin typeface="Times New Roman" panose="02020603050405020304" pitchFamily="18" charset="0"/>
                  </a:defRPr>
                </a:lvl2pPr>
                <a:lvl3pPr marL="1143000" indent="-228600" eaLnBrk="0" hangingPunct="0">
                  <a:defRPr sz="5400" b="1">
                    <a:solidFill>
                      <a:schemeClr val="tx1"/>
                    </a:solidFill>
                    <a:latin typeface="Times New Roman" panose="02020603050405020304" pitchFamily="18" charset="0"/>
                  </a:defRPr>
                </a:lvl3pPr>
                <a:lvl4pPr marL="1600200" indent="-228600" eaLnBrk="0" hangingPunct="0">
                  <a:defRPr sz="5400" b="1">
                    <a:solidFill>
                      <a:schemeClr val="tx1"/>
                    </a:solidFill>
                    <a:latin typeface="Times New Roman" panose="02020603050405020304" pitchFamily="18" charset="0"/>
                  </a:defRPr>
                </a:lvl4pPr>
                <a:lvl5pPr marL="2057400" indent="-228600" eaLnBrk="0" hangingPunct="0">
                  <a:defRPr sz="5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5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5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5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5400" b="1">
                    <a:solidFill>
                      <a:schemeClr val="tx1"/>
                    </a:solidFill>
                    <a:latin typeface="Times New Roman" panose="02020603050405020304" pitchFamily="18" charset="0"/>
                  </a:defRPr>
                </a:lvl9pPr>
              </a:lstStyle>
              <a:p>
                <a:pPr eaLnBrk="1" hangingPunct="1"/>
                <a:endParaRPr lang="en-US" altLang="en-US"/>
              </a:p>
            </p:txBody>
          </p:sp>
          <p:sp>
            <p:nvSpPr>
              <p:cNvPr id="6154" name="Rectangle 72"/>
              <p:cNvSpPr>
                <a:spLocks noChangeArrowheads="1"/>
              </p:cNvSpPr>
              <p:nvPr/>
            </p:nvSpPr>
            <p:spPr bwMode="auto">
              <a:xfrm>
                <a:off x="2589" y="1985"/>
                <a:ext cx="138" cy="576"/>
              </a:xfrm>
              <a:prstGeom prst="rect">
                <a:avLst/>
              </a:prstGeom>
              <a:solidFill>
                <a:srgbClr val="FF0000">
                  <a:alpha val="50195"/>
                </a:srgbClr>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anchor="ctr"/>
              <a:lstStyle>
                <a:lvl1pPr eaLnBrk="0" hangingPunct="0">
                  <a:defRPr sz="5400" b="1">
                    <a:solidFill>
                      <a:schemeClr val="tx1"/>
                    </a:solidFill>
                    <a:latin typeface="Times New Roman" panose="02020603050405020304" pitchFamily="18" charset="0"/>
                  </a:defRPr>
                </a:lvl1pPr>
                <a:lvl2pPr marL="742950" indent="-285750" eaLnBrk="0" hangingPunct="0">
                  <a:defRPr sz="5400" b="1">
                    <a:solidFill>
                      <a:schemeClr val="tx1"/>
                    </a:solidFill>
                    <a:latin typeface="Times New Roman" panose="02020603050405020304" pitchFamily="18" charset="0"/>
                  </a:defRPr>
                </a:lvl2pPr>
                <a:lvl3pPr marL="1143000" indent="-228600" eaLnBrk="0" hangingPunct="0">
                  <a:defRPr sz="5400" b="1">
                    <a:solidFill>
                      <a:schemeClr val="tx1"/>
                    </a:solidFill>
                    <a:latin typeface="Times New Roman" panose="02020603050405020304" pitchFamily="18" charset="0"/>
                  </a:defRPr>
                </a:lvl3pPr>
                <a:lvl4pPr marL="1600200" indent="-228600" eaLnBrk="0" hangingPunct="0">
                  <a:defRPr sz="5400" b="1">
                    <a:solidFill>
                      <a:schemeClr val="tx1"/>
                    </a:solidFill>
                    <a:latin typeface="Times New Roman" panose="02020603050405020304" pitchFamily="18" charset="0"/>
                  </a:defRPr>
                </a:lvl4pPr>
                <a:lvl5pPr marL="2057400" indent="-228600" eaLnBrk="0" hangingPunct="0">
                  <a:defRPr sz="5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5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5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5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5400" b="1">
                    <a:solidFill>
                      <a:schemeClr val="tx1"/>
                    </a:solidFill>
                    <a:latin typeface="Times New Roman" panose="02020603050405020304" pitchFamily="18" charset="0"/>
                  </a:defRPr>
                </a:lvl9pPr>
              </a:lstStyle>
              <a:p>
                <a:pPr eaLnBrk="1" hangingPunct="1"/>
                <a:endParaRPr lang="en-US" altLang="en-US"/>
              </a:p>
            </p:txBody>
          </p:sp>
          <p:sp>
            <p:nvSpPr>
              <p:cNvPr id="6155" name="Rectangle 73"/>
              <p:cNvSpPr>
                <a:spLocks noChangeArrowheads="1"/>
              </p:cNvSpPr>
              <p:nvPr/>
            </p:nvSpPr>
            <p:spPr bwMode="auto">
              <a:xfrm>
                <a:off x="3755" y="1985"/>
                <a:ext cx="138" cy="576"/>
              </a:xfrm>
              <a:prstGeom prst="rect">
                <a:avLst/>
              </a:prstGeom>
              <a:solidFill>
                <a:srgbClr val="FF0000">
                  <a:alpha val="50195"/>
                </a:srgbClr>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anchor="ctr"/>
              <a:lstStyle>
                <a:lvl1pPr eaLnBrk="0" hangingPunct="0">
                  <a:defRPr sz="5400" b="1">
                    <a:solidFill>
                      <a:schemeClr val="tx1"/>
                    </a:solidFill>
                    <a:latin typeface="Times New Roman" panose="02020603050405020304" pitchFamily="18" charset="0"/>
                  </a:defRPr>
                </a:lvl1pPr>
                <a:lvl2pPr marL="742950" indent="-285750" eaLnBrk="0" hangingPunct="0">
                  <a:defRPr sz="5400" b="1">
                    <a:solidFill>
                      <a:schemeClr val="tx1"/>
                    </a:solidFill>
                    <a:latin typeface="Times New Roman" panose="02020603050405020304" pitchFamily="18" charset="0"/>
                  </a:defRPr>
                </a:lvl2pPr>
                <a:lvl3pPr marL="1143000" indent="-228600" eaLnBrk="0" hangingPunct="0">
                  <a:defRPr sz="5400" b="1">
                    <a:solidFill>
                      <a:schemeClr val="tx1"/>
                    </a:solidFill>
                    <a:latin typeface="Times New Roman" panose="02020603050405020304" pitchFamily="18" charset="0"/>
                  </a:defRPr>
                </a:lvl3pPr>
                <a:lvl4pPr marL="1600200" indent="-228600" eaLnBrk="0" hangingPunct="0">
                  <a:defRPr sz="5400" b="1">
                    <a:solidFill>
                      <a:schemeClr val="tx1"/>
                    </a:solidFill>
                    <a:latin typeface="Times New Roman" panose="02020603050405020304" pitchFamily="18" charset="0"/>
                  </a:defRPr>
                </a:lvl4pPr>
                <a:lvl5pPr marL="2057400" indent="-228600" eaLnBrk="0" hangingPunct="0">
                  <a:defRPr sz="5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5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5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5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5400" b="1">
                    <a:solidFill>
                      <a:schemeClr val="tx1"/>
                    </a:solidFill>
                    <a:latin typeface="Times New Roman" panose="02020603050405020304" pitchFamily="18" charset="0"/>
                  </a:defRPr>
                </a:lvl9pPr>
              </a:lstStyle>
              <a:p>
                <a:pPr eaLnBrk="1" hangingPunct="1"/>
                <a:endParaRPr lang="en-US" altLang="en-US"/>
              </a:p>
            </p:txBody>
          </p:sp>
        </p:grpSp>
      </p:grpSp>
      <p:pic>
        <p:nvPicPr>
          <p:cNvPr id="4" name="Picture 3"/>
          <p:cNvPicPr>
            <a:picLocks noChangeAspect="1"/>
          </p:cNvPicPr>
          <p:nvPr/>
        </p:nvPicPr>
        <p:blipFill>
          <a:blip r:embed="rId2"/>
          <a:stretch>
            <a:fillRect/>
          </a:stretch>
        </p:blipFill>
        <p:spPr>
          <a:xfrm>
            <a:off x="5719111" y="1854476"/>
            <a:ext cx="3386708" cy="4732126"/>
          </a:xfrm>
          <a:prstGeom prst="rect">
            <a:avLst/>
          </a:prstGeom>
        </p:spPr>
      </p:pic>
      <p:pic>
        <p:nvPicPr>
          <p:cNvPr id="5" name="Picture 4"/>
          <p:cNvPicPr>
            <a:picLocks noChangeAspect="1"/>
          </p:cNvPicPr>
          <p:nvPr/>
        </p:nvPicPr>
        <p:blipFill>
          <a:blip r:embed="rId3"/>
          <a:stretch>
            <a:fillRect/>
          </a:stretch>
        </p:blipFill>
        <p:spPr>
          <a:xfrm>
            <a:off x="5719111" y="1854476"/>
            <a:ext cx="3386708" cy="4732126"/>
          </a:xfrm>
          <a:prstGeom prst="rect">
            <a:avLst/>
          </a:prstGeom>
        </p:spPr>
      </p:pic>
      <p:pic>
        <p:nvPicPr>
          <p:cNvPr id="6" name="Picture 5"/>
          <p:cNvPicPr>
            <a:picLocks noChangeAspect="1"/>
          </p:cNvPicPr>
          <p:nvPr/>
        </p:nvPicPr>
        <p:blipFill>
          <a:blip r:embed="rId4"/>
          <a:stretch>
            <a:fillRect/>
          </a:stretch>
        </p:blipFill>
        <p:spPr>
          <a:xfrm>
            <a:off x="5719111" y="1854476"/>
            <a:ext cx="3386708" cy="4732126"/>
          </a:xfrm>
          <a:prstGeom prst="rect">
            <a:avLst/>
          </a:prstGeom>
        </p:spPr>
      </p:pic>
      <p:pic>
        <p:nvPicPr>
          <p:cNvPr id="7" name="Picture 6"/>
          <p:cNvPicPr>
            <a:picLocks noChangeAspect="1"/>
          </p:cNvPicPr>
          <p:nvPr/>
        </p:nvPicPr>
        <p:blipFill>
          <a:blip r:embed="rId5"/>
          <a:stretch>
            <a:fillRect/>
          </a:stretch>
        </p:blipFill>
        <p:spPr>
          <a:xfrm>
            <a:off x="5719111" y="1854475"/>
            <a:ext cx="3386708" cy="4730696"/>
          </a:xfrm>
          <a:prstGeom prst="rect">
            <a:avLst/>
          </a:prstGeom>
        </p:spPr>
      </p:pic>
      <p:sp>
        <p:nvSpPr>
          <p:cNvPr id="80" name="Text Box 81"/>
          <p:cNvSpPr txBox="1">
            <a:spLocks noChangeArrowheads="1"/>
          </p:cNvSpPr>
          <p:nvPr/>
        </p:nvSpPr>
        <p:spPr bwMode="auto">
          <a:xfrm>
            <a:off x="6630616" y="6596926"/>
            <a:ext cx="161134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tIns="0" bIns="0">
            <a:spAutoFit/>
          </a:bodyPr>
          <a:lstStyle>
            <a:lvl1pPr eaLnBrk="0" hangingPunct="0">
              <a:defRPr sz="5400" b="1">
                <a:solidFill>
                  <a:schemeClr val="tx1"/>
                </a:solidFill>
                <a:latin typeface="Times New Roman" panose="02020603050405020304" pitchFamily="18" charset="0"/>
              </a:defRPr>
            </a:lvl1pPr>
            <a:lvl2pPr marL="742950" indent="-285750" eaLnBrk="0" hangingPunct="0">
              <a:defRPr sz="5400" b="1">
                <a:solidFill>
                  <a:schemeClr val="tx1"/>
                </a:solidFill>
                <a:latin typeface="Times New Roman" panose="02020603050405020304" pitchFamily="18" charset="0"/>
              </a:defRPr>
            </a:lvl2pPr>
            <a:lvl3pPr marL="1143000" indent="-228600" eaLnBrk="0" hangingPunct="0">
              <a:defRPr sz="5400" b="1">
                <a:solidFill>
                  <a:schemeClr val="tx1"/>
                </a:solidFill>
                <a:latin typeface="Times New Roman" panose="02020603050405020304" pitchFamily="18" charset="0"/>
              </a:defRPr>
            </a:lvl3pPr>
            <a:lvl4pPr marL="1600200" indent="-228600" eaLnBrk="0" hangingPunct="0">
              <a:defRPr sz="5400" b="1">
                <a:solidFill>
                  <a:schemeClr val="tx1"/>
                </a:solidFill>
                <a:latin typeface="Times New Roman" panose="02020603050405020304" pitchFamily="18" charset="0"/>
              </a:defRPr>
            </a:lvl4pPr>
            <a:lvl5pPr marL="2057400" indent="-228600" eaLnBrk="0" hangingPunct="0">
              <a:defRPr sz="5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5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5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5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5400" b="1">
                <a:solidFill>
                  <a:schemeClr val="tx1"/>
                </a:solidFill>
                <a:latin typeface="Times New Roman" panose="02020603050405020304" pitchFamily="18" charset="0"/>
              </a:defRPr>
            </a:lvl9pPr>
          </a:lstStyle>
          <a:p>
            <a:pPr algn="r"/>
            <a:r>
              <a:rPr lang="en-US" altLang="en-US" sz="1600" dirty="0">
                <a:latin typeface="Arial" panose="020B0604020202020204" pitchFamily="34" charset="0"/>
              </a:rPr>
              <a:t>(</a:t>
            </a:r>
            <a:r>
              <a:rPr lang="en-US" altLang="en-US" sz="1600" dirty="0">
                <a:latin typeface="Arial" panose="020B0604020202020204" pitchFamily="34" charset="0"/>
                <a:hlinkClick r:id="rId6"/>
              </a:rPr>
              <a:t>Halford, 1998</a:t>
            </a:r>
            <a:r>
              <a:rPr lang="en-US" altLang="en-US" sz="1600" dirty="0">
                <a:latin typeface="Arial" panose="020B0604020202020204" pitchFamily="34" charset="0"/>
              </a:rPr>
              <a:t>)</a:t>
            </a:r>
            <a:endParaRPr lang="en-US" altLang="en-US" sz="1600" baseline="-25000" dirty="0">
              <a:latin typeface="Arial" panose="020B0604020202020204" pitchFamily="34" charset="0"/>
            </a:endParaRPr>
          </a:p>
        </p:txBody>
      </p:sp>
      <p:grpSp>
        <p:nvGrpSpPr>
          <p:cNvPr id="3" name="Group 2"/>
          <p:cNvGrpSpPr/>
          <p:nvPr/>
        </p:nvGrpSpPr>
        <p:grpSpPr>
          <a:xfrm>
            <a:off x="6343135" y="1335574"/>
            <a:ext cx="2388973" cy="491139"/>
            <a:chOff x="6367849" y="2564805"/>
            <a:chExt cx="2388973" cy="4572000"/>
          </a:xfrm>
        </p:grpSpPr>
        <p:sp>
          <p:nvSpPr>
            <p:cNvPr id="2" name="Rectangle 1"/>
            <p:cNvSpPr/>
            <p:nvPr/>
          </p:nvSpPr>
          <p:spPr bwMode="auto">
            <a:xfrm>
              <a:off x="6367849" y="2564805"/>
              <a:ext cx="1416908" cy="4572000"/>
            </a:xfrm>
            <a:prstGeom prst="rect">
              <a:avLst/>
            </a:prstGeom>
            <a:solidFill>
              <a:srgbClr val="0070C0"/>
            </a:solidFill>
            <a:ln w="285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400" b="1" i="0" u="none" strike="noStrike" cap="none" normalizeH="0" baseline="0">
                <a:ln>
                  <a:noFill/>
                </a:ln>
                <a:solidFill>
                  <a:schemeClr val="tx1"/>
                </a:solidFill>
                <a:effectLst/>
                <a:latin typeface="Times New Roman" panose="02020603050405020304" pitchFamily="18" charset="0"/>
              </a:endParaRPr>
            </a:p>
          </p:txBody>
        </p:sp>
        <p:sp>
          <p:nvSpPr>
            <p:cNvPr id="79" name="Rectangle 78"/>
            <p:cNvSpPr/>
            <p:nvPr/>
          </p:nvSpPr>
          <p:spPr bwMode="auto">
            <a:xfrm>
              <a:off x="7776519" y="3479205"/>
              <a:ext cx="980303" cy="3657600"/>
            </a:xfrm>
            <a:prstGeom prst="rect">
              <a:avLst/>
            </a:prstGeom>
            <a:solidFill>
              <a:srgbClr val="0070C0"/>
            </a:solidFill>
            <a:ln w="285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400" b="1" i="0" u="none" strike="noStrike" cap="none" normalizeH="0" baseline="0">
                <a:ln>
                  <a:noFill/>
                </a:ln>
                <a:solidFill>
                  <a:schemeClr val="tx1"/>
                </a:solidFill>
                <a:effectLst/>
                <a:latin typeface="Times New Roman" panose="02020603050405020304" pitchFamily="18" charset="0"/>
              </a:endParaRPr>
            </a:p>
          </p:txBody>
        </p:sp>
      </p:grpSp>
      <p:sp>
        <p:nvSpPr>
          <p:cNvPr id="81" name="Text Box 7"/>
          <p:cNvSpPr txBox="1">
            <a:spLocks noChangeArrowheads="1"/>
          </p:cNvSpPr>
          <p:nvPr/>
        </p:nvSpPr>
        <p:spPr bwMode="auto">
          <a:xfrm>
            <a:off x="6627185" y="1310800"/>
            <a:ext cx="46358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anchor="ctr">
            <a:spAutoFit/>
          </a:bodyPr>
          <a:lstStyle>
            <a:lvl1pPr eaLnBrk="0" hangingPunct="0">
              <a:defRPr sz="5400" b="1">
                <a:solidFill>
                  <a:schemeClr val="tx1"/>
                </a:solidFill>
                <a:latin typeface="Times New Roman" panose="02020603050405020304" pitchFamily="18" charset="0"/>
              </a:defRPr>
            </a:lvl1pPr>
            <a:lvl2pPr marL="742950" indent="-285750" eaLnBrk="0" hangingPunct="0">
              <a:defRPr sz="5400" b="1">
                <a:solidFill>
                  <a:schemeClr val="tx1"/>
                </a:solidFill>
                <a:latin typeface="Times New Roman" panose="02020603050405020304" pitchFamily="18" charset="0"/>
              </a:defRPr>
            </a:lvl2pPr>
            <a:lvl3pPr marL="1143000" indent="-228600" eaLnBrk="0" hangingPunct="0">
              <a:defRPr sz="5400" b="1">
                <a:solidFill>
                  <a:schemeClr val="tx1"/>
                </a:solidFill>
                <a:latin typeface="Times New Roman" panose="02020603050405020304" pitchFamily="18" charset="0"/>
              </a:defRPr>
            </a:lvl3pPr>
            <a:lvl4pPr marL="1600200" indent="-228600" eaLnBrk="0" hangingPunct="0">
              <a:defRPr sz="5400" b="1">
                <a:solidFill>
                  <a:schemeClr val="tx1"/>
                </a:solidFill>
                <a:latin typeface="Times New Roman" panose="02020603050405020304" pitchFamily="18" charset="0"/>
              </a:defRPr>
            </a:lvl4pPr>
            <a:lvl5pPr marL="2057400" indent="-228600" eaLnBrk="0" hangingPunct="0">
              <a:defRPr sz="5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5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5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5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5400" b="1">
                <a:solidFill>
                  <a:schemeClr val="tx1"/>
                </a:solidFill>
                <a:latin typeface="Times New Roman" panose="02020603050405020304" pitchFamily="18" charset="0"/>
              </a:defRPr>
            </a:lvl9pPr>
          </a:lstStyle>
          <a:p>
            <a:r>
              <a:rPr lang="en-US" altLang="en-US" sz="2800" dirty="0">
                <a:solidFill>
                  <a:schemeClr val="bg1"/>
                </a:solidFill>
                <a:latin typeface="Arial" panose="020B0604020202020204" pitchFamily="34" charset="0"/>
              </a:rPr>
              <a:t>Q</a:t>
            </a:r>
            <a:endParaRPr lang="en-US" altLang="en-US" sz="2000" b="0" dirty="0">
              <a:solidFill>
                <a:schemeClr val="bg1"/>
              </a:solidFill>
              <a:latin typeface="Arial" panose="020B0604020202020204" pitchFamily="34" charset="0"/>
            </a:endParaRPr>
          </a:p>
        </p:txBody>
      </p:sp>
    </p:spTree>
    <p:extLst>
      <p:ext uri="{BB962C8B-B14F-4D97-AF65-F5344CB8AC3E}">
        <p14:creationId xmlns:p14="http://schemas.microsoft.com/office/powerpoint/2010/main" val="2585543307"/>
      </p:ext>
    </p:extLst>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0" y="0"/>
            <a:ext cx="9144000" cy="1150938"/>
          </a:xfrm>
        </p:spPr>
        <p:txBody>
          <a:bodyPr/>
          <a:lstStyle/>
          <a:p>
            <a:pPr eaLnBrk="1" hangingPunct="1">
              <a:lnSpc>
                <a:spcPct val="90000"/>
              </a:lnSpc>
            </a:pPr>
            <a:r>
              <a:rPr lang="en-US" altLang="en-US"/>
              <a:t>Effect on Results</a:t>
            </a:r>
          </a:p>
        </p:txBody>
      </p:sp>
      <p:sp>
        <p:nvSpPr>
          <p:cNvPr id="8195" name="Rectangle 3"/>
          <p:cNvSpPr>
            <a:spLocks noGrp="1" noChangeArrowheads="1"/>
          </p:cNvSpPr>
          <p:nvPr>
            <p:ph type="body" idx="1"/>
          </p:nvPr>
        </p:nvSpPr>
        <p:spPr>
          <a:xfrm>
            <a:off x="461318" y="1331913"/>
            <a:ext cx="8492181" cy="5389562"/>
          </a:xfrm>
        </p:spPr>
        <p:txBody>
          <a:bodyPr/>
          <a:lstStyle/>
          <a:p>
            <a:pPr eaLnBrk="1" hangingPunct="1">
              <a:lnSpc>
                <a:spcPct val="110000"/>
              </a:lnSpc>
            </a:pPr>
            <a:r>
              <a:rPr lang="en-US" altLang="en-US" sz="3600" dirty="0"/>
              <a:t>Typical S</a:t>
            </a:r>
            <a:r>
              <a:rPr lang="en-US" altLang="en-US" sz="3600" baseline="-25000" dirty="0"/>
              <a:t>S</a:t>
            </a:r>
            <a:r>
              <a:rPr lang="en-US" altLang="en-US" sz="3600" dirty="0"/>
              <a:t> values for </a:t>
            </a:r>
          </a:p>
          <a:p>
            <a:pPr lvl="1">
              <a:lnSpc>
                <a:spcPct val="110000"/>
              </a:lnSpc>
            </a:pPr>
            <a:r>
              <a:rPr lang="en-US" altLang="en-US" sz="3200" dirty="0"/>
              <a:t>Water 	1.4 x10</a:t>
            </a:r>
            <a:r>
              <a:rPr lang="en-US" altLang="en-US" sz="3200" baseline="30000" dirty="0"/>
              <a:t>-6</a:t>
            </a:r>
            <a:r>
              <a:rPr lang="en-US" altLang="en-US" sz="3200" dirty="0"/>
              <a:t> ft </a:t>
            </a:r>
            <a:r>
              <a:rPr lang="en-US" altLang="en-US" sz="3200" baseline="30000" dirty="0"/>
              <a:t>-1</a:t>
            </a:r>
            <a:endParaRPr lang="en-US" altLang="en-US" sz="3200" dirty="0"/>
          </a:p>
          <a:p>
            <a:pPr lvl="1" eaLnBrk="1" hangingPunct="1">
              <a:lnSpc>
                <a:spcPct val="110000"/>
              </a:lnSpc>
            </a:pPr>
            <a:r>
              <a:rPr lang="en-US" altLang="en-US" sz="3200" dirty="0"/>
              <a:t>Aquifer 	~2 x10</a:t>
            </a:r>
            <a:r>
              <a:rPr lang="en-US" altLang="en-US" sz="3200" baseline="30000" dirty="0"/>
              <a:t>-6</a:t>
            </a:r>
            <a:r>
              <a:rPr lang="en-US" altLang="en-US" sz="3200" dirty="0"/>
              <a:t> ft </a:t>
            </a:r>
            <a:r>
              <a:rPr lang="en-US" altLang="en-US" sz="3200" baseline="30000" dirty="0"/>
              <a:t>-1</a:t>
            </a:r>
            <a:endParaRPr lang="en-US" altLang="en-US" sz="3200" dirty="0"/>
          </a:p>
          <a:p>
            <a:pPr eaLnBrk="1" hangingPunct="1">
              <a:lnSpc>
                <a:spcPct val="110000"/>
              </a:lnSpc>
            </a:pPr>
            <a:r>
              <a:rPr lang="en-US" altLang="en-US" sz="3600" dirty="0"/>
              <a:t>Estimated S</a:t>
            </a:r>
            <a:r>
              <a:rPr lang="en-US" altLang="en-US" sz="3600" baseline="-25000" dirty="0"/>
              <a:t>S</a:t>
            </a:r>
            <a:r>
              <a:rPr lang="en-US" altLang="en-US" sz="3600" dirty="0"/>
              <a:t> ~10–100 x10</a:t>
            </a:r>
            <a:r>
              <a:rPr lang="en-US" altLang="en-US" sz="3600" baseline="30000" dirty="0"/>
              <a:t>-6</a:t>
            </a:r>
            <a:r>
              <a:rPr lang="en-US" altLang="en-US" sz="3600" dirty="0"/>
              <a:t> ft</a:t>
            </a:r>
            <a:r>
              <a:rPr lang="en-US" altLang="en-US" sz="2800" dirty="0"/>
              <a:t> </a:t>
            </a:r>
            <a:r>
              <a:rPr lang="en-US" altLang="en-US" sz="3600" baseline="30000" dirty="0"/>
              <a:t>-1</a:t>
            </a:r>
            <a:endParaRPr lang="en-US" altLang="en-US" sz="3600" dirty="0"/>
          </a:p>
          <a:p>
            <a:pPr eaLnBrk="1" hangingPunct="1">
              <a:lnSpc>
                <a:spcPct val="110000"/>
              </a:lnSpc>
            </a:pPr>
            <a:r>
              <a:rPr lang="en-US" altLang="en-US" sz="3600" dirty="0"/>
              <a:t>Hydraulic conductivity unaffected</a:t>
            </a:r>
          </a:p>
          <a:p>
            <a:pPr eaLnBrk="1" hangingPunct="1">
              <a:lnSpc>
                <a:spcPct val="110000"/>
              </a:lnSpc>
            </a:pPr>
            <a:r>
              <a:rPr lang="en-US" altLang="en-US" sz="3600" dirty="0"/>
              <a:t>Could pack-off well, but don’t</a:t>
            </a:r>
          </a:p>
          <a:p>
            <a:pPr eaLnBrk="1" hangingPunct="1">
              <a:lnSpc>
                <a:spcPct val="110000"/>
              </a:lnSpc>
            </a:pPr>
            <a:r>
              <a:rPr lang="en-US" altLang="en-US" sz="3600" dirty="0"/>
              <a:t>Ignore meaningless S</a:t>
            </a:r>
            <a:r>
              <a:rPr lang="en-US" altLang="en-US" sz="3600" baseline="-25000" dirty="0"/>
              <a:t>S</a:t>
            </a:r>
            <a:r>
              <a:rPr lang="en-US" altLang="en-US" sz="3600" dirty="0"/>
              <a:t> estimates</a:t>
            </a:r>
          </a:p>
        </p:txBody>
      </p:sp>
    </p:spTree>
    <p:extLst>
      <p:ext uri="{BB962C8B-B14F-4D97-AF65-F5344CB8AC3E}">
        <p14:creationId xmlns:p14="http://schemas.microsoft.com/office/powerpoint/2010/main" val="2436140827"/>
      </p:ext>
    </p:extLst>
  </p:cSld>
  <p:clrMapOvr>
    <a:masterClrMapping/>
  </p:clrMapOvr>
  <p:transition>
    <p:wipe dir="d"/>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9218" name="Rectangle 41">
            <a:hlinkClick r:id="rId2" action="ppaction://hlinkfile"/>
          </p:cNvPr>
          <p:cNvSpPr>
            <a:spLocks noChangeArrowheads="1"/>
          </p:cNvSpPr>
          <p:nvPr/>
        </p:nvSpPr>
        <p:spPr bwMode="auto">
          <a:xfrm>
            <a:off x="5084763" y="4360863"/>
            <a:ext cx="3824287" cy="2239962"/>
          </a:xfrm>
          <a:prstGeom prst="rect">
            <a:avLst/>
          </a:prstGeom>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eaLnBrk="0" hangingPunct="0">
              <a:defRPr sz="5400" b="1">
                <a:solidFill>
                  <a:schemeClr val="tx1"/>
                </a:solidFill>
                <a:latin typeface="Times New Roman" panose="02020603050405020304" pitchFamily="18" charset="0"/>
              </a:defRPr>
            </a:lvl1pPr>
            <a:lvl2pPr marL="742950" indent="-285750" eaLnBrk="0" hangingPunct="0">
              <a:defRPr sz="5400" b="1">
                <a:solidFill>
                  <a:schemeClr val="tx1"/>
                </a:solidFill>
                <a:latin typeface="Times New Roman" panose="02020603050405020304" pitchFamily="18" charset="0"/>
              </a:defRPr>
            </a:lvl2pPr>
            <a:lvl3pPr marL="1143000" indent="-228600" eaLnBrk="0" hangingPunct="0">
              <a:defRPr sz="5400" b="1">
                <a:solidFill>
                  <a:schemeClr val="tx1"/>
                </a:solidFill>
                <a:latin typeface="Times New Roman" panose="02020603050405020304" pitchFamily="18" charset="0"/>
              </a:defRPr>
            </a:lvl3pPr>
            <a:lvl4pPr marL="1600200" indent="-228600" eaLnBrk="0" hangingPunct="0">
              <a:defRPr sz="5400" b="1">
                <a:solidFill>
                  <a:schemeClr val="tx1"/>
                </a:solidFill>
                <a:latin typeface="Times New Roman" panose="02020603050405020304" pitchFamily="18" charset="0"/>
              </a:defRPr>
            </a:lvl4pPr>
            <a:lvl5pPr marL="2057400" indent="-228600" eaLnBrk="0" hangingPunct="0">
              <a:defRPr sz="5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5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5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5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5400" b="1">
                <a:solidFill>
                  <a:schemeClr val="tx1"/>
                </a:solidFill>
                <a:latin typeface="Times New Roman" panose="02020603050405020304" pitchFamily="18" charset="0"/>
              </a:defRPr>
            </a:lvl9pPr>
          </a:lstStyle>
          <a:p>
            <a:pPr eaLnBrk="1" hangingPunct="1"/>
            <a:endParaRPr lang="en-US" altLang="en-US"/>
          </a:p>
        </p:txBody>
      </p:sp>
      <p:sp>
        <p:nvSpPr>
          <p:cNvPr id="9219" name="Rectangle 2"/>
          <p:cNvSpPr>
            <a:spLocks noGrp="1" noChangeArrowheads="1"/>
          </p:cNvSpPr>
          <p:nvPr>
            <p:ph type="title"/>
          </p:nvPr>
        </p:nvSpPr>
        <p:spPr/>
        <p:txBody>
          <a:bodyPr/>
          <a:lstStyle/>
          <a:p>
            <a:pPr eaLnBrk="1" hangingPunct="1"/>
            <a:r>
              <a:rPr lang="en-US" altLang="en-US"/>
              <a:t>Long Well Screens</a:t>
            </a:r>
          </a:p>
        </p:txBody>
      </p:sp>
      <p:sp>
        <p:nvSpPr>
          <p:cNvPr id="9220" name="Rectangle 3"/>
          <p:cNvSpPr>
            <a:spLocks noGrp="1" noChangeArrowheads="1"/>
          </p:cNvSpPr>
          <p:nvPr>
            <p:ph type="body" idx="1"/>
          </p:nvPr>
        </p:nvSpPr>
        <p:spPr>
          <a:xfrm>
            <a:off x="1" y="1409700"/>
            <a:ext cx="5143500" cy="5108575"/>
          </a:xfrm>
        </p:spPr>
        <p:txBody>
          <a:bodyPr/>
          <a:lstStyle/>
          <a:p>
            <a:pPr eaLnBrk="1" hangingPunct="1"/>
            <a:r>
              <a:rPr lang="en-US" altLang="en-US" sz="2800" dirty="0"/>
              <a:t>Well is not passive</a:t>
            </a:r>
          </a:p>
          <a:p>
            <a:pPr eaLnBrk="1" hangingPunct="1"/>
            <a:r>
              <a:rPr lang="en-US" altLang="en-US" sz="2800" dirty="0"/>
              <a:t>Vertical gradients induce flow</a:t>
            </a:r>
          </a:p>
          <a:p>
            <a:pPr eaLnBrk="1" hangingPunct="1"/>
            <a:r>
              <a:rPr lang="en-US" altLang="en-US" sz="2800" dirty="0"/>
              <a:t>Flow magnitude increases with K and screen length</a:t>
            </a:r>
          </a:p>
          <a:p>
            <a:pPr eaLnBrk="1" hangingPunct="1"/>
            <a:r>
              <a:rPr lang="en-US" altLang="en-US" sz="2800" dirty="0"/>
              <a:t>Water level weighted towards highest transmissivity</a:t>
            </a:r>
          </a:p>
          <a:p>
            <a:pPr eaLnBrk="1" hangingPunct="1"/>
            <a:r>
              <a:rPr lang="en-US" altLang="en-US" sz="2800" dirty="0"/>
              <a:t>Interpret as if well completed in just transmissive material  </a:t>
            </a:r>
          </a:p>
        </p:txBody>
      </p:sp>
      <p:grpSp>
        <p:nvGrpSpPr>
          <p:cNvPr id="9221" name="Group 4"/>
          <p:cNvGrpSpPr>
            <a:grpSpLocks/>
          </p:cNvGrpSpPr>
          <p:nvPr/>
        </p:nvGrpSpPr>
        <p:grpSpPr bwMode="auto">
          <a:xfrm>
            <a:off x="5183188" y="1741488"/>
            <a:ext cx="3927475" cy="4011612"/>
            <a:chOff x="1357" y="925"/>
            <a:chExt cx="1972" cy="2014"/>
          </a:xfrm>
        </p:grpSpPr>
        <p:sp>
          <p:nvSpPr>
            <p:cNvPr id="9222" name="Rectangle 5" descr="Sand"/>
            <p:cNvSpPr>
              <a:spLocks noChangeArrowheads="1"/>
            </p:cNvSpPr>
            <p:nvPr/>
          </p:nvSpPr>
          <p:spPr bwMode="auto">
            <a:xfrm>
              <a:off x="1357" y="1382"/>
              <a:ext cx="1815" cy="1557"/>
            </a:xfrm>
            <a:prstGeom prst="rect">
              <a:avLst/>
            </a:prstGeom>
            <a:blipFill dpi="0" rotWithShape="0">
              <a:blip r:embed="rId3"/>
              <a:srcRect/>
              <a:tile tx="0" ty="0" sx="100000" sy="100000" flip="none" algn="tl"/>
            </a:blipFill>
            <a:ln>
              <a:noFill/>
            </a:ln>
            <a:extLst>
              <a:ext uri="{91240B29-F687-4F45-9708-019B960494DF}">
                <a14:hiddenLine xmlns:a14="http://schemas.microsoft.com/office/drawing/2010/main" w="19050">
                  <a:solidFill>
                    <a:srgbClr val="000000"/>
                  </a:solidFill>
                  <a:miter lim="800000"/>
                  <a:headEnd/>
                  <a:tailEnd/>
                </a14:hiddenLine>
              </a:ext>
            </a:extLst>
          </p:spPr>
          <p:txBody>
            <a:bodyPr wrap="none" anchor="ctr"/>
            <a:lstStyle>
              <a:lvl1pPr eaLnBrk="0" hangingPunct="0">
                <a:defRPr sz="5400" b="1">
                  <a:solidFill>
                    <a:schemeClr val="tx1"/>
                  </a:solidFill>
                  <a:latin typeface="Times New Roman" panose="02020603050405020304" pitchFamily="18" charset="0"/>
                </a:defRPr>
              </a:lvl1pPr>
              <a:lvl2pPr marL="742950" indent="-285750" eaLnBrk="0" hangingPunct="0">
                <a:defRPr sz="5400" b="1">
                  <a:solidFill>
                    <a:schemeClr val="tx1"/>
                  </a:solidFill>
                  <a:latin typeface="Times New Roman" panose="02020603050405020304" pitchFamily="18" charset="0"/>
                </a:defRPr>
              </a:lvl2pPr>
              <a:lvl3pPr marL="1143000" indent="-228600" eaLnBrk="0" hangingPunct="0">
                <a:defRPr sz="5400" b="1">
                  <a:solidFill>
                    <a:schemeClr val="tx1"/>
                  </a:solidFill>
                  <a:latin typeface="Times New Roman" panose="02020603050405020304" pitchFamily="18" charset="0"/>
                </a:defRPr>
              </a:lvl3pPr>
              <a:lvl4pPr marL="1600200" indent="-228600" eaLnBrk="0" hangingPunct="0">
                <a:defRPr sz="5400" b="1">
                  <a:solidFill>
                    <a:schemeClr val="tx1"/>
                  </a:solidFill>
                  <a:latin typeface="Times New Roman" panose="02020603050405020304" pitchFamily="18" charset="0"/>
                </a:defRPr>
              </a:lvl4pPr>
              <a:lvl5pPr marL="2057400" indent="-228600" eaLnBrk="0" hangingPunct="0">
                <a:defRPr sz="5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5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5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5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5400" b="1">
                  <a:solidFill>
                    <a:schemeClr val="tx1"/>
                  </a:solidFill>
                  <a:latin typeface="Times New Roman" panose="02020603050405020304" pitchFamily="18" charset="0"/>
                </a:defRPr>
              </a:lvl9pPr>
            </a:lstStyle>
            <a:p>
              <a:r>
                <a:rPr lang="en-US" altLang="en-US" sz="2400" b="0">
                  <a:latin typeface="Arial" panose="020B0604020202020204" pitchFamily="34" charset="0"/>
                </a:rPr>
                <a:t>K1</a:t>
              </a:r>
            </a:p>
          </p:txBody>
        </p:sp>
        <p:sp>
          <p:nvSpPr>
            <p:cNvPr id="9223" name="Freeform 6" descr="Dashed upward diagonal"/>
            <p:cNvSpPr>
              <a:spLocks/>
            </p:cNvSpPr>
            <p:nvPr/>
          </p:nvSpPr>
          <p:spPr bwMode="auto">
            <a:xfrm>
              <a:off x="1846" y="2390"/>
              <a:ext cx="533" cy="110"/>
            </a:xfrm>
            <a:custGeom>
              <a:avLst/>
              <a:gdLst>
                <a:gd name="T0" fmla="*/ 28 w 488"/>
                <a:gd name="T1" fmla="*/ 34 h 116"/>
                <a:gd name="T2" fmla="*/ 131 w 488"/>
                <a:gd name="T3" fmla="*/ 9 h 116"/>
                <a:gd name="T4" fmla="*/ 288 w 488"/>
                <a:gd name="T5" fmla="*/ 0 h 116"/>
                <a:gd name="T6" fmla="*/ 391 w 488"/>
                <a:gd name="T7" fmla="*/ 15 h 116"/>
                <a:gd name="T8" fmla="*/ 435 w 488"/>
                <a:gd name="T9" fmla="*/ 17 h 116"/>
                <a:gd name="T10" fmla="*/ 533 w 488"/>
                <a:gd name="T11" fmla="*/ 59 h 116"/>
                <a:gd name="T12" fmla="*/ 446 w 488"/>
                <a:gd name="T13" fmla="*/ 80 h 116"/>
                <a:gd name="T14" fmla="*/ 310 w 488"/>
                <a:gd name="T15" fmla="*/ 83 h 116"/>
                <a:gd name="T16" fmla="*/ 238 w 488"/>
                <a:gd name="T17" fmla="*/ 76 h 116"/>
                <a:gd name="T18" fmla="*/ 175 w 488"/>
                <a:gd name="T19" fmla="*/ 85 h 116"/>
                <a:gd name="T20" fmla="*/ 39 w 488"/>
                <a:gd name="T21" fmla="*/ 64 h 116"/>
                <a:gd name="T22" fmla="*/ 0 w 488"/>
                <a:gd name="T23" fmla="*/ 51 h 116"/>
                <a:gd name="T24" fmla="*/ 15 w 488"/>
                <a:gd name="T25" fmla="*/ 40 h 116"/>
                <a:gd name="T26" fmla="*/ 28 w 488"/>
                <a:gd name="T27" fmla="*/ 34 h 11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88"/>
                <a:gd name="T43" fmla="*/ 0 h 116"/>
                <a:gd name="T44" fmla="*/ 488 w 488"/>
                <a:gd name="T45" fmla="*/ 116 h 11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88" h="116">
                  <a:moveTo>
                    <a:pt x="26" y="36"/>
                  </a:moveTo>
                  <a:lnTo>
                    <a:pt x="120" y="10"/>
                  </a:lnTo>
                  <a:lnTo>
                    <a:pt x="264" y="0"/>
                  </a:lnTo>
                  <a:cubicBezTo>
                    <a:pt x="295" y="5"/>
                    <a:pt x="326" y="12"/>
                    <a:pt x="358" y="16"/>
                  </a:cubicBezTo>
                  <a:cubicBezTo>
                    <a:pt x="371" y="18"/>
                    <a:pt x="385" y="17"/>
                    <a:pt x="398" y="18"/>
                  </a:cubicBezTo>
                  <a:cubicBezTo>
                    <a:pt x="418" y="20"/>
                    <a:pt x="467" y="62"/>
                    <a:pt x="488" y="62"/>
                  </a:cubicBezTo>
                  <a:cubicBezTo>
                    <a:pt x="457" y="73"/>
                    <a:pt x="440" y="79"/>
                    <a:pt x="408" y="84"/>
                  </a:cubicBezTo>
                  <a:cubicBezTo>
                    <a:pt x="383" y="101"/>
                    <a:pt x="300" y="89"/>
                    <a:pt x="284" y="88"/>
                  </a:cubicBezTo>
                  <a:cubicBezTo>
                    <a:pt x="262" y="83"/>
                    <a:pt x="240" y="81"/>
                    <a:pt x="218" y="80"/>
                  </a:cubicBezTo>
                  <a:cubicBezTo>
                    <a:pt x="197" y="82"/>
                    <a:pt x="180" y="87"/>
                    <a:pt x="160" y="90"/>
                  </a:cubicBezTo>
                  <a:cubicBezTo>
                    <a:pt x="96" y="116"/>
                    <a:pt x="85" y="75"/>
                    <a:pt x="36" y="68"/>
                  </a:cubicBezTo>
                  <a:cubicBezTo>
                    <a:pt x="27" y="62"/>
                    <a:pt x="11" y="54"/>
                    <a:pt x="0" y="54"/>
                  </a:cubicBezTo>
                  <a:lnTo>
                    <a:pt x="14" y="42"/>
                  </a:lnTo>
                  <a:lnTo>
                    <a:pt x="26" y="36"/>
                  </a:lnTo>
                  <a:close/>
                </a:path>
              </a:pathLst>
            </a:custGeom>
            <a:pattFill prst="dashUpDiag">
              <a:fgClr>
                <a:srgbClr val="C0C0C0"/>
              </a:fgClr>
              <a:bgClr>
                <a:srgbClr val="FFFF99"/>
              </a:bgClr>
            </a:pattFill>
            <a:ln>
              <a:noFill/>
            </a:ln>
            <a:extLst>
              <a:ext uri="{91240B29-F687-4F45-9708-019B960494DF}">
                <a14:hiddenLine xmlns:a14="http://schemas.microsoft.com/office/drawing/2010/main" w="19050">
                  <a:solidFill>
                    <a:srgbClr val="000000"/>
                  </a:solidFill>
                  <a:round/>
                  <a:headEnd/>
                  <a:tailEnd/>
                </a14:hiddenLine>
              </a:ext>
            </a:extLst>
          </p:spPr>
          <p:txBody>
            <a:bodyPr wrap="none" anchor="ctr"/>
            <a:lstStyle>
              <a:lvl1pPr eaLnBrk="0" hangingPunct="0">
                <a:defRPr sz="5400" b="1">
                  <a:solidFill>
                    <a:schemeClr val="tx1"/>
                  </a:solidFill>
                  <a:latin typeface="Times New Roman" panose="02020603050405020304" pitchFamily="18" charset="0"/>
                </a:defRPr>
              </a:lvl1pPr>
              <a:lvl2pPr marL="742950" indent="-285750" eaLnBrk="0" hangingPunct="0">
                <a:defRPr sz="5400" b="1">
                  <a:solidFill>
                    <a:schemeClr val="tx1"/>
                  </a:solidFill>
                  <a:latin typeface="Times New Roman" panose="02020603050405020304" pitchFamily="18" charset="0"/>
                </a:defRPr>
              </a:lvl2pPr>
              <a:lvl3pPr marL="1143000" indent="-228600" eaLnBrk="0" hangingPunct="0">
                <a:defRPr sz="5400" b="1">
                  <a:solidFill>
                    <a:schemeClr val="tx1"/>
                  </a:solidFill>
                  <a:latin typeface="Times New Roman" panose="02020603050405020304" pitchFamily="18" charset="0"/>
                </a:defRPr>
              </a:lvl3pPr>
              <a:lvl4pPr marL="1600200" indent="-228600" eaLnBrk="0" hangingPunct="0">
                <a:defRPr sz="5400" b="1">
                  <a:solidFill>
                    <a:schemeClr val="tx1"/>
                  </a:solidFill>
                  <a:latin typeface="Times New Roman" panose="02020603050405020304" pitchFamily="18" charset="0"/>
                </a:defRPr>
              </a:lvl4pPr>
              <a:lvl5pPr marL="2057400" indent="-228600" eaLnBrk="0" hangingPunct="0">
                <a:defRPr sz="5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5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5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5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5400" b="1">
                  <a:solidFill>
                    <a:schemeClr val="tx1"/>
                  </a:solidFill>
                  <a:latin typeface="Times New Roman" panose="02020603050405020304" pitchFamily="18" charset="0"/>
                </a:defRPr>
              </a:lvl9pPr>
            </a:lstStyle>
            <a:p>
              <a:pPr eaLnBrk="1" hangingPunct="1"/>
              <a:endParaRPr lang="en-US" altLang="en-US"/>
            </a:p>
          </p:txBody>
        </p:sp>
        <p:sp>
          <p:nvSpPr>
            <p:cNvPr id="9224" name="Freeform 7" descr="Dashed upward diagonal"/>
            <p:cNvSpPr>
              <a:spLocks/>
            </p:cNvSpPr>
            <p:nvPr/>
          </p:nvSpPr>
          <p:spPr bwMode="auto">
            <a:xfrm flipV="1">
              <a:off x="2215" y="1806"/>
              <a:ext cx="716" cy="110"/>
            </a:xfrm>
            <a:custGeom>
              <a:avLst/>
              <a:gdLst>
                <a:gd name="T0" fmla="*/ 38 w 488"/>
                <a:gd name="T1" fmla="*/ 34 h 116"/>
                <a:gd name="T2" fmla="*/ 176 w 488"/>
                <a:gd name="T3" fmla="*/ 9 h 116"/>
                <a:gd name="T4" fmla="*/ 387 w 488"/>
                <a:gd name="T5" fmla="*/ 0 h 116"/>
                <a:gd name="T6" fmla="*/ 525 w 488"/>
                <a:gd name="T7" fmla="*/ 15 h 116"/>
                <a:gd name="T8" fmla="*/ 584 w 488"/>
                <a:gd name="T9" fmla="*/ 17 h 116"/>
                <a:gd name="T10" fmla="*/ 716 w 488"/>
                <a:gd name="T11" fmla="*/ 59 h 116"/>
                <a:gd name="T12" fmla="*/ 599 w 488"/>
                <a:gd name="T13" fmla="*/ 80 h 116"/>
                <a:gd name="T14" fmla="*/ 417 w 488"/>
                <a:gd name="T15" fmla="*/ 83 h 116"/>
                <a:gd name="T16" fmla="*/ 320 w 488"/>
                <a:gd name="T17" fmla="*/ 76 h 116"/>
                <a:gd name="T18" fmla="*/ 235 w 488"/>
                <a:gd name="T19" fmla="*/ 85 h 116"/>
                <a:gd name="T20" fmla="*/ 53 w 488"/>
                <a:gd name="T21" fmla="*/ 64 h 116"/>
                <a:gd name="T22" fmla="*/ 0 w 488"/>
                <a:gd name="T23" fmla="*/ 51 h 116"/>
                <a:gd name="T24" fmla="*/ 21 w 488"/>
                <a:gd name="T25" fmla="*/ 40 h 116"/>
                <a:gd name="T26" fmla="*/ 38 w 488"/>
                <a:gd name="T27" fmla="*/ 34 h 11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88"/>
                <a:gd name="T43" fmla="*/ 0 h 116"/>
                <a:gd name="T44" fmla="*/ 488 w 488"/>
                <a:gd name="T45" fmla="*/ 116 h 11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88" h="116">
                  <a:moveTo>
                    <a:pt x="26" y="36"/>
                  </a:moveTo>
                  <a:lnTo>
                    <a:pt x="120" y="10"/>
                  </a:lnTo>
                  <a:lnTo>
                    <a:pt x="264" y="0"/>
                  </a:lnTo>
                  <a:cubicBezTo>
                    <a:pt x="295" y="5"/>
                    <a:pt x="326" y="12"/>
                    <a:pt x="358" y="16"/>
                  </a:cubicBezTo>
                  <a:cubicBezTo>
                    <a:pt x="371" y="18"/>
                    <a:pt x="385" y="17"/>
                    <a:pt x="398" y="18"/>
                  </a:cubicBezTo>
                  <a:cubicBezTo>
                    <a:pt x="418" y="20"/>
                    <a:pt x="467" y="62"/>
                    <a:pt x="488" y="62"/>
                  </a:cubicBezTo>
                  <a:cubicBezTo>
                    <a:pt x="457" y="73"/>
                    <a:pt x="440" y="79"/>
                    <a:pt x="408" y="84"/>
                  </a:cubicBezTo>
                  <a:cubicBezTo>
                    <a:pt x="383" y="101"/>
                    <a:pt x="300" y="89"/>
                    <a:pt x="284" y="88"/>
                  </a:cubicBezTo>
                  <a:cubicBezTo>
                    <a:pt x="262" y="83"/>
                    <a:pt x="240" y="81"/>
                    <a:pt x="218" y="80"/>
                  </a:cubicBezTo>
                  <a:cubicBezTo>
                    <a:pt x="197" y="82"/>
                    <a:pt x="180" y="87"/>
                    <a:pt x="160" y="90"/>
                  </a:cubicBezTo>
                  <a:cubicBezTo>
                    <a:pt x="96" y="116"/>
                    <a:pt x="85" y="75"/>
                    <a:pt x="36" y="68"/>
                  </a:cubicBezTo>
                  <a:cubicBezTo>
                    <a:pt x="27" y="62"/>
                    <a:pt x="11" y="54"/>
                    <a:pt x="0" y="54"/>
                  </a:cubicBezTo>
                  <a:lnTo>
                    <a:pt x="14" y="42"/>
                  </a:lnTo>
                  <a:lnTo>
                    <a:pt x="26" y="36"/>
                  </a:lnTo>
                  <a:close/>
                </a:path>
              </a:pathLst>
            </a:custGeom>
            <a:pattFill prst="dashUpDiag">
              <a:fgClr>
                <a:srgbClr val="C0C0C0"/>
              </a:fgClr>
              <a:bgClr>
                <a:srgbClr val="FFFF99"/>
              </a:bgClr>
            </a:pattFill>
            <a:ln>
              <a:noFill/>
            </a:ln>
            <a:extLst>
              <a:ext uri="{91240B29-F687-4F45-9708-019B960494DF}">
                <a14:hiddenLine xmlns:a14="http://schemas.microsoft.com/office/drawing/2010/main" w="19050">
                  <a:solidFill>
                    <a:srgbClr val="000000"/>
                  </a:solidFill>
                  <a:round/>
                  <a:headEnd/>
                  <a:tailEnd/>
                </a14:hiddenLine>
              </a:ext>
            </a:extLst>
          </p:spPr>
          <p:txBody>
            <a:bodyPr wrap="none" anchor="ctr"/>
            <a:lstStyle>
              <a:lvl1pPr eaLnBrk="0" hangingPunct="0">
                <a:defRPr sz="5400" b="1">
                  <a:solidFill>
                    <a:schemeClr val="tx1"/>
                  </a:solidFill>
                  <a:latin typeface="Times New Roman" panose="02020603050405020304" pitchFamily="18" charset="0"/>
                </a:defRPr>
              </a:lvl1pPr>
              <a:lvl2pPr marL="742950" indent="-285750" eaLnBrk="0" hangingPunct="0">
                <a:defRPr sz="5400" b="1">
                  <a:solidFill>
                    <a:schemeClr val="tx1"/>
                  </a:solidFill>
                  <a:latin typeface="Times New Roman" panose="02020603050405020304" pitchFamily="18" charset="0"/>
                </a:defRPr>
              </a:lvl2pPr>
              <a:lvl3pPr marL="1143000" indent="-228600" eaLnBrk="0" hangingPunct="0">
                <a:defRPr sz="5400" b="1">
                  <a:solidFill>
                    <a:schemeClr val="tx1"/>
                  </a:solidFill>
                  <a:latin typeface="Times New Roman" panose="02020603050405020304" pitchFamily="18" charset="0"/>
                </a:defRPr>
              </a:lvl3pPr>
              <a:lvl4pPr marL="1600200" indent="-228600" eaLnBrk="0" hangingPunct="0">
                <a:defRPr sz="5400" b="1">
                  <a:solidFill>
                    <a:schemeClr val="tx1"/>
                  </a:solidFill>
                  <a:latin typeface="Times New Roman" panose="02020603050405020304" pitchFamily="18" charset="0"/>
                </a:defRPr>
              </a:lvl4pPr>
              <a:lvl5pPr marL="2057400" indent="-228600" eaLnBrk="0" hangingPunct="0">
                <a:defRPr sz="5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5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5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5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5400" b="1">
                  <a:solidFill>
                    <a:schemeClr val="tx1"/>
                  </a:solidFill>
                  <a:latin typeface="Times New Roman" panose="02020603050405020304" pitchFamily="18" charset="0"/>
                </a:defRPr>
              </a:lvl9pPr>
            </a:lstStyle>
            <a:p>
              <a:pPr eaLnBrk="1" hangingPunct="1"/>
              <a:endParaRPr lang="en-US" altLang="en-US"/>
            </a:p>
          </p:txBody>
        </p:sp>
        <p:sp>
          <p:nvSpPr>
            <p:cNvPr id="9225" name="Rectangle 8" descr="Horizontal brick"/>
            <p:cNvSpPr>
              <a:spLocks noChangeArrowheads="1"/>
            </p:cNvSpPr>
            <p:nvPr/>
          </p:nvSpPr>
          <p:spPr bwMode="auto">
            <a:xfrm>
              <a:off x="1359" y="2268"/>
              <a:ext cx="1813" cy="671"/>
            </a:xfrm>
            <a:prstGeom prst="rect">
              <a:avLst/>
            </a:prstGeom>
            <a:pattFill prst="horzBrick">
              <a:fgClr>
                <a:schemeClr val="tx1"/>
              </a:fgClr>
              <a:bgClr>
                <a:srgbClr val="33CCFF"/>
              </a:bgClr>
            </a:pattFill>
            <a:ln w="19050">
              <a:solidFill>
                <a:srgbClr val="0000FF"/>
              </a:solidFill>
              <a:miter lim="800000"/>
              <a:headEnd/>
              <a:tailEnd/>
            </a:ln>
          </p:spPr>
          <p:txBody>
            <a:bodyPr wrap="none" anchor="ctr"/>
            <a:lstStyle>
              <a:lvl1pPr eaLnBrk="0" hangingPunct="0">
                <a:defRPr sz="5400" b="1">
                  <a:solidFill>
                    <a:schemeClr val="tx1"/>
                  </a:solidFill>
                  <a:latin typeface="Times New Roman" panose="02020603050405020304" pitchFamily="18" charset="0"/>
                </a:defRPr>
              </a:lvl1pPr>
              <a:lvl2pPr marL="742950" indent="-285750" eaLnBrk="0" hangingPunct="0">
                <a:defRPr sz="5400" b="1">
                  <a:solidFill>
                    <a:schemeClr val="tx1"/>
                  </a:solidFill>
                  <a:latin typeface="Times New Roman" panose="02020603050405020304" pitchFamily="18" charset="0"/>
                </a:defRPr>
              </a:lvl2pPr>
              <a:lvl3pPr marL="1143000" indent="-228600" eaLnBrk="0" hangingPunct="0">
                <a:defRPr sz="5400" b="1">
                  <a:solidFill>
                    <a:schemeClr val="tx1"/>
                  </a:solidFill>
                  <a:latin typeface="Times New Roman" panose="02020603050405020304" pitchFamily="18" charset="0"/>
                </a:defRPr>
              </a:lvl3pPr>
              <a:lvl4pPr marL="1600200" indent="-228600" eaLnBrk="0" hangingPunct="0">
                <a:defRPr sz="5400" b="1">
                  <a:solidFill>
                    <a:schemeClr val="tx1"/>
                  </a:solidFill>
                  <a:latin typeface="Times New Roman" panose="02020603050405020304" pitchFamily="18" charset="0"/>
                </a:defRPr>
              </a:lvl4pPr>
              <a:lvl5pPr marL="2057400" indent="-228600" eaLnBrk="0" hangingPunct="0">
                <a:defRPr sz="5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5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5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5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5400" b="1">
                  <a:solidFill>
                    <a:schemeClr val="tx1"/>
                  </a:solidFill>
                  <a:latin typeface="Times New Roman" panose="02020603050405020304" pitchFamily="18" charset="0"/>
                </a:defRPr>
              </a:lvl9pPr>
            </a:lstStyle>
            <a:p>
              <a:pPr eaLnBrk="1" hangingPunct="1"/>
              <a:endParaRPr lang="en-US" altLang="en-US"/>
            </a:p>
          </p:txBody>
        </p:sp>
        <p:grpSp>
          <p:nvGrpSpPr>
            <p:cNvPr id="9226" name="Group 9"/>
            <p:cNvGrpSpPr>
              <a:grpSpLocks/>
            </p:cNvGrpSpPr>
            <p:nvPr/>
          </p:nvGrpSpPr>
          <p:grpSpPr bwMode="auto">
            <a:xfrm>
              <a:off x="1553" y="925"/>
              <a:ext cx="866" cy="1933"/>
              <a:chOff x="1113" y="1014"/>
              <a:chExt cx="395" cy="1933"/>
            </a:xfrm>
          </p:grpSpPr>
          <p:sp>
            <p:nvSpPr>
              <p:cNvPr id="9235" name="Rectangle 10" descr="Large confetti"/>
              <p:cNvSpPr>
                <a:spLocks noChangeArrowheads="1"/>
              </p:cNvSpPr>
              <p:nvPr/>
            </p:nvSpPr>
            <p:spPr bwMode="auto">
              <a:xfrm>
                <a:off x="1114" y="1805"/>
                <a:ext cx="394" cy="1142"/>
              </a:xfrm>
              <a:prstGeom prst="rect">
                <a:avLst/>
              </a:prstGeom>
              <a:pattFill prst="lgConfetti">
                <a:fgClr>
                  <a:schemeClr val="tx1"/>
                </a:fgClr>
                <a:bgClr>
                  <a:schemeClr val="bg1"/>
                </a:bgClr>
              </a:pattFill>
              <a:ln>
                <a:noFill/>
              </a:ln>
              <a:extLst>
                <a:ext uri="{91240B29-F687-4F45-9708-019B960494DF}">
                  <a14:hiddenLine xmlns:a14="http://schemas.microsoft.com/office/drawing/2010/main" w="19050">
                    <a:solidFill>
                      <a:srgbClr val="000000"/>
                    </a:solidFill>
                    <a:miter lim="800000"/>
                    <a:headEnd/>
                    <a:tailEnd/>
                  </a14:hiddenLine>
                </a:ext>
              </a:extLst>
            </p:spPr>
            <p:txBody>
              <a:bodyPr wrap="none" anchor="ctr"/>
              <a:lstStyle>
                <a:lvl1pPr eaLnBrk="0" hangingPunct="0">
                  <a:defRPr sz="5400" b="1">
                    <a:solidFill>
                      <a:schemeClr val="tx1"/>
                    </a:solidFill>
                    <a:latin typeface="Times New Roman" panose="02020603050405020304" pitchFamily="18" charset="0"/>
                  </a:defRPr>
                </a:lvl1pPr>
                <a:lvl2pPr marL="742950" indent="-285750" eaLnBrk="0" hangingPunct="0">
                  <a:defRPr sz="5400" b="1">
                    <a:solidFill>
                      <a:schemeClr val="tx1"/>
                    </a:solidFill>
                    <a:latin typeface="Times New Roman" panose="02020603050405020304" pitchFamily="18" charset="0"/>
                  </a:defRPr>
                </a:lvl2pPr>
                <a:lvl3pPr marL="1143000" indent="-228600" eaLnBrk="0" hangingPunct="0">
                  <a:defRPr sz="5400" b="1">
                    <a:solidFill>
                      <a:schemeClr val="tx1"/>
                    </a:solidFill>
                    <a:latin typeface="Times New Roman" panose="02020603050405020304" pitchFamily="18" charset="0"/>
                  </a:defRPr>
                </a:lvl3pPr>
                <a:lvl4pPr marL="1600200" indent="-228600" eaLnBrk="0" hangingPunct="0">
                  <a:defRPr sz="5400" b="1">
                    <a:solidFill>
                      <a:schemeClr val="tx1"/>
                    </a:solidFill>
                    <a:latin typeface="Times New Roman" panose="02020603050405020304" pitchFamily="18" charset="0"/>
                  </a:defRPr>
                </a:lvl4pPr>
                <a:lvl5pPr marL="2057400" indent="-228600" eaLnBrk="0" hangingPunct="0">
                  <a:defRPr sz="5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5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5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5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5400" b="1">
                    <a:solidFill>
                      <a:schemeClr val="tx1"/>
                    </a:solidFill>
                    <a:latin typeface="Times New Roman" panose="02020603050405020304" pitchFamily="18" charset="0"/>
                  </a:defRPr>
                </a:lvl9pPr>
              </a:lstStyle>
              <a:p>
                <a:pPr eaLnBrk="1" hangingPunct="1"/>
                <a:endParaRPr lang="en-US" altLang="en-US"/>
              </a:p>
            </p:txBody>
          </p:sp>
          <p:sp>
            <p:nvSpPr>
              <p:cNvPr id="9236" name="Rectangle 11" descr="Dark upward diagonal"/>
              <p:cNvSpPr>
                <a:spLocks noChangeArrowheads="1"/>
              </p:cNvSpPr>
              <p:nvPr/>
            </p:nvSpPr>
            <p:spPr bwMode="auto">
              <a:xfrm>
                <a:off x="1113" y="1470"/>
                <a:ext cx="394" cy="336"/>
              </a:xfrm>
              <a:prstGeom prst="rect">
                <a:avLst/>
              </a:prstGeom>
              <a:pattFill prst="dkUpDiag">
                <a:fgClr>
                  <a:schemeClr val="bg2"/>
                </a:fgClr>
                <a:bgClr>
                  <a:srgbClr val="FFFF66"/>
                </a:bgClr>
              </a:pattFill>
              <a:ln>
                <a:noFill/>
              </a:ln>
              <a:extLst>
                <a:ext uri="{91240B29-F687-4F45-9708-019B960494DF}">
                  <a14:hiddenLine xmlns:a14="http://schemas.microsoft.com/office/drawing/2010/main" w="19050">
                    <a:solidFill>
                      <a:srgbClr val="000000"/>
                    </a:solidFill>
                    <a:miter lim="800000"/>
                    <a:headEnd/>
                    <a:tailEnd/>
                  </a14:hiddenLine>
                </a:ext>
              </a:extLst>
            </p:spPr>
            <p:txBody>
              <a:bodyPr wrap="none" anchor="ctr"/>
              <a:lstStyle>
                <a:lvl1pPr eaLnBrk="0" hangingPunct="0">
                  <a:defRPr sz="5400" b="1">
                    <a:solidFill>
                      <a:schemeClr val="tx1"/>
                    </a:solidFill>
                    <a:latin typeface="Times New Roman" panose="02020603050405020304" pitchFamily="18" charset="0"/>
                  </a:defRPr>
                </a:lvl1pPr>
                <a:lvl2pPr marL="742950" indent="-285750" eaLnBrk="0" hangingPunct="0">
                  <a:defRPr sz="5400" b="1">
                    <a:solidFill>
                      <a:schemeClr val="tx1"/>
                    </a:solidFill>
                    <a:latin typeface="Times New Roman" panose="02020603050405020304" pitchFamily="18" charset="0"/>
                  </a:defRPr>
                </a:lvl2pPr>
                <a:lvl3pPr marL="1143000" indent="-228600" eaLnBrk="0" hangingPunct="0">
                  <a:defRPr sz="5400" b="1">
                    <a:solidFill>
                      <a:schemeClr val="tx1"/>
                    </a:solidFill>
                    <a:latin typeface="Times New Roman" panose="02020603050405020304" pitchFamily="18" charset="0"/>
                  </a:defRPr>
                </a:lvl3pPr>
                <a:lvl4pPr marL="1600200" indent="-228600" eaLnBrk="0" hangingPunct="0">
                  <a:defRPr sz="5400" b="1">
                    <a:solidFill>
                      <a:schemeClr val="tx1"/>
                    </a:solidFill>
                    <a:latin typeface="Times New Roman" panose="02020603050405020304" pitchFamily="18" charset="0"/>
                  </a:defRPr>
                </a:lvl4pPr>
                <a:lvl5pPr marL="2057400" indent="-228600" eaLnBrk="0" hangingPunct="0">
                  <a:defRPr sz="5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5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5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5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5400" b="1">
                    <a:solidFill>
                      <a:schemeClr val="tx1"/>
                    </a:solidFill>
                    <a:latin typeface="Times New Roman" panose="02020603050405020304" pitchFamily="18" charset="0"/>
                  </a:defRPr>
                </a:lvl9pPr>
              </a:lstStyle>
              <a:p>
                <a:pPr eaLnBrk="1" hangingPunct="1"/>
                <a:endParaRPr lang="en-US" altLang="en-US"/>
              </a:p>
            </p:txBody>
          </p:sp>
          <p:grpSp>
            <p:nvGrpSpPr>
              <p:cNvPr id="9237" name="Group 12"/>
              <p:cNvGrpSpPr>
                <a:grpSpLocks/>
              </p:cNvGrpSpPr>
              <p:nvPr/>
            </p:nvGrpSpPr>
            <p:grpSpPr bwMode="auto">
              <a:xfrm>
                <a:off x="1213" y="1014"/>
                <a:ext cx="178" cy="1785"/>
                <a:chOff x="3229" y="1072"/>
                <a:chExt cx="197" cy="1756"/>
              </a:xfrm>
            </p:grpSpPr>
            <p:sp useBgFill="1">
              <p:nvSpPr>
                <p:cNvPr id="9238" name="Rectangle 13"/>
                <p:cNvSpPr>
                  <a:spLocks noChangeArrowheads="1"/>
                </p:cNvSpPr>
                <p:nvPr/>
              </p:nvSpPr>
              <p:spPr bwMode="auto">
                <a:xfrm>
                  <a:off x="3229" y="1072"/>
                  <a:ext cx="197" cy="812"/>
                </a:xfrm>
                <a:prstGeom prst="rect">
                  <a:avLst/>
                </a:prstGeom>
                <a:ln w="44450">
                  <a:solidFill>
                    <a:schemeClr val="tx1"/>
                  </a:solidFill>
                  <a:miter lim="800000"/>
                  <a:headEnd/>
                  <a:tailEnd/>
                </a:ln>
              </p:spPr>
              <p:txBody>
                <a:bodyPr wrap="none" anchor="ctr"/>
                <a:lstStyle>
                  <a:lvl1pPr eaLnBrk="0" hangingPunct="0">
                    <a:defRPr sz="5400" b="1">
                      <a:solidFill>
                        <a:schemeClr val="tx1"/>
                      </a:solidFill>
                      <a:latin typeface="Times New Roman" panose="02020603050405020304" pitchFamily="18" charset="0"/>
                    </a:defRPr>
                  </a:lvl1pPr>
                  <a:lvl2pPr marL="742950" indent="-285750" eaLnBrk="0" hangingPunct="0">
                    <a:defRPr sz="5400" b="1">
                      <a:solidFill>
                        <a:schemeClr val="tx1"/>
                      </a:solidFill>
                      <a:latin typeface="Times New Roman" panose="02020603050405020304" pitchFamily="18" charset="0"/>
                    </a:defRPr>
                  </a:lvl2pPr>
                  <a:lvl3pPr marL="1143000" indent="-228600" eaLnBrk="0" hangingPunct="0">
                    <a:defRPr sz="5400" b="1">
                      <a:solidFill>
                        <a:schemeClr val="tx1"/>
                      </a:solidFill>
                      <a:latin typeface="Times New Roman" panose="02020603050405020304" pitchFamily="18" charset="0"/>
                    </a:defRPr>
                  </a:lvl3pPr>
                  <a:lvl4pPr marL="1600200" indent="-228600" eaLnBrk="0" hangingPunct="0">
                    <a:defRPr sz="5400" b="1">
                      <a:solidFill>
                        <a:schemeClr val="tx1"/>
                      </a:solidFill>
                      <a:latin typeface="Times New Roman" panose="02020603050405020304" pitchFamily="18" charset="0"/>
                    </a:defRPr>
                  </a:lvl4pPr>
                  <a:lvl5pPr marL="2057400" indent="-228600" eaLnBrk="0" hangingPunct="0">
                    <a:defRPr sz="5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5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5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5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5400" b="1">
                      <a:solidFill>
                        <a:schemeClr val="tx1"/>
                      </a:solidFill>
                      <a:latin typeface="Times New Roman" panose="02020603050405020304" pitchFamily="18" charset="0"/>
                    </a:defRPr>
                  </a:lvl9pPr>
                </a:lstStyle>
                <a:p>
                  <a:pPr eaLnBrk="1" hangingPunct="1"/>
                  <a:endParaRPr lang="en-US" altLang="en-US"/>
                </a:p>
              </p:txBody>
            </p:sp>
            <p:grpSp>
              <p:nvGrpSpPr>
                <p:cNvPr id="9239" name="Group 14"/>
                <p:cNvGrpSpPr>
                  <a:grpSpLocks/>
                </p:cNvGrpSpPr>
                <p:nvPr/>
              </p:nvGrpSpPr>
              <p:grpSpPr bwMode="auto">
                <a:xfrm>
                  <a:off x="3229" y="1880"/>
                  <a:ext cx="197" cy="948"/>
                  <a:chOff x="3229" y="2080"/>
                  <a:chExt cx="197" cy="948"/>
                </a:xfrm>
              </p:grpSpPr>
              <p:grpSp>
                <p:nvGrpSpPr>
                  <p:cNvPr id="9240" name="Group 15"/>
                  <p:cNvGrpSpPr>
                    <a:grpSpLocks/>
                  </p:cNvGrpSpPr>
                  <p:nvPr/>
                </p:nvGrpSpPr>
                <p:grpSpPr bwMode="auto">
                  <a:xfrm>
                    <a:off x="3229" y="2579"/>
                    <a:ext cx="197" cy="449"/>
                    <a:chOff x="768" y="2256"/>
                    <a:chExt cx="576" cy="672"/>
                  </a:xfrm>
                </p:grpSpPr>
                <p:sp useBgFill="1">
                  <p:nvSpPr>
                    <p:cNvPr id="9250" name="Line 16"/>
                    <p:cNvSpPr>
                      <a:spLocks noChangeShapeType="1"/>
                    </p:cNvSpPr>
                    <p:nvPr/>
                  </p:nvSpPr>
                  <p:spPr bwMode="auto">
                    <a:xfrm>
                      <a:off x="768" y="2256"/>
                      <a:ext cx="576" cy="0"/>
                    </a:xfrm>
                    <a:prstGeom prst="line">
                      <a:avLst/>
                    </a:prstGeom>
                    <a:ln w="44450">
                      <a:solidFill>
                        <a:schemeClr val="tx1"/>
                      </a:solidFill>
                      <a:round/>
                      <a:headEnd/>
                      <a:tailEnd/>
                    </a:ln>
                  </p:spPr>
                  <p:txBody>
                    <a:bodyPr wrap="none" anchor="ctr"/>
                    <a:lstStyle/>
                    <a:p>
                      <a:endParaRPr lang="en-US"/>
                    </a:p>
                  </p:txBody>
                </p:sp>
                <p:sp useBgFill="1">
                  <p:nvSpPr>
                    <p:cNvPr id="9251" name="Line 17"/>
                    <p:cNvSpPr>
                      <a:spLocks noChangeShapeType="1"/>
                    </p:cNvSpPr>
                    <p:nvPr/>
                  </p:nvSpPr>
                  <p:spPr bwMode="auto">
                    <a:xfrm>
                      <a:off x="768" y="2352"/>
                      <a:ext cx="576" cy="0"/>
                    </a:xfrm>
                    <a:prstGeom prst="line">
                      <a:avLst/>
                    </a:prstGeom>
                    <a:ln w="44450">
                      <a:solidFill>
                        <a:schemeClr val="tx1"/>
                      </a:solidFill>
                      <a:round/>
                      <a:headEnd/>
                      <a:tailEnd/>
                    </a:ln>
                  </p:spPr>
                  <p:txBody>
                    <a:bodyPr wrap="none" anchor="ctr"/>
                    <a:lstStyle/>
                    <a:p>
                      <a:endParaRPr lang="en-US"/>
                    </a:p>
                  </p:txBody>
                </p:sp>
                <p:sp useBgFill="1">
                  <p:nvSpPr>
                    <p:cNvPr id="9252" name="Line 18"/>
                    <p:cNvSpPr>
                      <a:spLocks noChangeShapeType="1"/>
                    </p:cNvSpPr>
                    <p:nvPr/>
                  </p:nvSpPr>
                  <p:spPr bwMode="auto">
                    <a:xfrm>
                      <a:off x="768" y="2448"/>
                      <a:ext cx="576" cy="0"/>
                    </a:xfrm>
                    <a:prstGeom prst="line">
                      <a:avLst/>
                    </a:prstGeom>
                    <a:ln w="44450">
                      <a:solidFill>
                        <a:schemeClr val="tx1"/>
                      </a:solidFill>
                      <a:round/>
                      <a:headEnd/>
                      <a:tailEnd/>
                    </a:ln>
                  </p:spPr>
                  <p:txBody>
                    <a:bodyPr wrap="none" anchor="ctr"/>
                    <a:lstStyle/>
                    <a:p>
                      <a:endParaRPr lang="en-US"/>
                    </a:p>
                  </p:txBody>
                </p:sp>
                <p:sp useBgFill="1">
                  <p:nvSpPr>
                    <p:cNvPr id="9253" name="Line 19"/>
                    <p:cNvSpPr>
                      <a:spLocks noChangeShapeType="1"/>
                    </p:cNvSpPr>
                    <p:nvPr/>
                  </p:nvSpPr>
                  <p:spPr bwMode="auto">
                    <a:xfrm>
                      <a:off x="768" y="2544"/>
                      <a:ext cx="576" cy="0"/>
                    </a:xfrm>
                    <a:prstGeom prst="line">
                      <a:avLst/>
                    </a:prstGeom>
                    <a:ln w="44450">
                      <a:solidFill>
                        <a:schemeClr val="tx1"/>
                      </a:solidFill>
                      <a:round/>
                      <a:headEnd/>
                      <a:tailEnd/>
                    </a:ln>
                  </p:spPr>
                  <p:txBody>
                    <a:bodyPr wrap="none" anchor="ctr"/>
                    <a:lstStyle/>
                    <a:p>
                      <a:endParaRPr lang="en-US"/>
                    </a:p>
                  </p:txBody>
                </p:sp>
                <p:sp useBgFill="1">
                  <p:nvSpPr>
                    <p:cNvPr id="9254" name="Line 20"/>
                    <p:cNvSpPr>
                      <a:spLocks noChangeShapeType="1"/>
                    </p:cNvSpPr>
                    <p:nvPr/>
                  </p:nvSpPr>
                  <p:spPr bwMode="auto">
                    <a:xfrm>
                      <a:off x="768" y="2640"/>
                      <a:ext cx="576" cy="0"/>
                    </a:xfrm>
                    <a:prstGeom prst="line">
                      <a:avLst/>
                    </a:prstGeom>
                    <a:ln w="44450">
                      <a:solidFill>
                        <a:schemeClr val="tx1"/>
                      </a:solidFill>
                      <a:round/>
                      <a:headEnd/>
                      <a:tailEnd/>
                    </a:ln>
                  </p:spPr>
                  <p:txBody>
                    <a:bodyPr wrap="none" anchor="ctr"/>
                    <a:lstStyle/>
                    <a:p>
                      <a:endParaRPr lang="en-US"/>
                    </a:p>
                  </p:txBody>
                </p:sp>
                <p:sp useBgFill="1">
                  <p:nvSpPr>
                    <p:cNvPr id="9255" name="Line 21"/>
                    <p:cNvSpPr>
                      <a:spLocks noChangeShapeType="1"/>
                    </p:cNvSpPr>
                    <p:nvPr/>
                  </p:nvSpPr>
                  <p:spPr bwMode="auto">
                    <a:xfrm>
                      <a:off x="768" y="2736"/>
                      <a:ext cx="576" cy="0"/>
                    </a:xfrm>
                    <a:prstGeom prst="line">
                      <a:avLst/>
                    </a:prstGeom>
                    <a:ln w="44450">
                      <a:solidFill>
                        <a:schemeClr val="tx1"/>
                      </a:solidFill>
                      <a:round/>
                      <a:headEnd/>
                      <a:tailEnd/>
                    </a:ln>
                  </p:spPr>
                  <p:txBody>
                    <a:bodyPr wrap="none" anchor="ctr"/>
                    <a:lstStyle/>
                    <a:p>
                      <a:endParaRPr lang="en-US"/>
                    </a:p>
                  </p:txBody>
                </p:sp>
                <p:sp useBgFill="1">
                  <p:nvSpPr>
                    <p:cNvPr id="9256" name="Line 22"/>
                    <p:cNvSpPr>
                      <a:spLocks noChangeShapeType="1"/>
                    </p:cNvSpPr>
                    <p:nvPr/>
                  </p:nvSpPr>
                  <p:spPr bwMode="auto">
                    <a:xfrm>
                      <a:off x="768" y="2832"/>
                      <a:ext cx="576" cy="0"/>
                    </a:xfrm>
                    <a:prstGeom prst="line">
                      <a:avLst/>
                    </a:prstGeom>
                    <a:ln w="44450">
                      <a:solidFill>
                        <a:schemeClr val="tx1"/>
                      </a:solidFill>
                      <a:round/>
                      <a:headEnd/>
                      <a:tailEnd/>
                    </a:ln>
                  </p:spPr>
                  <p:txBody>
                    <a:bodyPr wrap="none" anchor="ctr"/>
                    <a:lstStyle/>
                    <a:p>
                      <a:endParaRPr lang="en-US"/>
                    </a:p>
                  </p:txBody>
                </p:sp>
                <p:sp useBgFill="1">
                  <p:nvSpPr>
                    <p:cNvPr id="9257" name="Line 23"/>
                    <p:cNvSpPr>
                      <a:spLocks noChangeShapeType="1"/>
                    </p:cNvSpPr>
                    <p:nvPr/>
                  </p:nvSpPr>
                  <p:spPr bwMode="auto">
                    <a:xfrm>
                      <a:off x="768" y="2928"/>
                      <a:ext cx="576" cy="0"/>
                    </a:xfrm>
                    <a:prstGeom prst="line">
                      <a:avLst/>
                    </a:prstGeom>
                    <a:ln w="44450">
                      <a:solidFill>
                        <a:schemeClr val="tx1"/>
                      </a:solidFill>
                      <a:round/>
                      <a:headEnd/>
                      <a:tailEnd/>
                    </a:ln>
                  </p:spPr>
                  <p:txBody>
                    <a:bodyPr wrap="none" anchor="ctr"/>
                    <a:lstStyle/>
                    <a:p>
                      <a:endParaRPr lang="en-US"/>
                    </a:p>
                  </p:txBody>
                </p:sp>
              </p:grpSp>
              <p:grpSp>
                <p:nvGrpSpPr>
                  <p:cNvPr id="9241" name="Group 24"/>
                  <p:cNvGrpSpPr>
                    <a:grpSpLocks/>
                  </p:cNvGrpSpPr>
                  <p:nvPr/>
                </p:nvGrpSpPr>
                <p:grpSpPr bwMode="auto">
                  <a:xfrm>
                    <a:off x="3229" y="2080"/>
                    <a:ext cx="197" cy="449"/>
                    <a:chOff x="768" y="2256"/>
                    <a:chExt cx="576" cy="672"/>
                  </a:xfrm>
                </p:grpSpPr>
                <p:sp useBgFill="1">
                  <p:nvSpPr>
                    <p:cNvPr id="9242" name="Line 25"/>
                    <p:cNvSpPr>
                      <a:spLocks noChangeShapeType="1"/>
                    </p:cNvSpPr>
                    <p:nvPr/>
                  </p:nvSpPr>
                  <p:spPr bwMode="auto">
                    <a:xfrm>
                      <a:off x="768" y="2256"/>
                      <a:ext cx="576" cy="0"/>
                    </a:xfrm>
                    <a:prstGeom prst="line">
                      <a:avLst/>
                    </a:prstGeom>
                    <a:ln w="44450">
                      <a:solidFill>
                        <a:schemeClr val="tx1"/>
                      </a:solidFill>
                      <a:round/>
                      <a:headEnd/>
                      <a:tailEnd/>
                    </a:ln>
                  </p:spPr>
                  <p:txBody>
                    <a:bodyPr wrap="none" anchor="ctr"/>
                    <a:lstStyle/>
                    <a:p>
                      <a:endParaRPr lang="en-US"/>
                    </a:p>
                  </p:txBody>
                </p:sp>
                <p:sp useBgFill="1">
                  <p:nvSpPr>
                    <p:cNvPr id="9243" name="Line 26"/>
                    <p:cNvSpPr>
                      <a:spLocks noChangeShapeType="1"/>
                    </p:cNvSpPr>
                    <p:nvPr/>
                  </p:nvSpPr>
                  <p:spPr bwMode="auto">
                    <a:xfrm>
                      <a:off x="768" y="2352"/>
                      <a:ext cx="576" cy="0"/>
                    </a:xfrm>
                    <a:prstGeom prst="line">
                      <a:avLst/>
                    </a:prstGeom>
                    <a:ln w="44450">
                      <a:solidFill>
                        <a:schemeClr val="tx1"/>
                      </a:solidFill>
                      <a:round/>
                      <a:headEnd/>
                      <a:tailEnd/>
                    </a:ln>
                  </p:spPr>
                  <p:txBody>
                    <a:bodyPr wrap="none" anchor="ctr"/>
                    <a:lstStyle/>
                    <a:p>
                      <a:endParaRPr lang="en-US"/>
                    </a:p>
                  </p:txBody>
                </p:sp>
                <p:sp useBgFill="1">
                  <p:nvSpPr>
                    <p:cNvPr id="9244" name="Line 27"/>
                    <p:cNvSpPr>
                      <a:spLocks noChangeShapeType="1"/>
                    </p:cNvSpPr>
                    <p:nvPr/>
                  </p:nvSpPr>
                  <p:spPr bwMode="auto">
                    <a:xfrm>
                      <a:off x="768" y="2448"/>
                      <a:ext cx="576" cy="0"/>
                    </a:xfrm>
                    <a:prstGeom prst="line">
                      <a:avLst/>
                    </a:prstGeom>
                    <a:ln w="44450">
                      <a:solidFill>
                        <a:schemeClr val="tx1"/>
                      </a:solidFill>
                      <a:round/>
                      <a:headEnd/>
                      <a:tailEnd/>
                    </a:ln>
                  </p:spPr>
                  <p:txBody>
                    <a:bodyPr wrap="none" anchor="ctr"/>
                    <a:lstStyle/>
                    <a:p>
                      <a:endParaRPr lang="en-US"/>
                    </a:p>
                  </p:txBody>
                </p:sp>
                <p:sp useBgFill="1">
                  <p:nvSpPr>
                    <p:cNvPr id="9245" name="Line 28"/>
                    <p:cNvSpPr>
                      <a:spLocks noChangeShapeType="1"/>
                    </p:cNvSpPr>
                    <p:nvPr/>
                  </p:nvSpPr>
                  <p:spPr bwMode="auto">
                    <a:xfrm>
                      <a:off x="768" y="2544"/>
                      <a:ext cx="576" cy="0"/>
                    </a:xfrm>
                    <a:prstGeom prst="line">
                      <a:avLst/>
                    </a:prstGeom>
                    <a:ln w="44450">
                      <a:solidFill>
                        <a:schemeClr val="tx1"/>
                      </a:solidFill>
                      <a:round/>
                      <a:headEnd/>
                      <a:tailEnd/>
                    </a:ln>
                  </p:spPr>
                  <p:txBody>
                    <a:bodyPr wrap="none" anchor="ctr"/>
                    <a:lstStyle/>
                    <a:p>
                      <a:endParaRPr lang="en-US"/>
                    </a:p>
                  </p:txBody>
                </p:sp>
                <p:sp useBgFill="1">
                  <p:nvSpPr>
                    <p:cNvPr id="9246" name="Line 29"/>
                    <p:cNvSpPr>
                      <a:spLocks noChangeShapeType="1"/>
                    </p:cNvSpPr>
                    <p:nvPr/>
                  </p:nvSpPr>
                  <p:spPr bwMode="auto">
                    <a:xfrm>
                      <a:off x="768" y="2640"/>
                      <a:ext cx="576" cy="0"/>
                    </a:xfrm>
                    <a:prstGeom prst="line">
                      <a:avLst/>
                    </a:prstGeom>
                    <a:ln w="44450">
                      <a:solidFill>
                        <a:schemeClr val="tx1"/>
                      </a:solidFill>
                      <a:round/>
                      <a:headEnd/>
                      <a:tailEnd/>
                    </a:ln>
                  </p:spPr>
                  <p:txBody>
                    <a:bodyPr wrap="none" anchor="ctr"/>
                    <a:lstStyle/>
                    <a:p>
                      <a:endParaRPr lang="en-US"/>
                    </a:p>
                  </p:txBody>
                </p:sp>
                <p:sp useBgFill="1">
                  <p:nvSpPr>
                    <p:cNvPr id="9247" name="Line 30"/>
                    <p:cNvSpPr>
                      <a:spLocks noChangeShapeType="1"/>
                    </p:cNvSpPr>
                    <p:nvPr/>
                  </p:nvSpPr>
                  <p:spPr bwMode="auto">
                    <a:xfrm>
                      <a:off x="768" y="2736"/>
                      <a:ext cx="576" cy="0"/>
                    </a:xfrm>
                    <a:prstGeom prst="line">
                      <a:avLst/>
                    </a:prstGeom>
                    <a:ln w="44450">
                      <a:solidFill>
                        <a:schemeClr val="tx1"/>
                      </a:solidFill>
                      <a:round/>
                      <a:headEnd/>
                      <a:tailEnd/>
                    </a:ln>
                  </p:spPr>
                  <p:txBody>
                    <a:bodyPr wrap="none" anchor="ctr"/>
                    <a:lstStyle/>
                    <a:p>
                      <a:endParaRPr lang="en-US"/>
                    </a:p>
                  </p:txBody>
                </p:sp>
                <p:sp useBgFill="1">
                  <p:nvSpPr>
                    <p:cNvPr id="9248" name="Line 31"/>
                    <p:cNvSpPr>
                      <a:spLocks noChangeShapeType="1"/>
                    </p:cNvSpPr>
                    <p:nvPr/>
                  </p:nvSpPr>
                  <p:spPr bwMode="auto">
                    <a:xfrm>
                      <a:off x="768" y="2832"/>
                      <a:ext cx="576" cy="0"/>
                    </a:xfrm>
                    <a:prstGeom prst="line">
                      <a:avLst/>
                    </a:prstGeom>
                    <a:ln w="44450">
                      <a:solidFill>
                        <a:schemeClr val="tx1"/>
                      </a:solidFill>
                      <a:round/>
                      <a:headEnd/>
                      <a:tailEnd/>
                    </a:ln>
                  </p:spPr>
                  <p:txBody>
                    <a:bodyPr wrap="none" anchor="ctr"/>
                    <a:lstStyle/>
                    <a:p>
                      <a:endParaRPr lang="en-US"/>
                    </a:p>
                  </p:txBody>
                </p:sp>
                <p:sp useBgFill="1">
                  <p:nvSpPr>
                    <p:cNvPr id="9249" name="Line 32"/>
                    <p:cNvSpPr>
                      <a:spLocks noChangeShapeType="1"/>
                    </p:cNvSpPr>
                    <p:nvPr/>
                  </p:nvSpPr>
                  <p:spPr bwMode="auto">
                    <a:xfrm>
                      <a:off x="768" y="2928"/>
                      <a:ext cx="576" cy="0"/>
                    </a:xfrm>
                    <a:prstGeom prst="line">
                      <a:avLst/>
                    </a:prstGeom>
                    <a:ln w="44450">
                      <a:solidFill>
                        <a:schemeClr val="tx1"/>
                      </a:solidFill>
                      <a:round/>
                      <a:headEnd/>
                      <a:tailEnd/>
                    </a:ln>
                  </p:spPr>
                  <p:txBody>
                    <a:bodyPr wrap="none" anchor="ctr"/>
                    <a:lstStyle/>
                    <a:p>
                      <a:endParaRPr lang="en-US"/>
                    </a:p>
                  </p:txBody>
                </p:sp>
              </p:grpSp>
            </p:grpSp>
          </p:grpSp>
        </p:grpSp>
        <p:sp>
          <p:nvSpPr>
            <p:cNvPr id="9227" name="Line 33"/>
            <p:cNvSpPr>
              <a:spLocks noChangeShapeType="1"/>
            </p:cNvSpPr>
            <p:nvPr/>
          </p:nvSpPr>
          <p:spPr bwMode="auto">
            <a:xfrm>
              <a:off x="1371" y="1571"/>
              <a:ext cx="1814" cy="0"/>
            </a:xfrm>
            <a:prstGeom prst="line">
              <a:avLst/>
            </a:prstGeom>
            <a:noFill/>
            <a:ln w="57150">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228" name="AutoShape 34"/>
            <p:cNvSpPr>
              <a:spLocks noChangeArrowheads="1"/>
            </p:cNvSpPr>
            <p:nvPr/>
          </p:nvSpPr>
          <p:spPr bwMode="auto">
            <a:xfrm flipV="1">
              <a:off x="2966" y="1428"/>
              <a:ext cx="141" cy="122"/>
            </a:xfrm>
            <a:prstGeom prst="triangle">
              <a:avLst>
                <a:gd name="adj" fmla="val 50000"/>
              </a:avLst>
            </a:prstGeom>
            <a:solidFill>
              <a:srgbClr val="3399FF"/>
            </a:solidFill>
            <a:ln w="25400">
              <a:solidFill>
                <a:srgbClr val="0000FF"/>
              </a:solidFill>
              <a:miter lim="800000"/>
              <a:headEnd/>
              <a:tailEnd/>
            </a:ln>
          </p:spPr>
          <p:txBody>
            <a:bodyPr wrap="none" anchor="ctr"/>
            <a:lstStyle>
              <a:lvl1pPr eaLnBrk="0" hangingPunct="0">
                <a:defRPr sz="5400" b="1">
                  <a:solidFill>
                    <a:schemeClr val="tx1"/>
                  </a:solidFill>
                  <a:latin typeface="Times New Roman" panose="02020603050405020304" pitchFamily="18" charset="0"/>
                </a:defRPr>
              </a:lvl1pPr>
              <a:lvl2pPr marL="742950" indent="-285750" eaLnBrk="0" hangingPunct="0">
                <a:defRPr sz="5400" b="1">
                  <a:solidFill>
                    <a:schemeClr val="tx1"/>
                  </a:solidFill>
                  <a:latin typeface="Times New Roman" panose="02020603050405020304" pitchFamily="18" charset="0"/>
                </a:defRPr>
              </a:lvl2pPr>
              <a:lvl3pPr marL="1143000" indent="-228600" eaLnBrk="0" hangingPunct="0">
                <a:defRPr sz="5400" b="1">
                  <a:solidFill>
                    <a:schemeClr val="tx1"/>
                  </a:solidFill>
                  <a:latin typeface="Times New Roman" panose="02020603050405020304" pitchFamily="18" charset="0"/>
                </a:defRPr>
              </a:lvl3pPr>
              <a:lvl4pPr marL="1600200" indent="-228600" eaLnBrk="0" hangingPunct="0">
                <a:defRPr sz="5400" b="1">
                  <a:solidFill>
                    <a:schemeClr val="tx1"/>
                  </a:solidFill>
                  <a:latin typeface="Times New Roman" panose="02020603050405020304" pitchFamily="18" charset="0"/>
                </a:defRPr>
              </a:lvl4pPr>
              <a:lvl5pPr marL="2057400" indent="-228600" eaLnBrk="0" hangingPunct="0">
                <a:defRPr sz="5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5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5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5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5400" b="1">
                  <a:solidFill>
                    <a:schemeClr val="tx1"/>
                  </a:solidFill>
                  <a:latin typeface="Times New Roman" panose="02020603050405020304" pitchFamily="18" charset="0"/>
                </a:defRPr>
              </a:lvl9pPr>
            </a:lstStyle>
            <a:p>
              <a:pPr eaLnBrk="1" hangingPunct="1"/>
              <a:endParaRPr lang="en-US" altLang="en-US"/>
            </a:p>
          </p:txBody>
        </p:sp>
        <p:sp>
          <p:nvSpPr>
            <p:cNvPr id="9229" name="Text Box 35"/>
            <p:cNvSpPr txBox="1">
              <a:spLocks noChangeArrowheads="1"/>
            </p:cNvSpPr>
            <p:nvPr/>
          </p:nvSpPr>
          <p:spPr bwMode="auto">
            <a:xfrm>
              <a:off x="3120" y="968"/>
              <a:ext cx="209"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tIns="0" bIns="0">
              <a:spAutoFit/>
            </a:bodyPr>
            <a:lstStyle>
              <a:lvl1pPr eaLnBrk="0" hangingPunct="0">
                <a:defRPr sz="5400" b="1">
                  <a:solidFill>
                    <a:schemeClr val="tx1"/>
                  </a:solidFill>
                  <a:latin typeface="Times New Roman" panose="02020603050405020304" pitchFamily="18" charset="0"/>
                </a:defRPr>
              </a:lvl1pPr>
              <a:lvl2pPr marL="742950" indent="-285750" eaLnBrk="0" hangingPunct="0">
                <a:defRPr sz="5400" b="1">
                  <a:solidFill>
                    <a:schemeClr val="tx1"/>
                  </a:solidFill>
                  <a:latin typeface="Times New Roman" panose="02020603050405020304" pitchFamily="18" charset="0"/>
                </a:defRPr>
              </a:lvl2pPr>
              <a:lvl3pPr marL="1143000" indent="-228600" eaLnBrk="0" hangingPunct="0">
                <a:defRPr sz="5400" b="1">
                  <a:solidFill>
                    <a:schemeClr val="tx1"/>
                  </a:solidFill>
                  <a:latin typeface="Times New Roman" panose="02020603050405020304" pitchFamily="18" charset="0"/>
                </a:defRPr>
              </a:lvl3pPr>
              <a:lvl4pPr marL="1600200" indent="-228600" eaLnBrk="0" hangingPunct="0">
                <a:defRPr sz="5400" b="1">
                  <a:solidFill>
                    <a:schemeClr val="tx1"/>
                  </a:solidFill>
                  <a:latin typeface="Times New Roman" panose="02020603050405020304" pitchFamily="18" charset="0"/>
                </a:defRPr>
              </a:lvl4pPr>
              <a:lvl5pPr marL="2057400" indent="-228600" eaLnBrk="0" hangingPunct="0">
                <a:defRPr sz="5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5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5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5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5400" b="1">
                  <a:solidFill>
                    <a:schemeClr val="tx1"/>
                  </a:solidFill>
                  <a:latin typeface="Times New Roman" panose="02020603050405020304" pitchFamily="18" charset="0"/>
                </a:defRPr>
              </a:lvl9pPr>
            </a:lstStyle>
            <a:p>
              <a:pPr algn="r"/>
              <a:r>
                <a:rPr lang="en-US" altLang="en-US" sz="2400">
                  <a:latin typeface="Arial" panose="020B0604020202020204" pitchFamily="34" charset="0"/>
                </a:rPr>
                <a:t>r</a:t>
              </a:r>
              <a:r>
                <a:rPr lang="en-US" altLang="en-US" sz="2400" baseline="-25000">
                  <a:latin typeface="Arial" panose="020B0604020202020204" pitchFamily="34" charset="0"/>
                </a:rPr>
                <a:t>e</a:t>
              </a:r>
            </a:p>
          </p:txBody>
        </p:sp>
        <p:sp>
          <p:nvSpPr>
            <p:cNvPr id="9230" name="Line 36"/>
            <p:cNvSpPr>
              <a:spLocks noChangeShapeType="1"/>
            </p:cNvSpPr>
            <p:nvPr/>
          </p:nvSpPr>
          <p:spPr bwMode="auto">
            <a:xfrm flipH="1" flipV="1">
              <a:off x="2417" y="1167"/>
              <a:ext cx="2" cy="179"/>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231" name="Text Box 37"/>
            <p:cNvSpPr txBox="1">
              <a:spLocks noChangeArrowheads="1"/>
            </p:cNvSpPr>
            <p:nvPr/>
          </p:nvSpPr>
          <p:spPr bwMode="auto">
            <a:xfrm>
              <a:off x="2760" y="1723"/>
              <a:ext cx="343" cy="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a:spAutoFit/>
            </a:bodyPr>
            <a:lstStyle>
              <a:lvl1pPr eaLnBrk="0" hangingPunct="0">
                <a:defRPr sz="5400" b="1">
                  <a:solidFill>
                    <a:schemeClr val="tx1"/>
                  </a:solidFill>
                  <a:latin typeface="Times New Roman" panose="02020603050405020304" pitchFamily="18" charset="0"/>
                </a:defRPr>
              </a:lvl1pPr>
              <a:lvl2pPr marL="742950" indent="-285750" eaLnBrk="0" hangingPunct="0">
                <a:defRPr sz="5400" b="1">
                  <a:solidFill>
                    <a:schemeClr val="tx1"/>
                  </a:solidFill>
                  <a:latin typeface="Times New Roman" panose="02020603050405020304" pitchFamily="18" charset="0"/>
                </a:defRPr>
              </a:lvl2pPr>
              <a:lvl3pPr marL="1143000" indent="-228600" eaLnBrk="0" hangingPunct="0">
                <a:defRPr sz="5400" b="1">
                  <a:solidFill>
                    <a:schemeClr val="tx1"/>
                  </a:solidFill>
                  <a:latin typeface="Times New Roman" panose="02020603050405020304" pitchFamily="18" charset="0"/>
                </a:defRPr>
              </a:lvl3pPr>
              <a:lvl4pPr marL="1600200" indent="-228600" eaLnBrk="0" hangingPunct="0">
                <a:defRPr sz="5400" b="1">
                  <a:solidFill>
                    <a:schemeClr val="tx1"/>
                  </a:solidFill>
                  <a:latin typeface="Times New Roman" panose="02020603050405020304" pitchFamily="18" charset="0"/>
                </a:defRPr>
              </a:lvl4pPr>
              <a:lvl5pPr marL="2057400" indent="-228600" eaLnBrk="0" hangingPunct="0">
                <a:defRPr sz="5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5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5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5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5400" b="1">
                  <a:solidFill>
                    <a:schemeClr val="tx1"/>
                  </a:solidFill>
                  <a:latin typeface="Times New Roman" panose="02020603050405020304" pitchFamily="18" charset="0"/>
                </a:defRPr>
              </a:lvl9pPr>
            </a:lstStyle>
            <a:p>
              <a:r>
                <a:rPr lang="en-US" altLang="en-US" sz="3600">
                  <a:latin typeface="Arial" panose="020B0604020202020204" pitchFamily="34" charset="0"/>
                </a:rPr>
                <a:t>K</a:t>
              </a:r>
              <a:r>
                <a:rPr lang="en-US" altLang="en-US" sz="3600" baseline="-25000">
                  <a:latin typeface="Arial" panose="020B0604020202020204" pitchFamily="34" charset="0"/>
                </a:rPr>
                <a:t>1</a:t>
              </a:r>
            </a:p>
          </p:txBody>
        </p:sp>
        <p:sp>
          <p:nvSpPr>
            <p:cNvPr id="9232" name="Text Box 38"/>
            <p:cNvSpPr txBox="1">
              <a:spLocks noChangeArrowheads="1"/>
            </p:cNvSpPr>
            <p:nvPr/>
          </p:nvSpPr>
          <p:spPr bwMode="auto">
            <a:xfrm>
              <a:off x="2760" y="2425"/>
              <a:ext cx="343" cy="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a:spAutoFit/>
            </a:bodyPr>
            <a:lstStyle>
              <a:lvl1pPr eaLnBrk="0" hangingPunct="0">
                <a:defRPr sz="5400" b="1">
                  <a:solidFill>
                    <a:schemeClr val="tx1"/>
                  </a:solidFill>
                  <a:latin typeface="Times New Roman" panose="02020603050405020304" pitchFamily="18" charset="0"/>
                </a:defRPr>
              </a:lvl1pPr>
              <a:lvl2pPr marL="742950" indent="-285750" eaLnBrk="0" hangingPunct="0">
                <a:defRPr sz="5400" b="1">
                  <a:solidFill>
                    <a:schemeClr val="tx1"/>
                  </a:solidFill>
                  <a:latin typeface="Times New Roman" panose="02020603050405020304" pitchFamily="18" charset="0"/>
                </a:defRPr>
              </a:lvl2pPr>
              <a:lvl3pPr marL="1143000" indent="-228600" eaLnBrk="0" hangingPunct="0">
                <a:defRPr sz="5400" b="1">
                  <a:solidFill>
                    <a:schemeClr val="tx1"/>
                  </a:solidFill>
                  <a:latin typeface="Times New Roman" panose="02020603050405020304" pitchFamily="18" charset="0"/>
                </a:defRPr>
              </a:lvl3pPr>
              <a:lvl4pPr marL="1600200" indent="-228600" eaLnBrk="0" hangingPunct="0">
                <a:defRPr sz="5400" b="1">
                  <a:solidFill>
                    <a:schemeClr val="tx1"/>
                  </a:solidFill>
                  <a:latin typeface="Times New Roman" panose="02020603050405020304" pitchFamily="18" charset="0"/>
                </a:defRPr>
              </a:lvl4pPr>
              <a:lvl5pPr marL="2057400" indent="-228600" eaLnBrk="0" hangingPunct="0">
                <a:defRPr sz="5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5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5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5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5400" b="1">
                  <a:solidFill>
                    <a:schemeClr val="tx1"/>
                  </a:solidFill>
                  <a:latin typeface="Times New Roman" panose="02020603050405020304" pitchFamily="18" charset="0"/>
                </a:defRPr>
              </a:lvl9pPr>
            </a:lstStyle>
            <a:p>
              <a:r>
                <a:rPr lang="en-US" altLang="en-US" sz="3600">
                  <a:latin typeface="Arial" panose="020B0604020202020204" pitchFamily="34" charset="0"/>
                </a:rPr>
                <a:t>K</a:t>
              </a:r>
              <a:r>
                <a:rPr lang="en-US" altLang="en-US" sz="3600" baseline="-25000">
                  <a:latin typeface="Arial" panose="020B0604020202020204" pitchFamily="34" charset="0"/>
                </a:rPr>
                <a:t>2</a:t>
              </a:r>
            </a:p>
          </p:txBody>
        </p:sp>
        <p:sp>
          <p:nvSpPr>
            <p:cNvPr id="9233" name="Line 39"/>
            <p:cNvSpPr>
              <a:spLocks noChangeShapeType="1"/>
            </p:cNvSpPr>
            <p:nvPr/>
          </p:nvSpPr>
          <p:spPr bwMode="auto">
            <a:xfrm flipH="1" flipV="1">
              <a:off x="3168" y="1173"/>
              <a:ext cx="2" cy="173"/>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234" name="Text Box 40"/>
            <p:cNvSpPr txBox="1">
              <a:spLocks noChangeArrowheads="1"/>
            </p:cNvSpPr>
            <p:nvPr/>
          </p:nvSpPr>
          <p:spPr bwMode="auto">
            <a:xfrm>
              <a:off x="2358" y="951"/>
              <a:ext cx="232" cy="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tIns="0" bIns="0">
              <a:spAutoFit/>
            </a:bodyPr>
            <a:lstStyle>
              <a:lvl1pPr eaLnBrk="0" hangingPunct="0">
                <a:defRPr sz="5400" b="1">
                  <a:solidFill>
                    <a:schemeClr val="tx1"/>
                  </a:solidFill>
                  <a:latin typeface="Times New Roman" panose="02020603050405020304" pitchFamily="18" charset="0"/>
                </a:defRPr>
              </a:lvl1pPr>
              <a:lvl2pPr marL="742950" indent="-285750" eaLnBrk="0" hangingPunct="0">
                <a:defRPr sz="5400" b="1">
                  <a:solidFill>
                    <a:schemeClr val="tx1"/>
                  </a:solidFill>
                  <a:latin typeface="Times New Roman" panose="02020603050405020304" pitchFamily="18" charset="0"/>
                </a:defRPr>
              </a:lvl2pPr>
              <a:lvl3pPr marL="1143000" indent="-228600" eaLnBrk="0" hangingPunct="0">
                <a:defRPr sz="5400" b="1">
                  <a:solidFill>
                    <a:schemeClr val="tx1"/>
                  </a:solidFill>
                  <a:latin typeface="Times New Roman" panose="02020603050405020304" pitchFamily="18" charset="0"/>
                </a:defRPr>
              </a:lvl3pPr>
              <a:lvl4pPr marL="1600200" indent="-228600" eaLnBrk="0" hangingPunct="0">
                <a:defRPr sz="5400" b="1">
                  <a:solidFill>
                    <a:schemeClr val="tx1"/>
                  </a:solidFill>
                  <a:latin typeface="Times New Roman" panose="02020603050405020304" pitchFamily="18" charset="0"/>
                </a:defRPr>
              </a:lvl4pPr>
              <a:lvl5pPr marL="2057400" indent="-228600" eaLnBrk="0" hangingPunct="0">
                <a:defRPr sz="5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5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5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5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5400" b="1">
                  <a:solidFill>
                    <a:schemeClr val="tx1"/>
                  </a:solidFill>
                  <a:latin typeface="Times New Roman" panose="02020603050405020304" pitchFamily="18" charset="0"/>
                </a:defRPr>
              </a:lvl9pPr>
            </a:lstStyle>
            <a:p>
              <a:pPr algn="r"/>
              <a:r>
                <a:rPr lang="en-US" altLang="en-US" sz="2400">
                  <a:latin typeface="Arial" panose="020B0604020202020204" pitchFamily="34" charset="0"/>
                </a:rPr>
                <a:t>r</a:t>
              </a:r>
              <a:r>
                <a:rPr lang="en-US" altLang="en-US" sz="2400" baseline="-25000">
                  <a:latin typeface="Arial" panose="020B0604020202020204" pitchFamily="34" charset="0"/>
                </a:rPr>
                <a:t>w</a:t>
              </a:r>
            </a:p>
          </p:txBody>
        </p:sp>
      </p:grpSp>
      <p:sp>
        <p:nvSpPr>
          <p:cNvPr id="45" name="Rectangle 10" descr="Large confetti"/>
          <p:cNvSpPr>
            <a:spLocks noChangeArrowheads="1"/>
          </p:cNvSpPr>
          <p:nvPr/>
        </p:nvSpPr>
        <p:spPr bwMode="auto">
          <a:xfrm>
            <a:off x="5902363" y="4300430"/>
            <a:ext cx="992879" cy="265178"/>
          </a:xfrm>
          <a:prstGeom prst="rect">
            <a:avLst/>
          </a:prstGeom>
          <a:solidFill>
            <a:srgbClr val="FFFF00"/>
          </a:solidFill>
          <a:ln w="88900">
            <a:solidFill>
              <a:srgbClr val="FF0000"/>
            </a:solidFill>
          </a:ln>
        </p:spPr>
        <p:txBody>
          <a:bodyPr wrap="none" anchor="ctr"/>
          <a:lstStyle>
            <a:lvl1pPr eaLnBrk="0" hangingPunct="0">
              <a:defRPr sz="5400" b="1">
                <a:solidFill>
                  <a:schemeClr val="tx1"/>
                </a:solidFill>
                <a:latin typeface="Times New Roman" panose="02020603050405020304" pitchFamily="18" charset="0"/>
              </a:defRPr>
            </a:lvl1pPr>
            <a:lvl2pPr marL="742950" indent="-285750" eaLnBrk="0" hangingPunct="0">
              <a:defRPr sz="5400" b="1">
                <a:solidFill>
                  <a:schemeClr val="tx1"/>
                </a:solidFill>
                <a:latin typeface="Times New Roman" panose="02020603050405020304" pitchFamily="18" charset="0"/>
              </a:defRPr>
            </a:lvl2pPr>
            <a:lvl3pPr marL="1143000" indent="-228600" eaLnBrk="0" hangingPunct="0">
              <a:defRPr sz="5400" b="1">
                <a:solidFill>
                  <a:schemeClr val="tx1"/>
                </a:solidFill>
                <a:latin typeface="Times New Roman" panose="02020603050405020304" pitchFamily="18" charset="0"/>
              </a:defRPr>
            </a:lvl3pPr>
            <a:lvl4pPr marL="1600200" indent="-228600" eaLnBrk="0" hangingPunct="0">
              <a:defRPr sz="5400" b="1">
                <a:solidFill>
                  <a:schemeClr val="tx1"/>
                </a:solidFill>
                <a:latin typeface="Times New Roman" panose="02020603050405020304" pitchFamily="18" charset="0"/>
              </a:defRPr>
            </a:lvl4pPr>
            <a:lvl5pPr marL="2057400" indent="-228600" eaLnBrk="0" hangingPunct="0">
              <a:defRPr sz="5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5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5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5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5400" b="1">
                <a:solidFill>
                  <a:schemeClr val="tx1"/>
                </a:solidFill>
                <a:latin typeface="Times New Roman" panose="02020603050405020304" pitchFamily="18" charset="0"/>
              </a:defRPr>
            </a:lvl9pPr>
          </a:lstStyle>
          <a:p>
            <a:pPr eaLnBrk="1" hangingPunct="1"/>
            <a:endParaRPr lang="en-US" altLang="en-US"/>
          </a:p>
        </p:txBody>
      </p:sp>
      <p:pic>
        <p:nvPicPr>
          <p:cNvPr id="5" name="Picture 4"/>
          <p:cNvPicPr>
            <a:picLocks noChangeAspect="1"/>
          </p:cNvPicPr>
          <p:nvPr/>
        </p:nvPicPr>
        <p:blipFill>
          <a:blip r:embed="rId4"/>
          <a:stretch>
            <a:fillRect/>
          </a:stretch>
        </p:blipFill>
        <p:spPr>
          <a:xfrm>
            <a:off x="5130974" y="1521973"/>
            <a:ext cx="4013026" cy="4614154"/>
          </a:xfrm>
          <a:prstGeom prst="rect">
            <a:avLst/>
          </a:prstGeom>
        </p:spPr>
      </p:pic>
      <p:pic>
        <p:nvPicPr>
          <p:cNvPr id="6" name="Picture 5"/>
          <p:cNvPicPr>
            <a:picLocks noChangeAspect="1"/>
          </p:cNvPicPr>
          <p:nvPr/>
        </p:nvPicPr>
        <p:blipFill>
          <a:blip r:embed="rId5"/>
          <a:stretch>
            <a:fillRect/>
          </a:stretch>
        </p:blipFill>
        <p:spPr>
          <a:xfrm>
            <a:off x="5130974" y="1521973"/>
            <a:ext cx="4013026" cy="4614154"/>
          </a:xfrm>
          <a:prstGeom prst="rect">
            <a:avLst/>
          </a:prstGeom>
        </p:spPr>
      </p:pic>
      <p:pic>
        <p:nvPicPr>
          <p:cNvPr id="7" name="Picture 6"/>
          <p:cNvPicPr>
            <a:picLocks noChangeAspect="1"/>
          </p:cNvPicPr>
          <p:nvPr/>
        </p:nvPicPr>
        <p:blipFill>
          <a:blip r:embed="rId6"/>
          <a:stretch>
            <a:fillRect/>
          </a:stretch>
        </p:blipFill>
        <p:spPr>
          <a:xfrm>
            <a:off x="5130974" y="1521973"/>
            <a:ext cx="4013026" cy="4614154"/>
          </a:xfrm>
          <a:prstGeom prst="rect">
            <a:avLst/>
          </a:prstGeom>
        </p:spPr>
      </p:pic>
    </p:spTree>
    <p:extLst>
      <p:ext uri="{BB962C8B-B14F-4D97-AF65-F5344CB8AC3E}">
        <p14:creationId xmlns:p14="http://schemas.microsoft.com/office/powerpoint/2010/main" val="1165738978"/>
      </p:ext>
    </p:extLst>
  </p:cSld>
  <p:clrMapOvr>
    <a:masterClrMapping/>
  </p:clrMapOvr>
  <p:transition advTm="15000">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xit" presetSubtype="0" fill="hold" nodeType="clickEffect">
                                  <p:stCondLst>
                                    <p:cond delay="0"/>
                                  </p:stCondLst>
                                  <p:childTnLst>
                                    <p:set>
                                      <p:cBhvr>
                                        <p:cTn id="21" dur="1" fill="hold">
                                          <p:stCondLst>
                                            <p:cond delay="0"/>
                                          </p:stCondLst>
                                        </p:cTn>
                                        <p:tgtEl>
                                          <p:spTgt spid="7"/>
                                        </p:tgtEl>
                                        <p:attrNameLst>
                                          <p:attrName>style.visibility</p:attrName>
                                        </p:attrNameLst>
                                      </p:cBhvr>
                                      <p:to>
                                        <p:strVal val="hidden"/>
                                      </p:to>
                                    </p:set>
                                  </p:childTnLst>
                                </p:cTn>
                              </p:par>
                              <p:par>
                                <p:cTn id="22" presetID="1" presetClass="exit" presetSubtype="0" fill="hold" nodeType="withEffect">
                                  <p:stCondLst>
                                    <p:cond delay="0"/>
                                  </p:stCondLst>
                                  <p:childTnLst>
                                    <p:set>
                                      <p:cBhvr>
                                        <p:cTn id="23" dur="1" fill="hold">
                                          <p:stCondLst>
                                            <p:cond delay="0"/>
                                          </p:stCondLst>
                                        </p:cTn>
                                        <p:tgtEl>
                                          <p:spTgt spid="6"/>
                                        </p:tgtEl>
                                        <p:attrNameLst>
                                          <p:attrName>style.visibility</p:attrName>
                                        </p:attrNameLst>
                                      </p:cBhvr>
                                      <p:to>
                                        <p:strVal val="hidden"/>
                                      </p:to>
                                    </p:set>
                                  </p:childTnLst>
                                </p:cTn>
                              </p:par>
                              <p:par>
                                <p:cTn id="24" presetID="1" presetClass="exit" presetSubtype="0" fill="hold" nodeType="withEffect">
                                  <p:stCondLst>
                                    <p:cond delay="0"/>
                                  </p:stCondLst>
                                  <p:childTnLst>
                                    <p:set>
                                      <p:cBhvr>
                                        <p:cTn id="25" dur="1" fill="hold">
                                          <p:stCondLst>
                                            <p:cond delay="0"/>
                                          </p:stCondLst>
                                        </p:cTn>
                                        <p:tgtEl>
                                          <p:spTgt spid="5"/>
                                        </p:tgtEl>
                                        <p:attrNameLst>
                                          <p:attrName>style.visibility</p:attrName>
                                        </p:attrNameLst>
                                      </p:cBhvr>
                                      <p:to>
                                        <p:strVal val="hidden"/>
                                      </p:to>
                                    </p:set>
                                  </p:childTnLst>
                                </p:cTn>
                              </p:par>
                              <p:par>
                                <p:cTn id="26" presetID="10" presetClass="entr" presetSubtype="0" fill="hold" grpId="0" nodeType="withEffect">
                                  <p:stCondLst>
                                    <p:cond delay="0"/>
                                  </p:stCondLst>
                                  <p:childTnLst>
                                    <p:set>
                                      <p:cBhvr>
                                        <p:cTn id="27" dur="1" fill="hold">
                                          <p:stCondLst>
                                            <p:cond delay="0"/>
                                          </p:stCondLst>
                                        </p:cTn>
                                        <p:tgtEl>
                                          <p:spTgt spid="45"/>
                                        </p:tgtEl>
                                        <p:attrNameLst>
                                          <p:attrName>style.visibility</p:attrName>
                                        </p:attrNameLst>
                                      </p:cBhvr>
                                      <p:to>
                                        <p:strVal val="visible"/>
                                      </p:to>
                                    </p:set>
                                    <p:animEffect transition="in" filter="fade">
                                      <p:cBhvr>
                                        <p:cTn id="28" dur="500"/>
                                        <p:tgtEl>
                                          <p:spTgt spid="45"/>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path" presetSubtype="0" fill="hold" grpId="1" nodeType="clickEffect">
                                  <p:stCondLst>
                                    <p:cond delay="0"/>
                                  </p:stCondLst>
                                  <p:childTnLst>
                                    <p:animMotion origin="layout" path="M -2.77778E-6 3.7037E-6 L -2.77778E-6 -0.09144 " pathEditMode="relative" rAng="0" ptsTypes="AA">
                                      <p:cBhvr>
                                        <p:cTn id="32" dur="500" fill="hold"/>
                                        <p:tgtEl>
                                          <p:spTgt spid="45"/>
                                        </p:tgtEl>
                                        <p:attrNameLst>
                                          <p:attrName>ppt_x</p:attrName>
                                          <p:attrName>ppt_y</p:attrName>
                                        </p:attrNameLst>
                                      </p:cBhvr>
                                      <p:rCtr x="0" y="-458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45"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800" dirty="0"/>
              <a:t>Hydraulic Conductivity (K)</a:t>
            </a:r>
          </a:p>
        </p:txBody>
      </p:sp>
      <p:sp>
        <p:nvSpPr>
          <p:cNvPr id="3" name="Content Placeholder 2"/>
          <p:cNvSpPr>
            <a:spLocks noGrp="1"/>
          </p:cNvSpPr>
          <p:nvPr>
            <p:ph idx="1"/>
          </p:nvPr>
        </p:nvSpPr>
        <p:spPr>
          <a:xfrm>
            <a:off x="262550" y="1310410"/>
            <a:ext cx="4972380" cy="5225472"/>
          </a:xfrm>
        </p:spPr>
        <p:txBody>
          <a:bodyPr/>
          <a:lstStyle/>
          <a:p>
            <a:pPr>
              <a:spcBef>
                <a:spcPts val="600"/>
              </a:spcBef>
            </a:pPr>
            <a:r>
              <a:rPr lang="en-US" sz="2400" dirty="0"/>
              <a:t>Mr. Darcy’s fudge factor or </a:t>
            </a:r>
            <a:br>
              <a:rPr lang="en-US" sz="2400" dirty="0"/>
            </a:br>
            <a:r>
              <a:rPr lang="en-US" sz="2400" dirty="0"/>
              <a:t>truth coefficient </a:t>
            </a:r>
          </a:p>
          <a:p>
            <a:pPr>
              <a:spcBef>
                <a:spcPts val="600"/>
              </a:spcBef>
            </a:pPr>
            <a:r>
              <a:rPr lang="en-US" sz="2400" dirty="0"/>
              <a:t>Accounts for</a:t>
            </a:r>
          </a:p>
          <a:p>
            <a:pPr lvl="1">
              <a:spcBef>
                <a:spcPts val="600"/>
              </a:spcBef>
            </a:pPr>
            <a:r>
              <a:rPr lang="en-US" sz="2000" dirty="0"/>
              <a:t>Permeability of rock</a:t>
            </a:r>
          </a:p>
          <a:p>
            <a:pPr lvl="1">
              <a:spcBef>
                <a:spcPts val="600"/>
              </a:spcBef>
            </a:pPr>
            <a:r>
              <a:rPr lang="en-US" sz="2000" dirty="0"/>
              <a:t>Viscosity of water</a:t>
            </a:r>
          </a:p>
          <a:p>
            <a:pPr lvl="1">
              <a:spcBef>
                <a:spcPts val="600"/>
              </a:spcBef>
            </a:pPr>
            <a:r>
              <a:rPr lang="en-US" sz="2000" dirty="0"/>
              <a:t>Gravity, being on Earth</a:t>
            </a:r>
          </a:p>
          <a:p>
            <a:pPr>
              <a:spcBef>
                <a:spcPts val="600"/>
              </a:spcBef>
            </a:pPr>
            <a:r>
              <a:rPr lang="en-US" sz="2400" dirty="0"/>
              <a:t>Minor problems from lumping </a:t>
            </a:r>
          </a:p>
          <a:p>
            <a:pPr>
              <a:spcBef>
                <a:spcPts val="600"/>
              </a:spcBef>
            </a:pPr>
            <a:r>
              <a:rPr lang="en-US" sz="2400" dirty="0"/>
              <a:t>Relates flow to head drop</a:t>
            </a:r>
          </a:p>
          <a:p>
            <a:pPr>
              <a:spcBef>
                <a:spcPts val="600"/>
              </a:spcBef>
            </a:pPr>
            <a:r>
              <a:rPr lang="en-US" sz="2400" dirty="0"/>
              <a:t>For a given head difference,</a:t>
            </a:r>
          </a:p>
          <a:p>
            <a:pPr lvl="1">
              <a:spcBef>
                <a:spcPts val="600"/>
              </a:spcBef>
            </a:pPr>
            <a:r>
              <a:rPr lang="en-US" sz="2000" dirty="0"/>
              <a:t>Double K</a:t>
            </a:r>
          </a:p>
          <a:p>
            <a:pPr lvl="1">
              <a:spcBef>
                <a:spcPts val="600"/>
              </a:spcBef>
            </a:pPr>
            <a:r>
              <a:rPr lang="en-US" sz="2000" dirty="0"/>
              <a:t>Double flow (Q)</a:t>
            </a:r>
          </a:p>
          <a:p>
            <a:pPr>
              <a:spcBef>
                <a:spcPts val="600"/>
              </a:spcBef>
            </a:pPr>
            <a:r>
              <a:rPr lang="en-US" sz="2400" dirty="0"/>
              <a:t>K not a useful term in practice </a:t>
            </a:r>
          </a:p>
        </p:txBody>
      </p:sp>
      <p:grpSp>
        <p:nvGrpSpPr>
          <p:cNvPr id="15" name="Group 14"/>
          <p:cNvGrpSpPr/>
          <p:nvPr/>
        </p:nvGrpSpPr>
        <p:grpSpPr>
          <a:xfrm>
            <a:off x="5262282" y="1217422"/>
            <a:ext cx="3791252" cy="5390397"/>
            <a:chOff x="5208039" y="1310410"/>
            <a:chExt cx="3791252" cy="5390397"/>
          </a:xfrm>
        </p:grpSpPr>
        <p:sp>
          <p:nvSpPr>
            <p:cNvPr id="13" name="Rectangle 12"/>
            <p:cNvSpPr/>
            <p:nvPr/>
          </p:nvSpPr>
          <p:spPr bwMode="auto">
            <a:xfrm>
              <a:off x="5208039" y="1310410"/>
              <a:ext cx="3791252" cy="5390397"/>
            </a:xfrm>
            <a:prstGeom prst="rect">
              <a:avLst/>
            </a:prstGeom>
            <a:solidFill>
              <a:schemeClr val="bg1"/>
            </a:soli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400" b="1" i="0" u="none" strike="noStrike" cap="none" normalizeH="0" baseline="0">
                <a:ln>
                  <a:noFill/>
                </a:ln>
                <a:solidFill>
                  <a:schemeClr val="tx1"/>
                </a:solidFill>
                <a:effectLst/>
                <a:latin typeface="Times New Roman" pitchFamily="18" charset="0"/>
              </a:endParaRPr>
            </a:p>
          </p:txBody>
        </p:sp>
        <p:pic>
          <p:nvPicPr>
            <p:cNvPr id="5" name="Picture 4"/>
            <p:cNvPicPr>
              <a:picLocks noChangeAspect="1"/>
            </p:cNvPicPr>
            <p:nvPr/>
          </p:nvPicPr>
          <p:blipFill>
            <a:blip r:embed="rId3"/>
            <a:stretch>
              <a:fillRect/>
            </a:stretch>
          </p:blipFill>
          <p:spPr>
            <a:xfrm>
              <a:off x="5664952" y="1337305"/>
              <a:ext cx="3306988" cy="2920627"/>
            </a:xfrm>
            <a:prstGeom prst="rect">
              <a:avLst/>
            </a:prstGeom>
          </p:spPr>
        </p:pic>
        <p:pic>
          <p:nvPicPr>
            <p:cNvPr id="6" name="Picture 5"/>
            <p:cNvPicPr>
              <a:picLocks noChangeAspect="1"/>
            </p:cNvPicPr>
            <p:nvPr/>
          </p:nvPicPr>
          <p:blipFill>
            <a:blip r:embed="rId4"/>
            <a:stretch>
              <a:fillRect/>
            </a:stretch>
          </p:blipFill>
          <p:spPr>
            <a:xfrm>
              <a:off x="5388769" y="4249627"/>
              <a:ext cx="3610522" cy="2451180"/>
            </a:xfrm>
            <a:prstGeom prst="rect">
              <a:avLst/>
            </a:prstGeom>
          </p:spPr>
        </p:pic>
        <p:cxnSp>
          <p:nvCxnSpPr>
            <p:cNvPr id="8" name="Straight Connector 7"/>
            <p:cNvCxnSpPr/>
            <p:nvPr/>
          </p:nvCxnSpPr>
          <p:spPr bwMode="auto">
            <a:xfrm>
              <a:off x="7299702" y="3897824"/>
              <a:ext cx="0" cy="0"/>
            </a:xfrm>
            <a:prstGeom prst="line">
              <a:avLst/>
            </a:prstGeom>
            <a:noFill/>
            <a:ln w="12700" cap="flat" cmpd="sng" algn="ctr">
              <a:solidFill>
                <a:schemeClr val="tx1"/>
              </a:solidFill>
              <a:prstDash val="solid"/>
              <a:round/>
              <a:headEnd type="none" w="med" len="med"/>
              <a:tailEnd type="none" w="med" len="med"/>
            </a:ln>
            <a:effectLst/>
          </p:spPr>
        </p:cxnSp>
        <p:cxnSp>
          <p:nvCxnSpPr>
            <p:cNvPr id="10" name="Straight Connector 9"/>
            <p:cNvCxnSpPr/>
            <p:nvPr/>
          </p:nvCxnSpPr>
          <p:spPr bwMode="auto">
            <a:xfrm>
              <a:off x="7287851" y="3804376"/>
              <a:ext cx="941749" cy="2549929"/>
            </a:xfrm>
            <a:prstGeom prst="line">
              <a:avLst/>
            </a:prstGeom>
            <a:noFill/>
            <a:ln w="28575" cap="flat" cmpd="sng" algn="ctr">
              <a:solidFill>
                <a:schemeClr val="tx1"/>
              </a:solidFill>
              <a:prstDash val="solid"/>
              <a:round/>
              <a:headEnd type="oval" w="lg" len="lg"/>
              <a:tailEnd type="none" w="med" len="lg"/>
            </a:ln>
            <a:effectLst/>
          </p:spPr>
        </p:cxnSp>
      </p:grpSp>
      <p:sp>
        <p:nvSpPr>
          <p:cNvPr id="14" name="Text Box 81"/>
          <p:cNvSpPr txBox="1">
            <a:spLocks noChangeArrowheads="1"/>
          </p:cNvSpPr>
          <p:nvPr/>
        </p:nvSpPr>
        <p:spPr bwMode="auto">
          <a:xfrm>
            <a:off x="5910144" y="6607819"/>
            <a:ext cx="2948244"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tIns="0" bIns="0">
            <a:spAutoFit/>
          </a:bodyPr>
          <a:lstStyle>
            <a:lvl1pPr eaLnBrk="0" hangingPunct="0">
              <a:defRPr sz="5400" b="1">
                <a:solidFill>
                  <a:schemeClr val="tx1"/>
                </a:solidFill>
                <a:latin typeface="Times New Roman" panose="02020603050405020304" pitchFamily="18" charset="0"/>
              </a:defRPr>
            </a:lvl1pPr>
            <a:lvl2pPr marL="742950" indent="-285750" eaLnBrk="0" hangingPunct="0">
              <a:defRPr sz="5400" b="1">
                <a:solidFill>
                  <a:schemeClr val="tx1"/>
                </a:solidFill>
                <a:latin typeface="Times New Roman" panose="02020603050405020304" pitchFamily="18" charset="0"/>
              </a:defRPr>
            </a:lvl2pPr>
            <a:lvl3pPr marL="1143000" indent="-228600" eaLnBrk="0" hangingPunct="0">
              <a:defRPr sz="5400" b="1">
                <a:solidFill>
                  <a:schemeClr val="tx1"/>
                </a:solidFill>
                <a:latin typeface="Times New Roman" panose="02020603050405020304" pitchFamily="18" charset="0"/>
              </a:defRPr>
            </a:lvl3pPr>
            <a:lvl4pPr marL="1600200" indent="-228600" eaLnBrk="0" hangingPunct="0">
              <a:defRPr sz="5400" b="1">
                <a:solidFill>
                  <a:schemeClr val="tx1"/>
                </a:solidFill>
                <a:latin typeface="Times New Roman" panose="02020603050405020304" pitchFamily="18" charset="0"/>
              </a:defRPr>
            </a:lvl4pPr>
            <a:lvl5pPr marL="2057400" indent="-228600" eaLnBrk="0" hangingPunct="0">
              <a:defRPr sz="5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5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5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5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5400" b="1">
                <a:solidFill>
                  <a:schemeClr val="tx1"/>
                </a:solidFill>
                <a:latin typeface="Times New Roman" panose="02020603050405020304" pitchFamily="18" charset="0"/>
              </a:defRPr>
            </a:lvl9pPr>
          </a:lstStyle>
          <a:p>
            <a:pPr algn="r"/>
            <a:r>
              <a:rPr lang="en-US" altLang="en-US" sz="1600" dirty="0">
                <a:latin typeface="Arial" panose="020B0604020202020204" pitchFamily="34" charset="0"/>
              </a:rPr>
              <a:t>(Modified from </a:t>
            </a:r>
            <a:r>
              <a:rPr lang="en-US" altLang="en-US" sz="1600" dirty="0">
                <a:latin typeface="Arial" panose="020B0604020202020204" pitchFamily="34" charset="0"/>
                <a:hlinkClick r:id="rId5"/>
              </a:rPr>
              <a:t>Heath, 1983</a:t>
            </a:r>
            <a:r>
              <a:rPr lang="en-US" altLang="en-US" sz="1600" dirty="0">
                <a:latin typeface="Arial" panose="020B0604020202020204" pitchFamily="34" charset="0"/>
              </a:rPr>
              <a:t>)</a:t>
            </a:r>
            <a:endParaRPr lang="en-US" altLang="en-US" sz="1600" baseline="-25000" dirty="0">
              <a:latin typeface="Arial" panose="020B0604020202020204" pitchFamily="34" charset="0"/>
            </a:endParaRPr>
          </a:p>
        </p:txBody>
      </p:sp>
      <p:graphicFrame>
        <p:nvGraphicFramePr>
          <p:cNvPr id="11" name="Object 4"/>
          <p:cNvGraphicFramePr>
            <a:graphicFrameLocks noChangeAspect="1"/>
          </p:cNvGraphicFramePr>
          <p:nvPr/>
        </p:nvGraphicFramePr>
        <p:xfrm>
          <a:off x="5396753" y="2232235"/>
          <a:ext cx="1506538" cy="685029"/>
        </p:xfrm>
        <a:graphic>
          <a:graphicData uri="http://schemas.openxmlformats.org/presentationml/2006/ole">
            <mc:AlternateContent xmlns:mc="http://schemas.openxmlformats.org/markup-compatibility/2006">
              <mc:Choice xmlns:v="urn:schemas-microsoft-com:vml" Requires="v">
                <p:oleObj spid="_x0000_s265294" name="Equation" r:id="rId6" imgW="774360" imgH="393480" progId="Equation.3">
                  <p:embed/>
                </p:oleObj>
              </mc:Choice>
              <mc:Fallback>
                <p:oleObj name="Equation" r:id="rId6" imgW="774360" imgH="393480" progId="Equation.3">
                  <p:embed/>
                  <p:pic>
                    <p:nvPicPr>
                      <p:cNvPr id="11" name="Object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96753" y="2232235"/>
                        <a:ext cx="1506538" cy="685029"/>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574418479"/>
      </p:ext>
    </p:extLst>
  </p:cSld>
  <p:clrMapOvr>
    <a:masterClrMapping/>
  </p:clrMapOvr>
  <p:transition advTm="15000">
    <p:wipe dir="d"/>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858000"/>
          </a:xfrm>
        </p:spPr>
        <p:txBody>
          <a:bodyPr/>
          <a:lstStyle/>
          <a:p>
            <a:r>
              <a:rPr lang="en-US" sz="8800" dirty="0"/>
              <a:t>SINGLE-WELL</a:t>
            </a:r>
            <a:br>
              <a:rPr lang="en-US" sz="8800" dirty="0"/>
            </a:br>
            <a:r>
              <a:rPr lang="en-US" sz="8800" dirty="0"/>
              <a:t>AQUIFER TESTS</a:t>
            </a:r>
          </a:p>
        </p:txBody>
      </p:sp>
    </p:spTree>
    <p:extLst>
      <p:ext uri="{BB962C8B-B14F-4D97-AF65-F5344CB8AC3E}">
        <p14:creationId xmlns:p14="http://schemas.microsoft.com/office/powerpoint/2010/main" val="4206313600"/>
      </p:ext>
    </p:extLst>
  </p:cSld>
  <p:clrMapOvr>
    <a:masterClrMapping/>
  </p:clrMapOvr>
  <p:transition advTm="15000">
    <p:wipe dir="d"/>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Rectangle 2"/>
          <p:cNvSpPr>
            <a:spLocks noGrp="1" noChangeArrowheads="1"/>
          </p:cNvSpPr>
          <p:nvPr>
            <p:ph type="title"/>
          </p:nvPr>
        </p:nvSpPr>
        <p:spPr/>
        <p:txBody>
          <a:bodyPr/>
          <a:lstStyle/>
          <a:p>
            <a:r>
              <a:rPr lang="en-US" altLang="en-US" sz="6000"/>
              <a:t>Single-Well Pumping</a:t>
            </a:r>
          </a:p>
        </p:txBody>
      </p:sp>
      <p:sp>
        <p:nvSpPr>
          <p:cNvPr id="263171" name="Rectangle 3"/>
          <p:cNvSpPr>
            <a:spLocks noGrp="1" noChangeArrowheads="1"/>
          </p:cNvSpPr>
          <p:nvPr>
            <p:ph idx="1"/>
          </p:nvPr>
        </p:nvSpPr>
        <p:spPr>
          <a:xfrm>
            <a:off x="239927" y="1294647"/>
            <a:ext cx="8664146" cy="5495452"/>
          </a:xfrm>
        </p:spPr>
        <p:txBody>
          <a:bodyPr/>
          <a:lstStyle/>
          <a:p>
            <a:r>
              <a:rPr lang="en-US" altLang="en-US" sz="3600" dirty="0"/>
              <a:t>Estimate transmissivity opportunistically</a:t>
            </a:r>
          </a:p>
          <a:p>
            <a:r>
              <a:rPr lang="en-US" altLang="en-US" sz="3600" dirty="0"/>
              <a:t>Relatively independent of well construction</a:t>
            </a:r>
          </a:p>
          <a:p>
            <a:pPr lvl="1"/>
            <a:r>
              <a:rPr lang="en-US" altLang="en-US" sz="3200" dirty="0"/>
              <a:t>Inefficient wells increase uncertainty</a:t>
            </a:r>
          </a:p>
          <a:p>
            <a:pPr lvl="1"/>
            <a:r>
              <a:rPr lang="en-US" altLang="en-US" sz="3200" dirty="0"/>
              <a:t>Magnifies response to small changes in </a:t>
            </a:r>
            <a:r>
              <a:rPr lang="en-US" altLang="en-US" sz="3200" b="1" i="1" dirty="0"/>
              <a:t>Q</a:t>
            </a:r>
          </a:p>
          <a:p>
            <a:r>
              <a:rPr lang="en-US" altLang="en-US" sz="3600" dirty="0"/>
              <a:t>Simple analysis</a:t>
            </a:r>
          </a:p>
          <a:p>
            <a:pPr lvl="1"/>
            <a:r>
              <a:rPr lang="en-US" altLang="en-US" sz="3200" dirty="0"/>
              <a:t>Fit a straight line</a:t>
            </a:r>
          </a:p>
          <a:p>
            <a:r>
              <a:rPr lang="en-US" altLang="en-US" sz="3600" dirty="0"/>
              <a:t>Encountered most frequently, NV ~ 80% </a:t>
            </a:r>
          </a:p>
        </p:txBody>
      </p:sp>
    </p:spTree>
  </p:cSld>
  <p:clrMapOvr>
    <a:masterClrMapping/>
  </p:clrMapOvr>
  <p:transition advTm="15000">
    <p:wipe dir="d"/>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Rectangle 2"/>
          <p:cNvSpPr>
            <a:spLocks noGrp="1" noChangeArrowheads="1"/>
          </p:cNvSpPr>
          <p:nvPr>
            <p:ph type="title"/>
          </p:nvPr>
        </p:nvSpPr>
        <p:spPr/>
        <p:txBody>
          <a:bodyPr/>
          <a:lstStyle/>
          <a:p>
            <a:r>
              <a:rPr lang="en-US" altLang="en-US" sz="6000"/>
              <a:t>Cooper-Jacob</a:t>
            </a:r>
          </a:p>
        </p:txBody>
      </p:sp>
      <p:pic>
        <p:nvPicPr>
          <p:cNvPr id="23757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13188" y="1276350"/>
            <a:ext cx="4343400" cy="4905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37573" name="Group 5"/>
          <p:cNvGrpSpPr>
            <a:grpSpLocks/>
          </p:cNvGrpSpPr>
          <p:nvPr/>
        </p:nvGrpSpPr>
        <p:grpSpPr bwMode="auto">
          <a:xfrm>
            <a:off x="3535363" y="1289050"/>
            <a:ext cx="5508625" cy="4887913"/>
            <a:chOff x="534" y="617"/>
            <a:chExt cx="3470" cy="3079"/>
          </a:xfrm>
        </p:grpSpPr>
        <p:sp useBgFill="1">
          <p:nvSpPr>
            <p:cNvPr id="237574" name="Rectangle 6"/>
            <p:cNvSpPr>
              <a:spLocks noChangeArrowheads="1"/>
            </p:cNvSpPr>
            <p:nvPr/>
          </p:nvSpPr>
          <p:spPr bwMode="auto">
            <a:xfrm>
              <a:off x="534" y="674"/>
              <a:ext cx="3470" cy="2972"/>
            </a:xfrm>
            <a:prstGeom prst="rect">
              <a:avLst/>
            </a:prstGeom>
            <a:ln>
              <a:noFill/>
            </a:ln>
            <a:effectLst/>
            <a:extLst>
              <a:ext uri="{91240B29-F687-4F45-9708-019B960494DF}">
                <a14:hiddenLine xmlns:a14="http://schemas.microsoft.com/office/drawing/2010/main" w="19050">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237575"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9" y="617"/>
              <a:ext cx="2647" cy="30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237577" name="Group 9"/>
          <p:cNvGrpSpPr>
            <a:grpSpLocks/>
          </p:cNvGrpSpPr>
          <p:nvPr/>
        </p:nvGrpSpPr>
        <p:grpSpPr bwMode="auto">
          <a:xfrm>
            <a:off x="5710238" y="1344613"/>
            <a:ext cx="3297237" cy="4675187"/>
            <a:chOff x="1904" y="834"/>
            <a:chExt cx="2077" cy="2945"/>
          </a:xfrm>
        </p:grpSpPr>
        <p:sp>
          <p:nvSpPr>
            <p:cNvPr id="237578" name="Line 10"/>
            <p:cNvSpPr>
              <a:spLocks noChangeShapeType="1"/>
            </p:cNvSpPr>
            <p:nvPr/>
          </p:nvSpPr>
          <p:spPr bwMode="auto">
            <a:xfrm flipH="1">
              <a:off x="1904" y="834"/>
              <a:ext cx="1487" cy="2945"/>
            </a:xfrm>
            <a:prstGeom prst="line">
              <a:avLst/>
            </a:prstGeom>
            <a:noFill/>
            <a:ln w="38100">
              <a:solidFill>
                <a:srgbClr val="0000FF"/>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useBgFill="1">
          <p:nvSpPr>
            <p:cNvPr id="237579" name="Text Box 11"/>
            <p:cNvSpPr txBox="1">
              <a:spLocks noChangeArrowheads="1"/>
            </p:cNvSpPr>
            <p:nvPr/>
          </p:nvSpPr>
          <p:spPr bwMode="auto">
            <a:xfrm>
              <a:off x="2607" y="2806"/>
              <a:ext cx="1374" cy="443"/>
            </a:xfrm>
            <a:prstGeom prst="rect">
              <a:avLst/>
            </a:prstGeom>
            <a:ln>
              <a:noFill/>
            </a:ln>
            <a:effectLst/>
            <a:extLst>
              <a:ext uri="{91240B29-F687-4F45-9708-019B960494DF}">
                <a14:hiddenLine xmlns:a14="http://schemas.microsoft.com/office/drawing/2010/main" w="19050">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spcBef>
                  <a:spcPct val="50000"/>
                </a:spcBef>
              </a:pPr>
              <a:r>
                <a:rPr lang="en-US" altLang="en-US" sz="1600" b="0">
                  <a:latin typeface="Arial" panose="020B0604020202020204" pitchFamily="34" charset="0"/>
                </a:rPr>
                <a:t>For 1/</a:t>
              </a:r>
              <a:r>
                <a:rPr lang="en-US" altLang="en-US" sz="1600" b="0" i="1">
                  <a:latin typeface="Arial" panose="020B0604020202020204" pitchFamily="34" charset="0"/>
                </a:rPr>
                <a:t>u</a:t>
              </a:r>
              <a:r>
                <a:rPr lang="en-US" altLang="en-US" sz="1600" b="0">
                  <a:latin typeface="Arial" panose="020B0604020202020204" pitchFamily="34" charset="0"/>
                </a:rPr>
                <a:t> &gt; 50</a:t>
              </a:r>
            </a:p>
            <a:p>
              <a:pPr eaLnBrk="0" hangingPunct="0">
                <a:spcBef>
                  <a:spcPct val="50000"/>
                </a:spcBef>
              </a:pPr>
              <a:r>
                <a:rPr lang="en-US" altLang="en-US" sz="1600" b="0" i="1">
                  <a:latin typeface="Arial" panose="020B0604020202020204" pitchFamily="34" charset="0"/>
                </a:rPr>
                <a:t>W(u)</a:t>
              </a:r>
              <a:r>
                <a:rPr lang="en-US" altLang="en-US" sz="1600" b="0">
                  <a:latin typeface="Arial" panose="020B0604020202020204" pitchFamily="34" charset="0"/>
                </a:rPr>
                <a:t> = -0.5772 – </a:t>
              </a:r>
              <a:r>
                <a:rPr lang="en-US" altLang="en-US" sz="1600" b="0" i="1">
                  <a:latin typeface="Arial" panose="020B0604020202020204" pitchFamily="34" charset="0"/>
                </a:rPr>
                <a:t>ln</a:t>
              </a:r>
              <a:r>
                <a:rPr lang="en-US" altLang="en-US" sz="1600" b="0">
                  <a:latin typeface="Arial" panose="020B0604020202020204" pitchFamily="34" charset="0"/>
                </a:rPr>
                <a:t>(</a:t>
              </a:r>
              <a:r>
                <a:rPr lang="en-US" altLang="en-US" sz="1600" b="0" i="1">
                  <a:latin typeface="Arial" panose="020B0604020202020204" pitchFamily="34" charset="0"/>
                </a:rPr>
                <a:t>u</a:t>
              </a:r>
              <a:r>
                <a:rPr lang="en-US" altLang="en-US" sz="1600" b="0">
                  <a:latin typeface="Arial" panose="020B0604020202020204" pitchFamily="34" charset="0"/>
                </a:rPr>
                <a:t>)</a:t>
              </a:r>
            </a:p>
          </p:txBody>
        </p:sp>
      </p:grpSp>
      <p:graphicFrame>
        <p:nvGraphicFramePr>
          <p:cNvPr id="237580" name="Object 12"/>
          <p:cNvGraphicFramePr>
            <a:graphicFrameLocks noChangeAspect="1"/>
          </p:cNvGraphicFramePr>
          <p:nvPr/>
        </p:nvGraphicFramePr>
        <p:xfrm>
          <a:off x="3362325" y="6051550"/>
          <a:ext cx="5672138" cy="625475"/>
        </p:xfrm>
        <a:graphic>
          <a:graphicData uri="http://schemas.openxmlformats.org/presentationml/2006/ole">
            <mc:AlternateContent xmlns:mc="http://schemas.openxmlformats.org/markup-compatibility/2006">
              <mc:Choice xmlns:v="urn:schemas-microsoft-com:vml" Requires="v">
                <p:oleObj spid="_x0000_s237991" name="Equation" r:id="rId5" imgW="3619440" imgH="419040" progId="Equation.3">
                  <p:embed/>
                </p:oleObj>
              </mc:Choice>
              <mc:Fallback>
                <p:oleObj name="Equation" r:id="rId5" imgW="3619440" imgH="419040" progId="Equation.3">
                  <p:embed/>
                  <p:pic>
                    <p:nvPicPr>
                      <p:cNvPr id="0" name="Object 1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62325" y="6051550"/>
                        <a:ext cx="5672138" cy="625475"/>
                      </a:xfrm>
                      <a:prstGeom prst="rect">
                        <a:avLst/>
                      </a:prstGeom>
                      <a:no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37581" name="Rectangle 13"/>
          <p:cNvSpPr>
            <a:spLocks noChangeArrowheads="1"/>
          </p:cNvSpPr>
          <p:nvPr/>
        </p:nvSpPr>
        <p:spPr bwMode="auto">
          <a:xfrm>
            <a:off x="5865813" y="6097588"/>
            <a:ext cx="3278187" cy="590550"/>
          </a:xfrm>
          <a:prstGeom prst="rect">
            <a:avLst/>
          </a:prstGeom>
          <a:solidFill>
            <a:srgbClr val="FF0000">
              <a:alpha val="50000"/>
            </a:srgbClr>
          </a:solidFill>
          <a:ln>
            <a:noFill/>
          </a:ln>
          <a:effectLst/>
          <a:extLst>
            <a:ext uri="{91240B29-F687-4F45-9708-019B960494DF}">
              <a14:hiddenLine xmlns:a14="http://schemas.microsoft.com/office/drawing/2010/main" w="19050">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aphicFrame>
        <p:nvGraphicFramePr>
          <p:cNvPr id="237583" name="Object 15"/>
          <p:cNvGraphicFramePr>
            <a:graphicFrameLocks noChangeAspect="1"/>
          </p:cNvGraphicFramePr>
          <p:nvPr>
            <p:extLst>
              <p:ext uri="{D42A27DB-BD31-4B8C-83A1-F6EECF244321}">
                <p14:modId xmlns:p14="http://schemas.microsoft.com/office/powerpoint/2010/main" val="2512412294"/>
              </p:ext>
            </p:extLst>
          </p:nvPr>
        </p:nvGraphicFramePr>
        <p:xfrm>
          <a:off x="563563" y="5580697"/>
          <a:ext cx="2408237" cy="733425"/>
        </p:xfrm>
        <a:graphic>
          <a:graphicData uri="http://schemas.openxmlformats.org/presentationml/2006/ole">
            <mc:AlternateContent xmlns:mc="http://schemas.openxmlformats.org/markup-compatibility/2006">
              <mc:Choice xmlns:v="urn:schemas-microsoft-com:vml" Requires="v">
                <p:oleObj spid="_x0000_s237992" name="Equation" r:id="rId7" imgW="1295280" imgH="457200" progId="Equation.3">
                  <p:embed/>
                </p:oleObj>
              </mc:Choice>
              <mc:Fallback>
                <p:oleObj name="Equation" r:id="rId7" imgW="1295280" imgH="457200" progId="Equation.3">
                  <p:embed/>
                  <p:pic>
                    <p:nvPicPr>
                      <p:cNvPr id="0" name="Object 1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63563" y="5580697"/>
                        <a:ext cx="2408237" cy="733425"/>
                      </a:xfrm>
                      <a:prstGeom prst="rect">
                        <a:avLst/>
                      </a:prstGeom>
                      <a:no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37571" name="Rectangle 3"/>
          <p:cNvSpPr>
            <a:spLocks noGrp="1" noChangeArrowheads="1"/>
          </p:cNvSpPr>
          <p:nvPr>
            <p:ph idx="1"/>
          </p:nvPr>
        </p:nvSpPr>
        <p:spPr>
          <a:xfrm>
            <a:off x="0" y="2487612"/>
            <a:ext cx="4178677" cy="3308349"/>
          </a:xfrm>
        </p:spPr>
        <p:txBody>
          <a:bodyPr/>
          <a:lstStyle/>
          <a:p>
            <a:r>
              <a:rPr lang="en-US" altLang="en-US" sz="2800" dirty="0"/>
              <a:t>Solution to W(u) is a series</a:t>
            </a:r>
          </a:p>
          <a:p>
            <a:r>
              <a:rPr lang="en-US" altLang="en-US" sz="2800" dirty="0"/>
              <a:t>If u is small, drawdown </a:t>
            </a:r>
            <a:r>
              <a:rPr lang="en-US" altLang="en-US" sz="2800" dirty="0">
                <a:sym typeface="Symbol" panose="05050102010706020507" pitchFamily="18" charset="2"/>
              </a:rPr>
              <a:t></a:t>
            </a:r>
            <a:r>
              <a:rPr lang="en-US" altLang="en-US" sz="2800" dirty="0"/>
              <a:t> ln(u) </a:t>
            </a:r>
          </a:p>
          <a:p>
            <a:r>
              <a:rPr lang="en-US" altLang="en-US" sz="2800" dirty="0"/>
              <a:t>Straight line on a semi-log plot OK answer</a:t>
            </a:r>
          </a:p>
        </p:txBody>
      </p:sp>
      <p:graphicFrame>
        <p:nvGraphicFramePr>
          <p:cNvPr id="14" name="Object 5"/>
          <p:cNvGraphicFramePr>
            <a:graphicFrameLocks noChangeAspect="1"/>
          </p:cNvGraphicFramePr>
          <p:nvPr>
            <p:extLst>
              <p:ext uri="{D42A27DB-BD31-4B8C-83A1-F6EECF244321}">
                <p14:modId xmlns:p14="http://schemas.microsoft.com/office/powerpoint/2010/main" val="759945255"/>
              </p:ext>
            </p:extLst>
          </p:nvPr>
        </p:nvGraphicFramePr>
        <p:xfrm>
          <a:off x="1036638" y="1262063"/>
          <a:ext cx="2106612" cy="969962"/>
        </p:xfrm>
        <a:graphic>
          <a:graphicData uri="http://schemas.openxmlformats.org/presentationml/2006/ole">
            <mc:AlternateContent xmlns:mc="http://schemas.openxmlformats.org/markup-compatibility/2006">
              <mc:Choice xmlns:v="urn:schemas-microsoft-com:vml" Requires="v">
                <p:oleObj spid="_x0000_s237993" name="Equation" r:id="rId9" imgW="927000" imgH="406080" progId="Equation.3">
                  <p:embed/>
                </p:oleObj>
              </mc:Choice>
              <mc:Fallback>
                <p:oleObj name="Equation" r:id="rId9" imgW="927000" imgH="406080" progId="Equation.3">
                  <p:embed/>
                  <p:pic>
                    <p:nvPicPr>
                      <p:cNvPr id="231429" name="Object 5"/>
                      <p:cNvPicPr>
                        <a:picLocks noChangeAspect="1" noChangeArrowheads="1"/>
                      </p:cNvPicPr>
                      <p:nvPr/>
                    </p:nvPicPr>
                    <p:blipFill>
                      <a:blip r:embed="rId10"/>
                      <a:srcRect/>
                      <a:stretch>
                        <a:fillRect/>
                      </a:stretch>
                    </p:blipFill>
                    <p:spPr bwMode="auto">
                      <a:xfrm>
                        <a:off x="1036638" y="1262063"/>
                        <a:ext cx="2106612" cy="969962"/>
                      </a:xfrm>
                      <a:prstGeom prst="rect">
                        <a:avLst/>
                      </a:prstGeom>
                      <a:no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transition advTm="15000">
    <p:wipe di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nodeType="afterEffect">
                                  <p:stCondLst>
                                    <p:cond delay="0"/>
                                  </p:stCondLst>
                                  <p:childTnLst>
                                    <p:set>
                                      <p:cBhvr>
                                        <p:cTn id="6" dur="1" fill="hold">
                                          <p:stCondLst>
                                            <p:cond delay="0"/>
                                          </p:stCondLst>
                                        </p:cTn>
                                        <p:tgtEl>
                                          <p:spTgt spid="237572"/>
                                        </p:tgtEl>
                                        <p:attrNameLst>
                                          <p:attrName>style.visibility</p:attrName>
                                        </p:attrNameLst>
                                      </p:cBhvr>
                                      <p:to>
                                        <p:strVal val="visible"/>
                                      </p:to>
                                    </p:set>
                                    <p:animEffect transition="in" filter="checkerboard(across)">
                                      <p:cBhvr>
                                        <p:cTn id="7" dur="500"/>
                                        <p:tgtEl>
                                          <p:spTgt spid="237572"/>
                                        </p:tgtEl>
                                      </p:cBhvr>
                                    </p:animEffect>
                                  </p:childTnLst>
                                </p:cTn>
                              </p:par>
                            </p:childTnLst>
                          </p:cTn>
                        </p:par>
                        <p:par>
                          <p:cTn id="8" fill="hold" nodeType="afterGroup">
                            <p:stCondLst>
                              <p:cond delay="500"/>
                            </p:stCondLst>
                            <p:childTnLst>
                              <p:par>
                                <p:cTn id="9" presetID="3" presetClass="entr" presetSubtype="10" fill="hold" nodeType="afterEffect">
                                  <p:stCondLst>
                                    <p:cond delay="0"/>
                                  </p:stCondLst>
                                  <p:childTnLst>
                                    <p:set>
                                      <p:cBhvr>
                                        <p:cTn id="10" dur="1" fill="hold">
                                          <p:stCondLst>
                                            <p:cond delay="0"/>
                                          </p:stCondLst>
                                        </p:cTn>
                                        <p:tgtEl>
                                          <p:spTgt spid="237580"/>
                                        </p:tgtEl>
                                        <p:attrNameLst>
                                          <p:attrName>style.visibility</p:attrName>
                                        </p:attrNameLst>
                                      </p:cBhvr>
                                      <p:to>
                                        <p:strVal val="visible"/>
                                      </p:to>
                                    </p:set>
                                    <p:animEffect transition="in" filter="blinds(horizontal)">
                                      <p:cBhvr>
                                        <p:cTn id="11" dur="500"/>
                                        <p:tgtEl>
                                          <p:spTgt spid="237580"/>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9" presetClass="entr" presetSubtype="0" fill="hold" nodeType="clickEffect">
                                  <p:stCondLst>
                                    <p:cond delay="0"/>
                                  </p:stCondLst>
                                  <p:childTnLst>
                                    <p:set>
                                      <p:cBhvr>
                                        <p:cTn id="15" dur="1" fill="hold">
                                          <p:stCondLst>
                                            <p:cond delay="0"/>
                                          </p:stCondLst>
                                        </p:cTn>
                                        <p:tgtEl>
                                          <p:spTgt spid="237573"/>
                                        </p:tgtEl>
                                        <p:attrNameLst>
                                          <p:attrName>style.visibility</p:attrName>
                                        </p:attrNameLst>
                                      </p:cBhvr>
                                      <p:to>
                                        <p:strVal val="visible"/>
                                      </p:to>
                                    </p:set>
                                    <p:animEffect transition="in" filter="dissolve">
                                      <p:cBhvr>
                                        <p:cTn id="16" dur="500"/>
                                        <p:tgtEl>
                                          <p:spTgt spid="237573"/>
                                        </p:tgtEl>
                                      </p:cBhvr>
                                    </p:animEffect>
                                  </p:childTnLst>
                                </p:cTn>
                              </p:par>
                            </p:childTnLst>
                          </p:cTn>
                        </p:par>
                        <p:par>
                          <p:cTn id="17" fill="hold" nodeType="withGroup">
                            <p:stCondLst>
                              <p:cond delay="500"/>
                            </p:stCondLst>
                            <p:childTnLst>
                              <p:par>
                                <p:cTn id="18" presetID="2" presetClass="entr" presetSubtype="2" fill="hold" grpId="0" nodeType="afterEffect">
                                  <p:stCondLst>
                                    <p:cond delay="500"/>
                                  </p:stCondLst>
                                  <p:childTnLst>
                                    <p:set>
                                      <p:cBhvr>
                                        <p:cTn id="19" dur="1" fill="hold">
                                          <p:stCondLst>
                                            <p:cond delay="0"/>
                                          </p:stCondLst>
                                        </p:cTn>
                                        <p:tgtEl>
                                          <p:spTgt spid="237581"/>
                                        </p:tgtEl>
                                        <p:attrNameLst>
                                          <p:attrName>style.visibility</p:attrName>
                                        </p:attrNameLst>
                                      </p:cBhvr>
                                      <p:to>
                                        <p:strVal val="visible"/>
                                      </p:to>
                                    </p:set>
                                    <p:anim calcmode="lin" valueType="num">
                                      <p:cBhvr additive="base">
                                        <p:cTn id="20" dur="500" fill="hold"/>
                                        <p:tgtEl>
                                          <p:spTgt spid="237581"/>
                                        </p:tgtEl>
                                        <p:attrNameLst>
                                          <p:attrName>ppt_x</p:attrName>
                                        </p:attrNameLst>
                                      </p:cBhvr>
                                      <p:tavLst>
                                        <p:tav tm="0">
                                          <p:val>
                                            <p:strVal val="1+#ppt_w/2"/>
                                          </p:val>
                                        </p:tav>
                                        <p:tav tm="100000">
                                          <p:val>
                                            <p:strVal val="#ppt_x"/>
                                          </p:val>
                                        </p:tav>
                                      </p:tavLst>
                                    </p:anim>
                                    <p:anim calcmode="lin" valueType="num">
                                      <p:cBhvr additive="base">
                                        <p:cTn id="21" dur="500" fill="hold"/>
                                        <p:tgtEl>
                                          <p:spTgt spid="237581"/>
                                        </p:tgtEl>
                                        <p:attrNameLst>
                                          <p:attrName>ppt_y</p:attrName>
                                        </p:attrNameLst>
                                      </p:cBhvr>
                                      <p:tavLst>
                                        <p:tav tm="0">
                                          <p:val>
                                            <p:strVal val="#ppt_y"/>
                                          </p:val>
                                        </p:tav>
                                        <p:tav tm="100000">
                                          <p:val>
                                            <p:strVal val="#ppt_y"/>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9" presetClass="entr" presetSubtype="0" fill="hold" nodeType="clickEffect">
                                  <p:stCondLst>
                                    <p:cond delay="0"/>
                                  </p:stCondLst>
                                  <p:childTnLst>
                                    <p:set>
                                      <p:cBhvr>
                                        <p:cTn id="25" dur="1" fill="hold">
                                          <p:stCondLst>
                                            <p:cond delay="0"/>
                                          </p:stCondLst>
                                        </p:cTn>
                                        <p:tgtEl>
                                          <p:spTgt spid="237577"/>
                                        </p:tgtEl>
                                        <p:attrNameLst>
                                          <p:attrName>style.visibility</p:attrName>
                                        </p:attrNameLst>
                                      </p:cBhvr>
                                      <p:to>
                                        <p:strVal val="visible"/>
                                      </p:to>
                                    </p:set>
                                    <p:animEffect transition="in" filter="dissolve">
                                      <p:cBhvr>
                                        <p:cTn id="26" dur="500"/>
                                        <p:tgtEl>
                                          <p:spTgt spid="2375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7581"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8599"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70388" y="1177925"/>
            <a:ext cx="4802187" cy="4502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8594" name="Rectangle 2"/>
          <p:cNvSpPr>
            <a:spLocks noGrp="1" noChangeArrowheads="1"/>
          </p:cNvSpPr>
          <p:nvPr>
            <p:ph type="title"/>
          </p:nvPr>
        </p:nvSpPr>
        <p:spPr/>
        <p:txBody>
          <a:bodyPr/>
          <a:lstStyle/>
          <a:p>
            <a:r>
              <a:rPr lang="en-US" altLang="en-US" sz="6000"/>
              <a:t>Cooper-Jacob Analysis</a:t>
            </a:r>
          </a:p>
        </p:txBody>
      </p:sp>
      <p:sp>
        <p:nvSpPr>
          <p:cNvPr id="238595" name="Rectangle 3"/>
          <p:cNvSpPr>
            <a:spLocks noGrp="1" noChangeArrowheads="1"/>
          </p:cNvSpPr>
          <p:nvPr>
            <p:ph idx="1"/>
          </p:nvPr>
        </p:nvSpPr>
        <p:spPr>
          <a:xfrm>
            <a:off x="207963" y="1347788"/>
            <a:ext cx="4498975" cy="5510212"/>
          </a:xfrm>
        </p:spPr>
        <p:txBody>
          <a:bodyPr/>
          <a:lstStyle/>
          <a:p>
            <a:r>
              <a:rPr lang="en-US" altLang="en-US"/>
              <a:t>Transmissivity estimated with</a:t>
            </a:r>
          </a:p>
          <a:p>
            <a:pPr lvl="1"/>
            <a:r>
              <a:rPr lang="en-US" altLang="en-US"/>
              <a:t>Slope &amp;</a:t>
            </a:r>
          </a:p>
          <a:p>
            <a:pPr lvl="1"/>
            <a:r>
              <a:rPr lang="en-US" altLang="en-US"/>
              <a:t>Discharge</a:t>
            </a:r>
          </a:p>
          <a:p>
            <a:r>
              <a:rPr lang="en-US" altLang="en-US"/>
              <a:t>Eyeball slope</a:t>
            </a:r>
          </a:p>
          <a:p>
            <a:r>
              <a:rPr lang="en-US" altLang="en-US"/>
              <a:t>Ignore first 10 minutes</a:t>
            </a:r>
          </a:p>
          <a:p>
            <a:pPr lvl="1"/>
            <a:r>
              <a:rPr lang="en-US" altLang="en-US"/>
              <a:t>Wellbore storage</a:t>
            </a:r>
          </a:p>
          <a:p>
            <a:pPr lvl="1"/>
            <a:r>
              <a:rPr lang="en-US" altLang="en-US"/>
              <a:t>Skin</a:t>
            </a:r>
          </a:p>
          <a:p>
            <a:pPr lvl="1"/>
            <a:r>
              <a:rPr lang="en-US" altLang="en-US"/>
              <a:t>Partial penetration</a:t>
            </a:r>
          </a:p>
        </p:txBody>
      </p:sp>
      <p:graphicFrame>
        <p:nvGraphicFramePr>
          <p:cNvPr id="238597" name="Object 5"/>
          <p:cNvGraphicFramePr>
            <a:graphicFrameLocks noChangeAspect="1"/>
          </p:cNvGraphicFramePr>
          <p:nvPr/>
        </p:nvGraphicFramePr>
        <p:xfrm>
          <a:off x="5632450" y="5661025"/>
          <a:ext cx="2773363" cy="1196975"/>
        </p:xfrm>
        <a:graphic>
          <a:graphicData uri="http://schemas.openxmlformats.org/presentationml/2006/ole">
            <mc:AlternateContent xmlns:mc="http://schemas.openxmlformats.org/markup-compatibility/2006">
              <mc:Choice xmlns:v="urn:schemas-microsoft-com:vml" Requires="v">
                <p:oleObj spid="_x0000_s238972" r:id="rId4" imgW="901309" imgH="393529" progId="Equation.3">
                  <p:embed/>
                </p:oleObj>
              </mc:Choice>
              <mc:Fallback>
                <p:oleObj r:id="rId4" imgW="901309" imgH="393529" progId="Equation.3">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32450" y="5661025"/>
                        <a:ext cx="2773363" cy="11969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38598" name="Object 6"/>
          <p:cNvGraphicFramePr>
            <a:graphicFrameLocks noChangeAspect="1"/>
          </p:cNvGraphicFramePr>
          <p:nvPr/>
        </p:nvGraphicFramePr>
        <p:xfrm>
          <a:off x="6629400" y="3062288"/>
          <a:ext cx="1935163" cy="774700"/>
        </p:xfrm>
        <a:graphic>
          <a:graphicData uri="http://schemas.openxmlformats.org/presentationml/2006/ole">
            <mc:AlternateContent xmlns:mc="http://schemas.openxmlformats.org/markup-compatibility/2006">
              <mc:Choice xmlns:v="urn:schemas-microsoft-com:vml" Requires="v">
                <p:oleObj spid="_x0000_s238973" name="Equation" r:id="rId6" imgW="1066680" imgH="431640" progId="Equation.3">
                  <p:embed/>
                </p:oleObj>
              </mc:Choice>
              <mc:Fallback>
                <p:oleObj name="Equation" r:id="rId6" imgW="1066680" imgH="431640" progId="Equation.3">
                  <p:embed/>
                  <p:pic>
                    <p:nvPicPr>
                      <p:cNvPr id="0" name="Object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29400" y="3062288"/>
                        <a:ext cx="1935163" cy="7747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ransition advTm="15000">
    <p:wipe dir="d"/>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Rectangle 2"/>
          <p:cNvSpPr>
            <a:spLocks noGrp="1" noChangeArrowheads="1"/>
          </p:cNvSpPr>
          <p:nvPr>
            <p:ph type="title"/>
          </p:nvPr>
        </p:nvSpPr>
        <p:spPr>
          <a:xfrm>
            <a:off x="-25400" y="0"/>
            <a:ext cx="9144000" cy="1123950"/>
          </a:xfrm>
        </p:spPr>
        <p:txBody>
          <a:bodyPr/>
          <a:lstStyle/>
          <a:p>
            <a:r>
              <a:rPr lang="en-US" altLang="en-US"/>
              <a:t>Storage Coefficient—BAD</a:t>
            </a:r>
          </a:p>
        </p:txBody>
      </p:sp>
      <p:sp>
        <p:nvSpPr>
          <p:cNvPr id="264195" name="Rectangle 3"/>
          <p:cNvSpPr>
            <a:spLocks noGrp="1" noChangeArrowheads="1"/>
          </p:cNvSpPr>
          <p:nvPr>
            <p:ph idx="1"/>
          </p:nvPr>
        </p:nvSpPr>
        <p:spPr>
          <a:xfrm>
            <a:off x="0" y="1257300"/>
            <a:ext cx="4772025" cy="5600700"/>
          </a:xfrm>
        </p:spPr>
        <p:txBody>
          <a:bodyPr/>
          <a:lstStyle/>
          <a:p>
            <a:r>
              <a:rPr lang="en-US" altLang="en-US" dirty="0"/>
              <a:t>Storage coefficient</a:t>
            </a:r>
          </a:p>
          <a:p>
            <a:pPr lvl="1"/>
            <a:r>
              <a:rPr lang="en-US" altLang="en-US" dirty="0"/>
              <a:t>Can be estimated</a:t>
            </a:r>
          </a:p>
          <a:p>
            <a:pPr lvl="1"/>
            <a:r>
              <a:rPr lang="en-US" altLang="en-US" dirty="0"/>
              <a:t>Cannot be trusted</a:t>
            </a:r>
          </a:p>
          <a:p>
            <a:r>
              <a:rPr lang="en-US" altLang="en-US" dirty="0"/>
              <a:t>Time intercept for S</a:t>
            </a:r>
          </a:p>
          <a:p>
            <a:r>
              <a:rPr lang="en-US" altLang="en-US" dirty="0"/>
              <a:t>Skin &amp; partial penetration</a:t>
            </a:r>
          </a:p>
          <a:p>
            <a:pPr lvl="1"/>
            <a:r>
              <a:rPr lang="en-US" altLang="en-US" dirty="0"/>
              <a:t>Increases drawdown</a:t>
            </a:r>
          </a:p>
          <a:p>
            <a:pPr lvl="1"/>
            <a:r>
              <a:rPr lang="en-US" altLang="en-US" dirty="0"/>
              <a:t>Shifts time intercept</a:t>
            </a:r>
          </a:p>
          <a:p>
            <a:pPr lvl="1"/>
            <a:r>
              <a:rPr lang="en-US" altLang="en-US" dirty="0"/>
              <a:t>Storage coefficient grossly underestimated</a:t>
            </a:r>
          </a:p>
        </p:txBody>
      </p:sp>
      <p:grpSp>
        <p:nvGrpSpPr>
          <p:cNvPr id="2" name="Group 1"/>
          <p:cNvGrpSpPr/>
          <p:nvPr/>
        </p:nvGrpSpPr>
        <p:grpSpPr>
          <a:xfrm>
            <a:off x="4619625" y="2295270"/>
            <a:ext cx="4498975" cy="4217988"/>
            <a:chOff x="4645025" y="1545626"/>
            <a:chExt cx="4498975" cy="4217988"/>
          </a:xfrm>
        </p:grpSpPr>
        <p:pic>
          <p:nvPicPr>
            <p:cNvPr id="264198"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5025" y="1545626"/>
              <a:ext cx="4498975" cy="4217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264196" name="Object 4"/>
            <p:cNvGraphicFramePr>
              <a:graphicFrameLocks noChangeAspect="1"/>
            </p:cNvGraphicFramePr>
            <p:nvPr>
              <p:extLst>
                <p:ext uri="{D42A27DB-BD31-4B8C-83A1-F6EECF244321}">
                  <p14:modId xmlns:p14="http://schemas.microsoft.com/office/powerpoint/2010/main" val="3530306279"/>
                </p:ext>
              </p:extLst>
            </p:nvPr>
          </p:nvGraphicFramePr>
          <p:xfrm>
            <a:off x="5593492" y="2568236"/>
            <a:ext cx="1820563" cy="967412"/>
          </p:xfrm>
          <a:graphic>
            <a:graphicData uri="http://schemas.openxmlformats.org/presentationml/2006/ole">
              <mc:AlternateContent xmlns:mc="http://schemas.openxmlformats.org/markup-compatibility/2006">
                <mc:Choice xmlns:v="urn:schemas-microsoft-com:vml" Requires="v">
                  <p:oleObj spid="_x0000_s264386" name="Equation" r:id="rId4" imgW="812520" imgH="431640" progId="Equation.3">
                    <p:embed/>
                  </p:oleObj>
                </mc:Choice>
                <mc:Fallback>
                  <p:oleObj name="Equation" r:id="rId4" imgW="812520" imgH="431640" progId="Equation.3">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93492" y="2568236"/>
                          <a:ext cx="1820563" cy="967412"/>
                        </a:xfrm>
                        <a:prstGeom prst="rect">
                          <a:avLst/>
                        </a:prstGeom>
                        <a:noFill/>
                        <a:ln>
                          <a:noFill/>
                        </a:ln>
                        <a:effectLst/>
                      </p:spPr>
                    </p:pic>
                  </p:oleObj>
                </mc:Fallback>
              </mc:AlternateContent>
            </a:graphicData>
          </a:graphic>
        </p:graphicFrame>
      </p:grpSp>
      <p:sp>
        <p:nvSpPr>
          <p:cNvPr id="7" name="Text Box 83"/>
          <p:cNvSpPr txBox="1">
            <a:spLocks noChangeArrowheads="1"/>
          </p:cNvSpPr>
          <p:nvPr/>
        </p:nvSpPr>
        <p:spPr bwMode="auto">
          <a:xfrm>
            <a:off x="4619625" y="1468509"/>
            <a:ext cx="4171335"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tIns="0" bIns="0">
            <a:spAutoFit/>
          </a:bodyPr>
          <a:lstStyle>
            <a:lvl1pPr eaLnBrk="0" hangingPunct="0">
              <a:defRPr sz="5400" b="1">
                <a:solidFill>
                  <a:schemeClr val="tx1"/>
                </a:solidFill>
                <a:latin typeface="Times New Roman" panose="02020603050405020304" pitchFamily="18" charset="0"/>
              </a:defRPr>
            </a:lvl1pPr>
            <a:lvl2pPr marL="742950" indent="-285750" eaLnBrk="0" hangingPunct="0">
              <a:defRPr sz="5400" b="1">
                <a:solidFill>
                  <a:schemeClr val="tx1"/>
                </a:solidFill>
                <a:latin typeface="Times New Roman" panose="02020603050405020304" pitchFamily="18" charset="0"/>
              </a:defRPr>
            </a:lvl2pPr>
            <a:lvl3pPr marL="1143000" indent="-228600" eaLnBrk="0" hangingPunct="0">
              <a:defRPr sz="5400" b="1">
                <a:solidFill>
                  <a:schemeClr val="tx1"/>
                </a:solidFill>
                <a:latin typeface="Times New Roman" panose="02020603050405020304" pitchFamily="18" charset="0"/>
              </a:defRPr>
            </a:lvl3pPr>
            <a:lvl4pPr marL="1600200" indent="-228600" eaLnBrk="0" hangingPunct="0">
              <a:defRPr sz="5400" b="1">
                <a:solidFill>
                  <a:schemeClr val="tx1"/>
                </a:solidFill>
                <a:latin typeface="Times New Roman" panose="02020603050405020304" pitchFamily="18" charset="0"/>
              </a:defRPr>
            </a:lvl4pPr>
            <a:lvl5pPr marL="2057400" indent="-228600" eaLnBrk="0" hangingPunct="0">
              <a:defRPr sz="5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5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5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5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5400" b="1">
                <a:solidFill>
                  <a:schemeClr val="tx1"/>
                </a:solidFill>
                <a:latin typeface="Times New Roman" panose="02020603050405020304" pitchFamily="18" charset="0"/>
              </a:defRPr>
            </a:lvl9pPr>
          </a:lstStyle>
          <a:p>
            <a:pPr algn="r"/>
            <a:r>
              <a:rPr lang="en-US" altLang="en-US" sz="4000" dirty="0">
                <a:latin typeface="Arial" panose="020B0604020202020204" pitchFamily="34" charset="0"/>
              </a:rPr>
              <a:t>PUMPING WELL</a:t>
            </a:r>
            <a:endParaRPr lang="en-US" altLang="en-US" sz="4000" baseline="-25000" dirty="0">
              <a:latin typeface="Arial" panose="020B0604020202020204" pitchFamily="34" charset="0"/>
            </a:endParaRPr>
          </a:p>
        </p:txBody>
      </p:sp>
    </p:spTree>
  </p:cSld>
  <p:clrMapOvr>
    <a:masterClrMapping/>
  </p:clrMapOvr>
  <p:transition advTm="15000">
    <p:wipe dir="d"/>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2"/>
          <p:cNvSpPr>
            <a:spLocks noGrp="1" noChangeArrowheads="1"/>
          </p:cNvSpPr>
          <p:nvPr>
            <p:ph type="title"/>
          </p:nvPr>
        </p:nvSpPr>
        <p:spPr/>
        <p:txBody>
          <a:bodyPr/>
          <a:lstStyle/>
          <a:p>
            <a:r>
              <a:rPr lang="en-US" altLang="en-US" dirty="0"/>
              <a:t>Workbook Analysis</a:t>
            </a:r>
          </a:p>
        </p:txBody>
      </p:sp>
      <p:sp>
        <p:nvSpPr>
          <p:cNvPr id="227331" name="Rectangle 3"/>
          <p:cNvSpPr>
            <a:spLocks noGrp="1" noChangeArrowheads="1"/>
          </p:cNvSpPr>
          <p:nvPr>
            <p:ph idx="1"/>
          </p:nvPr>
        </p:nvSpPr>
        <p:spPr>
          <a:xfrm>
            <a:off x="539014" y="5426441"/>
            <a:ext cx="8604985" cy="1431559"/>
          </a:xfrm>
          <a:noFill/>
        </p:spPr>
        <p:txBody>
          <a:bodyPr/>
          <a:lstStyle/>
          <a:p>
            <a:r>
              <a:rPr lang="en-US" altLang="en-US" sz="2400" dirty="0"/>
              <a:t>Combines Cooper-Jacob pumping and recovery analysis</a:t>
            </a:r>
          </a:p>
          <a:p>
            <a:pPr lvl="1"/>
            <a:r>
              <a:rPr lang="en-US" altLang="en-US" sz="2000" dirty="0"/>
              <a:t>Separate workbooks in Halford and Kuniansky (</a:t>
            </a:r>
            <a:r>
              <a:rPr lang="en-US" altLang="en-US" sz="2000" dirty="0">
                <a:hlinkClick r:id="rId2"/>
              </a:rPr>
              <a:t>2002</a:t>
            </a:r>
            <a:r>
              <a:rPr lang="en-US" altLang="en-US" sz="2000" dirty="0"/>
              <a:t>)</a:t>
            </a:r>
          </a:p>
          <a:p>
            <a:pPr lvl="1"/>
            <a:r>
              <a:rPr lang="en-US" altLang="en-US" sz="2000" dirty="0"/>
              <a:t>Improved data handling, </a:t>
            </a:r>
            <a:r>
              <a:rPr lang="en-US" sz="1400" dirty="0">
                <a:hlinkClick r:id="rId3"/>
              </a:rPr>
              <a:t>https://halfordhydrology.com/cj-drawdownrecovery/</a:t>
            </a:r>
            <a:r>
              <a:rPr lang="en-US" sz="1400" dirty="0"/>
              <a:t> </a:t>
            </a:r>
            <a:endParaRPr lang="en-US" altLang="en-US" sz="2000" dirty="0"/>
          </a:p>
        </p:txBody>
      </p:sp>
      <p:pic>
        <p:nvPicPr>
          <p:cNvPr id="3" name="Picture 2">
            <a:hlinkClick r:id="rId3"/>
            <a:extLst>
              <a:ext uri="{FF2B5EF4-FFF2-40B4-BE49-F238E27FC236}">
                <a16:creationId xmlns:a16="http://schemas.microsoft.com/office/drawing/2014/main" id="{13EF2DBE-FF1A-4F30-A30D-F8463397FD62}"/>
              </a:ext>
            </a:extLst>
          </p:cNvPr>
          <p:cNvPicPr>
            <a:picLocks noChangeAspect="1"/>
          </p:cNvPicPr>
          <p:nvPr/>
        </p:nvPicPr>
        <p:blipFill>
          <a:blip r:embed="rId4"/>
          <a:stretch>
            <a:fillRect/>
          </a:stretch>
        </p:blipFill>
        <p:spPr>
          <a:xfrm>
            <a:off x="683394" y="1220201"/>
            <a:ext cx="7507765" cy="4206240"/>
          </a:xfrm>
          <a:prstGeom prst="rect">
            <a:avLst/>
          </a:prstGeom>
        </p:spPr>
      </p:pic>
    </p:spTree>
  </p:cSld>
  <p:clrMapOvr>
    <a:masterClrMapping/>
  </p:clrMapOvr>
  <p:transition advTm="15000">
    <p:wipe dir="d"/>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858000"/>
          </a:xfrm>
        </p:spPr>
        <p:txBody>
          <a:bodyPr/>
          <a:lstStyle/>
          <a:p>
            <a:r>
              <a:rPr lang="en-US" sz="8000" dirty="0"/>
              <a:t>REPORT</a:t>
            </a:r>
            <a:br>
              <a:rPr lang="en-US" sz="8000" dirty="0"/>
            </a:br>
            <a:r>
              <a:rPr lang="en-US" sz="8000" dirty="0"/>
              <a:t>TRANSMISSIVITY</a:t>
            </a:r>
          </a:p>
        </p:txBody>
      </p:sp>
    </p:spTree>
    <p:extLst>
      <p:ext uri="{BB962C8B-B14F-4D97-AF65-F5344CB8AC3E}">
        <p14:creationId xmlns:p14="http://schemas.microsoft.com/office/powerpoint/2010/main" val="2573169774"/>
      </p:ext>
    </p:extLst>
  </p:cSld>
  <p:clrMapOvr>
    <a:masterClrMapping/>
  </p:clrMapOvr>
  <p:transition advTm="15000">
    <p:wipe dir="d"/>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5718175" y="2011307"/>
            <a:ext cx="3349625" cy="4092643"/>
            <a:chOff x="5718175" y="2011307"/>
            <a:chExt cx="3349625" cy="4092643"/>
          </a:xfrm>
        </p:grpSpPr>
        <p:grpSp>
          <p:nvGrpSpPr>
            <p:cNvPr id="6150" name="Aquifer"/>
            <p:cNvGrpSpPr>
              <a:grpSpLocks/>
            </p:cNvGrpSpPr>
            <p:nvPr/>
          </p:nvGrpSpPr>
          <p:grpSpPr bwMode="auto">
            <a:xfrm>
              <a:off x="5718175" y="2011307"/>
              <a:ext cx="2466756" cy="4083107"/>
              <a:chOff x="2184" y="1044"/>
              <a:chExt cx="1669" cy="1912"/>
            </a:xfrm>
          </p:grpSpPr>
          <p:sp>
            <p:nvSpPr>
              <p:cNvPr id="6208" name="Rectangle 6" descr="Wide upward diagonal"/>
              <p:cNvSpPr>
                <a:spLocks noChangeArrowheads="1"/>
              </p:cNvSpPr>
              <p:nvPr/>
            </p:nvSpPr>
            <p:spPr bwMode="auto">
              <a:xfrm>
                <a:off x="2188" y="1047"/>
                <a:ext cx="1663" cy="1909"/>
              </a:xfrm>
              <a:prstGeom prst="rect">
                <a:avLst/>
              </a:prstGeom>
              <a:pattFill prst="wdUpDiag">
                <a:fgClr>
                  <a:srgbClr val="FF0000"/>
                </a:fgClr>
                <a:bgClr>
                  <a:schemeClr val="bg1"/>
                </a:bgClr>
              </a:pattFill>
              <a:ln w="19050">
                <a:noFill/>
                <a:miter lim="800000"/>
                <a:headEnd/>
                <a:tailEnd/>
              </a:ln>
            </p:spPr>
            <p:txBody>
              <a:bodyPr wrap="none" anchor="ctr"/>
              <a:lstStyle/>
              <a:p>
                <a:endParaRPr lang="en-US"/>
              </a:p>
            </p:txBody>
          </p:sp>
          <p:sp>
            <p:nvSpPr>
              <p:cNvPr id="6209" name="Rectangle 7" descr="Sand"/>
              <p:cNvSpPr>
                <a:spLocks noChangeArrowheads="1"/>
              </p:cNvSpPr>
              <p:nvPr/>
            </p:nvSpPr>
            <p:spPr bwMode="auto">
              <a:xfrm>
                <a:off x="2184" y="1044"/>
                <a:ext cx="1669" cy="1129"/>
              </a:xfrm>
              <a:prstGeom prst="rect">
                <a:avLst/>
              </a:prstGeom>
              <a:blipFill dpi="0" rotWithShape="0">
                <a:blip r:embed="rId3"/>
                <a:srcRect/>
                <a:tile tx="0" ty="0" sx="100000" sy="100000" flip="none" algn="tl"/>
              </a:blipFill>
              <a:ln w="19050">
                <a:noFill/>
                <a:miter lim="800000"/>
                <a:headEnd/>
                <a:tailEnd/>
              </a:ln>
            </p:spPr>
            <p:txBody>
              <a:bodyPr wrap="none" anchor="ctr"/>
              <a:lstStyle/>
              <a:p>
                <a:endParaRPr lang="en-US"/>
              </a:p>
            </p:txBody>
          </p:sp>
          <p:sp>
            <p:nvSpPr>
              <p:cNvPr id="6211" name="Rectangle 9" descr="Horizontal brick"/>
              <p:cNvSpPr>
                <a:spLocks noChangeArrowheads="1"/>
              </p:cNvSpPr>
              <p:nvPr/>
            </p:nvSpPr>
            <p:spPr bwMode="auto">
              <a:xfrm>
                <a:off x="2184" y="2168"/>
                <a:ext cx="1662" cy="600"/>
              </a:xfrm>
              <a:prstGeom prst="rect">
                <a:avLst/>
              </a:prstGeom>
              <a:pattFill prst="horzBrick">
                <a:fgClr>
                  <a:schemeClr val="tx1"/>
                </a:fgClr>
                <a:bgClr>
                  <a:srgbClr val="33CCFF"/>
                </a:bgClr>
              </a:pattFill>
              <a:ln w="19050">
                <a:solidFill>
                  <a:srgbClr val="0000FF"/>
                </a:solidFill>
                <a:miter lim="800000"/>
                <a:headEnd/>
                <a:tailEnd/>
              </a:ln>
            </p:spPr>
            <p:txBody>
              <a:bodyPr wrap="none" anchor="ctr"/>
              <a:lstStyle/>
              <a:p>
                <a:endParaRPr lang="en-US"/>
              </a:p>
            </p:txBody>
          </p:sp>
          <p:sp>
            <p:nvSpPr>
              <p:cNvPr id="6212" name="Freeform 10" descr="Sand"/>
              <p:cNvSpPr>
                <a:spLocks/>
              </p:cNvSpPr>
              <p:nvPr/>
            </p:nvSpPr>
            <p:spPr bwMode="auto">
              <a:xfrm>
                <a:off x="2296" y="2054"/>
                <a:ext cx="488" cy="44"/>
              </a:xfrm>
              <a:custGeom>
                <a:avLst/>
                <a:gdLst>
                  <a:gd name="T0" fmla="*/ 26 w 488"/>
                  <a:gd name="T1" fmla="*/ 2 h 116"/>
                  <a:gd name="T2" fmla="*/ 120 w 488"/>
                  <a:gd name="T3" fmla="*/ 1 h 116"/>
                  <a:gd name="T4" fmla="*/ 264 w 488"/>
                  <a:gd name="T5" fmla="*/ 0 h 116"/>
                  <a:gd name="T6" fmla="*/ 358 w 488"/>
                  <a:gd name="T7" fmla="*/ 1 h 116"/>
                  <a:gd name="T8" fmla="*/ 398 w 488"/>
                  <a:gd name="T9" fmla="*/ 1 h 116"/>
                  <a:gd name="T10" fmla="*/ 488 w 488"/>
                  <a:gd name="T11" fmla="*/ 3 h 116"/>
                  <a:gd name="T12" fmla="*/ 408 w 488"/>
                  <a:gd name="T13" fmla="*/ 5 h 116"/>
                  <a:gd name="T14" fmla="*/ 284 w 488"/>
                  <a:gd name="T15" fmla="*/ 5 h 116"/>
                  <a:gd name="T16" fmla="*/ 218 w 488"/>
                  <a:gd name="T17" fmla="*/ 4 h 116"/>
                  <a:gd name="T18" fmla="*/ 160 w 488"/>
                  <a:gd name="T19" fmla="*/ 5 h 116"/>
                  <a:gd name="T20" fmla="*/ 36 w 488"/>
                  <a:gd name="T21" fmla="*/ 4 h 116"/>
                  <a:gd name="T22" fmla="*/ 0 w 488"/>
                  <a:gd name="T23" fmla="*/ 3 h 116"/>
                  <a:gd name="T24" fmla="*/ 14 w 488"/>
                  <a:gd name="T25" fmla="*/ 2 h 116"/>
                  <a:gd name="T26" fmla="*/ 26 w 488"/>
                  <a:gd name="T27" fmla="*/ 2 h 11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88"/>
                  <a:gd name="T43" fmla="*/ 0 h 116"/>
                  <a:gd name="T44" fmla="*/ 488 w 488"/>
                  <a:gd name="T45" fmla="*/ 116 h 11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88" h="116">
                    <a:moveTo>
                      <a:pt x="26" y="36"/>
                    </a:moveTo>
                    <a:lnTo>
                      <a:pt x="120" y="10"/>
                    </a:lnTo>
                    <a:lnTo>
                      <a:pt x="264" y="0"/>
                    </a:lnTo>
                    <a:cubicBezTo>
                      <a:pt x="295" y="5"/>
                      <a:pt x="326" y="12"/>
                      <a:pt x="358" y="16"/>
                    </a:cubicBezTo>
                    <a:cubicBezTo>
                      <a:pt x="371" y="18"/>
                      <a:pt x="385" y="17"/>
                      <a:pt x="398" y="18"/>
                    </a:cubicBezTo>
                    <a:cubicBezTo>
                      <a:pt x="418" y="20"/>
                      <a:pt x="467" y="62"/>
                      <a:pt x="488" y="62"/>
                    </a:cubicBezTo>
                    <a:cubicBezTo>
                      <a:pt x="457" y="73"/>
                      <a:pt x="440" y="79"/>
                      <a:pt x="408" y="84"/>
                    </a:cubicBezTo>
                    <a:cubicBezTo>
                      <a:pt x="383" y="101"/>
                      <a:pt x="300" y="89"/>
                      <a:pt x="284" y="88"/>
                    </a:cubicBezTo>
                    <a:cubicBezTo>
                      <a:pt x="262" y="83"/>
                      <a:pt x="240" y="81"/>
                      <a:pt x="218" y="80"/>
                    </a:cubicBezTo>
                    <a:cubicBezTo>
                      <a:pt x="197" y="82"/>
                      <a:pt x="180" y="87"/>
                      <a:pt x="160" y="90"/>
                    </a:cubicBezTo>
                    <a:cubicBezTo>
                      <a:pt x="96" y="116"/>
                      <a:pt x="85" y="75"/>
                      <a:pt x="36" y="68"/>
                    </a:cubicBezTo>
                    <a:cubicBezTo>
                      <a:pt x="27" y="62"/>
                      <a:pt x="11" y="54"/>
                      <a:pt x="0" y="54"/>
                    </a:cubicBezTo>
                    <a:lnTo>
                      <a:pt x="14" y="42"/>
                    </a:lnTo>
                    <a:lnTo>
                      <a:pt x="26" y="36"/>
                    </a:lnTo>
                    <a:close/>
                  </a:path>
                </a:pathLst>
              </a:custGeom>
              <a:blipFill dpi="0" rotWithShape="0">
                <a:blip r:embed="rId3"/>
                <a:srcRect/>
                <a:tile tx="0" ty="0" sx="100000" sy="100000" flip="none" algn="tl"/>
              </a:blipFill>
              <a:ln w="19050">
                <a:noFill/>
                <a:round/>
                <a:headEnd/>
                <a:tailEnd/>
              </a:ln>
            </p:spPr>
            <p:txBody>
              <a:bodyPr wrap="none" anchor="ctr"/>
              <a:lstStyle/>
              <a:p>
                <a:endParaRPr lang="en-US"/>
              </a:p>
            </p:txBody>
          </p:sp>
          <p:sp>
            <p:nvSpPr>
              <p:cNvPr id="6213" name="Freeform 11" descr="Sand"/>
              <p:cNvSpPr>
                <a:spLocks/>
              </p:cNvSpPr>
              <p:nvPr/>
            </p:nvSpPr>
            <p:spPr bwMode="auto">
              <a:xfrm>
                <a:off x="2664" y="1966"/>
                <a:ext cx="488" cy="44"/>
              </a:xfrm>
              <a:custGeom>
                <a:avLst/>
                <a:gdLst>
                  <a:gd name="T0" fmla="*/ 26 w 488"/>
                  <a:gd name="T1" fmla="*/ 2 h 116"/>
                  <a:gd name="T2" fmla="*/ 120 w 488"/>
                  <a:gd name="T3" fmla="*/ 1 h 116"/>
                  <a:gd name="T4" fmla="*/ 264 w 488"/>
                  <a:gd name="T5" fmla="*/ 0 h 116"/>
                  <a:gd name="T6" fmla="*/ 358 w 488"/>
                  <a:gd name="T7" fmla="*/ 1 h 116"/>
                  <a:gd name="T8" fmla="*/ 398 w 488"/>
                  <a:gd name="T9" fmla="*/ 1 h 116"/>
                  <a:gd name="T10" fmla="*/ 488 w 488"/>
                  <a:gd name="T11" fmla="*/ 3 h 116"/>
                  <a:gd name="T12" fmla="*/ 408 w 488"/>
                  <a:gd name="T13" fmla="*/ 5 h 116"/>
                  <a:gd name="T14" fmla="*/ 284 w 488"/>
                  <a:gd name="T15" fmla="*/ 5 h 116"/>
                  <a:gd name="T16" fmla="*/ 218 w 488"/>
                  <a:gd name="T17" fmla="*/ 4 h 116"/>
                  <a:gd name="T18" fmla="*/ 160 w 488"/>
                  <a:gd name="T19" fmla="*/ 5 h 116"/>
                  <a:gd name="T20" fmla="*/ 36 w 488"/>
                  <a:gd name="T21" fmla="*/ 4 h 116"/>
                  <a:gd name="T22" fmla="*/ 0 w 488"/>
                  <a:gd name="T23" fmla="*/ 3 h 116"/>
                  <a:gd name="T24" fmla="*/ 14 w 488"/>
                  <a:gd name="T25" fmla="*/ 2 h 116"/>
                  <a:gd name="T26" fmla="*/ 26 w 488"/>
                  <a:gd name="T27" fmla="*/ 2 h 11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88"/>
                  <a:gd name="T43" fmla="*/ 0 h 116"/>
                  <a:gd name="T44" fmla="*/ 488 w 488"/>
                  <a:gd name="T45" fmla="*/ 116 h 11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88" h="116">
                    <a:moveTo>
                      <a:pt x="26" y="36"/>
                    </a:moveTo>
                    <a:lnTo>
                      <a:pt x="120" y="10"/>
                    </a:lnTo>
                    <a:lnTo>
                      <a:pt x="264" y="0"/>
                    </a:lnTo>
                    <a:cubicBezTo>
                      <a:pt x="295" y="5"/>
                      <a:pt x="326" y="12"/>
                      <a:pt x="358" y="16"/>
                    </a:cubicBezTo>
                    <a:cubicBezTo>
                      <a:pt x="371" y="18"/>
                      <a:pt x="385" y="17"/>
                      <a:pt x="398" y="18"/>
                    </a:cubicBezTo>
                    <a:cubicBezTo>
                      <a:pt x="418" y="20"/>
                      <a:pt x="467" y="62"/>
                      <a:pt x="488" y="62"/>
                    </a:cubicBezTo>
                    <a:cubicBezTo>
                      <a:pt x="457" y="73"/>
                      <a:pt x="440" y="79"/>
                      <a:pt x="408" y="84"/>
                    </a:cubicBezTo>
                    <a:cubicBezTo>
                      <a:pt x="383" y="101"/>
                      <a:pt x="300" y="89"/>
                      <a:pt x="284" y="88"/>
                    </a:cubicBezTo>
                    <a:cubicBezTo>
                      <a:pt x="262" y="83"/>
                      <a:pt x="240" y="81"/>
                      <a:pt x="218" y="80"/>
                    </a:cubicBezTo>
                    <a:cubicBezTo>
                      <a:pt x="197" y="82"/>
                      <a:pt x="180" y="87"/>
                      <a:pt x="160" y="90"/>
                    </a:cubicBezTo>
                    <a:cubicBezTo>
                      <a:pt x="96" y="116"/>
                      <a:pt x="85" y="75"/>
                      <a:pt x="36" y="68"/>
                    </a:cubicBezTo>
                    <a:cubicBezTo>
                      <a:pt x="27" y="62"/>
                      <a:pt x="11" y="54"/>
                      <a:pt x="0" y="54"/>
                    </a:cubicBezTo>
                    <a:lnTo>
                      <a:pt x="14" y="42"/>
                    </a:lnTo>
                    <a:lnTo>
                      <a:pt x="26" y="36"/>
                    </a:lnTo>
                    <a:close/>
                  </a:path>
                </a:pathLst>
              </a:custGeom>
              <a:blipFill dpi="0" rotWithShape="0">
                <a:blip r:embed="rId3"/>
                <a:srcRect/>
                <a:tile tx="0" ty="0" sx="100000" sy="100000" flip="none" algn="tl"/>
              </a:blipFill>
              <a:ln w="19050">
                <a:noFill/>
                <a:round/>
                <a:headEnd/>
                <a:tailEnd/>
              </a:ln>
            </p:spPr>
            <p:txBody>
              <a:bodyPr wrap="none" anchor="ctr"/>
              <a:lstStyle/>
              <a:p>
                <a:endParaRPr lang="en-US"/>
              </a:p>
            </p:txBody>
          </p:sp>
          <p:sp>
            <p:nvSpPr>
              <p:cNvPr id="6214" name="Freeform 12" descr="Sand"/>
              <p:cNvSpPr>
                <a:spLocks/>
              </p:cNvSpPr>
              <p:nvPr/>
            </p:nvSpPr>
            <p:spPr bwMode="auto">
              <a:xfrm>
                <a:off x="3014" y="2044"/>
                <a:ext cx="488" cy="44"/>
              </a:xfrm>
              <a:custGeom>
                <a:avLst/>
                <a:gdLst>
                  <a:gd name="T0" fmla="*/ 26 w 488"/>
                  <a:gd name="T1" fmla="*/ 2 h 116"/>
                  <a:gd name="T2" fmla="*/ 120 w 488"/>
                  <a:gd name="T3" fmla="*/ 1 h 116"/>
                  <a:gd name="T4" fmla="*/ 264 w 488"/>
                  <a:gd name="T5" fmla="*/ 0 h 116"/>
                  <a:gd name="T6" fmla="*/ 358 w 488"/>
                  <a:gd name="T7" fmla="*/ 1 h 116"/>
                  <a:gd name="T8" fmla="*/ 398 w 488"/>
                  <a:gd name="T9" fmla="*/ 1 h 116"/>
                  <a:gd name="T10" fmla="*/ 488 w 488"/>
                  <a:gd name="T11" fmla="*/ 3 h 116"/>
                  <a:gd name="T12" fmla="*/ 408 w 488"/>
                  <a:gd name="T13" fmla="*/ 5 h 116"/>
                  <a:gd name="T14" fmla="*/ 284 w 488"/>
                  <a:gd name="T15" fmla="*/ 5 h 116"/>
                  <a:gd name="T16" fmla="*/ 218 w 488"/>
                  <a:gd name="T17" fmla="*/ 4 h 116"/>
                  <a:gd name="T18" fmla="*/ 160 w 488"/>
                  <a:gd name="T19" fmla="*/ 5 h 116"/>
                  <a:gd name="T20" fmla="*/ 36 w 488"/>
                  <a:gd name="T21" fmla="*/ 4 h 116"/>
                  <a:gd name="T22" fmla="*/ 0 w 488"/>
                  <a:gd name="T23" fmla="*/ 3 h 116"/>
                  <a:gd name="T24" fmla="*/ 14 w 488"/>
                  <a:gd name="T25" fmla="*/ 2 h 116"/>
                  <a:gd name="T26" fmla="*/ 26 w 488"/>
                  <a:gd name="T27" fmla="*/ 2 h 11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88"/>
                  <a:gd name="T43" fmla="*/ 0 h 116"/>
                  <a:gd name="T44" fmla="*/ 488 w 488"/>
                  <a:gd name="T45" fmla="*/ 116 h 11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88" h="116">
                    <a:moveTo>
                      <a:pt x="26" y="36"/>
                    </a:moveTo>
                    <a:lnTo>
                      <a:pt x="120" y="10"/>
                    </a:lnTo>
                    <a:lnTo>
                      <a:pt x="264" y="0"/>
                    </a:lnTo>
                    <a:cubicBezTo>
                      <a:pt x="295" y="5"/>
                      <a:pt x="326" y="12"/>
                      <a:pt x="358" y="16"/>
                    </a:cubicBezTo>
                    <a:cubicBezTo>
                      <a:pt x="371" y="18"/>
                      <a:pt x="385" y="17"/>
                      <a:pt x="398" y="18"/>
                    </a:cubicBezTo>
                    <a:cubicBezTo>
                      <a:pt x="418" y="20"/>
                      <a:pt x="467" y="62"/>
                      <a:pt x="488" y="62"/>
                    </a:cubicBezTo>
                    <a:cubicBezTo>
                      <a:pt x="457" y="73"/>
                      <a:pt x="440" y="79"/>
                      <a:pt x="408" y="84"/>
                    </a:cubicBezTo>
                    <a:cubicBezTo>
                      <a:pt x="383" y="101"/>
                      <a:pt x="300" y="89"/>
                      <a:pt x="284" y="88"/>
                    </a:cubicBezTo>
                    <a:cubicBezTo>
                      <a:pt x="262" y="83"/>
                      <a:pt x="240" y="81"/>
                      <a:pt x="218" y="80"/>
                    </a:cubicBezTo>
                    <a:cubicBezTo>
                      <a:pt x="197" y="82"/>
                      <a:pt x="180" y="87"/>
                      <a:pt x="160" y="90"/>
                    </a:cubicBezTo>
                    <a:cubicBezTo>
                      <a:pt x="96" y="116"/>
                      <a:pt x="85" y="75"/>
                      <a:pt x="36" y="68"/>
                    </a:cubicBezTo>
                    <a:cubicBezTo>
                      <a:pt x="27" y="62"/>
                      <a:pt x="11" y="54"/>
                      <a:pt x="0" y="54"/>
                    </a:cubicBezTo>
                    <a:lnTo>
                      <a:pt x="14" y="42"/>
                    </a:lnTo>
                    <a:lnTo>
                      <a:pt x="26" y="36"/>
                    </a:lnTo>
                    <a:close/>
                  </a:path>
                </a:pathLst>
              </a:custGeom>
              <a:blipFill dpi="0" rotWithShape="0">
                <a:blip r:embed="rId3"/>
                <a:srcRect/>
                <a:tile tx="0" ty="0" sx="100000" sy="100000" flip="none" algn="tl"/>
              </a:blipFill>
              <a:ln w="19050">
                <a:noFill/>
                <a:round/>
                <a:headEnd/>
                <a:tailEnd/>
              </a:ln>
            </p:spPr>
            <p:txBody>
              <a:bodyPr wrap="none" anchor="ctr"/>
              <a:lstStyle/>
              <a:p>
                <a:endParaRPr lang="en-US"/>
              </a:p>
            </p:txBody>
          </p:sp>
          <p:sp>
            <p:nvSpPr>
              <p:cNvPr id="6216" name="Freeform 14" descr="Dashed upward diagonal"/>
              <p:cNvSpPr>
                <a:spLocks/>
              </p:cNvSpPr>
              <p:nvPr/>
            </p:nvSpPr>
            <p:spPr bwMode="auto">
              <a:xfrm>
                <a:off x="2194" y="1716"/>
                <a:ext cx="488" cy="44"/>
              </a:xfrm>
              <a:custGeom>
                <a:avLst/>
                <a:gdLst>
                  <a:gd name="T0" fmla="*/ 26 w 488"/>
                  <a:gd name="T1" fmla="*/ 2 h 116"/>
                  <a:gd name="T2" fmla="*/ 120 w 488"/>
                  <a:gd name="T3" fmla="*/ 1 h 116"/>
                  <a:gd name="T4" fmla="*/ 264 w 488"/>
                  <a:gd name="T5" fmla="*/ 0 h 116"/>
                  <a:gd name="T6" fmla="*/ 358 w 488"/>
                  <a:gd name="T7" fmla="*/ 1 h 116"/>
                  <a:gd name="T8" fmla="*/ 398 w 488"/>
                  <a:gd name="T9" fmla="*/ 1 h 116"/>
                  <a:gd name="T10" fmla="*/ 488 w 488"/>
                  <a:gd name="T11" fmla="*/ 3 h 116"/>
                  <a:gd name="T12" fmla="*/ 408 w 488"/>
                  <a:gd name="T13" fmla="*/ 5 h 116"/>
                  <a:gd name="T14" fmla="*/ 284 w 488"/>
                  <a:gd name="T15" fmla="*/ 5 h 116"/>
                  <a:gd name="T16" fmla="*/ 218 w 488"/>
                  <a:gd name="T17" fmla="*/ 4 h 116"/>
                  <a:gd name="T18" fmla="*/ 160 w 488"/>
                  <a:gd name="T19" fmla="*/ 5 h 116"/>
                  <a:gd name="T20" fmla="*/ 36 w 488"/>
                  <a:gd name="T21" fmla="*/ 4 h 116"/>
                  <a:gd name="T22" fmla="*/ 0 w 488"/>
                  <a:gd name="T23" fmla="*/ 3 h 116"/>
                  <a:gd name="T24" fmla="*/ 14 w 488"/>
                  <a:gd name="T25" fmla="*/ 2 h 116"/>
                  <a:gd name="T26" fmla="*/ 26 w 488"/>
                  <a:gd name="T27" fmla="*/ 2 h 11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88"/>
                  <a:gd name="T43" fmla="*/ 0 h 116"/>
                  <a:gd name="T44" fmla="*/ 488 w 488"/>
                  <a:gd name="T45" fmla="*/ 116 h 11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88" h="116">
                    <a:moveTo>
                      <a:pt x="26" y="36"/>
                    </a:moveTo>
                    <a:lnTo>
                      <a:pt x="120" y="10"/>
                    </a:lnTo>
                    <a:lnTo>
                      <a:pt x="264" y="0"/>
                    </a:lnTo>
                    <a:cubicBezTo>
                      <a:pt x="295" y="5"/>
                      <a:pt x="326" y="12"/>
                      <a:pt x="358" y="16"/>
                    </a:cubicBezTo>
                    <a:cubicBezTo>
                      <a:pt x="371" y="18"/>
                      <a:pt x="385" y="17"/>
                      <a:pt x="398" y="18"/>
                    </a:cubicBezTo>
                    <a:cubicBezTo>
                      <a:pt x="418" y="20"/>
                      <a:pt x="467" y="62"/>
                      <a:pt x="488" y="62"/>
                    </a:cubicBezTo>
                    <a:cubicBezTo>
                      <a:pt x="457" y="73"/>
                      <a:pt x="440" y="79"/>
                      <a:pt x="408" y="84"/>
                    </a:cubicBezTo>
                    <a:cubicBezTo>
                      <a:pt x="383" y="101"/>
                      <a:pt x="300" y="89"/>
                      <a:pt x="284" y="88"/>
                    </a:cubicBezTo>
                    <a:cubicBezTo>
                      <a:pt x="262" y="83"/>
                      <a:pt x="240" y="81"/>
                      <a:pt x="218" y="80"/>
                    </a:cubicBezTo>
                    <a:cubicBezTo>
                      <a:pt x="197" y="82"/>
                      <a:pt x="180" y="87"/>
                      <a:pt x="160" y="90"/>
                    </a:cubicBezTo>
                    <a:cubicBezTo>
                      <a:pt x="96" y="116"/>
                      <a:pt x="85" y="75"/>
                      <a:pt x="36" y="68"/>
                    </a:cubicBezTo>
                    <a:cubicBezTo>
                      <a:pt x="27" y="62"/>
                      <a:pt x="11" y="54"/>
                      <a:pt x="0" y="54"/>
                    </a:cubicBezTo>
                    <a:lnTo>
                      <a:pt x="14" y="42"/>
                    </a:lnTo>
                    <a:lnTo>
                      <a:pt x="26" y="36"/>
                    </a:lnTo>
                    <a:close/>
                  </a:path>
                </a:pathLst>
              </a:custGeom>
              <a:pattFill prst="dashUpDiag">
                <a:fgClr>
                  <a:srgbClr val="C0C0C0"/>
                </a:fgClr>
                <a:bgClr>
                  <a:srgbClr val="FFFF99"/>
                </a:bgClr>
              </a:pattFill>
              <a:ln w="19050">
                <a:noFill/>
                <a:round/>
                <a:headEnd/>
                <a:tailEnd/>
              </a:ln>
            </p:spPr>
            <p:txBody>
              <a:bodyPr wrap="none" anchor="ctr"/>
              <a:lstStyle/>
              <a:p>
                <a:endParaRPr lang="en-US"/>
              </a:p>
            </p:txBody>
          </p:sp>
          <p:sp>
            <p:nvSpPr>
              <p:cNvPr id="6217" name="Freeform 15" descr="Dashed upward diagonal"/>
              <p:cNvSpPr>
                <a:spLocks/>
              </p:cNvSpPr>
              <p:nvPr/>
            </p:nvSpPr>
            <p:spPr bwMode="auto">
              <a:xfrm>
                <a:off x="3038" y="1734"/>
                <a:ext cx="488" cy="44"/>
              </a:xfrm>
              <a:custGeom>
                <a:avLst/>
                <a:gdLst>
                  <a:gd name="T0" fmla="*/ 26 w 488"/>
                  <a:gd name="T1" fmla="*/ 2 h 116"/>
                  <a:gd name="T2" fmla="*/ 120 w 488"/>
                  <a:gd name="T3" fmla="*/ 1 h 116"/>
                  <a:gd name="T4" fmla="*/ 264 w 488"/>
                  <a:gd name="T5" fmla="*/ 0 h 116"/>
                  <a:gd name="T6" fmla="*/ 358 w 488"/>
                  <a:gd name="T7" fmla="*/ 1 h 116"/>
                  <a:gd name="T8" fmla="*/ 398 w 488"/>
                  <a:gd name="T9" fmla="*/ 1 h 116"/>
                  <a:gd name="T10" fmla="*/ 488 w 488"/>
                  <a:gd name="T11" fmla="*/ 3 h 116"/>
                  <a:gd name="T12" fmla="*/ 408 w 488"/>
                  <a:gd name="T13" fmla="*/ 5 h 116"/>
                  <a:gd name="T14" fmla="*/ 284 w 488"/>
                  <a:gd name="T15" fmla="*/ 5 h 116"/>
                  <a:gd name="T16" fmla="*/ 218 w 488"/>
                  <a:gd name="T17" fmla="*/ 4 h 116"/>
                  <a:gd name="T18" fmla="*/ 160 w 488"/>
                  <a:gd name="T19" fmla="*/ 5 h 116"/>
                  <a:gd name="T20" fmla="*/ 36 w 488"/>
                  <a:gd name="T21" fmla="*/ 4 h 116"/>
                  <a:gd name="T22" fmla="*/ 0 w 488"/>
                  <a:gd name="T23" fmla="*/ 3 h 116"/>
                  <a:gd name="T24" fmla="*/ 14 w 488"/>
                  <a:gd name="T25" fmla="*/ 2 h 116"/>
                  <a:gd name="T26" fmla="*/ 26 w 488"/>
                  <a:gd name="T27" fmla="*/ 2 h 11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88"/>
                  <a:gd name="T43" fmla="*/ 0 h 116"/>
                  <a:gd name="T44" fmla="*/ 488 w 488"/>
                  <a:gd name="T45" fmla="*/ 116 h 11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88" h="116">
                    <a:moveTo>
                      <a:pt x="26" y="36"/>
                    </a:moveTo>
                    <a:lnTo>
                      <a:pt x="120" y="10"/>
                    </a:lnTo>
                    <a:lnTo>
                      <a:pt x="264" y="0"/>
                    </a:lnTo>
                    <a:cubicBezTo>
                      <a:pt x="295" y="5"/>
                      <a:pt x="326" y="12"/>
                      <a:pt x="358" y="16"/>
                    </a:cubicBezTo>
                    <a:cubicBezTo>
                      <a:pt x="371" y="18"/>
                      <a:pt x="385" y="17"/>
                      <a:pt x="398" y="18"/>
                    </a:cubicBezTo>
                    <a:cubicBezTo>
                      <a:pt x="418" y="20"/>
                      <a:pt x="467" y="62"/>
                      <a:pt x="488" y="62"/>
                    </a:cubicBezTo>
                    <a:cubicBezTo>
                      <a:pt x="457" y="73"/>
                      <a:pt x="440" y="79"/>
                      <a:pt x="408" y="84"/>
                    </a:cubicBezTo>
                    <a:cubicBezTo>
                      <a:pt x="383" y="101"/>
                      <a:pt x="300" y="89"/>
                      <a:pt x="284" y="88"/>
                    </a:cubicBezTo>
                    <a:cubicBezTo>
                      <a:pt x="262" y="83"/>
                      <a:pt x="240" y="81"/>
                      <a:pt x="218" y="80"/>
                    </a:cubicBezTo>
                    <a:cubicBezTo>
                      <a:pt x="197" y="82"/>
                      <a:pt x="180" y="87"/>
                      <a:pt x="160" y="90"/>
                    </a:cubicBezTo>
                    <a:cubicBezTo>
                      <a:pt x="96" y="116"/>
                      <a:pt x="85" y="75"/>
                      <a:pt x="36" y="68"/>
                    </a:cubicBezTo>
                    <a:cubicBezTo>
                      <a:pt x="27" y="62"/>
                      <a:pt x="11" y="54"/>
                      <a:pt x="0" y="54"/>
                    </a:cubicBezTo>
                    <a:lnTo>
                      <a:pt x="14" y="42"/>
                    </a:lnTo>
                    <a:lnTo>
                      <a:pt x="26" y="36"/>
                    </a:lnTo>
                    <a:close/>
                  </a:path>
                </a:pathLst>
              </a:custGeom>
              <a:pattFill prst="dashUpDiag">
                <a:fgClr>
                  <a:srgbClr val="C0C0C0"/>
                </a:fgClr>
                <a:bgClr>
                  <a:srgbClr val="FFFF99"/>
                </a:bgClr>
              </a:pattFill>
              <a:ln w="19050">
                <a:noFill/>
                <a:round/>
                <a:headEnd/>
                <a:tailEnd/>
              </a:ln>
            </p:spPr>
            <p:txBody>
              <a:bodyPr wrap="none" anchor="ctr"/>
              <a:lstStyle/>
              <a:p>
                <a:endParaRPr lang="en-US"/>
              </a:p>
            </p:txBody>
          </p:sp>
          <p:sp>
            <p:nvSpPr>
              <p:cNvPr id="6218" name="Freeform 16" descr="Dashed upward diagonal"/>
              <p:cNvSpPr>
                <a:spLocks/>
              </p:cNvSpPr>
              <p:nvPr/>
            </p:nvSpPr>
            <p:spPr bwMode="auto">
              <a:xfrm>
                <a:off x="2236" y="2604"/>
                <a:ext cx="488" cy="44"/>
              </a:xfrm>
              <a:custGeom>
                <a:avLst/>
                <a:gdLst>
                  <a:gd name="T0" fmla="*/ 26 w 488"/>
                  <a:gd name="T1" fmla="*/ 2 h 116"/>
                  <a:gd name="T2" fmla="*/ 120 w 488"/>
                  <a:gd name="T3" fmla="*/ 1 h 116"/>
                  <a:gd name="T4" fmla="*/ 264 w 488"/>
                  <a:gd name="T5" fmla="*/ 0 h 116"/>
                  <a:gd name="T6" fmla="*/ 358 w 488"/>
                  <a:gd name="T7" fmla="*/ 1 h 116"/>
                  <a:gd name="T8" fmla="*/ 398 w 488"/>
                  <a:gd name="T9" fmla="*/ 1 h 116"/>
                  <a:gd name="T10" fmla="*/ 488 w 488"/>
                  <a:gd name="T11" fmla="*/ 3 h 116"/>
                  <a:gd name="T12" fmla="*/ 408 w 488"/>
                  <a:gd name="T13" fmla="*/ 5 h 116"/>
                  <a:gd name="T14" fmla="*/ 284 w 488"/>
                  <a:gd name="T15" fmla="*/ 5 h 116"/>
                  <a:gd name="T16" fmla="*/ 218 w 488"/>
                  <a:gd name="T17" fmla="*/ 4 h 116"/>
                  <a:gd name="T18" fmla="*/ 160 w 488"/>
                  <a:gd name="T19" fmla="*/ 5 h 116"/>
                  <a:gd name="T20" fmla="*/ 36 w 488"/>
                  <a:gd name="T21" fmla="*/ 4 h 116"/>
                  <a:gd name="T22" fmla="*/ 0 w 488"/>
                  <a:gd name="T23" fmla="*/ 3 h 116"/>
                  <a:gd name="T24" fmla="*/ 14 w 488"/>
                  <a:gd name="T25" fmla="*/ 2 h 116"/>
                  <a:gd name="T26" fmla="*/ 26 w 488"/>
                  <a:gd name="T27" fmla="*/ 2 h 11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88"/>
                  <a:gd name="T43" fmla="*/ 0 h 116"/>
                  <a:gd name="T44" fmla="*/ 488 w 488"/>
                  <a:gd name="T45" fmla="*/ 116 h 11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88" h="116">
                    <a:moveTo>
                      <a:pt x="26" y="36"/>
                    </a:moveTo>
                    <a:lnTo>
                      <a:pt x="120" y="10"/>
                    </a:lnTo>
                    <a:lnTo>
                      <a:pt x="264" y="0"/>
                    </a:lnTo>
                    <a:cubicBezTo>
                      <a:pt x="295" y="5"/>
                      <a:pt x="326" y="12"/>
                      <a:pt x="358" y="16"/>
                    </a:cubicBezTo>
                    <a:cubicBezTo>
                      <a:pt x="371" y="18"/>
                      <a:pt x="385" y="17"/>
                      <a:pt x="398" y="18"/>
                    </a:cubicBezTo>
                    <a:cubicBezTo>
                      <a:pt x="418" y="20"/>
                      <a:pt x="467" y="62"/>
                      <a:pt x="488" y="62"/>
                    </a:cubicBezTo>
                    <a:cubicBezTo>
                      <a:pt x="457" y="73"/>
                      <a:pt x="440" y="79"/>
                      <a:pt x="408" y="84"/>
                    </a:cubicBezTo>
                    <a:cubicBezTo>
                      <a:pt x="383" y="101"/>
                      <a:pt x="300" y="89"/>
                      <a:pt x="284" y="88"/>
                    </a:cubicBezTo>
                    <a:cubicBezTo>
                      <a:pt x="262" y="83"/>
                      <a:pt x="240" y="81"/>
                      <a:pt x="218" y="80"/>
                    </a:cubicBezTo>
                    <a:cubicBezTo>
                      <a:pt x="197" y="82"/>
                      <a:pt x="180" y="87"/>
                      <a:pt x="160" y="90"/>
                    </a:cubicBezTo>
                    <a:cubicBezTo>
                      <a:pt x="96" y="116"/>
                      <a:pt x="85" y="75"/>
                      <a:pt x="36" y="68"/>
                    </a:cubicBezTo>
                    <a:cubicBezTo>
                      <a:pt x="27" y="62"/>
                      <a:pt x="11" y="54"/>
                      <a:pt x="0" y="54"/>
                    </a:cubicBezTo>
                    <a:lnTo>
                      <a:pt x="14" y="42"/>
                    </a:lnTo>
                    <a:lnTo>
                      <a:pt x="26" y="36"/>
                    </a:lnTo>
                    <a:close/>
                  </a:path>
                </a:pathLst>
              </a:custGeom>
              <a:pattFill prst="dashUpDiag">
                <a:fgClr>
                  <a:srgbClr val="C0C0C0"/>
                </a:fgClr>
                <a:bgClr>
                  <a:srgbClr val="FFFF99"/>
                </a:bgClr>
              </a:pattFill>
              <a:ln w="19050">
                <a:noFill/>
                <a:round/>
                <a:headEnd/>
                <a:tailEnd/>
              </a:ln>
            </p:spPr>
            <p:txBody>
              <a:bodyPr wrap="none" anchor="ctr"/>
              <a:lstStyle/>
              <a:p>
                <a:endParaRPr lang="en-US"/>
              </a:p>
            </p:txBody>
          </p:sp>
          <p:sp>
            <p:nvSpPr>
              <p:cNvPr id="6219" name="Freeform 17" descr="Dashed upward diagonal"/>
              <p:cNvSpPr>
                <a:spLocks/>
              </p:cNvSpPr>
              <p:nvPr/>
            </p:nvSpPr>
            <p:spPr bwMode="auto">
              <a:xfrm>
                <a:off x="2668" y="2554"/>
                <a:ext cx="488" cy="44"/>
              </a:xfrm>
              <a:custGeom>
                <a:avLst/>
                <a:gdLst>
                  <a:gd name="T0" fmla="*/ 26 w 488"/>
                  <a:gd name="T1" fmla="*/ 2 h 116"/>
                  <a:gd name="T2" fmla="*/ 120 w 488"/>
                  <a:gd name="T3" fmla="*/ 1 h 116"/>
                  <a:gd name="T4" fmla="*/ 264 w 488"/>
                  <a:gd name="T5" fmla="*/ 0 h 116"/>
                  <a:gd name="T6" fmla="*/ 358 w 488"/>
                  <a:gd name="T7" fmla="*/ 1 h 116"/>
                  <a:gd name="T8" fmla="*/ 398 w 488"/>
                  <a:gd name="T9" fmla="*/ 1 h 116"/>
                  <a:gd name="T10" fmla="*/ 488 w 488"/>
                  <a:gd name="T11" fmla="*/ 3 h 116"/>
                  <a:gd name="T12" fmla="*/ 408 w 488"/>
                  <a:gd name="T13" fmla="*/ 5 h 116"/>
                  <a:gd name="T14" fmla="*/ 284 w 488"/>
                  <a:gd name="T15" fmla="*/ 5 h 116"/>
                  <a:gd name="T16" fmla="*/ 218 w 488"/>
                  <a:gd name="T17" fmla="*/ 4 h 116"/>
                  <a:gd name="T18" fmla="*/ 160 w 488"/>
                  <a:gd name="T19" fmla="*/ 5 h 116"/>
                  <a:gd name="T20" fmla="*/ 36 w 488"/>
                  <a:gd name="T21" fmla="*/ 4 h 116"/>
                  <a:gd name="T22" fmla="*/ 0 w 488"/>
                  <a:gd name="T23" fmla="*/ 3 h 116"/>
                  <a:gd name="T24" fmla="*/ 14 w 488"/>
                  <a:gd name="T25" fmla="*/ 2 h 116"/>
                  <a:gd name="T26" fmla="*/ 26 w 488"/>
                  <a:gd name="T27" fmla="*/ 2 h 11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88"/>
                  <a:gd name="T43" fmla="*/ 0 h 116"/>
                  <a:gd name="T44" fmla="*/ 488 w 488"/>
                  <a:gd name="T45" fmla="*/ 116 h 11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88" h="116">
                    <a:moveTo>
                      <a:pt x="26" y="36"/>
                    </a:moveTo>
                    <a:lnTo>
                      <a:pt x="120" y="10"/>
                    </a:lnTo>
                    <a:lnTo>
                      <a:pt x="264" y="0"/>
                    </a:lnTo>
                    <a:cubicBezTo>
                      <a:pt x="295" y="5"/>
                      <a:pt x="326" y="12"/>
                      <a:pt x="358" y="16"/>
                    </a:cubicBezTo>
                    <a:cubicBezTo>
                      <a:pt x="371" y="18"/>
                      <a:pt x="385" y="17"/>
                      <a:pt x="398" y="18"/>
                    </a:cubicBezTo>
                    <a:cubicBezTo>
                      <a:pt x="418" y="20"/>
                      <a:pt x="467" y="62"/>
                      <a:pt x="488" y="62"/>
                    </a:cubicBezTo>
                    <a:cubicBezTo>
                      <a:pt x="457" y="73"/>
                      <a:pt x="440" y="79"/>
                      <a:pt x="408" y="84"/>
                    </a:cubicBezTo>
                    <a:cubicBezTo>
                      <a:pt x="383" y="101"/>
                      <a:pt x="300" y="89"/>
                      <a:pt x="284" y="88"/>
                    </a:cubicBezTo>
                    <a:cubicBezTo>
                      <a:pt x="262" y="83"/>
                      <a:pt x="240" y="81"/>
                      <a:pt x="218" y="80"/>
                    </a:cubicBezTo>
                    <a:cubicBezTo>
                      <a:pt x="197" y="82"/>
                      <a:pt x="180" y="87"/>
                      <a:pt x="160" y="90"/>
                    </a:cubicBezTo>
                    <a:cubicBezTo>
                      <a:pt x="96" y="116"/>
                      <a:pt x="85" y="75"/>
                      <a:pt x="36" y="68"/>
                    </a:cubicBezTo>
                    <a:cubicBezTo>
                      <a:pt x="27" y="62"/>
                      <a:pt x="11" y="54"/>
                      <a:pt x="0" y="54"/>
                    </a:cubicBezTo>
                    <a:lnTo>
                      <a:pt x="14" y="42"/>
                    </a:lnTo>
                    <a:lnTo>
                      <a:pt x="26" y="36"/>
                    </a:lnTo>
                    <a:close/>
                  </a:path>
                </a:pathLst>
              </a:custGeom>
              <a:pattFill prst="dashUpDiag">
                <a:fgClr>
                  <a:srgbClr val="C0C0C0"/>
                </a:fgClr>
                <a:bgClr>
                  <a:srgbClr val="FFFF99"/>
                </a:bgClr>
              </a:pattFill>
              <a:ln w="19050">
                <a:noFill/>
                <a:round/>
                <a:headEnd/>
                <a:tailEnd/>
              </a:ln>
            </p:spPr>
            <p:txBody>
              <a:bodyPr wrap="none" anchor="ctr"/>
              <a:lstStyle/>
              <a:p>
                <a:endParaRPr lang="en-US"/>
              </a:p>
            </p:txBody>
          </p:sp>
          <p:sp>
            <p:nvSpPr>
              <p:cNvPr id="6220" name="Freeform 18" descr="Dashed upward diagonal"/>
              <p:cNvSpPr>
                <a:spLocks/>
              </p:cNvSpPr>
              <p:nvPr/>
            </p:nvSpPr>
            <p:spPr bwMode="auto">
              <a:xfrm>
                <a:off x="3066" y="2612"/>
                <a:ext cx="488" cy="44"/>
              </a:xfrm>
              <a:custGeom>
                <a:avLst/>
                <a:gdLst>
                  <a:gd name="T0" fmla="*/ 26 w 488"/>
                  <a:gd name="T1" fmla="*/ 2 h 116"/>
                  <a:gd name="T2" fmla="*/ 120 w 488"/>
                  <a:gd name="T3" fmla="*/ 1 h 116"/>
                  <a:gd name="T4" fmla="*/ 264 w 488"/>
                  <a:gd name="T5" fmla="*/ 0 h 116"/>
                  <a:gd name="T6" fmla="*/ 358 w 488"/>
                  <a:gd name="T7" fmla="*/ 1 h 116"/>
                  <a:gd name="T8" fmla="*/ 398 w 488"/>
                  <a:gd name="T9" fmla="*/ 1 h 116"/>
                  <a:gd name="T10" fmla="*/ 488 w 488"/>
                  <a:gd name="T11" fmla="*/ 3 h 116"/>
                  <a:gd name="T12" fmla="*/ 408 w 488"/>
                  <a:gd name="T13" fmla="*/ 5 h 116"/>
                  <a:gd name="T14" fmla="*/ 284 w 488"/>
                  <a:gd name="T15" fmla="*/ 5 h 116"/>
                  <a:gd name="T16" fmla="*/ 218 w 488"/>
                  <a:gd name="T17" fmla="*/ 4 h 116"/>
                  <a:gd name="T18" fmla="*/ 160 w 488"/>
                  <a:gd name="T19" fmla="*/ 5 h 116"/>
                  <a:gd name="T20" fmla="*/ 36 w 488"/>
                  <a:gd name="T21" fmla="*/ 4 h 116"/>
                  <a:gd name="T22" fmla="*/ 0 w 488"/>
                  <a:gd name="T23" fmla="*/ 3 h 116"/>
                  <a:gd name="T24" fmla="*/ 14 w 488"/>
                  <a:gd name="T25" fmla="*/ 2 h 116"/>
                  <a:gd name="T26" fmla="*/ 26 w 488"/>
                  <a:gd name="T27" fmla="*/ 2 h 11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88"/>
                  <a:gd name="T43" fmla="*/ 0 h 116"/>
                  <a:gd name="T44" fmla="*/ 488 w 488"/>
                  <a:gd name="T45" fmla="*/ 116 h 11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88" h="116">
                    <a:moveTo>
                      <a:pt x="26" y="36"/>
                    </a:moveTo>
                    <a:lnTo>
                      <a:pt x="120" y="10"/>
                    </a:lnTo>
                    <a:lnTo>
                      <a:pt x="264" y="0"/>
                    </a:lnTo>
                    <a:cubicBezTo>
                      <a:pt x="295" y="5"/>
                      <a:pt x="326" y="12"/>
                      <a:pt x="358" y="16"/>
                    </a:cubicBezTo>
                    <a:cubicBezTo>
                      <a:pt x="371" y="18"/>
                      <a:pt x="385" y="17"/>
                      <a:pt x="398" y="18"/>
                    </a:cubicBezTo>
                    <a:cubicBezTo>
                      <a:pt x="418" y="20"/>
                      <a:pt x="467" y="62"/>
                      <a:pt x="488" y="62"/>
                    </a:cubicBezTo>
                    <a:cubicBezTo>
                      <a:pt x="457" y="73"/>
                      <a:pt x="440" y="79"/>
                      <a:pt x="408" y="84"/>
                    </a:cubicBezTo>
                    <a:cubicBezTo>
                      <a:pt x="383" y="101"/>
                      <a:pt x="300" y="89"/>
                      <a:pt x="284" y="88"/>
                    </a:cubicBezTo>
                    <a:cubicBezTo>
                      <a:pt x="262" y="83"/>
                      <a:pt x="240" y="81"/>
                      <a:pt x="218" y="80"/>
                    </a:cubicBezTo>
                    <a:cubicBezTo>
                      <a:pt x="197" y="82"/>
                      <a:pt x="180" y="87"/>
                      <a:pt x="160" y="90"/>
                    </a:cubicBezTo>
                    <a:cubicBezTo>
                      <a:pt x="96" y="116"/>
                      <a:pt x="85" y="75"/>
                      <a:pt x="36" y="68"/>
                    </a:cubicBezTo>
                    <a:cubicBezTo>
                      <a:pt x="27" y="62"/>
                      <a:pt x="11" y="54"/>
                      <a:pt x="0" y="54"/>
                    </a:cubicBezTo>
                    <a:lnTo>
                      <a:pt x="14" y="42"/>
                    </a:lnTo>
                    <a:lnTo>
                      <a:pt x="26" y="36"/>
                    </a:lnTo>
                    <a:close/>
                  </a:path>
                </a:pathLst>
              </a:custGeom>
              <a:pattFill prst="dashUpDiag">
                <a:fgClr>
                  <a:srgbClr val="C0C0C0"/>
                </a:fgClr>
                <a:bgClr>
                  <a:srgbClr val="FFFF99"/>
                </a:bgClr>
              </a:pattFill>
              <a:ln w="19050">
                <a:noFill/>
                <a:round/>
                <a:headEnd/>
                <a:tailEnd/>
              </a:ln>
            </p:spPr>
            <p:txBody>
              <a:bodyPr wrap="none" anchor="ctr"/>
              <a:lstStyle/>
              <a:p>
                <a:endParaRPr lang="en-US"/>
              </a:p>
            </p:txBody>
          </p:sp>
          <p:sp>
            <p:nvSpPr>
              <p:cNvPr id="6221" name="Freeform 19" descr="Sand"/>
              <p:cNvSpPr>
                <a:spLocks/>
              </p:cNvSpPr>
              <p:nvPr/>
            </p:nvSpPr>
            <p:spPr bwMode="auto">
              <a:xfrm>
                <a:off x="2260" y="2288"/>
                <a:ext cx="488" cy="44"/>
              </a:xfrm>
              <a:custGeom>
                <a:avLst/>
                <a:gdLst>
                  <a:gd name="T0" fmla="*/ 26 w 488"/>
                  <a:gd name="T1" fmla="*/ 2 h 116"/>
                  <a:gd name="T2" fmla="*/ 120 w 488"/>
                  <a:gd name="T3" fmla="*/ 1 h 116"/>
                  <a:gd name="T4" fmla="*/ 264 w 488"/>
                  <a:gd name="T5" fmla="*/ 0 h 116"/>
                  <a:gd name="T6" fmla="*/ 358 w 488"/>
                  <a:gd name="T7" fmla="*/ 1 h 116"/>
                  <a:gd name="T8" fmla="*/ 398 w 488"/>
                  <a:gd name="T9" fmla="*/ 1 h 116"/>
                  <a:gd name="T10" fmla="*/ 488 w 488"/>
                  <a:gd name="T11" fmla="*/ 3 h 116"/>
                  <a:gd name="T12" fmla="*/ 408 w 488"/>
                  <a:gd name="T13" fmla="*/ 5 h 116"/>
                  <a:gd name="T14" fmla="*/ 284 w 488"/>
                  <a:gd name="T15" fmla="*/ 5 h 116"/>
                  <a:gd name="T16" fmla="*/ 218 w 488"/>
                  <a:gd name="T17" fmla="*/ 4 h 116"/>
                  <a:gd name="T18" fmla="*/ 160 w 488"/>
                  <a:gd name="T19" fmla="*/ 5 h 116"/>
                  <a:gd name="T20" fmla="*/ 36 w 488"/>
                  <a:gd name="T21" fmla="*/ 4 h 116"/>
                  <a:gd name="T22" fmla="*/ 0 w 488"/>
                  <a:gd name="T23" fmla="*/ 3 h 116"/>
                  <a:gd name="T24" fmla="*/ 14 w 488"/>
                  <a:gd name="T25" fmla="*/ 2 h 116"/>
                  <a:gd name="T26" fmla="*/ 26 w 488"/>
                  <a:gd name="T27" fmla="*/ 2 h 11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88"/>
                  <a:gd name="T43" fmla="*/ 0 h 116"/>
                  <a:gd name="T44" fmla="*/ 488 w 488"/>
                  <a:gd name="T45" fmla="*/ 116 h 11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88" h="116">
                    <a:moveTo>
                      <a:pt x="26" y="36"/>
                    </a:moveTo>
                    <a:lnTo>
                      <a:pt x="120" y="10"/>
                    </a:lnTo>
                    <a:lnTo>
                      <a:pt x="264" y="0"/>
                    </a:lnTo>
                    <a:cubicBezTo>
                      <a:pt x="295" y="5"/>
                      <a:pt x="326" y="12"/>
                      <a:pt x="358" y="16"/>
                    </a:cubicBezTo>
                    <a:cubicBezTo>
                      <a:pt x="371" y="18"/>
                      <a:pt x="385" y="17"/>
                      <a:pt x="398" y="18"/>
                    </a:cubicBezTo>
                    <a:cubicBezTo>
                      <a:pt x="418" y="20"/>
                      <a:pt x="467" y="62"/>
                      <a:pt x="488" y="62"/>
                    </a:cubicBezTo>
                    <a:cubicBezTo>
                      <a:pt x="457" y="73"/>
                      <a:pt x="440" y="79"/>
                      <a:pt x="408" y="84"/>
                    </a:cubicBezTo>
                    <a:cubicBezTo>
                      <a:pt x="383" y="101"/>
                      <a:pt x="300" y="89"/>
                      <a:pt x="284" y="88"/>
                    </a:cubicBezTo>
                    <a:cubicBezTo>
                      <a:pt x="262" y="83"/>
                      <a:pt x="240" y="81"/>
                      <a:pt x="218" y="80"/>
                    </a:cubicBezTo>
                    <a:cubicBezTo>
                      <a:pt x="197" y="82"/>
                      <a:pt x="180" y="87"/>
                      <a:pt x="160" y="90"/>
                    </a:cubicBezTo>
                    <a:cubicBezTo>
                      <a:pt x="96" y="116"/>
                      <a:pt x="85" y="75"/>
                      <a:pt x="36" y="68"/>
                    </a:cubicBezTo>
                    <a:cubicBezTo>
                      <a:pt x="27" y="62"/>
                      <a:pt x="11" y="54"/>
                      <a:pt x="0" y="54"/>
                    </a:cubicBezTo>
                    <a:lnTo>
                      <a:pt x="14" y="42"/>
                    </a:lnTo>
                    <a:lnTo>
                      <a:pt x="26" y="36"/>
                    </a:lnTo>
                    <a:close/>
                  </a:path>
                </a:pathLst>
              </a:custGeom>
              <a:blipFill dpi="0" rotWithShape="0">
                <a:blip r:embed="rId3"/>
                <a:srcRect/>
                <a:tile tx="0" ty="0" sx="100000" sy="100000" flip="none" algn="tl"/>
              </a:blipFill>
              <a:ln w="19050">
                <a:noFill/>
                <a:round/>
                <a:headEnd/>
                <a:tailEnd/>
              </a:ln>
            </p:spPr>
            <p:txBody>
              <a:bodyPr wrap="none" anchor="ctr"/>
              <a:lstStyle/>
              <a:p>
                <a:endParaRPr lang="en-US"/>
              </a:p>
            </p:txBody>
          </p:sp>
          <p:sp>
            <p:nvSpPr>
              <p:cNvPr id="6222" name="Freeform 20" descr="Sand"/>
              <p:cNvSpPr>
                <a:spLocks/>
              </p:cNvSpPr>
              <p:nvPr/>
            </p:nvSpPr>
            <p:spPr bwMode="auto">
              <a:xfrm>
                <a:off x="2702" y="2342"/>
                <a:ext cx="488" cy="44"/>
              </a:xfrm>
              <a:custGeom>
                <a:avLst/>
                <a:gdLst>
                  <a:gd name="T0" fmla="*/ 26 w 488"/>
                  <a:gd name="T1" fmla="*/ 2 h 116"/>
                  <a:gd name="T2" fmla="*/ 120 w 488"/>
                  <a:gd name="T3" fmla="*/ 1 h 116"/>
                  <a:gd name="T4" fmla="*/ 264 w 488"/>
                  <a:gd name="T5" fmla="*/ 0 h 116"/>
                  <a:gd name="T6" fmla="*/ 358 w 488"/>
                  <a:gd name="T7" fmla="*/ 1 h 116"/>
                  <a:gd name="T8" fmla="*/ 398 w 488"/>
                  <a:gd name="T9" fmla="*/ 1 h 116"/>
                  <a:gd name="T10" fmla="*/ 488 w 488"/>
                  <a:gd name="T11" fmla="*/ 3 h 116"/>
                  <a:gd name="T12" fmla="*/ 408 w 488"/>
                  <a:gd name="T13" fmla="*/ 5 h 116"/>
                  <a:gd name="T14" fmla="*/ 284 w 488"/>
                  <a:gd name="T15" fmla="*/ 5 h 116"/>
                  <a:gd name="T16" fmla="*/ 218 w 488"/>
                  <a:gd name="T17" fmla="*/ 4 h 116"/>
                  <a:gd name="T18" fmla="*/ 160 w 488"/>
                  <a:gd name="T19" fmla="*/ 5 h 116"/>
                  <a:gd name="T20" fmla="*/ 36 w 488"/>
                  <a:gd name="T21" fmla="*/ 4 h 116"/>
                  <a:gd name="T22" fmla="*/ 0 w 488"/>
                  <a:gd name="T23" fmla="*/ 3 h 116"/>
                  <a:gd name="T24" fmla="*/ 14 w 488"/>
                  <a:gd name="T25" fmla="*/ 2 h 116"/>
                  <a:gd name="T26" fmla="*/ 26 w 488"/>
                  <a:gd name="T27" fmla="*/ 2 h 11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88"/>
                  <a:gd name="T43" fmla="*/ 0 h 116"/>
                  <a:gd name="T44" fmla="*/ 488 w 488"/>
                  <a:gd name="T45" fmla="*/ 116 h 11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88" h="116">
                    <a:moveTo>
                      <a:pt x="26" y="36"/>
                    </a:moveTo>
                    <a:lnTo>
                      <a:pt x="120" y="10"/>
                    </a:lnTo>
                    <a:lnTo>
                      <a:pt x="264" y="0"/>
                    </a:lnTo>
                    <a:cubicBezTo>
                      <a:pt x="295" y="5"/>
                      <a:pt x="326" y="12"/>
                      <a:pt x="358" y="16"/>
                    </a:cubicBezTo>
                    <a:cubicBezTo>
                      <a:pt x="371" y="18"/>
                      <a:pt x="385" y="17"/>
                      <a:pt x="398" y="18"/>
                    </a:cubicBezTo>
                    <a:cubicBezTo>
                      <a:pt x="418" y="20"/>
                      <a:pt x="467" y="62"/>
                      <a:pt x="488" y="62"/>
                    </a:cubicBezTo>
                    <a:cubicBezTo>
                      <a:pt x="457" y="73"/>
                      <a:pt x="440" y="79"/>
                      <a:pt x="408" y="84"/>
                    </a:cubicBezTo>
                    <a:cubicBezTo>
                      <a:pt x="383" y="101"/>
                      <a:pt x="300" y="89"/>
                      <a:pt x="284" y="88"/>
                    </a:cubicBezTo>
                    <a:cubicBezTo>
                      <a:pt x="262" y="83"/>
                      <a:pt x="240" y="81"/>
                      <a:pt x="218" y="80"/>
                    </a:cubicBezTo>
                    <a:cubicBezTo>
                      <a:pt x="197" y="82"/>
                      <a:pt x="180" y="87"/>
                      <a:pt x="160" y="90"/>
                    </a:cubicBezTo>
                    <a:cubicBezTo>
                      <a:pt x="96" y="116"/>
                      <a:pt x="85" y="75"/>
                      <a:pt x="36" y="68"/>
                    </a:cubicBezTo>
                    <a:cubicBezTo>
                      <a:pt x="27" y="62"/>
                      <a:pt x="11" y="54"/>
                      <a:pt x="0" y="54"/>
                    </a:cubicBezTo>
                    <a:lnTo>
                      <a:pt x="14" y="42"/>
                    </a:lnTo>
                    <a:lnTo>
                      <a:pt x="26" y="36"/>
                    </a:lnTo>
                    <a:close/>
                  </a:path>
                </a:pathLst>
              </a:custGeom>
              <a:blipFill dpi="0" rotWithShape="0">
                <a:blip r:embed="rId3"/>
                <a:srcRect/>
                <a:tile tx="0" ty="0" sx="100000" sy="100000" flip="none" algn="tl"/>
              </a:blipFill>
              <a:ln w="19050">
                <a:noFill/>
                <a:round/>
                <a:headEnd/>
                <a:tailEnd/>
              </a:ln>
            </p:spPr>
            <p:txBody>
              <a:bodyPr wrap="none" anchor="ctr"/>
              <a:lstStyle/>
              <a:p>
                <a:endParaRPr lang="en-US"/>
              </a:p>
            </p:txBody>
          </p:sp>
          <p:sp>
            <p:nvSpPr>
              <p:cNvPr id="6223" name="Freeform 21" descr="Sand"/>
              <p:cNvSpPr>
                <a:spLocks/>
              </p:cNvSpPr>
              <p:nvPr/>
            </p:nvSpPr>
            <p:spPr bwMode="auto">
              <a:xfrm>
                <a:off x="3028" y="2276"/>
                <a:ext cx="488" cy="44"/>
              </a:xfrm>
              <a:custGeom>
                <a:avLst/>
                <a:gdLst>
                  <a:gd name="T0" fmla="*/ 26 w 488"/>
                  <a:gd name="T1" fmla="*/ 2 h 116"/>
                  <a:gd name="T2" fmla="*/ 120 w 488"/>
                  <a:gd name="T3" fmla="*/ 1 h 116"/>
                  <a:gd name="T4" fmla="*/ 264 w 488"/>
                  <a:gd name="T5" fmla="*/ 0 h 116"/>
                  <a:gd name="T6" fmla="*/ 358 w 488"/>
                  <a:gd name="T7" fmla="*/ 1 h 116"/>
                  <a:gd name="T8" fmla="*/ 398 w 488"/>
                  <a:gd name="T9" fmla="*/ 1 h 116"/>
                  <a:gd name="T10" fmla="*/ 488 w 488"/>
                  <a:gd name="T11" fmla="*/ 3 h 116"/>
                  <a:gd name="T12" fmla="*/ 408 w 488"/>
                  <a:gd name="T13" fmla="*/ 5 h 116"/>
                  <a:gd name="T14" fmla="*/ 284 w 488"/>
                  <a:gd name="T15" fmla="*/ 5 h 116"/>
                  <a:gd name="T16" fmla="*/ 218 w 488"/>
                  <a:gd name="T17" fmla="*/ 4 h 116"/>
                  <a:gd name="T18" fmla="*/ 160 w 488"/>
                  <a:gd name="T19" fmla="*/ 5 h 116"/>
                  <a:gd name="T20" fmla="*/ 36 w 488"/>
                  <a:gd name="T21" fmla="*/ 4 h 116"/>
                  <a:gd name="T22" fmla="*/ 0 w 488"/>
                  <a:gd name="T23" fmla="*/ 3 h 116"/>
                  <a:gd name="T24" fmla="*/ 14 w 488"/>
                  <a:gd name="T25" fmla="*/ 2 h 116"/>
                  <a:gd name="T26" fmla="*/ 26 w 488"/>
                  <a:gd name="T27" fmla="*/ 2 h 11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88"/>
                  <a:gd name="T43" fmla="*/ 0 h 116"/>
                  <a:gd name="T44" fmla="*/ 488 w 488"/>
                  <a:gd name="T45" fmla="*/ 116 h 11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88" h="116">
                    <a:moveTo>
                      <a:pt x="26" y="36"/>
                    </a:moveTo>
                    <a:lnTo>
                      <a:pt x="120" y="10"/>
                    </a:lnTo>
                    <a:lnTo>
                      <a:pt x="264" y="0"/>
                    </a:lnTo>
                    <a:cubicBezTo>
                      <a:pt x="295" y="5"/>
                      <a:pt x="326" y="12"/>
                      <a:pt x="358" y="16"/>
                    </a:cubicBezTo>
                    <a:cubicBezTo>
                      <a:pt x="371" y="18"/>
                      <a:pt x="385" y="17"/>
                      <a:pt x="398" y="18"/>
                    </a:cubicBezTo>
                    <a:cubicBezTo>
                      <a:pt x="418" y="20"/>
                      <a:pt x="467" y="62"/>
                      <a:pt x="488" y="62"/>
                    </a:cubicBezTo>
                    <a:cubicBezTo>
                      <a:pt x="457" y="73"/>
                      <a:pt x="440" y="79"/>
                      <a:pt x="408" y="84"/>
                    </a:cubicBezTo>
                    <a:cubicBezTo>
                      <a:pt x="383" y="101"/>
                      <a:pt x="300" y="89"/>
                      <a:pt x="284" y="88"/>
                    </a:cubicBezTo>
                    <a:cubicBezTo>
                      <a:pt x="262" y="83"/>
                      <a:pt x="240" y="81"/>
                      <a:pt x="218" y="80"/>
                    </a:cubicBezTo>
                    <a:cubicBezTo>
                      <a:pt x="197" y="82"/>
                      <a:pt x="180" y="87"/>
                      <a:pt x="160" y="90"/>
                    </a:cubicBezTo>
                    <a:cubicBezTo>
                      <a:pt x="96" y="116"/>
                      <a:pt x="85" y="75"/>
                      <a:pt x="36" y="68"/>
                    </a:cubicBezTo>
                    <a:cubicBezTo>
                      <a:pt x="27" y="62"/>
                      <a:pt x="11" y="54"/>
                      <a:pt x="0" y="54"/>
                    </a:cubicBezTo>
                    <a:lnTo>
                      <a:pt x="14" y="42"/>
                    </a:lnTo>
                    <a:lnTo>
                      <a:pt x="26" y="36"/>
                    </a:lnTo>
                    <a:close/>
                  </a:path>
                </a:pathLst>
              </a:custGeom>
              <a:blipFill dpi="0" rotWithShape="0">
                <a:blip r:embed="rId3"/>
                <a:srcRect/>
                <a:tile tx="0" ty="0" sx="100000" sy="100000" flip="none" algn="tl"/>
              </a:blipFill>
              <a:ln w="19050">
                <a:noFill/>
                <a:round/>
                <a:headEnd/>
                <a:tailEnd/>
              </a:ln>
            </p:spPr>
            <p:txBody>
              <a:bodyPr wrap="none" anchor="ctr"/>
              <a:lstStyle/>
              <a:p>
                <a:endParaRPr lang="en-US"/>
              </a:p>
            </p:txBody>
          </p:sp>
          <p:sp>
            <p:nvSpPr>
              <p:cNvPr id="6224" name="Freeform 22" descr="Dashed upward diagonal"/>
              <p:cNvSpPr>
                <a:spLocks/>
              </p:cNvSpPr>
              <p:nvPr/>
            </p:nvSpPr>
            <p:spPr bwMode="auto">
              <a:xfrm>
                <a:off x="3222" y="1460"/>
                <a:ext cx="488" cy="44"/>
              </a:xfrm>
              <a:custGeom>
                <a:avLst/>
                <a:gdLst>
                  <a:gd name="T0" fmla="*/ 26 w 488"/>
                  <a:gd name="T1" fmla="*/ 2 h 116"/>
                  <a:gd name="T2" fmla="*/ 120 w 488"/>
                  <a:gd name="T3" fmla="*/ 1 h 116"/>
                  <a:gd name="T4" fmla="*/ 264 w 488"/>
                  <a:gd name="T5" fmla="*/ 0 h 116"/>
                  <a:gd name="T6" fmla="*/ 358 w 488"/>
                  <a:gd name="T7" fmla="*/ 1 h 116"/>
                  <a:gd name="T8" fmla="*/ 398 w 488"/>
                  <a:gd name="T9" fmla="*/ 1 h 116"/>
                  <a:gd name="T10" fmla="*/ 488 w 488"/>
                  <a:gd name="T11" fmla="*/ 3 h 116"/>
                  <a:gd name="T12" fmla="*/ 408 w 488"/>
                  <a:gd name="T13" fmla="*/ 5 h 116"/>
                  <a:gd name="T14" fmla="*/ 284 w 488"/>
                  <a:gd name="T15" fmla="*/ 5 h 116"/>
                  <a:gd name="T16" fmla="*/ 218 w 488"/>
                  <a:gd name="T17" fmla="*/ 4 h 116"/>
                  <a:gd name="T18" fmla="*/ 160 w 488"/>
                  <a:gd name="T19" fmla="*/ 5 h 116"/>
                  <a:gd name="T20" fmla="*/ 36 w 488"/>
                  <a:gd name="T21" fmla="*/ 4 h 116"/>
                  <a:gd name="T22" fmla="*/ 0 w 488"/>
                  <a:gd name="T23" fmla="*/ 3 h 116"/>
                  <a:gd name="T24" fmla="*/ 14 w 488"/>
                  <a:gd name="T25" fmla="*/ 2 h 116"/>
                  <a:gd name="T26" fmla="*/ 26 w 488"/>
                  <a:gd name="T27" fmla="*/ 2 h 11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88"/>
                  <a:gd name="T43" fmla="*/ 0 h 116"/>
                  <a:gd name="T44" fmla="*/ 488 w 488"/>
                  <a:gd name="T45" fmla="*/ 116 h 11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88" h="116">
                    <a:moveTo>
                      <a:pt x="26" y="36"/>
                    </a:moveTo>
                    <a:lnTo>
                      <a:pt x="120" y="10"/>
                    </a:lnTo>
                    <a:lnTo>
                      <a:pt x="264" y="0"/>
                    </a:lnTo>
                    <a:cubicBezTo>
                      <a:pt x="295" y="5"/>
                      <a:pt x="326" y="12"/>
                      <a:pt x="358" y="16"/>
                    </a:cubicBezTo>
                    <a:cubicBezTo>
                      <a:pt x="371" y="18"/>
                      <a:pt x="385" y="17"/>
                      <a:pt x="398" y="18"/>
                    </a:cubicBezTo>
                    <a:cubicBezTo>
                      <a:pt x="418" y="20"/>
                      <a:pt x="467" y="62"/>
                      <a:pt x="488" y="62"/>
                    </a:cubicBezTo>
                    <a:cubicBezTo>
                      <a:pt x="457" y="73"/>
                      <a:pt x="440" y="79"/>
                      <a:pt x="408" y="84"/>
                    </a:cubicBezTo>
                    <a:cubicBezTo>
                      <a:pt x="383" y="101"/>
                      <a:pt x="300" y="89"/>
                      <a:pt x="284" y="88"/>
                    </a:cubicBezTo>
                    <a:cubicBezTo>
                      <a:pt x="262" y="83"/>
                      <a:pt x="240" y="81"/>
                      <a:pt x="218" y="80"/>
                    </a:cubicBezTo>
                    <a:cubicBezTo>
                      <a:pt x="197" y="82"/>
                      <a:pt x="180" y="87"/>
                      <a:pt x="160" y="90"/>
                    </a:cubicBezTo>
                    <a:cubicBezTo>
                      <a:pt x="96" y="116"/>
                      <a:pt x="85" y="75"/>
                      <a:pt x="36" y="68"/>
                    </a:cubicBezTo>
                    <a:cubicBezTo>
                      <a:pt x="27" y="62"/>
                      <a:pt x="11" y="54"/>
                      <a:pt x="0" y="54"/>
                    </a:cubicBezTo>
                    <a:lnTo>
                      <a:pt x="14" y="42"/>
                    </a:lnTo>
                    <a:lnTo>
                      <a:pt x="26" y="36"/>
                    </a:lnTo>
                    <a:close/>
                  </a:path>
                </a:pathLst>
              </a:custGeom>
              <a:pattFill prst="dashUpDiag">
                <a:fgClr>
                  <a:srgbClr val="C0C0C0"/>
                </a:fgClr>
                <a:bgClr>
                  <a:srgbClr val="FFFF99"/>
                </a:bgClr>
              </a:pattFill>
              <a:ln w="19050">
                <a:noFill/>
                <a:round/>
                <a:headEnd/>
                <a:tailEnd/>
              </a:ln>
            </p:spPr>
            <p:txBody>
              <a:bodyPr wrap="none" anchor="ctr"/>
              <a:lstStyle/>
              <a:p>
                <a:endParaRPr lang="en-US"/>
              </a:p>
            </p:txBody>
          </p:sp>
          <p:sp>
            <p:nvSpPr>
              <p:cNvPr id="6225" name="Freeform 23" descr="Dashed upward diagonal"/>
              <p:cNvSpPr>
                <a:spLocks/>
              </p:cNvSpPr>
              <p:nvPr/>
            </p:nvSpPr>
            <p:spPr bwMode="auto">
              <a:xfrm flipH="1">
                <a:off x="2330" y="1404"/>
                <a:ext cx="488" cy="44"/>
              </a:xfrm>
              <a:custGeom>
                <a:avLst/>
                <a:gdLst>
                  <a:gd name="T0" fmla="*/ 26 w 488"/>
                  <a:gd name="T1" fmla="*/ 2 h 116"/>
                  <a:gd name="T2" fmla="*/ 120 w 488"/>
                  <a:gd name="T3" fmla="*/ 1 h 116"/>
                  <a:gd name="T4" fmla="*/ 264 w 488"/>
                  <a:gd name="T5" fmla="*/ 0 h 116"/>
                  <a:gd name="T6" fmla="*/ 358 w 488"/>
                  <a:gd name="T7" fmla="*/ 1 h 116"/>
                  <a:gd name="T8" fmla="*/ 398 w 488"/>
                  <a:gd name="T9" fmla="*/ 1 h 116"/>
                  <a:gd name="T10" fmla="*/ 488 w 488"/>
                  <a:gd name="T11" fmla="*/ 3 h 116"/>
                  <a:gd name="T12" fmla="*/ 408 w 488"/>
                  <a:gd name="T13" fmla="*/ 5 h 116"/>
                  <a:gd name="T14" fmla="*/ 284 w 488"/>
                  <a:gd name="T15" fmla="*/ 5 h 116"/>
                  <a:gd name="T16" fmla="*/ 218 w 488"/>
                  <a:gd name="T17" fmla="*/ 4 h 116"/>
                  <a:gd name="T18" fmla="*/ 160 w 488"/>
                  <a:gd name="T19" fmla="*/ 5 h 116"/>
                  <a:gd name="T20" fmla="*/ 36 w 488"/>
                  <a:gd name="T21" fmla="*/ 4 h 116"/>
                  <a:gd name="T22" fmla="*/ 0 w 488"/>
                  <a:gd name="T23" fmla="*/ 3 h 116"/>
                  <a:gd name="T24" fmla="*/ 14 w 488"/>
                  <a:gd name="T25" fmla="*/ 2 h 116"/>
                  <a:gd name="T26" fmla="*/ 26 w 488"/>
                  <a:gd name="T27" fmla="*/ 2 h 11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88"/>
                  <a:gd name="T43" fmla="*/ 0 h 116"/>
                  <a:gd name="T44" fmla="*/ 488 w 488"/>
                  <a:gd name="T45" fmla="*/ 116 h 11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88" h="116">
                    <a:moveTo>
                      <a:pt x="26" y="36"/>
                    </a:moveTo>
                    <a:lnTo>
                      <a:pt x="120" y="10"/>
                    </a:lnTo>
                    <a:lnTo>
                      <a:pt x="264" y="0"/>
                    </a:lnTo>
                    <a:cubicBezTo>
                      <a:pt x="295" y="5"/>
                      <a:pt x="326" y="12"/>
                      <a:pt x="358" y="16"/>
                    </a:cubicBezTo>
                    <a:cubicBezTo>
                      <a:pt x="371" y="18"/>
                      <a:pt x="385" y="17"/>
                      <a:pt x="398" y="18"/>
                    </a:cubicBezTo>
                    <a:cubicBezTo>
                      <a:pt x="418" y="20"/>
                      <a:pt x="467" y="62"/>
                      <a:pt x="488" y="62"/>
                    </a:cubicBezTo>
                    <a:cubicBezTo>
                      <a:pt x="457" y="73"/>
                      <a:pt x="440" y="79"/>
                      <a:pt x="408" y="84"/>
                    </a:cubicBezTo>
                    <a:cubicBezTo>
                      <a:pt x="383" y="101"/>
                      <a:pt x="300" y="89"/>
                      <a:pt x="284" y="88"/>
                    </a:cubicBezTo>
                    <a:cubicBezTo>
                      <a:pt x="262" y="83"/>
                      <a:pt x="240" y="81"/>
                      <a:pt x="218" y="80"/>
                    </a:cubicBezTo>
                    <a:cubicBezTo>
                      <a:pt x="197" y="82"/>
                      <a:pt x="180" y="87"/>
                      <a:pt x="160" y="90"/>
                    </a:cubicBezTo>
                    <a:cubicBezTo>
                      <a:pt x="96" y="116"/>
                      <a:pt x="85" y="75"/>
                      <a:pt x="36" y="68"/>
                    </a:cubicBezTo>
                    <a:cubicBezTo>
                      <a:pt x="27" y="62"/>
                      <a:pt x="11" y="54"/>
                      <a:pt x="0" y="54"/>
                    </a:cubicBezTo>
                    <a:lnTo>
                      <a:pt x="14" y="42"/>
                    </a:lnTo>
                    <a:lnTo>
                      <a:pt x="26" y="36"/>
                    </a:lnTo>
                    <a:close/>
                  </a:path>
                </a:pathLst>
              </a:custGeom>
              <a:pattFill prst="dashUpDiag">
                <a:fgClr>
                  <a:srgbClr val="C0C0C0"/>
                </a:fgClr>
                <a:bgClr>
                  <a:srgbClr val="FFFF99"/>
                </a:bgClr>
              </a:pattFill>
              <a:ln w="19050">
                <a:noFill/>
                <a:round/>
                <a:headEnd/>
                <a:tailEnd/>
              </a:ln>
            </p:spPr>
            <p:txBody>
              <a:bodyPr wrap="none" anchor="ctr"/>
              <a:lstStyle/>
              <a:p>
                <a:endParaRPr lang="en-US"/>
              </a:p>
            </p:txBody>
          </p:sp>
          <p:sp>
            <p:nvSpPr>
              <p:cNvPr id="85" name="Freeform 13" descr="Dashed upward diagonal"/>
              <p:cNvSpPr>
                <a:spLocks/>
              </p:cNvSpPr>
              <p:nvPr/>
            </p:nvSpPr>
            <p:spPr bwMode="auto">
              <a:xfrm flipV="1">
                <a:off x="2552" y="1835"/>
                <a:ext cx="488" cy="44"/>
              </a:xfrm>
              <a:custGeom>
                <a:avLst/>
                <a:gdLst>
                  <a:gd name="T0" fmla="*/ 26 w 488"/>
                  <a:gd name="T1" fmla="*/ 2 h 116"/>
                  <a:gd name="T2" fmla="*/ 120 w 488"/>
                  <a:gd name="T3" fmla="*/ 1 h 116"/>
                  <a:gd name="T4" fmla="*/ 264 w 488"/>
                  <a:gd name="T5" fmla="*/ 0 h 116"/>
                  <a:gd name="T6" fmla="*/ 358 w 488"/>
                  <a:gd name="T7" fmla="*/ 1 h 116"/>
                  <a:gd name="T8" fmla="*/ 398 w 488"/>
                  <a:gd name="T9" fmla="*/ 1 h 116"/>
                  <a:gd name="T10" fmla="*/ 488 w 488"/>
                  <a:gd name="T11" fmla="*/ 3 h 116"/>
                  <a:gd name="T12" fmla="*/ 408 w 488"/>
                  <a:gd name="T13" fmla="*/ 5 h 116"/>
                  <a:gd name="T14" fmla="*/ 284 w 488"/>
                  <a:gd name="T15" fmla="*/ 5 h 116"/>
                  <a:gd name="T16" fmla="*/ 218 w 488"/>
                  <a:gd name="T17" fmla="*/ 4 h 116"/>
                  <a:gd name="T18" fmla="*/ 160 w 488"/>
                  <a:gd name="T19" fmla="*/ 5 h 116"/>
                  <a:gd name="T20" fmla="*/ 36 w 488"/>
                  <a:gd name="T21" fmla="*/ 4 h 116"/>
                  <a:gd name="T22" fmla="*/ 0 w 488"/>
                  <a:gd name="T23" fmla="*/ 3 h 116"/>
                  <a:gd name="T24" fmla="*/ 14 w 488"/>
                  <a:gd name="T25" fmla="*/ 2 h 116"/>
                  <a:gd name="T26" fmla="*/ 26 w 488"/>
                  <a:gd name="T27" fmla="*/ 2 h 11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88"/>
                  <a:gd name="T43" fmla="*/ 0 h 116"/>
                  <a:gd name="T44" fmla="*/ 488 w 488"/>
                  <a:gd name="T45" fmla="*/ 116 h 11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88" h="116">
                    <a:moveTo>
                      <a:pt x="26" y="36"/>
                    </a:moveTo>
                    <a:lnTo>
                      <a:pt x="120" y="10"/>
                    </a:lnTo>
                    <a:lnTo>
                      <a:pt x="264" y="0"/>
                    </a:lnTo>
                    <a:cubicBezTo>
                      <a:pt x="295" y="5"/>
                      <a:pt x="326" y="12"/>
                      <a:pt x="358" y="16"/>
                    </a:cubicBezTo>
                    <a:cubicBezTo>
                      <a:pt x="371" y="18"/>
                      <a:pt x="385" y="17"/>
                      <a:pt x="398" y="18"/>
                    </a:cubicBezTo>
                    <a:cubicBezTo>
                      <a:pt x="418" y="20"/>
                      <a:pt x="467" y="62"/>
                      <a:pt x="488" y="62"/>
                    </a:cubicBezTo>
                    <a:cubicBezTo>
                      <a:pt x="457" y="73"/>
                      <a:pt x="440" y="79"/>
                      <a:pt x="408" y="84"/>
                    </a:cubicBezTo>
                    <a:cubicBezTo>
                      <a:pt x="383" y="101"/>
                      <a:pt x="300" y="89"/>
                      <a:pt x="284" y="88"/>
                    </a:cubicBezTo>
                    <a:cubicBezTo>
                      <a:pt x="262" y="83"/>
                      <a:pt x="240" y="81"/>
                      <a:pt x="218" y="80"/>
                    </a:cubicBezTo>
                    <a:cubicBezTo>
                      <a:pt x="197" y="82"/>
                      <a:pt x="180" y="87"/>
                      <a:pt x="160" y="90"/>
                    </a:cubicBezTo>
                    <a:cubicBezTo>
                      <a:pt x="96" y="116"/>
                      <a:pt x="85" y="75"/>
                      <a:pt x="36" y="68"/>
                    </a:cubicBezTo>
                    <a:cubicBezTo>
                      <a:pt x="27" y="62"/>
                      <a:pt x="11" y="54"/>
                      <a:pt x="0" y="54"/>
                    </a:cubicBezTo>
                    <a:lnTo>
                      <a:pt x="14" y="42"/>
                    </a:lnTo>
                    <a:lnTo>
                      <a:pt x="26" y="36"/>
                    </a:lnTo>
                    <a:close/>
                  </a:path>
                </a:pathLst>
              </a:custGeom>
              <a:pattFill prst="dashUpDiag">
                <a:fgClr>
                  <a:srgbClr val="C0C0C0"/>
                </a:fgClr>
                <a:bgClr>
                  <a:srgbClr val="FFFF99"/>
                </a:bgClr>
              </a:pattFill>
              <a:ln w="19050">
                <a:noFill/>
                <a:round/>
                <a:headEnd/>
                <a:tailEnd/>
              </a:ln>
            </p:spPr>
            <p:txBody>
              <a:bodyPr wrap="none" anchor="ctr"/>
              <a:lstStyle/>
              <a:p>
                <a:endParaRPr lang="en-US"/>
              </a:p>
            </p:txBody>
          </p:sp>
          <p:sp>
            <p:nvSpPr>
              <p:cNvPr id="86" name="Freeform 14" descr="Dashed upward diagonal"/>
              <p:cNvSpPr>
                <a:spLocks/>
              </p:cNvSpPr>
              <p:nvPr/>
            </p:nvSpPr>
            <p:spPr bwMode="auto">
              <a:xfrm>
                <a:off x="2384" y="2027"/>
                <a:ext cx="488" cy="44"/>
              </a:xfrm>
              <a:custGeom>
                <a:avLst/>
                <a:gdLst>
                  <a:gd name="T0" fmla="*/ 26 w 488"/>
                  <a:gd name="T1" fmla="*/ 2 h 116"/>
                  <a:gd name="T2" fmla="*/ 120 w 488"/>
                  <a:gd name="T3" fmla="*/ 1 h 116"/>
                  <a:gd name="T4" fmla="*/ 264 w 488"/>
                  <a:gd name="T5" fmla="*/ 0 h 116"/>
                  <a:gd name="T6" fmla="*/ 358 w 488"/>
                  <a:gd name="T7" fmla="*/ 1 h 116"/>
                  <a:gd name="T8" fmla="*/ 398 w 488"/>
                  <a:gd name="T9" fmla="*/ 1 h 116"/>
                  <a:gd name="T10" fmla="*/ 488 w 488"/>
                  <a:gd name="T11" fmla="*/ 3 h 116"/>
                  <a:gd name="T12" fmla="*/ 408 w 488"/>
                  <a:gd name="T13" fmla="*/ 5 h 116"/>
                  <a:gd name="T14" fmla="*/ 284 w 488"/>
                  <a:gd name="T15" fmla="*/ 5 h 116"/>
                  <a:gd name="T16" fmla="*/ 218 w 488"/>
                  <a:gd name="T17" fmla="*/ 4 h 116"/>
                  <a:gd name="T18" fmla="*/ 160 w 488"/>
                  <a:gd name="T19" fmla="*/ 5 h 116"/>
                  <a:gd name="T20" fmla="*/ 36 w 488"/>
                  <a:gd name="T21" fmla="*/ 4 h 116"/>
                  <a:gd name="T22" fmla="*/ 0 w 488"/>
                  <a:gd name="T23" fmla="*/ 3 h 116"/>
                  <a:gd name="T24" fmla="*/ 14 w 488"/>
                  <a:gd name="T25" fmla="*/ 2 h 116"/>
                  <a:gd name="T26" fmla="*/ 26 w 488"/>
                  <a:gd name="T27" fmla="*/ 2 h 11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88"/>
                  <a:gd name="T43" fmla="*/ 0 h 116"/>
                  <a:gd name="T44" fmla="*/ 488 w 488"/>
                  <a:gd name="T45" fmla="*/ 116 h 11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88" h="116">
                    <a:moveTo>
                      <a:pt x="26" y="36"/>
                    </a:moveTo>
                    <a:lnTo>
                      <a:pt x="120" y="10"/>
                    </a:lnTo>
                    <a:lnTo>
                      <a:pt x="264" y="0"/>
                    </a:lnTo>
                    <a:cubicBezTo>
                      <a:pt x="295" y="5"/>
                      <a:pt x="326" y="12"/>
                      <a:pt x="358" y="16"/>
                    </a:cubicBezTo>
                    <a:cubicBezTo>
                      <a:pt x="371" y="18"/>
                      <a:pt x="385" y="17"/>
                      <a:pt x="398" y="18"/>
                    </a:cubicBezTo>
                    <a:cubicBezTo>
                      <a:pt x="418" y="20"/>
                      <a:pt x="467" y="62"/>
                      <a:pt x="488" y="62"/>
                    </a:cubicBezTo>
                    <a:cubicBezTo>
                      <a:pt x="457" y="73"/>
                      <a:pt x="440" y="79"/>
                      <a:pt x="408" y="84"/>
                    </a:cubicBezTo>
                    <a:cubicBezTo>
                      <a:pt x="383" y="101"/>
                      <a:pt x="300" y="89"/>
                      <a:pt x="284" y="88"/>
                    </a:cubicBezTo>
                    <a:cubicBezTo>
                      <a:pt x="262" y="83"/>
                      <a:pt x="240" y="81"/>
                      <a:pt x="218" y="80"/>
                    </a:cubicBezTo>
                    <a:cubicBezTo>
                      <a:pt x="197" y="82"/>
                      <a:pt x="180" y="87"/>
                      <a:pt x="160" y="90"/>
                    </a:cubicBezTo>
                    <a:cubicBezTo>
                      <a:pt x="96" y="116"/>
                      <a:pt x="85" y="75"/>
                      <a:pt x="36" y="68"/>
                    </a:cubicBezTo>
                    <a:cubicBezTo>
                      <a:pt x="27" y="62"/>
                      <a:pt x="11" y="54"/>
                      <a:pt x="0" y="54"/>
                    </a:cubicBezTo>
                    <a:lnTo>
                      <a:pt x="14" y="42"/>
                    </a:lnTo>
                    <a:lnTo>
                      <a:pt x="26" y="36"/>
                    </a:lnTo>
                    <a:close/>
                  </a:path>
                </a:pathLst>
              </a:custGeom>
              <a:pattFill prst="dashUpDiag">
                <a:fgClr>
                  <a:srgbClr val="C0C0C0"/>
                </a:fgClr>
                <a:bgClr>
                  <a:srgbClr val="FFFF99"/>
                </a:bgClr>
              </a:pattFill>
              <a:ln w="19050">
                <a:noFill/>
                <a:round/>
                <a:headEnd/>
                <a:tailEnd/>
              </a:ln>
            </p:spPr>
            <p:txBody>
              <a:bodyPr wrap="none" anchor="ctr"/>
              <a:lstStyle/>
              <a:p>
                <a:endParaRPr lang="en-US"/>
              </a:p>
            </p:txBody>
          </p:sp>
          <p:sp>
            <p:nvSpPr>
              <p:cNvPr id="87" name="Freeform 15" descr="Dashed upward diagonal"/>
              <p:cNvSpPr>
                <a:spLocks/>
              </p:cNvSpPr>
              <p:nvPr/>
            </p:nvSpPr>
            <p:spPr bwMode="auto">
              <a:xfrm>
                <a:off x="3228" y="2045"/>
                <a:ext cx="488" cy="44"/>
              </a:xfrm>
              <a:custGeom>
                <a:avLst/>
                <a:gdLst>
                  <a:gd name="T0" fmla="*/ 26 w 488"/>
                  <a:gd name="T1" fmla="*/ 2 h 116"/>
                  <a:gd name="T2" fmla="*/ 120 w 488"/>
                  <a:gd name="T3" fmla="*/ 1 h 116"/>
                  <a:gd name="T4" fmla="*/ 264 w 488"/>
                  <a:gd name="T5" fmla="*/ 0 h 116"/>
                  <a:gd name="T6" fmla="*/ 358 w 488"/>
                  <a:gd name="T7" fmla="*/ 1 h 116"/>
                  <a:gd name="T8" fmla="*/ 398 w 488"/>
                  <a:gd name="T9" fmla="*/ 1 h 116"/>
                  <a:gd name="T10" fmla="*/ 488 w 488"/>
                  <a:gd name="T11" fmla="*/ 3 h 116"/>
                  <a:gd name="T12" fmla="*/ 408 w 488"/>
                  <a:gd name="T13" fmla="*/ 5 h 116"/>
                  <a:gd name="T14" fmla="*/ 284 w 488"/>
                  <a:gd name="T15" fmla="*/ 5 h 116"/>
                  <a:gd name="T16" fmla="*/ 218 w 488"/>
                  <a:gd name="T17" fmla="*/ 4 h 116"/>
                  <a:gd name="T18" fmla="*/ 160 w 488"/>
                  <a:gd name="T19" fmla="*/ 5 h 116"/>
                  <a:gd name="T20" fmla="*/ 36 w 488"/>
                  <a:gd name="T21" fmla="*/ 4 h 116"/>
                  <a:gd name="T22" fmla="*/ 0 w 488"/>
                  <a:gd name="T23" fmla="*/ 3 h 116"/>
                  <a:gd name="T24" fmla="*/ 14 w 488"/>
                  <a:gd name="T25" fmla="*/ 2 h 116"/>
                  <a:gd name="T26" fmla="*/ 26 w 488"/>
                  <a:gd name="T27" fmla="*/ 2 h 11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88"/>
                  <a:gd name="T43" fmla="*/ 0 h 116"/>
                  <a:gd name="T44" fmla="*/ 488 w 488"/>
                  <a:gd name="T45" fmla="*/ 116 h 11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88" h="116">
                    <a:moveTo>
                      <a:pt x="26" y="36"/>
                    </a:moveTo>
                    <a:lnTo>
                      <a:pt x="120" y="10"/>
                    </a:lnTo>
                    <a:lnTo>
                      <a:pt x="264" y="0"/>
                    </a:lnTo>
                    <a:cubicBezTo>
                      <a:pt x="295" y="5"/>
                      <a:pt x="326" y="12"/>
                      <a:pt x="358" y="16"/>
                    </a:cubicBezTo>
                    <a:cubicBezTo>
                      <a:pt x="371" y="18"/>
                      <a:pt x="385" y="17"/>
                      <a:pt x="398" y="18"/>
                    </a:cubicBezTo>
                    <a:cubicBezTo>
                      <a:pt x="418" y="20"/>
                      <a:pt x="467" y="62"/>
                      <a:pt x="488" y="62"/>
                    </a:cubicBezTo>
                    <a:cubicBezTo>
                      <a:pt x="457" y="73"/>
                      <a:pt x="440" y="79"/>
                      <a:pt x="408" y="84"/>
                    </a:cubicBezTo>
                    <a:cubicBezTo>
                      <a:pt x="383" y="101"/>
                      <a:pt x="300" y="89"/>
                      <a:pt x="284" y="88"/>
                    </a:cubicBezTo>
                    <a:cubicBezTo>
                      <a:pt x="262" y="83"/>
                      <a:pt x="240" y="81"/>
                      <a:pt x="218" y="80"/>
                    </a:cubicBezTo>
                    <a:cubicBezTo>
                      <a:pt x="197" y="82"/>
                      <a:pt x="180" y="87"/>
                      <a:pt x="160" y="90"/>
                    </a:cubicBezTo>
                    <a:cubicBezTo>
                      <a:pt x="96" y="116"/>
                      <a:pt x="85" y="75"/>
                      <a:pt x="36" y="68"/>
                    </a:cubicBezTo>
                    <a:cubicBezTo>
                      <a:pt x="27" y="62"/>
                      <a:pt x="11" y="54"/>
                      <a:pt x="0" y="54"/>
                    </a:cubicBezTo>
                    <a:lnTo>
                      <a:pt x="14" y="42"/>
                    </a:lnTo>
                    <a:lnTo>
                      <a:pt x="26" y="36"/>
                    </a:lnTo>
                    <a:close/>
                  </a:path>
                </a:pathLst>
              </a:custGeom>
              <a:pattFill prst="dashUpDiag">
                <a:fgClr>
                  <a:srgbClr val="C0C0C0"/>
                </a:fgClr>
                <a:bgClr>
                  <a:srgbClr val="FFFF99"/>
                </a:bgClr>
              </a:pattFill>
              <a:ln w="19050">
                <a:noFill/>
                <a:round/>
                <a:headEnd/>
                <a:tailEnd/>
              </a:ln>
            </p:spPr>
            <p:txBody>
              <a:bodyPr wrap="none" anchor="ctr"/>
              <a:lstStyle/>
              <a:p>
                <a:endParaRPr lang="en-US"/>
              </a:p>
            </p:txBody>
          </p:sp>
          <p:sp>
            <p:nvSpPr>
              <p:cNvPr id="90" name="Freeform 23" descr="Dashed upward diagonal"/>
              <p:cNvSpPr>
                <a:spLocks/>
              </p:cNvSpPr>
              <p:nvPr/>
            </p:nvSpPr>
            <p:spPr bwMode="auto">
              <a:xfrm flipH="1">
                <a:off x="2466" y="1180"/>
                <a:ext cx="488" cy="44"/>
              </a:xfrm>
              <a:custGeom>
                <a:avLst/>
                <a:gdLst>
                  <a:gd name="T0" fmla="*/ 26 w 488"/>
                  <a:gd name="T1" fmla="*/ 2 h 116"/>
                  <a:gd name="T2" fmla="*/ 120 w 488"/>
                  <a:gd name="T3" fmla="*/ 1 h 116"/>
                  <a:gd name="T4" fmla="*/ 264 w 488"/>
                  <a:gd name="T5" fmla="*/ 0 h 116"/>
                  <a:gd name="T6" fmla="*/ 358 w 488"/>
                  <a:gd name="T7" fmla="*/ 1 h 116"/>
                  <a:gd name="T8" fmla="*/ 398 w 488"/>
                  <a:gd name="T9" fmla="*/ 1 h 116"/>
                  <a:gd name="T10" fmla="*/ 488 w 488"/>
                  <a:gd name="T11" fmla="*/ 3 h 116"/>
                  <a:gd name="T12" fmla="*/ 408 w 488"/>
                  <a:gd name="T13" fmla="*/ 5 h 116"/>
                  <a:gd name="T14" fmla="*/ 284 w 488"/>
                  <a:gd name="T15" fmla="*/ 5 h 116"/>
                  <a:gd name="T16" fmla="*/ 218 w 488"/>
                  <a:gd name="T17" fmla="*/ 4 h 116"/>
                  <a:gd name="T18" fmla="*/ 160 w 488"/>
                  <a:gd name="T19" fmla="*/ 5 h 116"/>
                  <a:gd name="T20" fmla="*/ 36 w 488"/>
                  <a:gd name="T21" fmla="*/ 4 h 116"/>
                  <a:gd name="T22" fmla="*/ 0 w 488"/>
                  <a:gd name="T23" fmla="*/ 3 h 116"/>
                  <a:gd name="T24" fmla="*/ 14 w 488"/>
                  <a:gd name="T25" fmla="*/ 2 h 116"/>
                  <a:gd name="T26" fmla="*/ 26 w 488"/>
                  <a:gd name="T27" fmla="*/ 2 h 11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88"/>
                  <a:gd name="T43" fmla="*/ 0 h 116"/>
                  <a:gd name="T44" fmla="*/ 488 w 488"/>
                  <a:gd name="T45" fmla="*/ 116 h 11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88" h="116">
                    <a:moveTo>
                      <a:pt x="26" y="36"/>
                    </a:moveTo>
                    <a:lnTo>
                      <a:pt x="120" y="10"/>
                    </a:lnTo>
                    <a:lnTo>
                      <a:pt x="264" y="0"/>
                    </a:lnTo>
                    <a:cubicBezTo>
                      <a:pt x="295" y="5"/>
                      <a:pt x="326" y="12"/>
                      <a:pt x="358" y="16"/>
                    </a:cubicBezTo>
                    <a:cubicBezTo>
                      <a:pt x="371" y="18"/>
                      <a:pt x="385" y="17"/>
                      <a:pt x="398" y="18"/>
                    </a:cubicBezTo>
                    <a:cubicBezTo>
                      <a:pt x="418" y="20"/>
                      <a:pt x="467" y="62"/>
                      <a:pt x="488" y="62"/>
                    </a:cubicBezTo>
                    <a:cubicBezTo>
                      <a:pt x="457" y="73"/>
                      <a:pt x="440" y="79"/>
                      <a:pt x="408" y="84"/>
                    </a:cubicBezTo>
                    <a:cubicBezTo>
                      <a:pt x="383" y="101"/>
                      <a:pt x="300" y="89"/>
                      <a:pt x="284" y="88"/>
                    </a:cubicBezTo>
                    <a:cubicBezTo>
                      <a:pt x="262" y="83"/>
                      <a:pt x="240" y="81"/>
                      <a:pt x="218" y="80"/>
                    </a:cubicBezTo>
                    <a:cubicBezTo>
                      <a:pt x="197" y="82"/>
                      <a:pt x="180" y="87"/>
                      <a:pt x="160" y="90"/>
                    </a:cubicBezTo>
                    <a:cubicBezTo>
                      <a:pt x="96" y="116"/>
                      <a:pt x="85" y="75"/>
                      <a:pt x="36" y="68"/>
                    </a:cubicBezTo>
                    <a:cubicBezTo>
                      <a:pt x="27" y="62"/>
                      <a:pt x="11" y="54"/>
                      <a:pt x="0" y="54"/>
                    </a:cubicBezTo>
                    <a:lnTo>
                      <a:pt x="14" y="42"/>
                    </a:lnTo>
                    <a:lnTo>
                      <a:pt x="26" y="36"/>
                    </a:lnTo>
                    <a:close/>
                  </a:path>
                </a:pathLst>
              </a:custGeom>
              <a:pattFill prst="dashUpDiag">
                <a:fgClr>
                  <a:srgbClr val="C0C0C0"/>
                </a:fgClr>
                <a:bgClr>
                  <a:srgbClr val="FFFF99"/>
                </a:bgClr>
              </a:pattFill>
              <a:ln w="19050">
                <a:noFill/>
                <a:round/>
                <a:headEnd/>
                <a:tailEnd/>
              </a:ln>
            </p:spPr>
            <p:txBody>
              <a:bodyPr wrap="none" anchor="ctr"/>
              <a:lstStyle/>
              <a:p>
                <a:endParaRPr lang="en-US"/>
              </a:p>
            </p:txBody>
          </p:sp>
          <p:sp>
            <p:nvSpPr>
              <p:cNvPr id="91" name="Freeform 23" descr="Dashed upward diagonal"/>
              <p:cNvSpPr>
                <a:spLocks/>
              </p:cNvSpPr>
              <p:nvPr/>
            </p:nvSpPr>
            <p:spPr bwMode="auto">
              <a:xfrm flipH="1">
                <a:off x="3244" y="1200"/>
                <a:ext cx="488" cy="44"/>
              </a:xfrm>
              <a:custGeom>
                <a:avLst/>
                <a:gdLst>
                  <a:gd name="T0" fmla="*/ 26 w 488"/>
                  <a:gd name="T1" fmla="*/ 2 h 116"/>
                  <a:gd name="T2" fmla="*/ 120 w 488"/>
                  <a:gd name="T3" fmla="*/ 1 h 116"/>
                  <a:gd name="T4" fmla="*/ 264 w 488"/>
                  <a:gd name="T5" fmla="*/ 0 h 116"/>
                  <a:gd name="T6" fmla="*/ 358 w 488"/>
                  <a:gd name="T7" fmla="*/ 1 h 116"/>
                  <a:gd name="T8" fmla="*/ 398 w 488"/>
                  <a:gd name="T9" fmla="*/ 1 h 116"/>
                  <a:gd name="T10" fmla="*/ 488 w 488"/>
                  <a:gd name="T11" fmla="*/ 3 h 116"/>
                  <a:gd name="T12" fmla="*/ 408 w 488"/>
                  <a:gd name="T13" fmla="*/ 5 h 116"/>
                  <a:gd name="T14" fmla="*/ 284 w 488"/>
                  <a:gd name="T15" fmla="*/ 5 h 116"/>
                  <a:gd name="T16" fmla="*/ 218 w 488"/>
                  <a:gd name="T17" fmla="*/ 4 h 116"/>
                  <a:gd name="T18" fmla="*/ 160 w 488"/>
                  <a:gd name="T19" fmla="*/ 5 h 116"/>
                  <a:gd name="T20" fmla="*/ 36 w 488"/>
                  <a:gd name="T21" fmla="*/ 4 h 116"/>
                  <a:gd name="T22" fmla="*/ 0 w 488"/>
                  <a:gd name="T23" fmla="*/ 3 h 116"/>
                  <a:gd name="T24" fmla="*/ 14 w 488"/>
                  <a:gd name="T25" fmla="*/ 2 h 116"/>
                  <a:gd name="T26" fmla="*/ 26 w 488"/>
                  <a:gd name="T27" fmla="*/ 2 h 11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88"/>
                  <a:gd name="T43" fmla="*/ 0 h 116"/>
                  <a:gd name="T44" fmla="*/ 488 w 488"/>
                  <a:gd name="T45" fmla="*/ 116 h 11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88" h="116">
                    <a:moveTo>
                      <a:pt x="26" y="36"/>
                    </a:moveTo>
                    <a:lnTo>
                      <a:pt x="120" y="10"/>
                    </a:lnTo>
                    <a:lnTo>
                      <a:pt x="264" y="0"/>
                    </a:lnTo>
                    <a:cubicBezTo>
                      <a:pt x="295" y="5"/>
                      <a:pt x="326" y="12"/>
                      <a:pt x="358" y="16"/>
                    </a:cubicBezTo>
                    <a:cubicBezTo>
                      <a:pt x="371" y="18"/>
                      <a:pt x="385" y="17"/>
                      <a:pt x="398" y="18"/>
                    </a:cubicBezTo>
                    <a:cubicBezTo>
                      <a:pt x="418" y="20"/>
                      <a:pt x="467" y="62"/>
                      <a:pt x="488" y="62"/>
                    </a:cubicBezTo>
                    <a:cubicBezTo>
                      <a:pt x="457" y="73"/>
                      <a:pt x="440" y="79"/>
                      <a:pt x="408" y="84"/>
                    </a:cubicBezTo>
                    <a:cubicBezTo>
                      <a:pt x="383" y="101"/>
                      <a:pt x="300" y="89"/>
                      <a:pt x="284" y="88"/>
                    </a:cubicBezTo>
                    <a:cubicBezTo>
                      <a:pt x="262" y="83"/>
                      <a:pt x="240" y="81"/>
                      <a:pt x="218" y="80"/>
                    </a:cubicBezTo>
                    <a:cubicBezTo>
                      <a:pt x="197" y="82"/>
                      <a:pt x="180" y="87"/>
                      <a:pt x="160" y="90"/>
                    </a:cubicBezTo>
                    <a:cubicBezTo>
                      <a:pt x="96" y="116"/>
                      <a:pt x="85" y="75"/>
                      <a:pt x="36" y="68"/>
                    </a:cubicBezTo>
                    <a:cubicBezTo>
                      <a:pt x="27" y="62"/>
                      <a:pt x="11" y="54"/>
                      <a:pt x="0" y="54"/>
                    </a:cubicBezTo>
                    <a:lnTo>
                      <a:pt x="14" y="42"/>
                    </a:lnTo>
                    <a:lnTo>
                      <a:pt x="26" y="36"/>
                    </a:lnTo>
                    <a:close/>
                  </a:path>
                </a:pathLst>
              </a:custGeom>
              <a:pattFill prst="dashUpDiag">
                <a:fgClr>
                  <a:srgbClr val="C0C0C0"/>
                </a:fgClr>
                <a:bgClr>
                  <a:srgbClr val="FFFF99"/>
                </a:bgClr>
              </a:pattFill>
              <a:ln w="19050">
                <a:noFill/>
                <a:round/>
                <a:headEnd/>
                <a:tailEnd/>
              </a:ln>
            </p:spPr>
            <p:txBody>
              <a:bodyPr wrap="none" anchor="ctr"/>
              <a:lstStyle/>
              <a:p>
                <a:endParaRPr lang="en-US"/>
              </a:p>
            </p:txBody>
          </p:sp>
        </p:grpSp>
        <p:grpSp>
          <p:nvGrpSpPr>
            <p:cNvPr id="6155" name="Group 70"/>
            <p:cNvGrpSpPr>
              <a:grpSpLocks/>
            </p:cNvGrpSpPr>
            <p:nvPr/>
          </p:nvGrpSpPr>
          <p:grpSpPr bwMode="auto">
            <a:xfrm>
              <a:off x="8281988" y="2416175"/>
              <a:ext cx="785812" cy="3281363"/>
              <a:chOff x="7977187" y="2644771"/>
              <a:chExt cx="914400" cy="3280995"/>
            </a:xfrm>
          </p:grpSpPr>
          <p:sp useBgFill="1">
            <p:nvSpPr>
              <p:cNvPr id="6160" name="Line 32"/>
              <p:cNvSpPr>
                <a:spLocks noChangeShapeType="1"/>
              </p:cNvSpPr>
              <p:nvPr/>
            </p:nvSpPr>
            <p:spPr bwMode="auto">
              <a:xfrm>
                <a:off x="7977187" y="2644771"/>
                <a:ext cx="914400" cy="0"/>
              </a:xfrm>
              <a:prstGeom prst="line">
                <a:avLst/>
              </a:prstGeom>
              <a:ln w="57150">
                <a:solidFill>
                  <a:schemeClr val="tx1"/>
                </a:solidFill>
                <a:round/>
                <a:headEnd/>
                <a:tailEnd/>
              </a:ln>
            </p:spPr>
            <p:txBody>
              <a:bodyPr wrap="none" anchor="ctr"/>
              <a:lstStyle/>
              <a:p>
                <a:endParaRPr lang="en-US"/>
              </a:p>
            </p:txBody>
          </p:sp>
          <p:sp useBgFill="1">
            <p:nvSpPr>
              <p:cNvPr id="6161" name="Line 33"/>
              <p:cNvSpPr>
                <a:spLocks noChangeShapeType="1"/>
              </p:cNvSpPr>
              <p:nvPr/>
            </p:nvSpPr>
            <p:spPr bwMode="auto">
              <a:xfrm rot="5400000">
                <a:off x="6854780" y="4285269"/>
                <a:ext cx="3159215" cy="0"/>
              </a:xfrm>
              <a:prstGeom prst="line">
                <a:avLst/>
              </a:prstGeom>
              <a:ln w="57150">
                <a:solidFill>
                  <a:schemeClr val="tx1"/>
                </a:solidFill>
                <a:round/>
                <a:headEnd type="stealth" w="med" len="med"/>
                <a:tailEnd type="stealth" w="med" len="med"/>
              </a:ln>
            </p:spPr>
            <p:txBody>
              <a:bodyPr wrap="none" anchor="ctr"/>
              <a:lstStyle/>
              <a:p>
                <a:endParaRPr lang="en-US"/>
              </a:p>
            </p:txBody>
          </p:sp>
          <p:sp useBgFill="1">
            <p:nvSpPr>
              <p:cNvPr id="6162" name="Line 34"/>
              <p:cNvSpPr>
                <a:spLocks noChangeShapeType="1"/>
              </p:cNvSpPr>
              <p:nvPr/>
            </p:nvSpPr>
            <p:spPr bwMode="auto">
              <a:xfrm>
                <a:off x="7977187" y="5925766"/>
                <a:ext cx="914400" cy="0"/>
              </a:xfrm>
              <a:prstGeom prst="line">
                <a:avLst/>
              </a:prstGeom>
              <a:ln w="57150">
                <a:solidFill>
                  <a:schemeClr val="tx1"/>
                </a:solidFill>
                <a:round/>
                <a:headEnd/>
                <a:tailEnd/>
              </a:ln>
            </p:spPr>
            <p:txBody>
              <a:bodyPr wrap="none" anchor="ctr"/>
              <a:lstStyle/>
              <a:p>
                <a:endParaRPr lang="en-US"/>
              </a:p>
            </p:txBody>
          </p:sp>
        </p:grpSp>
        <p:sp useBgFill="1">
          <p:nvSpPr>
            <p:cNvPr id="6156" name="Text Box 70"/>
            <p:cNvSpPr txBox="1">
              <a:spLocks noChangeArrowheads="1"/>
            </p:cNvSpPr>
            <p:nvPr/>
          </p:nvSpPr>
          <p:spPr bwMode="auto">
            <a:xfrm>
              <a:off x="8470900" y="3678238"/>
              <a:ext cx="404813" cy="523875"/>
            </a:xfrm>
            <a:prstGeom prst="rect">
              <a:avLst/>
            </a:prstGeom>
            <a:ln w="19050">
              <a:noFill/>
              <a:miter lim="800000"/>
              <a:headEnd/>
              <a:tailEnd/>
            </a:ln>
          </p:spPr>
          <p:txBody>
            <a:bodyPr wrap="none" anchor="ctr">
              <a:spAutoFit/>
            </a:bodyPr>
            <a:lstStyle/>
            <a:p>
              <a:pPr algn="l" eaLnBrk="0" hangingPunct="0"/>
              <a:r>
                <a:rPr lang="en-US" sz="2800" dirty="0">
                  <a:latin typeface="Arial" charset="0"/>
                </a:rPr>
                <a:t>b</a:t>
              </a:r>
            </a:p>
          </p:txBody>
        </p:sp>
        <p:sp>
          <p:nvSpPr>
            <p:cNvPr id="6157" name="Text Box 70"/>
            <p:cNvSpPr txBox="1">
              <a:spLocks noChangeArrowheads="1"/>
            </p:cNvSpPr>
            <p:nvPr/>
          </p:nvSpPr>
          <p:spPr bwMode="auto">
            <a:xfrm>
              <a:off x="6236131" y="2794311"/>
              <a:ext cx="1758815" cy="523220"/>
            </a:xfrm>
            <a:prstGeom prst="rect">
              <a:avLst/>
            </a:prstGeom>
            <a:noFill/>
            <a:ln w="19050">
              <a:noFill/>
              <a:miter lim="800000"/>
              <a:headEnd/>
              <a:tailEnd/>
            </a:ln>
          </p:spPr>
          <p:txBody>
            <a:bodyPr wrap="none" anchor="ctr">
              <a:spAutoFit/>
            </a:bodyPr>
            <a:lstStyle/>
            <a:p>
              <a:pPr algn="l" eaLnBrk="0" hangingPunct="0"/>
              <a:r>
                <a:rPr lang="en-US" sz="2800">
                  <a:latin typeface="Arial" charset="0"/>
                </a:rPr>
                <a:t>K</a:t>
              </a:r>
              <a:r>
                <a:rPr lang="en-US" sz="2800" baseline="-25000">
                  <a:latin typeface="Arial" charset="0"/>
                </a:rPr>
                <a:t>BASIN FILL</a:t>
              </a:r>
            </a:p>
          </p:txBody>
        </p:sp>
        <p:sp>
          <p:nvSpPr>
            <p:cNvPr id="6159" name="K-Carb TEXT"/>
            <p:cNvSpPr txBox="1">
              <a:spLocks noChangeArrowheads="1"/>
            </p:cNvSpPr>
            <p:nvPr/>
          </p:nvSpPr>
          <p:spPr bwMode="auto">
            <a:xfrm>
              <a:off x="6236131" y="4727995"/>
              <a:ext cx="1957459" cy="523220"/>
            </a:xfrm>
            <a:prstGeom prst="rect">
              <a:avLst/>
            </a:prstGeom>
            <a:noFill/>
            <a:ln w="19050">
              <a:noFill/>
              <a:miter lim="800000"/>
              <a:headEnd/>
              <a:tailEnd/>
            </a:ln>
          </p:spPr>
          <p:txBody>
            <a:bodyPr wrap="none" anchor="ctr">
              <a:spAutoFit/>
            </a:bodyPr>
            <a:lstStyle/>
            <a:p>
              <a:pPr algn="l" eaLnBrk="0" hangingPunct="0"/>
              <a:r>
                <a:rPr lang="en-US" sz="2800">
                  <a:latin typeface="Arial" charset="0"/>
                </a:rPr>
                <a:t>K</a:t>
              </a:r>
              <a:r>
                <a:rPr lang="en-US" sz="2800" baseline="-25000">
                  <a:latin typeface="Arial" charset="0"/>
                </a:rPr>
                <a:t>CARBONATE</a:t>
              </a:r>
            </a:p>
          </p:txBody>
        </p:sp>
        <p:sp>
          <p:nvSpPr>
            <p:cNvPr id="88" name="Text Box 70"/>
            <p:cNvSpPr txBox="1">
              <a:spLocks noChangeArrowheads="1"/>
            </p:cNvSpPr>
            <p:nvPr/>
          </p:nvSpPr>
          <p:spPr bwMode="auto">
            <a:xfrm>
              <a:off x="5826556" y="5703840"/>
              <a:ext cx="2294218" cy="400110"/>
            </a:xfrm>
            <a:prstGeom prst="rect">
              <a:avLst/>
            </a:prstGeom>
            <a:noFill/>
            <a:ln w="19050">
              <a:noFill/>
              <a:miter lim="800000"/>
              <a:headEnd/>
              <a:tailEnd/>
            </a:ln>
          </p:spPr>
          <p:txBody>
            <a:bodyPr wrap="none" anchor="ctr">
              <a:spAutoFit/>
            </a:bodyPr>
            <a:lstStyle/>
            <a:p>
              <a:pPr algn="l" eaLnBrk="0" hangingPunct="0"/>
              <a:r>
                <a:rPr lang="en-US" sz="2000">
                  <a:latin typeface="Arial" charset="0"/>
                </a:rPr>
                <a:t>CONFINING UNIT</a:t>
              </a:r>
              <a:endParaRPr lang="en-US" sz="2000" baseline="-25000">
                <a:latin typeface="Arial" charset="0"/>
              </a:endParaRPr>
            </a:p>
          </p:txBody>
        </p:sp>
      </p:grpSp>
      <p:sp>
        <p:nvSpPr>
          <p:cNvPr id="6146" name="Rectangle 2"/>
          <p:cNvSpPr>
            <a:spLocks noGrp="1" noChangeArrowheads="1"/>
          </p:cNvSpPr>
          <p:nvPr>
            <p:ph type="title"/>
          </p:nvPr>
        </p:nvSpPr>
        <p:spPr/>
        <p:txBody>
          <a:bodyPr/>
          <a:lstStyle/>
          <a:p>
            <a:pPr eaLnBrk="1" hangingPunct="1"/>
            <a:r>
              <a:rPr lang="en-US" sz="4800"/>
              <a:t>Transmissivity &amp; K</a:t>
            </a:r>
          </a:p>
        </p:txBody>
      </p:sp>
      <p:sp>
        <p:nvSpPr>
          <p:cNvPr id="6147" name="Rectangle 3"/>
          <p:cNvSpPr>
            <a:spLocks noGrp="1" noChangeArrowheads="1"/>
          </p:cNvSpPr>
          <p:nvPr>
            <p:ph type="body" idx="1"/>
          </p:nvPr>
        </p:nvSpPr>
        <p:spPr>
          <a:xfrm>
            <a:off x="0" y="1371601"/>
            <a:ext cx="5086350" cy="5114112"/>
          </a:xfrm>
        </p:spPr>
        <p:txBody>
          <a:bodyPr/>
          <a:lstStyle/>
          <a:p>
            <a:pPr eaLnBrk="1" hangingPunct="1">
              <a:tabLst>
                <a:tab pos="914400" algn="l"/>
              </a:tabLst>
            </a:pPr>
            <a:r>
              <a:rPr lang="en-US" dirty="0"/>
              <a:t>Transmissivity </a:t>
            </a:r>
          </a:p>
          <a:p>
            <a:pPr lvl="1" eaLnBrk="1" hangingPunct="1">
              <a:tabLst>
                <a:tab pos="914400" algn="l"/>
              </a:tabLst>
            </a:pPr>
            <a:r>
              <a:rPr lang="en-US" dirty="0"/>
              <a:t>Estimated quantity,</a:t>
            </a:r>
            <a:br>
              <a:rPr lang="en-US" dirty="0"/>
            </a:br>
            <a:r>
              <a:rPr lang="en-US" dirty="0"/>
              <a:t>not hydraulic conductivity</a:t>
            </a:r>
          </a:p>
          <a:p>
            <a:pPr lvl="1" eaLnBrk="1" hangingPunct="1">
              <a:tabLst>
                <a:tab pos="914400" algn="l"/>
              </a:tabLst>
            </a:pPr>
            <a:r>
              <a:rPr lang="en-US" dirty="0"/>
              <a:t>Unknown thickness, </a:t>
            </a:r>
            <a:r>
              <a:rPr lang="en-US" b="1" dirty="0"/>
              <a:t>OK</a:t>
            </a:r>
          </a:p>
          <a:p>
            <a:pPr lvl="1" eaLnBrk="1" hangingPunct="1">
              <a:tabLst>
                <a:tab pos="914400" algn="l"/>
              </a:tabLst>
            </a:pPr>
            <a:r>
              <a:rPr lang="en-US" dirty="0"/>
              <a:t>Whole aquifer where,</a:t>
            </a:r>
            <a:br>
              <a:rPr lang="en-US" dirty="0"/>
            </a:br>
            <a:r>
              <a:rPr lang="en-US" dirty="0"/>
              <a:t>T greater than 3,000 ft²/d</a:t>
            </a:r>
          </a:p>
          <a:p>
            <a:pPr eaLnBrk="1" hangingPunct="1">
              <a:tabLst>
                <a:tab pos="914400" algn="l"/>
              </a:tabLst>
            </a:pPr>
            <a:r>
              <a:rPr lang="en-US" dirty="0"/>
              <a:t>Thickness, b, differs</a:t>
            </a:r>
          </a:p>
          <a:p>
            <a:pPr lvl="1" eaLnBrk="1" hangingPunct="1">
              <a:tabLst>
                <a:tab pos="914400" algn="l"/>
              </a:tabLst>
            </a:pPr>
            <a:r>
              <a:rPr lang="en-US" dirty="0"/>
              <a:t>Depth Drilled</a:t>
            </a:r>
          </a:p>
          <a:p>
            <a:pPr lvl="1" eaLnBrk="1" hangingPunct="1">
              <a:tabLst>
                <a:tab pos="914400" algn="l"/>
              </a:tabLst>
            </a:pPr>
            <a:r>
              <a:rPr lang="en-US" dirty="0"/>
              <a:t>Screen Length </a:t>
            </a:r>
          </a:p>
          <a:p>
            <a:pPr lvl="1" eaLnBrk="1" hangingPunct="1">
              <a:tabLst>
                <a:tab pos="914400" algn="l"/>
              </a:tabLst>
            </a:pPr>
            <a:r>
              <a:rPr lang="en-US" dirty="0"/>
              <a:t>Model Thickness</a:t>
            </a:r>
          </a:p>
        </p:txBody>
      </p:sp>
      <p:sp>
        <p:nvSpPr>
          <p:cNvPr id="6149" name="AutoShape 24"/>
          <p:cNvSpPr>
            <a:spLocks noChangeArrowheads="1"/>
          </p:cNvSpPr>
          <p:nvPr/>
        </p:nvSpPr>
        <p:spPr bwMode="auto">
          <a:xfrm flipH="1">
            <a:off x="5029200" y="1371600"/>
            <a:ext cx="749300" cy="425450"/>
          </a:xfrm>
          <a:prstGeom prst="curvedDownArrow">
            <a:avLst>
              <a:gd name="adj1" fmla="val 40018"/>
              <a:gd name="adj2" fmla="val 86217"/>
              <a:gd name="adj3" fmla="val 33333"/>
            </a:avLst>
          </a:prstGeom>
          <a:gradFill rotWithShape="0">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lin ang="2700000" scaled="1"/>
          </a:gradFill>
          <a:ln w="19050">
            <a:solidFill>
              <a:schemeClr val="tx1"/>
            </a:solidFill>
            <a:miter lim="800000"/>
            <a:headEnd/>
            <a:tailEnd/>
          </a:ln>
        </p:spPr>
        <p:txBody>
          <a:bodyPr wrap="none" anchor="ctr"/>
          <a:lstStyle/>
          <a:p>
            <a:endParaRPr lang="en-US"/>
          </a:p>
        </p:txBody>
      </p:sp>
      <p:grpSp>
        <p:nvGrpSpPr>
          <p:cNvPr id="6151" name="Screen+WellHead"/>
          <p:cNvGrpSpPr>
            <a:grpSpLocks/>
          </p:cNvGrpSpPr>
          <p:nvPr/>
        </p:nvGrpSpPr>
        <p:grpSpPr bwMode="auto">
          <a:xfrm>
            <a:off x="5524500" y="1852613"/>
            <a:ext cx="339725" cy="1441450"/>
            <a:chOff x="5772150" y="2061934"/>
            <a:chExt cx="339908" cy="1442134"/>
          </a:xfrm>
        </p:grpSpPr>
        <p:sp useBgFill="1">
          <p:nvSpPr>
            <p:cNvPr id="6198" name="Rectangle 28"/>
            <p:cNvSpPr>
              <a:spLocks noChangeArrowheads="1"/>
            </p:cNvSpPr>
            <p:nvPr/>
          </p:nvSpPr>
          <p:spPr bwMode="auto">
            <a:xfrm>
              <a:off x="5772150" y="2061934"/>
              <a:ext cx="339908" cy="557769"/>
            </a:xfrm>
            <a:prstGeom prst="rect">
              <a:avLst/>
            </a:prstGeom>
            <a:ln w="57150">
              <a:solidFill>
                <a:schemeClr val="tx1"/>
              </a:solidFill>
              <a:miter lim="800000"/>
              <a:headEnd/>
              <a:tailEnd/>
            </a:ln>
          </p:spPr>
          <p:txBody>
            <a:bodyPr wrap="none" anchor="ctr"/>
            <a:lstStyle/>
            <a:p>
              <a:endParaRPr lang="en-US"/>
            </a:p>
          </p:txBody>
        </p:sp>
        <p:grpSp>
          <p:nvGrpSpPr>
            <p:cNvPr id="6199" name="Upper Screen"/>
            <p:cNvGrpSpPr>
              <a:grpSpLocks/>
            </p:cNvGrpSpPr>
            <p:nvPr/>
          </p:nvGrpSpPr>
          <p:grpSpPr bwMode="auto">
            <a:xfrm>
              <a:off x="5772150" y="2638425"/>
              <a:ext cx="339908" cy="865643"/>
              <a:chOff x="5772150" y="2638425"/>
              <a:chExt cx="339908" cy="1160242"/>
            </a:xfrm>
          </p:grpSpPr>
          <p:sp useBgFill="1">
            <p:nvSpPr>
              <p:cNvPr id="6200" name="Rectangle 26"/>
              <p:cNvSpPr>
                <a:spLocks noChangeArrowheads="1"/>
              </p:cNvSpPr>
              <p:nvPr/>
            </p:nvSpPr>
            <p:spPr bwMode="auto">
              <a:xfrm>
                <a:off x="5776871" y="2638425"/>
                <a:ext cx="324172" cy="1160242"/>
              </a:xfrm>
              <a:prstGeom prst="rect">
                <a:avLst/>
              </a:prstGeom>
              <a:ln w="12700">
                <a:noFill/>
                <a:miter lim="800000"/>
                <a:headEnd/>
                <a:tailEnd/>
              </a:ln>
            </p:spPr>
            <p:txBody>
              <a:bodyPr wrap="none" anchor="ctr"/>
              <a:lstStyle/>
              <a:p>
                <a:endParaRPr lang="en-US"/>
              </a:p>
            </p:txBody>
          </p:sp>
          <p:grpSp>
            <p:nvGrpSpPr>
              <p:cNvPr id="6201" name="Group 2"/>
              <p:cNvGrpSpPr>
                <a:grpSpLocks/>
              </p:cNvGrpSpPr>
              <p:nvPr/>
            </p:nvGrpSpPr>
            <p:grpSpPr bwMode="auto">
              <a:xfrm>
                <a:off x="5772150" y="2711110"/>
                <a:ext cx="339908" cy="1065171"/>
                <a:chOff x="5772150" y="2711110"/>
                <a:chExt cx="339908" cy="1065171"/>
              </a:xfrm>
            </p:grpSpPr>
            <p:sp useBgFill="1">
              <p:nvSpPr>
                <p:cNvPr id="6202" name="Line 29"/>
                <p:cNvSpPr>
                  <a:spLocks noChangeShapeType="1"/>
                </p:cNvSpPr>
                <p:nvPr/>
              </p:nvSpPr>
              <p:spPr bwMode="auto">
                <a:xfrm>
                  <a:off x="5772150" y="2711110"/>
                  <a:ext cx="339908" cy="0"/>
                </a:xfrm>
                <a:prstGeom prst="line">
                  <a:avLst/>
                </a:prstGeom>
                <a:ln w="57150">
                  <a:solidFill>
                    <a:schemeClr val="tx1"/>
                  </a:solidFill>
                  <a:round/>
                  <a:headEnd/>
                  <a:tailEnd/>
                </a:ln>
              </p:spPr>
              <p:txBody>
                <a:bodyPr wrap="none" anchor="ctr"/>
                <a:lstStyle/>
                <a:p>
                  <a:endParaRPr lang="en-US"/>
                </a:p>
              </p:txBody>
            </p:sp>
            <p:sp useBgFill="1">
              <p:nvSpPr>
                <p:cNvPr id="6203" name="Line 30"/>
                <p:cNvSpPr>
                  <a:spLocks noChangeShapeType="1"/>
                </p:cNvSpPr>
                <p:nvPr/>
              </p:nvSpPr>
              <p:spPr bwMode="auto">
                <a:xfrm>
                  <a:off x="5772150" y="2921906"/>
                  <a:ext cx="339908" cy="0"/>
                </a:xfrm>
                <a:prstGeom prst="line">
                  <a:avLst/>
                </a:prstGeom>
                <a:ln w="57150">
                  <a:solidFill>
                    <a:schemeClr val="tx1"/>
                  </a:solidFill>
                  <a:round/>
                  <a:headEnd/>
                  <a:tailEnd/>
                </a:ln>
              </p:spPr>
              <p:txBody>
                <a:bodyPr wrap="none" anchor="ctr"/>
                <a:lstStyle/>
                <a:p>
                  <a:endParaRPr lang="en-US"/>
                </a:p>
              </p:txBody>
            </p:sp>
            <p:sp useBgFill="1">
              <p:nvSpPr>
                <p:cNvPr id="6204" name="Line 31"/>
                <p:cNvSpPr>
                  <a:spLocks noChangeShapeType="1"/>
                </p:cNvSpPr>
                <p:nvPr/>
              </p:nvSpPr>
              <p:spPr bwMode="auto">
                <a:xfrm>
                  <a:off x="5772150" y="3134567"/>
                  <a:ext cx="339908" cy="0"/>
                </a:xfrm>
                <a:prstGeom prst="line">
                  <a:avLst/>
                </a:prstGeom>
                <a:ln w="57150">
                  <a:solidFill>
                    <a:schemeClr val="tx1"/>
                  </a:solidFill>
                  <a:round/>
                  <a:headEnd/>
                  <a:tailEnd/>
                </a:ln>
              </p:spPr>
              <p:txBody>
                <a:bodyPr wrap="none" anchor="ctr"/>
                <a:lstStyle/>
                <a:p>
                  <a:endParaRPr lang="en-US"/>
                </a:p>
              </p:txBody>
            </p:sp>
            <p:sp useBgFill="1">
              <p:nvSpPr>
                <p:cNvPr id="6205" name="Line 32"/>
                <p:cNvSpPr>
                  <a:spLocks noChangeShapeType="1"/>
                </p:cNvSpPr>
                <p:nvPr/>
              </p:nvSpPr>
              <p:spPr bwMode="auto">
                <a:xfrm>
                  <a:off x="5772150" y="3349093"/>
                  <a:ext cx="339908" cy="0"/>
                </a:xfrm>
                <a:prstGeom prst="line">
                  <a:avLst/>
                </a:prstGeom>
                <a:ln w="57150">
                  <a:solidFill>
                    <a:schemeClr val="tx1"/>
                  </a:solidFill>
                  <a:round/>
                  <a:headEnd/>
                  <a:tailEnd/>
                </a:ln>
              </p:spPr>
              <p:txBody>
                <a:bodyPr wrap="none" anchor="ctr"/>
                <a:lstStyle/>
                <a:p>
                  <a:endParaRPr lang="en-US"/>
                </a:p>
              </p:txBody>
            </p:sp>
            <p:sp useBgFill="1">
              <p:nvSpPr>
                <p:cNvPr id="6206" name="Line 33"/>
                <p:cNvSpPr>
                  <a:spLocks noChangeShapeType="1"/>
                </p:cNvSpPr>
                <p:nvPr/>
              </p:nvSpPr>
              <p:spPr bwMode="auto">
                <a:xfrm>
                  <a:off x="5772150" y="3561754"/>
                  <a:ext cx="339908" cy="0"/>
                </a:xfrm>
                <a:prstGeom prst="line">
                  <a:avLst/>
                </a:prstGeom>
                <a:ln w="57150">
                  <a:solidFill>
                    <a:schemeClr val="tx1"/>
                  </a:solidFill>
                  <a:round/>
                  <a:headEnd/>
                  <a:tailEnd/>
                </a:ln>
              </p:spPr>
              <p:txBody>
                <a:bodyPr wrap="none" anchor="ctr"/>
                <a:lstStyle/>
                <a:p>
                  <a:endParaRPr lang="en-US"/>
                </a:p>
              </p:txBody>
            </p:sp>
            <p:sp useBgFill="1">
              <p:nvSpPr>
                <p:cNvPr id="6207" name="Line 34"/>
                <p:cNvSpPr>
                  <a:spLocks noChangeShapeType="1"/>
                </p:cNvSpPr>
                <p:nvPr/>
              </p:nvSpPr>
              <p:spPr bwMode="auto">
                <a:xfrm>
                  <a:off x="5772150" y="3776281"/>
                  <a:ext cx="339908" cy="0"/>
                </a:xfrm>
                <a:prstGeom prst="line">
                  <a:avLst/>
                </a:prstGeom>
                <a:ln w="57150">
                  <a:solidFill>
                    <a:schemeClr val="tx1"/>
                  </a:solidFill>
                  <a:round/>
                  <a:headEnd/>
                  <a:tailEnd/>
                </a:ln>
              </p:spPr>
              <p:txBody>
                <a:bodyPr wrap="none" anchor="ctr"/>
                <a:lstStyle/>
                <a:p>
                  <a:endParaRPr lang="en-US"/>
                </a:p>
              </p:txBody>
            </p:sp>
          </p:grpSp>
        </p:grpSp>
      </p:grpSp>
      <p:grpSp>
        <p:nvGrpSpPr>
          <p:cNvPr id="6" name="Lower Screen"/>
          <p:cNvGrpSpPr>
            <a:grpSpLocks/>
          </p:cNvGrpSpPr>
          <p:nvPr/>
        </p:nvGrpSpPr>
        <p:grpSpPr bwMode="auto">
          <a:xfrm>
            <a:off x="5524500" y="3225800"/>
            <a:ext cx="339725" cy="2460625"/>
            <a:chOff x="5772150" y="3435727"/>
            <a:chExt cx="339908" cy="2460248"/>
          </a:xfrm>
        </p:grpSpPr>
        <p:grpSp>
          <p:nvGrpSpPr>
            <p:cNvPr id="6171" name="Group 42"/>
            <p:cNvGrpSpPr>
              <a:grpSpLocks/>
            </p:cNvGrpSpPr>
            <p:nvPr/>
          </p:nvGrpSpPr>
          <p:grpSpPr bwMode="auto">
            <a:xfrm>
              <a:off x="5772150" y="3435727"/>
              <a:ext cx="339908" cy="865643"/>
              <a:chOff x="5772150" y="2638425"/>
              <a:chExt cx="339908" cy="1160242"/>
            </a:xfrm>
          </p:grpSpPr>
          <p:sp useBgFill="1">
            <p:nvSpPr>
              <p:cNvPr id="6190" name="Rectangle 26"/>
              <p:cNvSpPr>
                <a:spLocks noChangeArrowheads="1"/>
              </p:cNvSpPr>
              <p:nvPr/>
            </p:nvSpPr>
            <p:spPr bwMode="auto">
              <a:xfrm>
                <a:off x="5776871" y="2638425"/>
                <a:ext cx="324172" cy="1160242"/>
              </a:xfrm>
              <a:prstGeom prst="rect">
                <a:avLst/>
              </a:prstGeom>
              <a:ln w="12700">
                <a:noFill/>
                <a:miter lim="800000"/>
                <a:headEnd/>
                <a:tailEnd/>
              </a:ln>
            </p:spPr>
            <p:txBody>
              <a:bodyPr wrap="none" anchor="ctr"/>
              <a:lstStyle/>
              <a:p>
                <a:endParaRPr lang="en-US"/>
              </a:p>
            </p:txBody>
          </p:sp>
          <p:grpSp>
            <p:nvGrpSpPr>
              <p:cNvPr id="6191" name="Group 44"/>
              <p:cNvGrpSpPr>
                <a:grpSpLocks/>
              </p:cNvGrpSpPr>
              <p:nvPr/>
            </p:nvGrpSpPr>
            <p:grpSpPr bwMode="auto">
              <a:xfrm>
                <a:off x="5772150" y="2711110"/>
                <a:ext cx="339908" cy="1065171"/>
                <a:chOff x="5772150" y="2711110"/>
                <a:chExt cx="339908" cy="1065171"/>
              </a:xfrm>
            </p:grpSpPr>
            <p:sp useBgFill="1">
              <p:nvSpPr>
                <p:cNvPr id="6192" name="Line 29"/>
                <p:cNvSpPr>
                  <a:spLocks noChangeShapeType="1"/>
                </p:cNvSpPr>
                <p:nvPr/>
              </p:nvSpPr>
              <p:spPr bwMode="auto">
                <a:xfrm>
                  <a:off x="5772150" y="2711110"/>
                  <a:ext cx="339908" cy="0"/>
                </a:xfrm>
                <a:prstGeom prst="line">
                  <a:avLst/>
                </a:prstGeom>
                <a:ln w="57150">
                  <a:solidFill>
                    <a:schemeClr val="tx1"/>
                  </a:solidFill>
                  <a:round/>
                  <a:headEnd/>
                  <a:tailEnd/>
                </a:ln>
              </p:spPr>
              <p:txBody>
                <a:bodyPr wrap="none" anchor="ctr"/>
                <a:lstStyle/>
                <a:p>
                  <a:endParaRPr lang="en-US"/>
                </a:p>
              </p:txBody>
            </p:sp>
            <p:sp useBgFill="1">
              <p:nvSpPr>
                <p:cNvPr id="6193" name="Line 30"/>
                <p:cNvSpPr>
                  <a:spLocks noChangeShapeType="1"/>
                </p:cNvSpPr>
                <p:nvPr/>
              </p:nvSpPr>
              <p:spPr bwMode="auto">
                <a:xfrm>
                  <a:off x="5772150" y="2921906"/>
                  <a:ext cx="339908" cy="0"/>
                </a:xfrm>
                <a:prstGeom prst="line">
                  <a:avLst/>
                </a:prstGeom>
                <a:ln w="57150">
                  <a:solidFill>
                    <a:schemeClr val="tx1"/>
                  </a:solidFill>
                  <a:round/>
                  <a:headEnd/>
                  <a:tailEnd/>
                </a:ln>
              </p:spPr>
              <p:txBody>
                <a:bodyPr wrap="none" anchor="ctr"/>
                <a:lstStyle/>
                <a:p>
                  <a:endParaRPr lang="en-US"/>
                </a:p>
              </p:txBody>
            </p:sp>
            <p:sp useBgFill="1">
              <p:nvSpPr>
                <p:cNvPr id="6194" name="Line 31"/>
                <p:cNvSpPr>
                  <a:spLocks noChangeShapeType="1"/>
                </p:cNvSpPr>
                <p:nvPr/>
              </p:nvSpPr>
              <p:spPr bwMode="auto">
                <a:xfrm>
                  <a:off x="5772150" y="3134567"/>
                  <a:ext cx="339908" cy="0"/>
                </a:xfrm>
                <a:prstGeom prst="line">
                  <a:avLst/>
                </a:prstGeom>
                <a:ln w="57150">
                  <a:solidFill>
                    <a:schemeClr val="tx1"/>
                  </a:solidFill>
                  <a:round/>
                  <a:headEnd/>
                  <a:tailEnd/>
                </a:ln>
              </p:spPr>
              <p:txBody>
                <a:bodyPr wrap="none" anchor="ctr"/>
                <a:lstStyle/>
                <a:p>
                  <a:endParaRPr lang="en-US"/>
                </a:p>
              </p:txBody>
            </p:sp>
            <p:sp useBgFill="1">
              <p:nvSpPr>
                <p:cNvPr id="6195" name="Line 32"/>
                <p:cNvSpPr>
                  <a:spLocks noChangeShapeType="1"/>
                </p:cNvSpPr>
                <p:nvPr/>
              </p:nvSpPr>
              <p:spPr bwMode="auto">
                <a:xfrm>
                  <a:off x="5772150" y="3349093"/>
                  <a:ext cx="339908" cy="0"/>
                </a:xfrm>
                <a:prstGeom prst="line">
                  <a:avLst/>
                </a:prstGeom>
                <a:ln w="57150">
                  <a:solidFill>
                    <a:schemeClr val="tx1"/>
                  </a:solidFill>
                  <a:round/>
                  <a:headEnd/>
                  <a:tailEnd/>
                </a:ln>
              </p:spPr>
              <p:txBody>
                <a:bodyPr wrap="none" anchor="ctr"/>
                <a:lstStyle/>
                <a:p>
                  <a:endParaRPr lang="en-US"/>
                </a:p>
              </p:txBody>
            </p:sp>
            <p:sp useBgFill="1">
              <p:nvSpPr>
                <p:cNvPr id="6196" name="Line 33"/>
                <p:cNvSpPr>
                  <a:spLocks noChangeShapeType="1"/>
                </p:cNvSpPr>
                <p:nvPr/>
              </p:nvSpPr>
              <p:spPr bwMode="auto">
                <a:xfrm>
                  <a:off x="5772150" y="3561754"/>
                  <a:ext cx="339908" cy="0"/>
                </a:xfrm>
                <a:prstGeom prst="line">
                  <a:avLst/>
                </a:prstGeom>
                <a:ln w="57150">
                  <a:solidFill>
                    <a:schemeClr val="tx1"/>
                  </a:solidFill>
                  <a:round/>
                  <a:headEnd/>
                  <a:tailEnd/>
                </a:ln>
              </p:spPr>
              <p:txBody>
                <a:bodyPr wrap="none" anchor="ctr"/>
                <a:lstStyle/>
                <a:p>
                  <a:endParaRPr lang="en-US"/>
                </a:p>
              </p:txBody>
            </p:sp>
            <p:sp useBgFill="1">
              <p:nvSpPr>
                <p:cNvPr id="6197" name="Line 34"/>
                <p:cNvSpPr>
                  <a:spLocks noChangeShapeType="1"/>
                </p:cNvSpPr>
                <p:nvPr/>
              </p:nvSpPr>
              <p:spPr bwMode="auto">
                <a:xfrm>
                  <a:off x="5772150" y="3776281"/>
                  <a:ext cx="339908" cy="0"/>
                </a:xfrm>
                <a:prstGeom prst="line">
                  <a:avLst/>
                </a:prstGeom>
                <a:ln w="57150">
                  <a:solidFill>
                    <a:schemeClr val="tx1"/>
                  </a:solidFill>
                  <a:round/>
                  <a:headEnd/>
                  <a:tailEnd/>
                </a:ln>
              </p:spPr>
              <p:txBody>
                <a:bodyPr wrap="none" anchor="ctr"/>
                <a:lstStyle/>
                <a:p>
                  <a:endParaRPr lang="en-US"/>
                </a:p>
              </p:txBody>
            </p:sp>
          </p:grpSp>
        </p:grpSp>
        <p:grpSp>
          <p:nvGrpSpPr>
            <p:cNvPr id="6172" name="Group 51"/>
            <p:cNvGrpSpPr>
              <a:grpSpLocks/>
            </p:cNvGrpSpPr>
            <p:nvPr/>
          </p:nvGrpSpPr>
          <p:grpSpPr bwMode="auto">
            <a:xfrm>
              <a:off x="5772150" y="4233030"/>
              <a:ext cx="339908" cy="865643"/>
              <a:chOff x="5772150" y="2638425"/>
              <a:chExt cx="339908" cy="1160242"/>
            </a:xfrm>
          </p:grpSpPr>
          <p:sp useBgFill="1">
            <p:nvSpPr>
              <p:cNvPr id="6182" name="Rectangle 26"/>
              <p:cNvSpPr>
                <a:spLocks noChangeArrowheads="1"/>
              </p:cNvSpPr>
              <p:nvPr/>
            </p:nvSpPr>
            <p:spPr bwMode="auto">
              <a:xfrm>
                <a:off x="5776871" y="2638425"/>
                <a:ext cx="324172" cy="1160242"/>
              </a:xfrm>
              <a:prstGeom prst="rect">
                <a:avLst/>
              </a:prstGeom>
              <a:ln w="12700">
                <a:noFill/>
                <a:miter lim="800000"/>
                <a:headEnd/>
                <a:tailEnd/>
              </a:ln>
            </p:spPr>
            <p:txBody>
              <a:bodyPr wrap="none" anchor="ctr"/>
              <a:lstStyle/>
              <a:p>
                <a:endParaRPr lang="en-US"/>
              </a:p>
            </p:txBody>
          </p:sp>
          <p:grpSp>
            <p:nvGrpSpPr>
              <p:cNvPr id="6183" name="Group 53"/>
              <p:cNvGrpSpPr>
                <a:grpSpLocks/>
              </p:cNvGrpSpPr>
              <p:nvPr/>
            </p:nvGrpSpPr>
            <p:grpSpPr bwMode="auto">
              <a:xfrm>
                <a:off x="5772150" y="2711110"/>
                <a:ext cx="339908" cy="1065171"/>
                <a:chOff x="5772150" y="2711110"/>
                <a:chExt cx="339908" cy="1065171"/>
              </a:xfrm>
            </p:grpSpPr>
            <p:sp useBgFill="1">
              <p:nvSpPr>
                <p:cNvPr id="6184" name="Line 29"/>
                <p:cNvSpPr>
                  <a:spLocks noChangeShapeType="1"/>
                </p:cNvSpPr>
                <p:nvPr/>
              </p:nvSpPr>
              <p:spPr bwMode="auto">
                <a:xfrm>
                  <a:off x="5772150" y="2711110"/>
                  <a:ext cx="339908" cy="0"/>
                </a:xfrm>
                <a:prstGeom prst="line">
                  <a:avLst/>
                </a:prstGeom>
                <a:ln w="57150">
                  <a:solidFill>
                    <a:schemeClr val="tx1"/>
                  </a:solidFill>
                  <a:round/>
                  <a:headEnd/>
                  <a:tailEnd/>
                </a:ln>
              </p:spPr>
              <p:txBody>
                <a:bodyPr wrap="none" anchor="ctr"/>
                <a:lstStyle/>
                <a:p>
                  <a:endParaRPr lang="en-US"/>
                </a:p>
              </p:txBody>
            </p:sp>
            <p:sp useBgFill="1">
              <p:nvSpPr>
                <p:cNvPr id="6185" name="Line 30"/>
                <p:cNvSpPr>
                  <a:spLocks noChangeShapeType="1"/>
                </p:cNvSpPr>
                <p:nvPr/>
              </p:nvSpPr>
              <p:spPr bwMode="auto">
                <a:xfrm>
                  <a:off x="5772150" y="2921906"/>
                  <a:ext cx="339908" cy="0"/>
                </a:xfrm>
                <a:prstGeom prst="line">
                  <a:avLst/>
                </a:prstGeom>
                <a:ln w="57150">
                  <a:solidFill>
                    <a:schemeClr val="tx1"/>
                  </a:solidFill>
                  <a:round/>
                  <a:headEnd/>
                  <a:tailEnd/>
                </a:ln>
              </p:spPr>
              <p:txBody>
                <a:bodyPr wrap="none" anchor="ctr"/>
                <a:lstStyle/>
                <a:p>
                  <a:endParaRPr lang="en-US"/>
                </a:p>
              </p:txBody>
            </p:sp>
            <p:sp useBgFill="1">
              <p:nvSpPr>
                <p:cNvPr id="6186" name="Line 31"/>
                <p:cNvSpPr>
                  <a:spLocks noChangeShapeType="1"/>
                </p:cNvSpPr>
                <p:nvPr/>
              </p:nvSpPr>
              <p:spPr bwMode="auto">
                <a:xfrm>
                  <a:off x="5772150" y="3134567"/>
                  <a:ext cx="339908" cy="0"/>
                </a:xfrm>
                <a:prstGeom prst="line">
                  <a:avLst/>
                </a:prstGeom>
                <a:ln w="57150">
                  <a:solidFill>
                    <a:schemeClr val="tx1"/>
                  </a:solidFill>
                  <a:round/>
                  <a:headEnd/>
                  <a:tailEnd/>
                </a:ln>
              </p:spPr>
              <p:txBody>
                <a:bodyPr wrap="none" anchor="ctr"/>
                <a:lstStyle/>
                <a:p>
                  <a:endParaRPr lang="en-US"/>
                </a:p>
              </p:txBody>
            </p:sp>
            <p:sp useBgFill="1">
              <p:nvSpPr>
                <p:cNvPr id="6187" name="Line 32"/>
                <p:cNvSpPr>
                  <a:spLocks noChangeShapeType="1"/>
                </p:cNvSpPr>
                <p:nvPr/>
              </p:nvSpPr>
              <p:spPr bwMode="auto">
                <a:xfrm>
                  <a:off x="5772150" y="3349093"/>
                  <a:ext cx="339908" cy="0"/>
                </a:xfrm>
                <a:prstGeom prst="line">
                  <a:avLst/>
                </a:prstGeom>
                <a:ln w="57150">
                  <a:solidFill>
                    <a:schemeClr val="tx1"/>
                  </a:solidFill>
                  <a:round/>
                  <a:headEnd/>
                  <a:tailEnd/>
                </a:ln>
              </p:spPr>
              <p:txBody>
                <a:bodyPr wrap="none" anchor="ctr"/>
                <a:lstStyle/>
                <a:p>
                  <a:endParaRPr lang="en-US"/>
                </a:p>
              </p:txBody>
            </p:sp>
            <p:sp useBgFill="1">
              <p:nvSpPr>
                <p:cNvPr id="6188" name="Line 33"/>
                <p:cNvSpPr>
                  <a:spLocks noChangeShapeType="1"/>
                </p:cNvSpPr>
                <p:nvPr/>
              </p:nvSpPr>
              <p:spPr bwMode="auto">
                <a:xfrm>
                  <a:off x="5772150" y="3561754"/>
                  <a:ext cx="339908" cy="0"/>
                </a:xfrm>
                <a:prstGeom prst="line">
                  <a:avLst/>
                </a:prstGeom>
                <a:ln w="57150">
                  <a:solidFill>
                    <a:schemeClr val="tx1"/>
                  </a:solidFill>
                  <a:round/>
                  <a:headEnd/>
                  <a:tailEnd/>
                </a:ln>
              </p:spPr>
              <p:txBody>
                <a:bodyPr wrap="none" anchor="ctr"/>
                <a:lstStyle/>
                <a:p>
                  <a:endParaRPr lang="en-US"/>
                </a:p>
              </p:txBody>
            </p:sp>
            <p:sp useBgFill="1">
              <p:nvSpPr>
                <p:cNvPr id="6189" name="Line 34"/>
                <p:cNvSpPr>
                  <a:spLocks noChangeShapeType="1"/>
                </p:cNvSpPr>
                <p:nvPr/>
              </p:nvSpPr>
              <p:spPr bwMode="auto">
                <a:xfrm>
                  <a:off x="5772150" y="3776281"/>
                  <a:ext cx="339908" cy="0"/>
                </a:xfrm>
                <a:prstGeom prst="line">
                  <a:avLst/>
                </a:prstGeom>
                <a:ln w="57150">
                  <a:solidFill>
                    <a:schemeClr val="tx1"/>
                  </a:solidFill>
                  <a:round/>
                  <a:headEnd/>
                  <a:tailEnd/>
                </a:ln>
              </p:spPr>
              <p:txBody>
                <a:bodyPr wrap="none" anchor="ctr"/>
                <a:lstStyle/>
                <a:p>
                  <a:endParaRPr lang="en-US"/>
                </a:p>
              </p:txBody>
            </p:sp>
          </p:grpSp>
        </p:grpSp>
        <p:grpSp>
          <p:nvGrpSpPr>
            <p:cNvPr id="6173" name="Group 60"/>
            <p:cNvGrpSpPr>
              <a:grpSpLocks/>
            </p:cNvGrpSpPr>
            <p:nvPr/>
          </p:nvGrpSpPr>
          <p:grpSpPr bwMode="auto">
            <a:xfrm>
              <a:off x="5772150" y="5030332"/>
              <a:ext cx="339908" cy="865643"/>
              <a:chOff x="5772150" y="2638425"/>
              <a:chExt cx="339908" cy="1160242"/>
            </a:xfrm>
          </p:grpSpPr>
          <p:sp useBgFill="1">
            <p:nvSpPr>
              <p:cNvPr id="6174" name="Rectangle 26"/>
              <p:cNvSpPr>
                <a:spLocks noChangeArrowheads="1"/>
              </p:cNvSpPr>
              <p:nvPr/>
            </p:nvSpPr>
            <p:spPr bwMode="auto">
              <a:xfrm>
                <a:off x="5776871" y="2638425"/>
                <a:ext cx="324172" cy="1160242"/>
              </a:xfrm>
              <a:prstGeom prst="rect">
                <a:avLst/>
              </a:prstGeom>
              <a:ln w="12700">
                <a:noFill/>
                <a:miter lim="800000"/>
                <a:headEnd/>
                <a:tailEnd/>
              </a:ln>
            </p:spPr>
            <p:txBody>
              <a:bodyPr wrap="none" anchor="ctr"/>
              <a:lstStyle/>
              <a:p>
                <a:endParaRPr lang="en-US"/>
              </a:p>
            </p:txBody>
          </p:sp>
          <p:grpSp>
            <p:nvGrpSpPr>
              <p:cNvPr id="6175" name="Group 62"/>
              <p:cNvGrpSpPr>
                <a:grpSpLocks/>
              </p:cNvGrpSpPr>
              <p:nvPr/>
            </p:nvGrpSpPr>
            <p:grpSpPr bwMode="auto">
              <a:xfrm>
                <a:off x="5772150" y="2711110"/>
                <a:ext cx="339908" cy="1065171"/>
                <a:chOff x="5772150" y="2711110"/>
                <a:chExt cx="339908" cy="1065171"/>
              </a:xfrm>
            </p:grpSpPr>
            <p:sp useBgFill="1">
              <p:nvSpPr>
                <p:cNvPr id="6176" name="Line 29"/>
                <p:cNvSpPr>
                  <a:spLocks noChangeShapeType="1"/>
                </p:cNvSpPr>
                <p:nvPr/>
              </p:nvSpPr>
              <p:spPr bwMode="auto">
                <a:xfrm>
                  <a:off x="5772150" y="2711110"/>
                  <a:ext cx="339908" cy="0"/>
                </a:xfrm>
                <a:prstGeom prst="line">
                  <a:avLst/>
                </a:prstGeom>
                <a:ln w="57150">
                  <a:solidFill>
                    <a:schemeClr val="tx1"/>
                  </a:solidFill>
                  <a:round/>
                  <a:headEnd/>
                  <a:tailEnd/>
                </a:ln>
              </p:spPr>
              <p:txBody>
                <a:bodyPr wrap="none" anchor="ctr"/>
                <a:lstStyle/>
                <a:p>
                  <a:endParaRPr lang="en-US"/>
                </a:p>
              </p:txBody>
            </p:sp>
            <p:sp useBgFill="1">
              <p:nvSpPr>
                <p:cNvPr id="6177" name="Line 30"/>
                <p:cNvSpPr>
                  <a:spLocks noChangeShapeType="1"/>
                </p:cNvSpPr>
                <p:nvPr/>
              </p:nvSpPr>
              <p:spPr bwMode="auto">
                <a:xfrm>
                  <a:off x="5772150" y="2921906"/>
                  <a:ext cx="339908" cy="0"/>
                </a:xfrm>
                <a:prstGeom prst="line">
                  <a:avLst/>
                </a:prstGeom>
                <a:ln w="57150">
                  <a:solidFill>
                    <a:schemeClr val="tx1"/>
                  </a:solidFill>
                  <a:round/>
                  <a:headEnd/>
                  <a:tailEnd/>
                </a:ln>
              </p:spPr>
              <p:txBody>
                <a:bodyPr wrap="none" anchor="ctr"/>
                <a:lstStyle/>
                <a:p>
                  <a:endParaRPr lang="en-US"/>
                </a:p>
              </p:txBody>
            </p:sp>
            <p:sp useBgFill="1">
              <p:nvSpPr>
                <p:cNvPr id="6178" name="Line 31"/>
                <p:cNvSpPr>
                  <a:spLocks noChangeShapeType="1"/>
                </p:cNvSpPr>
                <p:nvPr/>
              </p:nvSpPr>
              <p:spPr bwMode="auto">
                <a:xfrm>
                  <a:off x="5772150" y="3134567"/>
                  <a:ext cx="339908" cy="0"/>
                </a:xfrm>
                <a:prstGeom prst="line">
                  <a:avLst/>
                </a:prstGeom>
                <a:ln w="57150">
                  <a:solidFill>
                    <a:schemeClr val="tx1"/>
                  </a:solidFill>
                  <a:round/>
                  <a:headEnd/>
                  <a:tailEnd/>
                </a:ln>
              </p:spPr>
              <p:txBody>
                <a:bodyPr wrap="none" anchor="ctr"/>
                <a:lstStyle/>
                <a:p>
                  <a:endParaRPr lang="en-US"/>
                </a:p>
              </p:txBody>
            </p:sp>
            <p:sp useBgFill="1">
              <p:nvSpPr>
                <p:cNvPr id="6179" name="Line 32"/>
                <p:cNvSpPr>
                  <a:spLocks noChangeShapeType="1"/>
                </p:cNvSpPr>
                <p:nvPr/>
              </p:nvSpPr>
              <p:spPr bwMode="auto">
                <a:xfrm>
                  <a:off x="5772150" y="3349093"/>
                  <a:ext cx="339908" cy="0"/>
                </a:xfrm>
                <a:prstGeom prst="line">
                  <a:avLst/>
                </a:prstGeom>
                <a:ln w="57150">
                  <a:solidFill>
                    <a:schemeClr val="tx1"/>
                  </a:solidFill>
                  <a:round/>
                  <a:headEnd/>
                  <a:tailEnd/>
                </a:ln>
              </p:spPr>
              <p:txBody>
                <a:bodyPr wrap="none" anchor="ctr"/>
                <a:lstStyle/>
                <a:p>
                  <a:endParaRPr lang="en-US"/>
                </a:p>
              </p:txBody>
            </p:sp>
            <p:sp useBgFill="1">
              <p:nvSpPr>
                <p:cNvPr id="6180" name="Line 33"/>
                <p:cNvSpPr>
                  <a:spLocks noChangeShapeType="1"/>
                </p:cNvSpPr>
                <p:nvPr/>
              </p:nvSpPr>
              <p:spPr bwMode="auto">
                <a:xfrm>
                  <a:off x="5772150" y="3561754"/>
                  <a:ext cx="339908" cy="0"/>
                </a:xfrm>
                <a:prstGeom prst="line">
                  <a:avLst/>
                </a:prstGeom>
                <a:ln w="57150">
                  <a:solidFill>
                    <a:schemeClr val="tx1"/>
                  </a:solidFill>
                  <a:round/>
                  <a:headEnd/>
                  <a:tailEnd/>
                </a:ln>
              </p:spPr>
              <p:txBody>
                <a:bodyPr wrap="none" anchor="ctr"/>
                <a:lstStyle/>
                <a:p>
                  <a:endParaRPr lang="en-US"/>
                </a:p>
              </p:txBody>
            </p:sp>
            <p:sp useBgFill="1">
              <p:nvSpPr>
                <p:cNvPr id="6181" name="Line 34"/>
                <p:cNvSpPr>
                  <a:spLocks noChangeShapeType="1"/>
                </p:cNvSpPr>
                <p:nvPr/>
              </p:nvSpPr>
              <p:spPr bwMode="auto">
                <a:xfrm>
                  <a:off x="5772150" y="3776281"/>
                  <a:ext cx="339908" cy="0"/>
                </a:xfrm>
                <a:prstGeom prst="line">
                  <a:avLst/>
                </a:prstGeom>
                <a:ln w="57150">
                  <a:solidFill>
                    <a:schemeClr val="tx1"/>
                  </a:solidFill>
                  <a:round/>
                  <a:headEnd/>
                  <a:tailEnd/>
                </a:ln>
              </p:spPr>
              <p:txBody>
                <a:bodyPr wrap="none" anchor="ctr"/>
                <a:lstStyle/>
                <a:p>
                  <a:endParaRPr lang="en-US"/>
                </a:p>
              </p:txBody>
            </p:sp>
          </p:grpSp>
        </p:grpSp>
      </p:grpSp>
      <p:grpSp>
        <p:nvGrpSpPr>
          <p:cNvPr id="13" name="Bent Arrows"/>
          <p:cNvGrpSpPr>
            <a:grpSpLocks/>
          </p:cNvGrpSpPr>
          <p:nvPr/>
        </p:nvGrpSpPr>
        <p:grpSpPr bwMode="auto">
          <a:xfrm>
            <a:off x="5824536" y="2771775"/>
            <a:ext cx="2264383" cy="2725121"/>
            <a:chOff x="6047988" y="2981435"/>
            <a:chExt cx="2657405" cy="2725169"/>
          </a:xfrm>
        </p:grpSpPr>
        <p:sp>
          <p:nvSpPr>
            <p:cNvPr id="6170" name="Line 35"/>
            <p:cNvSpPr>
              <a:spLocks noChangeShapeType="1"/>
            </p:cNvSpPr>
            <p:nvPr/>
          </p:nvSpPr>
          <p:spPr bwMode="auto">
            <a:xfrm flipH="1" flipV="1">
              <a:off x="7313702" y="2981435"/>
              <a:ext cx="1391690" cy="0"/>
            </a:xfrm>
            <a:prstGeom prst="line">
              <a:avLst/>
            </a:prstGeom>
            <a:noFill/>
            <a:ln w="57150">
              <a:solidFill>
                <a:schemeClr val="hlink"/>
              </a:solidFill>
              <a:round/>
              <a:headEnd/>
              <a:tailEnd type="stealth" w="lg" len="lg"/>
            </a:ln>
          </p:spPr>
          <p:txBody>
            <a:bodyPr wrap="none" anchor="ctr"/>
            <a:lstStyle/>
            <a:p>
              <a:endParaRPr lang="en-US"/>
            </a:p>
          </p:txBody>
        </p:sp>
        <p:sp>
          <p:nvSpPr>
            <p:cNvPr id="89" name="Line 35"/>
            <p:cNvSpPr>
              <a:spLocks noChangeShapeType="1"/>
            </p:cNvSpPr>
            <p:nvPr/>
          </p:nvSpPr>
          <p:spPr bwMode="auto">
            <a:xfrm flipH="1" flipV="1">
              <a:off x="6047988" y="4124456"/>
              <a:ext cx="2657405" cy="1582148"/>
            </a:xfrm>
            <a:custGeom>
              <a:avLst/>
              <a:gdLst>
                <a:gd name="connsiteX0" fmla="*/ 0 w 2121508"/>
                <a:gd name="connsiteY0" fmla="*/ 0 h 1657339"/>
                <a:gd name="connsiteX1" fmla="*/ 2121508 w 2121508"/>
                <a:gd name="connsiteY1" fmla="*/ 1657339 h 1657339"/>
                <a:gd name="connsiteX0" fmla="*/ 0 w 2121508"/>
                <a:gd name="connsiteY0" fmla="*/ 0 h 1657339"/>
                <a:gd name="connsiteX1" fmla="*/ 2121508 w 2121508"/>
                <a:gd name="connsiteY1" fmla="*/ 1657339 h 1657339"/>
                <a:gd name="connsiteX0" fmla="*/ 0 w 2121508"/>
                <a:gd name="connsiteY0" fmla="*/ 0 h 1657339"/>
                <a:gd name="connsiteX1" fmla="*/ 2121508 w 2121508"/>
                <a:gd name="connsiteY1" fmla="*/ 1657339 h 1657339"/>
                <a:gd name="connsiteX0" fmla="*/ 0 w 2121508"/>
                <a:gd name="connsiteY0" fmla="*/ 0 h 1657339"/>
                <a:gd name="connsiteX1" fmla="*/ 2121508 w 2121508"/>
                <a:gd name="connsiteY1" fmla="*/ 1657339 h 1657339"/>
                <a:gd name="connsiteX0" fmla="*/ 0 w 2131033"/>
                <a:gd name="connsiteY0" fmla="*/ 0 h 1476364"/>
                <a:gd name="connsiteX1" fmla="*/ 2131033 w 2131033"/>
                <a:gd name="connsiteY1" fmla="*/ 1476364 h 1476364"/>
                <a:gd name="connsiteX0" fmla="*/ 0 w 2131032"/>
                <a:gd name="connsiteY0" fmla="*/ 0 h 1581139"/>
                <a:gd name="connsiteX1" fmla="*/ 2131032 w 2131032"/>
                <a:gd name="connsiteY1" fmla="*/ 1581139 h 1581139"/>
                <a:gd name="connsiteX0" fmla="*/ 0 w 2131032"/>
                <a:gd name="connsiteY0" fmla="*/ 395 h 1581534"/>
                <a:gd name="connsiteX1" fmla="*/ 2131032 w 2131032"/>
                <a:gd name="connsiteY1" fmla="*/ 1581534 h 1581534"/>
                <a:gd name="connsiteX0" fmla="*/ 0 w 2131032"/>
                <a:gd name="connsiteY0" fmla="*/ 981 h 1582120"/>
                <a:gd name="connsiteX1" fmla="*/ 2131032 w 2131032"/>
                <a:gd name="connsiteY1" fmla="*/ 1582120 h 1582120"/>
                <a:gd name="connsiteX0" fmla="*/ 0 w 2264381"/>
                <a:gd name="connsiteY0" fmla="*/ 981 h 1582120"/>
                <a:gd name="connsiteX1" fmla="*/ 2264381 w 2264381"/>
                <a:gd name="connsiteY1" fmla="*/ 1582120 h 1582120"/>
              </a:gdLst>
              <a:ahLst/>
              <a:cxnLst>
                <a:cxn ang="0">
                  <a:pos x="connsiteX0" y="connsiteY0"/>
                </a:cxn>
                <a:cxn ang="0">
                  <a:pos x="connsiteX1" y="connsiteY1"/>
                </a:cxn>
              </a:cxnLst>
              <a:rect l="l" t="t" r="r" b="b"/>
              <a:pathLst>
                <a:path w="2264381" h="1582120">
                  <a:moveTo>
                    <a:pt x="0" y="981"/>
                  </a:moveTo>
                  <a:cubicBezTo>
                    <a:pt x="1221518" y="-8548"/>
                    <a:pt x="2252536" y="20024"/>
                    <a:pt x="2264381" y="1582120"/>
                  </a:cubicBezTo>
                </a:path>
              </a:pathLst>
            </a:custGeom>
            <a:noFill/>
            <a:ln w="57150">
              <a:solidFill>
                <a:schemeClr val="hlink"/>
              </a:solidFill>
              <a:round/>
              <a:headEnd/>
              <a:tailEnd type="stealth" w="lg" len="lg"/>
            </a:ln>
          </p:spPr>
          <p:txBody>
            <a:bodyPr wrap="none" anchor="ctr"/>
            <a:lstStyle/>
            <a:p>
              <a:endParaRPr lang="en-US"/>
            </a:p>
          </p:txBody>
        </p:sp>
        <p:sp>
          <p:nvSpPr>
            <p:cNvPr id="93" name="Line 35"/>
            <p:cNvSpPr>
              <a:spLocks noChangeShapeType="1"/>
            </p:cNvSpPr>
            <p:nvPr/>
          </p:nvSpPr>
          <p:spPr bwMode="auto">
            <a:xfrm flipH="1" flipV="1">
              <a:off x="6567776" y="3524369"/>
              <a:ext cx="2137616" cy="416134"/>
            </a:xfrm>
            <a:custGeom>
              <a:avLst/>
              <a:gdLst>
                <a:gd name="connsiteX0" fmla="*/ 0 w 2121508"/>
                <a:gd name="connsiteY0" fmla="*/ 0 h 1657339"/>
                <a:gd name="connsiteX1" fmla="*/ 2121508 w 2121508"/>
                <a:gd name="connsiteY1" fmla="*/ 1657339 h 1657339"/>
                <a:gd name="connsiteX0" fmla="*/ 0 w 2121508"/>
                <a:gd name="connsiteY0" fmla="*/ 0 h 1657339"/>
                <a:gd name="connsiteX1" fmla="*/ 2121508 w 2121508"/>
                <a:gd name="connsiteY1" fmla="*/ 1657339 h 1657339"/>
                <a:gd name="connsiteX0" fmla="*/ 0 w 2121508"/>
                <a:gd name="connsiteY0" fmla="*/ 0 h 1657339"/>
                <a:gd name="connsiteX1" fmla="*/ 2121508 w 2121508"/>
                <a:gd name="connsiteY1" fmla="*/ 1657339 h 1657339"/>
                <a:gd name="connsiteX0" fmla="*/ 0 w 2121508"/>
                <a:gd name="connsiteY0" fmla="*/ 0 h 1657339"/>
                <a:gd name="connsiteX1" fmla="*/ 2121508 w 2121508"/>
                <a:gd name="connsiteY1" fmla="*/ 1657339 h 1657339"/>
                <a:gd name="connsiteX0" fmla="*/ 0 w 2131033"/>
                <a:gd name="connsiteY0" fmla="*/ 0 h 1476364"/>
                <a:gd name="connsiteX1" fmla="*/ 2131033 w 2131033"/>
                <a:gd name="connsiteY1" fmla="*/ 1476364 h 1476364"/>
                <a:gd name="connsiteX0" fmla="*/ 0 w 2131032"/>
                <a:gd name="connsiteY0" fmla="*/ 0 h 1581139"/>
                <a:gd name="connsiteX1" fmla="*/ 2131032 w 2131032"/>
                <a:gd name="connsiteY1" fmla="*/ 1581139 h 1581139"/>
                <a:gd name="connsiteX0" fmla="*/ 0 w 2131032"/>
                <a:gd name="connsiteY0" fmla="*/ 395 h 1581534"/>
                <a:gd name="connsiteX1" fmla="*/ 2131032 w 2131032"/>
                <a:gd name="connsiteY1" fmla="*/ 1581534 h 1581534"/>
                <a:gd name="connsiteX0" fmla="*/ 0 w 2131032"/>
                <a:gd name="connsiteY0" fmla="*/ 981 h 1582120"/>
                <a:gd name="connsiteX1" fmla="*/ 2131032 w 2131032"/>
                <a:gd name="connsiteY1" fmla="*/ 1582120 h 1582120"/>
                <a:gd name="connsiteX0" fmla="*/ 0 w 2264381"/>
                <a:gd name="connsiteY0" fmla="*/ 981 h 1582120"/>
                <a:gd name="connsiteX1" fmla="*/ 2264381 w 2264381"/>
                <a:gd name="connsiteY1" fmla="*/ 1582120 h 1582120"/>
                <a:gd name="connsiteX0" fmla="*/ 0 w 2264381"/>
                <a:gd name="connsiteY0" fmla="*/ 17576 h 1598715"/>
                <a:gd name="connsiteX1" fmla="*/ 2264381 w 2264381"/>
                <a:gd name="connsiteY1" fmla="*/ 1598715 h 1598715"/>
                <a:gd name="connsiteX0" fmla="*/ 0 w 2264381"/>
                <a:gd name="connsiteY0" fmla="*/ 24958 h 1606097"/>
                <a:gd name="connsiteX1" fmla="*/ 2264381 w 2264381"/>
                <a:gd name="connsiteY1" fmla="*/ 1606097 h 1606097"/>
                <a:gd name="connsiteX0" fmla="*/ 0 w 2264381"/>
                <a:gd name="connsiteY0" fmla="*/ 30812 h 1611951"/>
                <a:gd name="connsiteX1" fmla="*/ 2264381 w 2264381"/>
                <a:gd name="connsiteY1" fmla="*/ 1611951 h 1611951"/>
              </a:gdLst>
              <a:ahLst/>
              <a:cxnLst>
                <a:cxn ang="0">
                  <a:pos x="connsiteX0" y="connsiteY0"/>
                </a:cxn>
                <a:cxn ang="0">
                  <a:pos x="connsiteX1" y="connsiteY1"/>
                </a:cxn>
              </a:cxnLst>
              <a:rect l="l" t="t" r="r" b="b"/>
              <a:pathLst>
                <a:path w="2264381" h="1611951">
                  <a:moveTo>
                    <a:pt x="0" y="30812"/>
                  </a:moveTo>
                  <a:cubicBezTo>
                    <a:pt x="564294" y="7552"/>
                    <a:pt x="1657224" y="-293474"/>
                    <a:pt x="2264381" y="1611951"/>
                  </a:cubicBezTo>
                </a:path>
              </a:pathLst>
            </a:custGeom>
            <a:noFill/>
            <a:ln w="57150">
              <a:solidFill>
                <a:schemeClr val="hlink"/>
              </a:solidFill>
              <a:round/>
              <a:headEnd/>
              <a:tailEnd type="stealth" w="lg" len="lg"/>
            </a:ln>
          </p:spPr>
          <p:txBody>
            <a:bodyPr wrap="none" anchor="ctr"/>
            <a:lstStyle/>
            <a:p>
              <a:endParaRPr lang="en-US"/>
            </a:p>
          </p:txBody>
        </p:sp>
        <p:sp>
          <p:nvSpPr>
            <p:cNvPr id="94" name="Line 35"/>
            <p:cNvSpPr>
              <a:spLocks noChangeShapeType="1"/>
            </p:cNvSpPr>
            <p:nvPr/>
          </p:nvSpPr>
          <p:spPr bwMode="auto">
            <a:xfrm flipH="1" flipV="1">
              <a:off x="6366569" y="3886324"/>
              <a:ext cx="2338823" cy="866792"/>
            </a:xfrm>
            <a:custGeom>
              <a:avLst/>
              <a:gdLst>
                <a:gd name="connsiteX0" fmla="*/ 0 w 2121508"/>
                <a:gd name="connsiteY0" fmla="*/ 0 h 1657339"/>
                <a:gd name="connsiteX1" fmla="*/ 2121508 w 2121508"/>
                <a:gd name="connsiteY1" fmla="*/ 1657339 h 1657339"/>
                <a:gd name="connsiteX0" fmla="*/ 0 w 2121508"/>
                <a:gd name="connsiteY0" fmla="*/ 0 h 1657339"/>
                <a:gd name="connsiteX1" fmla="*/ 2121508 w 2121508"/>
                <a:gd name="connsiteY1" fmla="*/ 1657339 h 1657339"/>
                <a:gd name="connsiteX0" fmla="*/ 0 w 2121508"/>
                <a:gd name="connsiteY0" fmla="*/ 0 h 1657339"/>
                <a:gd name="connsiteX1" fmla="*/ 2121508 w 2121508"/>
                <a:gd name="connsiteY1" fmla="*/ 1657339 h 1657339"/>
                <a:gd name="connsiteX0" fmla="*/ 0 w 2121508"/>
                <a:gd name="connsiteY0" fmla="*/ 0 h 1657339"/>
                <a:gd name="connsiteX1" fmla="*/ 2121508 w 2121508"/>
                <a:gd name="connsiteY1" fmla="*/ 1657339 h 1657339"/>
                <a:gd name="connsiteX0" fmla="*/ 0 w 2131033"/>
                <a:gd name="connsiteY0" fmla="*/ 0 h 1476364"/>
                <a:gd name="connsiteX1" fmla="*/ 2131033 w 2131033"/>
                <a:gd name="connsiteY1" fmla="*/ 1476364 h 1476364"/>
                <a:gd name="connsiteX0" fmla="*/ 0 w 2131032"/>
                <a:gd name="connsiteY0" fmla="*/ 0 h 1581139"/>
                <a:gd name="connsiteX1" fmla="*/ 2131032 w 2131032"/>
                <a:gd name="connsiteY1" fmla="*/ 1581139 h 1581139"/>
                <a:gd name="connsiteX0" fmla="*/ 0 w 2131032"/>
                <a:gd name="connsiteY0" fmla="*/ 395 h 1581534"/>
                <a:gd name="connsiteX1" fmla="*/ 2131032 w 2131032"/>
                <a:gd name="connsiteY1" fmla="*/ 1581534 h 1581534"/>
                <a:gd name="connsiteX0" fmla="*/ 0 w 2131032"/>
                <a:gd name="connsiteY0" fmla="*/ 981 h 1582120"/>
                <a:gd name="connsiteX1" fmla="*/ 2131032 w 2131032"/>
                <a:gd name="connsiteY1" fmla="*/ 1582120 h 1582120"/>
                <a:gd name="connsiteX0" fmla="*/ 0 w 2264381"/>
                <a:gd name="connsiteY0" fmla="*/ 981 h 1582120"/>
                <a:gd name="connsiteX1" fmla="*/ 2264381 w 2264381"/>
                <a:gd name="connsiteY1" fmla="*/ 1582120 h 1582120"/>
                <a:gd name="connsiteX0" fmla="*/ 0 w 2264381"/>
                <a:gd name="connsiteY0" fmla="*/ 222 h 1581361"/>
                <a:gd name="connsiteX1" fmla="*/ 2264381 w 2264381"/>
                <a:gd name="connsiteY1" fmla="*/ 1581361 h 1581361"/>
                <a:gd name="connsiteX0" fmla="*/ 0 w 2314152"/>
                <a:gd name="connsiteY0" fmla="*/ 267 h 1526363"/>
                <a:gd name="connsiteX1" fmla="*/ 2314152 w 2314152"/>
                <a:gd name="connsiteY1" fmla="*/ 1526364 h 1526363"/>
                <a:gd name="connsiteX0" fmla="*/ 0 w 2314152"/>
                <a:gd name="connsiteY0" fmla="*/ 267 h 1526365"/>
                <a:gd name="connsiteX1" fmla="*/ 2314152 w 2314152"/>
                <a:gd name="connsiteY1" fmla="*/ 1526364 h 1526365"/>
              </a:gdLst>
              <a:ahLst/>
              <a:cxnLst>
                <a:cxn ang="0">
                  <a:pos x="connsiteX0" y="connsiteY0"/>
                </a:cxn>
                <a:cxn ang="0">
                  <a:pos x="connsiteX1" y="connsiteY1"/>
                </a:cxn>
              </a:cxnLst>
              <a:rect l="l" t="t" r="r" b="b"/>
              <a:pathLst>
                <a:path w="2314152" h="1526365">
                  <a:moveTo>
                    <a:pt x="0" y="267"/>
                  </a:moveTo>
                  <a:cubicBezTo>
                    <a:pt x="1099855" y="-9263"/>
                    <a:pt x="1671869" y="231620"/>
                    <a:pt x="2314152" y="1526364"/>
                  </a:cubicBezTo>
                </a:path>
              </a:pathLst>
            </a:custGeom>
            <a:noFill/>
            <a:ln w="57150">
              <a:solidFill>
                <a:schemeClr val="hlink"/>
              </a:solidFill>
              <a:round/>
              <a:headEnd/>
              <a:tailEnd type="stealth" w="lg" len="lg"/>
            </a:ln>
          </p:spPr>
          <p:txBody>
            <a:bodyPr wrap="none" anchor="ctr"/>
            <a:lstStyle/>
            <a:p>
              <a:endParaRPr lang="en-US"/>
            </a:p>
          </p:txBody>
        </p:sp>
      </p:grpSp>
      <p:grpSp>
        <p:nvGrpSpPr>
          <p:cNvPr id="14" name="Straight Arrows"/>
          <p:cNvGrpSpPr>
            <a:grpSpLocks/>
          </p:cNvGrpSpPr>
          <p:nvPr/>
        </p:nvGrpSpPr>
        <p:grpSpPr bwMode="auto">
          <a:xfrm>
            <a:off x="6638925" y="2619375"/>
            <a:ext cx="1501775" cy="2905125"/>
            <a:chOff x="7677150" y="3048110"/>
            <a:chExt cx="1391690" cy="2695575"/>
          </a:xfrm>
        </p:grpSpPr>
        <p:sp>
          <p:nvSpPr>
            <p:cNvPr id="6163" name="Line 35"/>
            <p:cNvSpPr>
              <a:spLocks noChangeShapeType="1"/>
            </p:cNvSpPr>
            <p:nvPr/>
          </p:nvSpPr>
          <p:spPr bwMode="auto">
            <a:xfrm flipH="1" flipV="1">
              <a:off x="7677150" y="3946635"/>
              <a:ext cx="1391690" cy="0"/>
            </a:xfrm>
            <a:prstGeom prst="line">
              <a:avLst/>
            </a:prstGeom>
            <a:noFill/>
            <a:ln w="57150">
              <a:solidFill>
                <a:schemeClr val="hlink"/>
              </a:solidFill>
              <a:round/>
              <a:headEnd/>
              <a:tailEnd type="stealth" w="lg" len="lg"/>
            </a:ln>
          </p:spPr>
          <p:txBody>
            <a:bodyPr wrap="none" anchor="ctr"/>
            <a:lstStyle/>
            <a:p>
              <a:endParaRPr lang="en-US"/>
            </a:p>
          </p:txBody>
        </p:sp>
        <p:sp>
          <p:nvSpPr>
            <p:cNvPr id="6164" name="Line 35"/>
            <p:cNvSpPr>
              <a:spLocks noChangeShapeType="1"/>
            </p:cNvSpPr>
            <p:nvPr/>
          </p:nvSpPr>
          <p:spPr bwMode="auto">
            <a:xfrm flipH="1" flipV="1">
              <a:off x="7677150" y="3048110"/>
              <a:ext cx="1391690" cy="0"/>
            </a:xfrm>
            <a:prstGeom prst="line">
              <a:avLst/>
            </a:prstGeom>
            <a:noFill/>
            <a:ln w="57150">
              <a:solidFill>
                <a:schemeClr val="hlink"/>
              </a:solidFill>
              <a:round/>
              <a:headEnd/>
              <a:tailEnd type="stealth" w="lg" len="lg"/>
            </a:ln>
          </p:spPr>
          <p:txBody>
            <a:bodyPr wrap="none" anchor="ctr"/>
            <a:lstStyle/>
            <a:p>
              <a:endParaRPr lang="en-US"/>
            </a:p>
          </p:txBody>
        </p:sp>
        <p:sp>
          <p:nvSpPr>
            <p:cNvPr id="6165" name="Line 35"/>
            <p:cNvSpPr>
              <a:spLocks noChangeShapeType="1"/>
            </p:cNvSpPr>
            <p:nvPr/>
          </p:nvSpPr>
          <p:spPr bwMode="auto">
            <a:xfrm flipH="1" flipV="1">
              <a:off x="7677150" y="5743685"/>
              <a:ext cx="1391690" cy="0"/>
            </a:xfrm>
            <a:prstGeom prst="line">
              <a:avLst/>
            </a:prstGeom>
            <a:noFill/>
            <a:ln w="57150">
              <a:solidFill>
                <a:schemeClr val="hlink"/>
              </a:solidFill>
              <a:round/>
              <a:headEnd/>
              <a:tailEnd type="stealth" w="lg" len="lg"/>
            </a:ln>
          </p:spPr>
          <p:txBody>
            <a:bodyPr wrap="none" anchor="ctr"/>
            <a:lstStyle/>
            <a:p>
              <a:endParaRPr lang="en-US"/>
            </a:p>
          </p:txBody>
        </p:sp>
        <p:sp>
          <p:nvSpPr>
            <p:cNvPr id="6166" name="Line 35"/>
            <p:cNvSpPr>
              <a:spLocks noChangeShapeType="1"/>
            </p:cNvSpPr>
            <p:nvPr/>
          </p:nvSpPr>
          <p:spPr bwMode="auto">
            <a:xfrm flipH="1" flipV="1">
              <a:off x="7677150" y="4845160"/>
              <a:ext cx="1391690" cy="0"/>
            </a:xfrm>
            <a:prstGeom prst="line">
              <a:avLst/>
            </a:prstGeom>
            <a:noFill/>
            <a:ln w="57150">
              <a:solidFill>
                <a:schemeClr val="hlink"/>
              </a:solidFill>
              <a:round/>
              <a:headEnd/>
              <a:tailEnd type="stealth" w="lg" len="lg"/>
            </a:ln>
          </p:spPr>
          <p:txBody>
            <a:bodyPr wrap="none" anchor="ctr"/>
            <a:lstStyle/>
            <a:p>
              <a:endParaRPr lang="en-US"/>
            </a:p>
          </p:txBody>
        </p:sp>
      </p:grpSp>
      <p:sp>
        <p:nvSpPr>
          <p:cNvPr id="82" name="T unchanged"/>
          <p:cNvSpPr txBox="1">
            <a:spLocks noChangeArrowheads="1"/>
          </p:cNvSpPr>
          <p:nvPr/>
        </p:nvSpPr>
        <p:spPr bwMode="auto">
          <a:xfrm>
            <a:off x="5305425" y="6027003"/>
            <a:ext cx="3600450" cy="830997"/>
          </a:xfrm>
          <a:prstGeom prst="rect">
            <a:avLst/>
          </a:prstGeom>
          <a:noFill/>
          <a:ln w="19050">
            <a:noFill/>
            <a:miter lim="800000"/>
            <a:headEnd/>
            <a:tailEnd/>
          </a:ln>
        </p:spPr>
        <p:txBody>
          <a:bodyPr wrap="square" anchor="ctr">
            <a:spAutoFit/>
          </a:bodyPr>
          <a:lstStyle/>
          <a:p>
            <a:pPr eaLnBrk="0" hangingPunct="0"/>
            <a:r>
              <a:rPr lang="en-US" sz="2400" dirty="0">
                <a:latin typeface="Arial" charset="0"/>
              </a:rPr>
              <a:t>Transmissivity,</a:t>
            </a:r>
            <a:br>
              <a:rPr lang="en-US" sz="2400" dirty="0">
                <a:latin typeface="Arial" charset="0"/>
              </a:rPr>
            </a:br>
            <a:r>
              <a:rPr lang="en-US" sz="2400" dirty="0">
                <a:latin typeface="Arial" charset="0"/>
              </a:rPr>
              <a:t>Estimate unchanged!</a:t>
            </a:r>
          </a:p>
        </p:txBody>
      </p:sp>
      <p:sp>
        <p:nvSpPr>
          <p:cNvPr id="83" name="K=T / b"/>
          <p:cNvSpPr txBox="1">
            <a:spLocks noChangeArrowheads="1"/>
          </p:cNvSpPr>
          <p:nvPr/>
        </p:nvSpPr>
        <p:spPr bwMode="auto">
          <a:xfrm>
            <a:off x="6202122" y="1238160"/>
            <a:ext cx="1683474" cy="707886"/>
          </a:xfrm>
          <a:prstGeom prst="rect">
            <a:avLst/>
          </a:prstGeom>
          <a:noFill/>
          <a:ln w="19050">
            <a:noFill/>
            <a:miter lim="800000"/>
            <a:headEnd/>
            <a:tailEnd/>
          </a:ln>
        </p:spPr>
        <p:txBody>
          <a:bodyPr wrap="none" anchor="ctr">
            <a:spAutoFit/>
          </a:bodyPr>
          <a:lstStyle/>
          <a:p>
            <a:pPr algn="l" eaLnBrk="0" hangingPunct="0"/>
            <a:r>
              <a:rPr lang="en-US" sz="2800" i="1">
                <a:solidFill>
                  <a:schemeClr val="accent2">
                    <a:lumMod val="75000"/>
                  </a:schemeClr>
                </a:solidFill>
                <a:latin typeface="Arial" charset="0"/>
              </a:rPr>
              <a:t>K = </a:t>
            </a:r>
            <a:r>
              <a:rPr lang="en-US" sz="4000" i="1">
                <a:latin typeface="Arial" charset="0"/>
              </a:rPr>
              <a:t>T</a:t>
            </a:r>
            <a:r>
              <a:rPr lang="en-US" sz="2800" i="1">
                <a:solidFill>
                  <a:schemeClr val="accent2">
                    <a:lumMod val="75000"/>
                  </a:schemeClr>
                </a:solidFill>
                <a:latin typeface="Arial" charset="0"/>
              </a:rPr>
              <a:t> / b</a:t>
            </a:r>
          </a:p>
        </p:txBody>
      </p:sp>
      <p:sp>
        <p:nvSpPr>
          <p:cNvPr id="6148" name="T = K /b"/>
          <p:cNvSpPr txBox="1">
            <a:spLocks noChangeArrowheads="1"/>
          </p:cNvSpPr>
          <p:nvPr/>
        </p:nvSpPr>
        <p:spPr bwMode="auto">
          <a:xfrm>
            <a:off x="6246110" y="1335088"/>
            <a:ext cx="1692275" cy="523875"/>
          </a:xfrm>
          <a:prstGeom prst="rect">
            <a:avLst/>
          </a:prstGeom>
          <a:noFill/>
          <a:ln w="19050">
            <a:noFill/>
            <a:miter lim="800000"/>
            <a:headEnd/>
            <a:tailEnd/>
          </a:ln>
        </p:spPr>
        <p:txBody>
          <a:bodyPr wrap="none" anchor="ctr">
            <a:spAutoFit/>
          </a:bodyPr>
          <a:lstStyle/>
          <a:p>
            <a:pPr algn="l" eaLnBrk="0" hangingPunct="0"/>
            <a:r>
              <a:rPr lang="en-US" sz="2800" i="1">
                <a:latin typeface="Arial" charset="0"/>
              </a:rPr>
              <a:t>T = K x b</a:t>
            </a:r>
          </a:p>
        </p:txBody>
      </p:sp>
      <p:grpSp>
        <p:nvGrpSpPr>
          <p:cNvPr id="8" name="WT"/>
          <p:cNvGrpSpPr/>
          <p:nvPr/>
        </p:nvGrpSpPr>
        <p:grpSpPr>
          <a:xfrm>
            <a:off x="5862951" y="2108293"/>
            <a:ext cx="2325242" cy="279499"/>
            <a:chOff x="5862951" y="2108293"/>
            <a:chExt cx="2325242" cy="279499"/>
          </a:xfrm>
        </p:grpSpPr>
        <p:cxnSp>
          <p:nvCxnSpPr>
            <p:cNvPr id="4" name="Straight Connector 3"/>
            <p:cNvCxnSpPr/>
            <p:nvPr/>
          </p:nvCxnSpPr>
          <p:spPr bwMode="auto">
            <a:xfrm>
              <a:off x="5862951" y="2374084"/>
              <a:ext cx="2325242" cy="13708"/>
            </a:xfrm>
            <a:prstGeom prst="line">
              <a:avLst/>
            </a:prstGeom>
            <a:noFill/>
            <a:ln w="63500" cap="flat" cmpd="sng" algn="ctr">
              <a:solidFill>
                <a:srgbClr val="00B0F0"/>
              </a:solidFill>
              <a:prstDash val="solid"/>
              <a:round/>
              <a:headEnd type="none" w="med" len="med"/>
              <a:tailEnd type="none" w="med" len="med"/>
            </a:ln>
            <a:effectLst/>
          </p:spPr>
        </p:cxnSp>
        <p:sp>
          <p:nvSpPr>
            <p:cNvPr id="7" name="Isosceles Triangle 6"/>
            <p:cNvSpPr/>
            <p:nvPr/>
          </p:nvSpPr>
          <p:spPr bwMode="auto">
            <a:xfrm flipV="1">
              <a:off x="7732734" y="2108293"/>
              <a:ext cx="320902" cy="276640"/>
            </a:xfrm>
            <a:prstGeom prst="triangle">
              <a:avLst/>
            </a:prstGeom>
            <a:solidFill>
              <a:schemeClr val="accent2">
                <a:lumMod val="60000"/>
                <a:lumOff val="40000"/>
              </a:schemeClr>
            </a:solidFill>
            <a:ln w="63500" cap="flat" cmpd="sng" algn="ctr">
              <a:solidFill>
                <a:srgbClr val="00B0F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400" b="1" i="0" u="none" strike="noStrike" cap="none" normalizeH="0" baseline="0">
                <a:ln>
                  <a:noFill/>
                </a:ln>
                <a:solidFill>
                  <a:schemeClr val="tx1"/>
                </a:solidFill>
                <a:effectLst/>
                <a:latin typeface="Times New Roman" pitchFamily="18" charset="0"/>
              </a:endParaRPr>
            </a:p>
          </p:txBody>
        </p:sp>
      </p:grpSp>
    </p:spTree>
    <p:custDataLst>
      <p:tags r:id="rId1"/>
    </p:custDataLst>
    <p:extLst>
      <p:ext uri="{BB962C8B-B14F-4D97-AF65-F5344CB8AC3E}">
        <p14:creationId xmlns:p14="http://schemas.microsoft.com/office/powerpoint/2010/main" val="1708326465"/>
      </p:ext>
    </p:extLst>
  </p:cSld>
  <p:clrMapOvr>
    <a:masterClrMapping/>
  </p:clrMapOvr>
  <p:transition advTm="16116">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6148"/>
                                        </p:tgtEl>
                                      </p:cBhvr>
                                    </p:animEffect>
                                    <p:set>
                                      <p:cBhvr>
                                        <p:cTn id="7" dur="1" fill="hold">
                                          <p:stCondLst>
                                            <p:cond delay="499"/>
                                          </p:stCondLst>
                                        </p:cTn>
                                        <p:tgtEl>
                                          <p:spTgt spid="6148"/>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83"/>
                                        </p:tgtEl>
                                        <p:attrNameLst>
                                          <p:attrName>style.visibility</p:attrName>
                                        </p:attrNameLst>
                                      </p:cBhvr>
                                      <p:to>
                                        <p:strVal val="visible"/>
                                      </p:to>
                                    </p:set>
                                    <p:animEffect transition="in" filter="fade">
                                      <p:cBhvr>
                                        <p:cTn id="10" dur="500"/>
                                        <p:tgtEl>
                                          <p:spTgt spid="83"/>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14"/>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0"/>
                                          </p:stCondLst>
                                        </p:cTn>
                                        <p:tgtEl>
                                          <p:spTgt spid="6"/>
                                        </p:tgtEl>
                                        <p:attrNameLst>
                                          <p:attrName>style.visibility</p:attrName>
                                        </p:attrNameLst>
                                      </p:cBhvr>
                                      <p:to>
                                        <p:strVal val="hidden"/>
                                      </p:to>
                                    </p:set>
                                  </p:childTnLst>
                                </p:cTn>
                              </p:par>
                              <p:par>
                                <p:cTn id="17" presetID="10"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p:bldP spid="83" grpId="0"/>
      <p:bldP spid="6148"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Rectangle 2"/>
          <p:cNvSpPr>
            <a:spLocks noGrp="1" noChangeArrowheads="1"/>
          </p:cNvSpPr>
          <p:nvPr>
            <p:ph type="title"/>
          </p:nvPr>
        </p:nvSpPr>
        <p:spPr/>
        <p:txBody>
          <a:bodyPr/>
          <a:lstStyle/>
          <a:p>
            <a:r>
              <a:rPr lang="en-US" altLang="en-US" sz="4400"/>
              <a:t>Interpretation of Transmissivity</a:t>
            </a:r>
          </a:p>
        </p:txBody>
      </p:sp>
      <p:sp>
        <p:nvSpPr>
          <p:cNvPr id="267267" name="Rectangle 3"/>
          <p:cNvSpPr>
            <a:spLocks noGrp="1" noChangeArrowheads="1"/>
          </p:cNvSpPr>
          <p:nvPr>
            <p:ph idx="1"/>
          </p:nvPr>
        </p:nvSpPr>
        <p:spPr>
          <a:xfrm>
            <a:off x="0" y="1440679"/>
            <a:ext cx="8995719" cy="4525066"/>
          </a:xfrm>
        </p:spPr>
        <p:txBody>
          <a:bodyPr/>
          <a:lstStyle/>
          <a:p>
            <a:r>
              <a:rPr lang="en-US" altLang="en-US" sz="2800" dirty="0"/>
              <a:t>Test with numerical models—Transmissivity known </a:t>
            </a:r>
          </a:p>
          <a:p>
            <a:r>
              <a:rPr lang="en-US" altLang="en-US" sz="2800" dirty="0"/>
              <a:t>Cooper-Jacob investigated by interpreting 628 simulated drawdowns</a:t>
            </a:r>
          </a:p>
          <a:p>
            <a:r>
              <a:rPr lang="en-US" altLang="en-US" sz="2800" dirty="0"/>
              <a:t>Known transmissivity estimated with Cooper-Jacob   </a:t>
            </a:r>
          </a:p>
          <a:p>
            <a:pPr marL="457200" lvl="1" indent="0">
              <a:buNone/>
              <a:tabLst>
                <a:tab pos="5083175" algn="r"/>
              </a:tabLst>
            </a:pPr>
            <a:r>
              <a:rPr lang="en-US" altLang="en-US" sz="2400" dirty="0"/>
              <a:t>Transmissivity  	10 to 10,000 m²/d</a:t>
            </a:r>
          </a:p>
          <a:p>
            <a:pPr marL="457200" lvl="1" indent="0">
              <a:buNone/>
              <a:tabLst>
                <a:tab pos="5083175" algn="r"/>
              </a:tabLst>
            </a:pPr>
            <a:r>
              <a:rPr lang="en-US" altLang="en-US" sz="2400" dirty="0"/>
              <a:t>Specific storage 	5 x 10</a:t>
            </a:r>
            <a:r>
              <a:rPr lang="en-US" altLang="en-US" sz="2400" baseline="30000" dirty="0"/>
              <a:t>-6</a:t>
            </a:r>
            <a:r>
              <a:rPr lang="en-US" altLang="en-US" sz="2400" dirty="0"/>
              <a:t> m</a:t>
            </a:r>
            <a:r>
              <a:rPr lang="en-US" altLang="en-US" sz="2400" baseline="30000" dirty="0"/>
              <a:t>-1</a:t>
            </a:r>
            <a:r>
              <a:rPr lang="en-US" altLang="en-US" sz="2400" dirty="0"/>
              <a:t> </a:t>
            </a:r>
          </a:p>
          <a:p>
            <a:pPr marL="457200" lvl="1" indent="0">
              <a:buNone/>
              <a:tabLst>
                <a:tab pos="5083175" algn="r"/>
              </a:tabLst>
            </a:pPr>
            <a:r>
              <a:rPr lang="en-US" altLang="en-US" sz="2400" dirty="0"/>
              <a:t>Specific yield 	0.05 to 0.3</a:t>
            </a:r>
          </a:p>
          <a:p>
            <a:pPr marL="457200" lvl="1" indent="0">
              <a:buNone/>
              <a:tabLst>
                <a:tab pos="5083175" algn="r"/>
              </a:tabLst>
            </a:pPr>
            <a:r>
              <a:rPr lang="en-US" altLang="en-US" sz="2400" dirty="0"/>
              <a:t>Vertical anisotropy	0.02 or 0.2</a:t>
            </a:r>
          </a:p>
          <a:p>
            <a:pPr marL="457200" lvl="1" indent="0">
              <a:spcBef>
                <a:spcPts val="1200"/>
              </a:spcBef>
              <a:buNone/>
              <a:tabLst>
                <a:tab pos="5083175" algn="r"/>
              </a:tabLst>
            </a:pPr>
            <a:r>
              <a:rPr lang="en-US" altLang="en-US" sz="2400" dirty="0"/>
              <a:t>Partial penetration	10% to 100%</a:t>
            </a:r>
          </a:p>
        </p:txBody>
      </p:sp>
      <p:pic>
        <p:nvPicPr>
          <p:cNvPr id="5" name="Picture 4"/>
          <p:cNvPicPr>
            <a:picLocks noChangeAspect="1" noChangeArrowheads="1"/>
          </p:cNvPicPr>
          <p:nvPr/>
        </p:nvPicPr>
        <p:blipFill>
          <a:blip r:embed="rId2" cstate="print"/>
          <a:srcRect/>
          <a:stretch>
            <a:fillRect/>
          </a:stretch>
        </p:blipFill>
        <p:spPr bwMode="auto">
          <a:xfrm>
            <a:off x="5395647" y="3594268"/>
            <a:ext cx="3600072" cy="2371476"/>
          </a:xfrm>
          <a:prstGeom prst="rect">
            <a:avLst/>
          </a:prstGeom>
          <a:noFill/>
          <a:ln w="9525">
            <a:noFill/>
            <a:round/>
            <a:headEnd/>
            <a:tailEnd/>
          </a:ln>
        </p:spPr>
      </p:pic>
      <p:sp useBgFill="1">
        <p:nvSpPr>
          <p:cNvPr id="6" name="Text Box 70"/>
          <p:cNvSpPr txBox="1">
            <a:spLocks noChangeArrowheads="1"/>
          </p:cNvSpPr>
          <p:nvPr/>
        </p:nvSpPr>
        <p:spPr bwMode="auto">
          <a:xfrm>
            <a:off x="6126319" y="5943920"/>
            <a:ext cx="2138727" cy="338554"/>
          </a:xfrm>
          <a:prstGeom prst="rect">
            <a:avLst/>
          </a:prstGeom>
          <a:ln w="19050">
            <a:noFill/>
            <a:miter lim="800000"/>
            <a:headEnd/>
            <a:tailEnd/>
          </a:ln>
        </p:spPr>
        <p:txBody>
          <a:bodyPr wrap="none" anchor="ctr">
            <a:spAutoFit/>
          </a:bodyPr>
          <a:lstStyle/>
          <a:p>
            <a:pPr algn="l" eaLnBrk="0" hangingPunct="0"/>
            <a:r>
              <a:rPr lang="en-US" altLang="en-US" sz="1600" dirty="0">
                <a:latin typeface="Arial" panose="020B0604020202020204" pitchFamily="34" charset="0"/>
                <a:cs typeface="Arial" panose="020B0604020202020204" pitchFamily="34" charset="0"/>
              </a:rPr>
              <a:t>(</a:t>
            </a:r>
            <a:r>
              <a:rPr lang="en-US" altLang="en-US" sz="1600" dirty="0">
                <a:latin typeface="Arial" panose="020B0604020202020204" pitchFamily="34" charset="0"/>
                <a:cs typeface="Arial" panose="020B0604020202020204" pitchFamily="34" charset="0"/>
                <a:hlinkClick r:id="rId3"/>
              </a:rPr>
              <a:t>Halford, et al, 2006</a:t>
            </a:r>
            <a:r>
              <a:rPr lang="en-US" altLang="en-US" sz="1600" dirty="0">
                <a:latin typeface="Arial" panose="020B0604020202020204" pitchFamily="34" charset="0"/>
                <a:cs typeface="Arial" panose="020B0604020202020204" pitchFamily="34" charset="0"/>
              </a:rPr>
              <a:t>)</a:t>
            </a:r>
            <a:endParaRPr lang="en-US" sz="1600" dirty="0">
              <a:latin typeface="Arial" panose="020B0604020202020204" pitchFamily="34" charset="0"/>
              <a:cs typeface="Arial" panose="020B0604020202020204" pitchFamily="34" charset="0"/>
            </a:endParaRPr>
          </a:p>
        </p:txBody>
      </p:sp>
    </p:spTree>
  </p:cSld>
  <p:clrMapOvr>
    <a:masterClrMapping/>
  </p:clrMapOvr>
  <p:transition advTm="15000">
    <p:wipe dir="d"/>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Rectangle 2"/>
          <p:cNvSpPr>
            <a:spLocks noGrp="1" noChangeArrowheads="1"/>
          </p:cNvSpPr>
          <p:nvPr>
            <p:ph type="title"/>
          </p:nvPr>
        </p:nvSpPr>
        <p:spPr/>
        <p:txBody>
          <a:bodyPr/>
          <a:lstStyle/>
          <a:p>
            <a:r>
              <a:rPr lang="en-US" altLang="en-US" sz="6000"/>
              <a:t>Confined Aquifers</a:t>
            </a:r>
          </a:p>
        </p:txBody>
      </p:sp>
      <p:sp>
        <p:nvSpPr>
          <p:cNvPr id="228355" name="Rectangle 3"/>
          <p:cNvSpPr>
            <a:spLocks noGrp="1" noChangeArrowheads="1"/>
          </p:cNvSpPr>
          <p:nvPr>
            <p:ph idx="1"/>
          </p:nvPr>
        </p:nvSpPr>
        <p:spPr>
          <a:xfrm>
            <a:off x="76200" y="1381125"/>
            <a:ext cx="4695825" cy="5100638"/>
          </a:xfrm>
        </p:spPr>
        <p:txBody>
          <a:bodyPr/>
          <a:lstStyle/>
          <a:p>
            <a:pPr>
              <a:lnSpc>
                <a:spcPct val="110000"/>
              </a:lnSpc>
            </a:pPr>
            <a:r>
              <a:rPr lang="en-US" altLang="en-US" dirty="0"/>
              <a:t>Transmissivity of aquifers estimated</a:t>
            </a:r>
          </a:p>
          <a:p>
            <a:pPr>
              <a:lnSpc>
                <a:spcPct val="110000"/>
              </a:lnSpc>
            </a:pPr>
            <a:r>
              <a:rPr lang="en-US" altLang="en-US" dirty="0"/>
              <a:t>Unambiguously, </a:t>
            </a:r>
          </a:p>
          <a:p>
            <a:pPr>
              <a:lnSpc>
                <a:spcPct val="110000"/>
              </a:lnSpc>
              <a:buFontTx/>
              <a:buNone/>
            </a:pPr>
            <a:r>
              <a:rPr lang="en-US" altLang="en-US" dirty="0"/>
              <a:t>	K = T / b, T &gt; 50 m</a:t>
            </a:r>
            <a:r>
              <a:rPr lang="en-US" altLang="en-US" baseline="30000" dirty="0"/>
              <a:t>2</a:t>
            </a:r>
            <a:r>
              <a:rPr lang="en-US" altLang="en-US" dirty="0"/>
              <a:t>/d  </a:t>
            </a:r>
          </a:p>
          <a:p>
            <a:pPr lvl="1">
              <a:lnSpc>
                <a:spcPct val="110000"/>
              </a:lnSpc>
            </a:pPr>
            <a:r>
              <a:rPr lang="en-US" altLang="en-US" dirty="0"/>
              <a:t>Aquifer thickness</a:t>
            </a:r>
          </a:p>
          <a:p>
            <a:pPr lvl="1">
              <a:lnSpc>
                <a:spcPct val="110000"/>
              </a:lnSpc>
            </a:pPr>
            <a:r>
              <a:rPr lang="en-US" altLang="en-US" dirty="0"/>
              <a:t>NOT screen length</a:t>
            </a:r>
          </a:p>
          <a:p>
            <a:pPr>
              <a:lnSpc>
                <a:spcPct val="110000"/>
              </a:lnSpc>
            </a:pPr>
            <a:r>
              <a:rPr lang="en-US" altLang="en-US" dirty="0"/>
              <a:t>K = T / Screen length, where,  T &lt; 5 m</a:t>
            </a:r>
            <a:r>
              <a:rPr lang="en-US" altLang="en-US" baseline="30000" dirty="0"/>
              <a:t>2</a:t>
            </a:r>
            <a:r>
              <a:rPr lang="en-US" altLang="en-US" dirty="0"/>
              <a:t>/d</a:t>
            </a:r>
          </a:p>
        </p:txBody>
      </p:sp>
      <p:pic>
        <p:nvPicPr>
          <p:cNvPr id="22835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56150" y="1250950"/>
            <a:ext cx="4337050" cy="532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advTm="15000">
    <p:wipe dir="d"/>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p:cNvSpPr>
            <a:spLocks noGrp="1" noChangeArrowheads="1"/>
          </p:cNvSpPr>
          <p:nvPr>
            <p:ph type="title"/>
          </p:nvPr>
        </p:nvSpPr>
        <p:spPr/>
        <p:txBody>
          <a:bodyPr/>
          <a:lstStyle/>
          <a:p>
            <a:r>
              <a:rPr lang="en-US" altLang="en-US" sz="6000" b="1" dirty="0"/>
              <a:t>Transmissivity (T)</a:t>
            </a:r>
          </a:p>
        </p:txBody>
      </p:sp>
      <p:sp>
        <p:nvSpPr>
          <p:cNvPr id="194563" name="Rectangle 3"/>
          <p:cNvSpPr>
            <a:spLocks noGrp="1" noChangeArrowheads="1"/>
          </p:cNvSpPr>
          <p:nvPr>
            <p:ph type="body" idx="1"/>
          </p:nvPr>
        </p:nvSpPr>
        <p:spPr>
          <a:xfrm>
            <a:off x="0" y="1274763"/>
            <a:ext cx="5189589" cy="5372100"/>
          </a:xfrm>
        </p:spPr>
        <p:txBody>
          <a:bodyPr/>
          <a:lstStyle/>
          <a:p>
            <a:pPr>
              <a:spcBef>
                <a:spcPts val="600"/>
              </a:spcBef>
            </a:pPr>
            <a:r>
              <a:rPr lang="en-US" altLang="en-US" sz="2800" dirty="0"/>
              <a:t>Transmissivity is</a:t>
            </a:r>
            <a:br>
              <a:rPr lang="en-US" altLang="en-US" sz="2800" dirty="0"/>
            </a:br>
            <a:r>
              <a:rPr lang="en-US" altLang="en-US" sz="2800" dirty="0"/>
              <a:t>hydraulic conductivity (K) </a:t>
            </a:r>
            <a:br>
              <a:rPr lang="en-US" altLang="en-US" sz="2800" dirty="0"/>
            </a:br>
            <a:r>
              <a:rPr lang="en-US" altLang="en-US" sz="2800" dirty="0"/>
              <a:t>x thickness (b)</a:t>
            </a:r>
          </a:p>
          <a:p>
            <a:pPr>
              <a:spcBef>
                <a:spcPts val="600"/>
              </a:spcBef>
            </a:pPr>
            <a:r>
              <a:rPr lang="en-US" altLang="en-US" sz="2800" dirty="0"/>
              <a:t>Thickness not always known</a:t>
            </a:r>
          </a:p>
          <a:p>
            <a:pPr>
              <a:spcBef>
                <a:spcPts val="600"/>
              </a:spcBef>
            </a:pPr>
            <a:r>
              <a:rPr lang="en-US" altLang="en-US" sz="2800" dirty="0"/>
              <a:t>Transmissivity (T) </a:t>
            </a:r>
          </a:p>
          <a:p>
            <a:pPr lvl="1">
              <a:spcBef>
                <a:spcPts val="600"/>
              </a:spcBef>
            </a:pPr>
            <a:r>
              <a:rPr lang="en-US" altLang="en-US" sz="2400" dirty="0"/>
              <a:t>Estimated from aquifer tests</a:t>
            </a:r>
          </a:p>
          <a:p>
            <a:pPr lvl="1">
              <a:spcBef>
                <a:spcPts val="600"/>
              </a:spcBef>
            </a:pPr>
            <a:r>
              <a:rPr lang="en-US" altLang="en-US" sz="2400" dirty="0"/>
              <a:t>Easy to apply to X-section</a:t>
            </a:r>
          </a:p>
          <a:p>
            <a:pPr lvl="1">
              <a:spcBef>
                <a:spcPts val="600"/>
              </a:spcBef>
            </a:pPr>
            <a:r>
              <a:rPr lang="en-US" altLang="en-US" sz="2400" dirty="0"/>
              <a:t>Easily mapped</a:t>
            </a:r>
          </a:p>
          <a:p>
            <a:pPr>
              <a:spcBef>
                <a:spcPts val="600"/>
              </a:spcBef>
            </a:pPr>
            <a:r>
              <a:rPr lang="en-US" altLang="en-US" sz="2800" dirty="0"/>
              <a:t>T less variable than K x b</a:t>
            </a:r>
          </a:p>
          <a:p>
            <a:pPr lvl="1">
              <a:spcBef>
                <a:spcPts val="600"/>
              </a:spcBef>
            </a:pPr>
            <a:r>
              <a:rPr lang="en-US" altLang="en-US" sz="2400" dirty="0"/>
              <a:t>Analogous to weight of passengers on plane</a:t>
            </a:r>
          </a:p>
          <a:p>
            <a:pPr lvl="1">
              <a:spcBef>
                <a:spcPts val="600"/>
              </a:spcBef>
            </a:pPr>
            <a:endParaRPr lang="en-US" altLang="en-US" sz="2400" dirty="0"/>
          </a:p>
        </p:txBody>
      </p:sp>
      <p:grpSp>
        <p:nvGrpSpPr>
          <p:cNvPr id="194601" name="Group 41"/>
          <p:cNvGrpSpPr>
            <a:grpSpLocks/>
          </p:cNvGrpSpPr>
          <p:nvPr/>
        </p:nvGrpSpPr>
        <p:grpSpPr bwMode="auto">
          <a:xfrm>
            <a:off x="5038428" y="2211388"/>
            <a:ext cx="4041775" cy="4457700"/>
            <a:chOff x="2943" y="1225"/>
            <a:chExt cx="2546" cy="2808"/>
          </a:xfrm>
        </p:grpSpPr>
        <p:grpSp>
          <p:nvGrpSpPr>
            <p:cNvPr id="194564" name="Group 4"/>
            <p:cNvGrpSpPr>
              <a:grpSpLocks/>
            </p:cNvGrpSpPr>
            <p:nvPr/>
          </p:nvGrpSpPr>
          <p:grpSpPr bwMode="auto">
            <a:xfrm>
              <a:off x="2943" y="1543"/>
              <a:ext cx="2418" cy="2185"/>
              <a:chOff x="1061" y="4025"/>
              <a:chExt cx="1720" cy="1555"/>
            </a:xfrm>
          </p:grpSpPr>
          <p:sp>
            <p:nvSpPr>
              <p:cNvPr id="194565" name="Freeform 5" descr="Granite"/>
              <p:cNvSpPr>
                <a:spLocks/>
              </p:cNvSpPr>
              <p:nvPr/>
            </p:nvSpPr>
            <p:spPr bwMode="auto">
              <a:xfrm>
                <a:off x="1061" y="4468"/>
                <a:ext cx="1720" cy="1112"/>
              </a:xfrm>
              <a:custGeom>
                <a:avLst/>
                <a:gdLst>
                  <a:gd name="T0" fmla="*/ 15 w 1720"/>
                  <a:gd name="T1" fmla="*/ 0 h 1112"/>
                  <a:gd name="T2" fmla="*/ 55 w 1720"/>
                  <a:gd name="T3" fmla="*/ 48 h 1112"/>
                  <a:gd name="T4" fmla="*/ 105 w 1720"/>
                  <a:gd name="T5" fmla="*/ 112 h 1112"/>
                  <a:gd name="T6" fmla="*/ 140 w 1720"/>
                  <a:gd name="T7" fmla="*/ 197 h 1112"/>
                  <a:gd name="T8" fmla="*/ 220 w 1720"/>
                  <a:gd name="T9" fmla="*/ 241 h 1112"/>
                  <a:gd name="T10" fmla="*/ 260 w 1720"/>
                  <a:gd name="T11" fmla="*/ 273 h 1112"/>
                  <a:gd name="T12" fmla="*/ 310 w 1720"/>
                  <a:gd name="T13" fmla="*/ 289 h 1112"/>
                  <a:gd name="T14" fmla="*/ 469 w 1720"/>
                  <a:gd name="T15" fmla="*/ 347 h 1112"/>
                  <a:gd name="T16" fmla="*/ 757 w 1720"/>
                  <a:gd name="T17" fmla="*/ 458 h 1112"/>
                  <a:gd name="T18" fmla="*/ 1012 w 1720"/>
                  <a:gd name="T19" fmla="*/ 512 h 1112"/>
                  <a:gd name="T20" fmla="*/ 1198 w 1720"/>
                  <a:gd name="T21" fmla="*/ 518 h 1112"/>
                  <a:gd name="T22" fmla="*/ 1339 w 1720"/>
                  <a:gd name="T23" fmla="*/ 479 h 1112"/>
                  <a:gd name="T24" fmla="*/ 1468 w 1720"/>
                  <a:gd name="T25" fmla="*/ 329 h 1112"/>
                  <a:gd name="T26" fmla="*/ 1720 w 1720"/>
                  <a:gd name="T27" fmla="*/ 95 h 1112"/>
                  <a:gd name="T28" fmla="*/ 1717 w 1720"/>
                  <a:gd name="T29" fmla="*/ 677 h 1112"/>
                  <a:gd name="T30" fmla="*/ 760 w 1720"/>
                  <a:gd name="T31" fmla="*/ 1112 h 1112"/>
                  <a:gd name="T32" fmla="*/ 0 w 1720"/>
                  <a:gd name="T33" fmla="*/ 806 h 1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20" h="1112">
                    <a:moveTo>
                      <a:pt x="15" y="0"/>
                    </a:moveTo>
                    <a:lnTo>
                      <a:pt x="55" y="48"/>
                    </a:lnTo>
                    <a:lnTo>
                      <a:pt x="105" y="112"/>
                    </a:lnTo>
                    <a:lnTo>
                      <a:pt x="140" y="197"/>
                    </a:lnTo>
                    <a:lnTo>
                      <a:pt x="220" y="241"/>
                    </a:lnTo>
                    <a:lnTo>
                      <a:pt x="260" y="273"/>
                    </a:lnTo>
                    <a:lnTo>
                      <a:pt x="310" y="289"/>
                    </a:lnTo>
                    <a:lnTo>
                      <a:pt x="469" y="347"/>
                    </a:lnTo>
                    <a:lnTo>
                      <a:pt x="757" y="458"/>
                    </a:lnTo>
                    <a:lnTo>
                      <a:pt x="1012" y="512"/>
                    </a:lnTo>
                    <a:lnTo>
                      <a:pt x="1198" y="518"/>
                    </a:lnTo>
                    <a:lnTo>
                      <a:pt x="1339" y="479"/>
                    </a:lnTo>
                    <a:lnTo>
                      <a:pt x="1468" y="329"/>
                    </a:lnTo>
                    <a:lnTo>
                      <a:pt x="1720" y="95"/>
                    </a:lnTo>
                    <a:lnTo>
                      <a:pt x="1717" y="677"/>
                    </a:lnTo>
                    <a:lnTo>
                      <a:pt x="760" y="1112"/>
                    </a:lnTo>
                    <a:lnTo>
                      <a:pt x="0" y="806"/>
                    </a:lnTo>
                  </a:path>
                </a:pathLst>
              </a:custGeom>
              <a:blipFill dpi="0" rotWithShape="0">
                <a:blip r:embed="rId3"/>
                <a:srcRect/>
                <a:tile tx="0" ty="0" sx="100000" sy="100000" flip="none" algn="tl"/>
              </a:blipFill>
              <a:ln>
                <a:noFill/>
              </a:ln>
              <a:effectLst/>
              <a:extLst>
                <a:ext uri="{91240B29-F687-4F45-9708-019B960494DF}">
                  <a14:hiddenLine xmlns:a14="http://schemas.microsoft.com/office/drawing/2010/main" w="254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4566" name="Freeform 6"/>
              <p:cNvSpPr>
                <a:spLocks/>
              </p:cNvSpPr>
              <p:nvPr/>
            </p:nvSpPr>
            <p:spPr bwMode="auto">
              <a:xfrm>
                <a:off x="2099" y="4817"/>
                <a:ext cx="300" cy="172"/>
              </a:xfrm>
              <a:custGeom>
                <a:avLst/>
                <a:gdLst>
                  <a:gd name="T0" fmla="*/ 84 w 240"/>
                  <a:gd name="T1" fmla="*/ 108 h 172"/>
                  <a:gd name="T2" fmla="*/ 16 w 240"/>
                  <a:gd name="T3" fmla="*/ 72 h 172"/>
                  <a:gd name="T4" fmla="*/ 0 w 240"/>
                  <a:gd name="T5" fmla="*/ 24 h 172"/>
                  <a:gd name="T6" fmla="*/ 28 w 240"/>
                  <a:gd name="T7" fmla="*/ 0 h 172"/>
                  <a:gd name="T8" fmla="*/ 148 w 240"/>
                  <a:gd name="T9" fmla="*/ 44 h 172"/>
                  <a:gd name="T10" fmla="*/ 240 w 240"/>
                  <a:gd name="T11" fmla="*/ 100 h 172"/>
                  <a:gd name="T12" fmla="*/ 224 w 240"/>
                  <a:gd name="T13" fmla="*/ 172 h 172"/>
                  <a:gd name="T14" fmla="*/ 96 w 240"/>
                  <a:gd name="T15" fmla="*/ 172 h 17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0" h="172">
                    <a:moveTo>
                      <a:pt x="84" y="108"/>
                    </a:moveTo>
                    <a:lnTo>
                      <a:pt x="16" y="72"/>
                    </a:lnTo>
                    <a:lnTo>
                      <a:pt x="0" y="24"/>
                    </a:lnTo>
                    <a:lnTo>
                      <a:pt x="28" y="0"/>
                    </a:lnTo>
                    <a:lnTo>
                      <a:pt x="148" y="44"/>
                    </a:lnTo>
                    <a:lnTo>
                      <a:pt x="240" y="100"/>
                    </a:lnTo>
                    <a:lnTo>
                      <a:pt x="224" y="172"/>
                    </a:lnTo>
                    <a:lnTo>
                      <a:pt x="96" y="172"/>
                    </a:lnTo>
                  </a:path>
                </a:pathLst>
              </a:custGeom>
              <a:solidFill>
                <a:schemeClr val="accent1"/>
              </a:solidFill>
              <a:ln w="31750" cap="flat" cmpd="sng">
                <a:pattFill prst="pct30">
                  <a:fgClr>
                    <a:srgbClr val="0000FF"/>
                  </a:fgClr>
                  <a:bgClr>
                    <a:srgbClr val="FFFFFF"/>
                  </a:bgClr>
                </a:patt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4567" name="Line 7"/>
              <p:cNvSpPr>
                <a:spLocks noChangeShapeType="1"/>
              </p:cNvSpPr>
              <p:nvPr/>
            </p:nvSpPr>
            <p:spPr bwMode="auto">
              <a:xfrm flipH="1">
                <a:off x="1816" y="4922"/>
                <a:ext cx="5" cy="654"/>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194568" name="Group 8"/>
              <p:cNvGrpSpPr>
                <a:grpSpLocks/>
              </p:cNvGrpSpPr>
              <p:nvPr/>
            </p:nvGrpSpPr>
            <p:grpSpPr bwMode="auto">
              <a:xfrm rot="-98386">
                <a:off x="1064" y="4025"/>
                <a:ext cx="1293" cy="707"/>
                <a:chOff x="1066" y="4147"/>
                <a:chExt cx="2115" cy="581"/>
              </a:xfrm>
            </p:grpSpPr>
            <p:sp>
              <p:nvSpPr>
                <p:cNvPr id="194569" name="Freeform 9"/>
                <p:cNvSpPr>
                  <a:spLocks/>
                </p:cNvSpPr>
                <p:nvPr/>
              </p:nvSpPr>
              <p:spPr bwMode="auto">
                <a:xfrm>
                  <a:off x="1066" y="4283"/>
                  <a:ext cx="255" cy="33"/>
                </a:xfrm>
                <a:custGeom>
                  <a:avLst/>
                  <a:gdLst>
                    <a:gd name="T0" fmla="*/ 0 w 204"/>
                    <a:gd name="T1" fmla="*/ 0 h 32"/>
                    <a:gd name="T2" fmla="*/ 56 w 204"/>
                    <a:gd name="T3" fmla="*/ 0 h 32"/>
                    <a:gd name="T4" fmla="*/ 204 w 204"/>
                    <a:gd name="T5" fmla="*/ 32 h 32"/>
                  </a:gdLst>
                  <a:ahLst/>
                  <a:cxnLst>
                    <a:cxn ang="0">
                      <a:pos x="T0" y="T1"/>
                    </a:cxn>
                    <a:cxn ang="0">
                      <a:pos x="T2" y="T3"/>
                    </a:cxn>
                    <a:cxn ang="0">
                      <a:pos x="T4" y="T5"/>
                    </a:cxn>
                  </a:cxnLst>
                  <a:rect l="0" t="0" r="r" b="b"/>
                  <a:pathLst>
                    <a:path w="204" h="32">
                      <a:moveTo>
                        <a:pt x="0" y="0"/>
                      </a:moveTo>
                      <a:lnTo>
                        <a:pt x="56" y="0"/>
                      </a:lnTo>
                      <a:lnTo>
                        <a:pt x="204" y="32"/>
                      </a:lnTo>
                    </a:path>
                  </a:pathLst>
                </a:custGeom>
                <a:noFill/>
                <a:ln w="25400" cap="flat" cmpd="sng">
                  <a:solidFill>
                    <a:schemeClr val="tx1"/>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4570" name="Freeform 10"/>
                <p:cNvSpPr>
                  <a:spLocks/>
                </p:cNvSpPr>
                <p:nvPr/>
              </p:nvSpPr>
              <p:spPr bwMode="auto">
                <a:xfrm>
                  <a:off x="1226" y="4147"/>
                  <a:ext cx="1000" cy="229"/>
                </a:xfrm>
                <a:custGeom>
                  <a:avLst/>
                  <a:gdLst>
                    <a:gd name="T0" fmla="*/ 0 w 800"/>
                    <a:gd name="T1" fmla="*/ 228 h 228"/>
                    <a:gd name="T2" fmla="*/ 84 w 800"/>
                    <a:gd name="T3" fmla="*/ 184 h 228"/>
                    <a:gd name="T4" fmla="*/ 160 w 800"/>
                    <a:gd name="T5" fmla="*/ 144 h 228"/>
                    <a:gd name="T6" fmla="*/ 204 w 800"/>
                    <a:gd name="T7" fmla="*/ 104 h 228"/>
                    <a:gd name="T8" fmla="*/ 264 w 800"/>
                    <a:gd name="T9" fmla="*/ 56 h 228"/>
                    <a:gd name="T10" fmla="*/ 328 w 800"/>
                    <a:gd name="T11" fmla="*/ 32 h 228"/>
                    <a:gd name="T12" fmla="*/ 392 w 800"/>
                    <a:gd name="T13" fmla="*/ 20 h 228"/>
                    <a:gd name="T14" fmla="*/ 488 w 800"/>
                    <a:gd name="T15" fmla="*/ 8 h 228"/>
                    <a:gd name="T16" fmla="*/ 592 w 800"/>
                    <a:gd name="T17" fmla="*/ 0 h 228"/>
                    <a:gd name="T18" fmla="*/ 644 w 800"/>
                    <a:gd name="T19" fmla="*/ 0 h 228"/>
                    <a:gd name="T20" fmla="*/ 700 w 800"/>
                    <a:gd name="T21" fmla="*/ 12 h 228"/>
                    <a:gd name="T22" fmla="*/ 732 w 800"/>
                    <a:gd name="T23" fmla="*/ 32 h 228"/>
                    <a:gd name="T24" fmla="*/ 800 w 800"/>
                    <a:gd name="T25" fmla="*/ 60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00" h="228">
                      <a:moveTo>
                        <a:pt x="0" y="228"/>
                      </a:moveTo>
                      <a:lnTo>
                        <a:pt x="84" y="184"/>
                      </a:lnTo>
                      <a:lnTo>
                        <a:pt x="160" y="144"/>
                      </a:lnTo>
                      <a:lnTo>
                        <a:pt x="204" y="104"/>
                      </a:lnTo>
                      <a:lnTo>
                        <a:pt x="264" y="56"/>
                      </a:lnTo>
                      <a:lnTo>
                        <a:pt x="328" y="32"/>
                      </a:lnTo>
                      <a:lnTo>
                        <a:pt x="392" y="20"/>
                      </a:lnTo>
                      <a:lnTo>
                        <a:pt x="488" y="8"/>
                      </a:lnTo>
                      <a:lnTo>
                        <a:pt x="592" y="0"/>
                      </a:lnTo>
                      <a:lnTo>
                        <a:pt x="644" y="0"/>
                      </a:lnTo>
                      <a:lnTo>
                        <a:pt x="700" y="12"/>
                      </a:lnTo>
                      <a:lnTo>
                        <a:pt x="732" y="32"/>
                      </a:lnTo>
                      <a:lnTo>
                        <a:pt x="800" y="60"/>
                      </a:lnTo>
                    </a:path>
                  </a:pathLst>
                </a:custGeom>
                <a:noFill/>
                <a:ln w="25400" cap="flat" cmpd="sng">
                  <a:solidFill>
                    <a:schemeClr val="tx1"/>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4571" name="Freeform 11"/>
                <p:cNvSpPr>
                  <a:spLocks/>
                </p:cNvSpPr>
                <p:nvPr/>
              </p:nvSpPr>
              <p:spPr bwMode="auto">
                <a:xfrm>
                  <a:off x="1251" y="4243"/>
                  <a:ext cx="235" cy="48"/>
                </a:xfrm>
                <a:custGeom>
                  <a:avLst/>
                  <a:gdLst>
                    <a:gd name="T0" fmla="*/ 0 w 188"/>
                    <a:gd name="T1" fmla="*/ 48 h 48"/>
                    <a:gd name="T2" fmla="*/ 60 w 188"/>
                    <a:gd name="T3" fmla="*/ 28 h 48"/>
                    <a:gd name="T4" fmla="*/ 112 w 188"/>
                    <a:gd name="T5" fmla="*/ 20 h 48"/>
                    <a:gd name="T6" fmla="*/ 188 w 188"/>
                    <a:gd name="T7" fmla="*/ 0 h 48"/>
                  </a:gdLst>
                  <a:ahLst/>
                  <a:cxnLst>
                    <a:cxn ang="0">
                      <a:pos x="T0" y="T1"/>
                    </a:cxn>
                    <a:cxn ang="0">
                      <a:pos x="T2" y="T3"/>
                    </a:cxn>
                    <a:cxn ang="0">
                      <a:pos x="T4" y="T5"/>
                    </a:cxn>
                    <a:cxn ang="0">
                      <a:pos x="T6" y="T7"/>
                    </a:cxn>
                  </a:cxnLst>
                  <a:rect l="0" t="0" r="r" b="b"/>
                  <a:pathLst>
                    <a:path w="188" h="48">
                      <a:moveTo>
                        <a:pt x="0" y="48"/>
                      </a:moveTo>
                      <a:lnTo>
                        <a:pt x="60" y="28"/>
                      </a:lnTo>
                      <a:lnTo>
                        <a:pt x="112" y="20"/>
                      </a:lnTo>
                      <a:lnTo>
                        <a:pt x="188" y="0"/>
                      </a:lnTo>
                    </a:path>
                  </a:pathLst>
                </a:custGeom>
                <a:noFill/>
                <a:ln w="25400" cap="flat" cmpd="sng">
                  <a:solidFill>
                    <a:schemeClr val="tx1"/>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4572" name="Freeform 12"/>
                <p:cNvSpPr>
                  <a:spLocks/>
                </p:cNvSpPr>
                <p:nvPr/>
              </p:nvSpPr>
              <p:spPr bwMode="auto">
                <a:xfrm>
                  <a:off x="2206" y="4175"/>
                  <a:ext cx="205" cy="48"/>
                </a:xfrm>
                <a:custGeom>
                  <a:avLst/>
                  <a:gdLst>
                    <a:gd name="T0" fmla="*/ 0 w 164"/>
                    <a:gd name="T1" fmla="*/ 12 h 48"/>
                    <a:gd name="T2" fmla="*/ 48 w 164"/>
                    <a:gd name="T3" fmla="*/ 0 h 48"/>
                    <a:gd name="T4" fmla="*/ 164 w 164"/>
                    <a:gd name="T5" fmla="*/ 48 h 48"/>
                  </a:gdLst>
                  <a:ahLst/>
                  <a:cxnLst>
                    <a:cxn ang="0">
                      <a:pos x="T0" y="T1"/>
                    </a:cxn>
                    <a:cxn ang="0">
                      <a:pos x="T2" y="T3"/>
                    </a:cxn>
                    <a:cxn ang="0">
                      <a:pos x="T4" y="T5"/>
                    </a:cxn>
                  </a:cxnLst>
                  <a:rect l="0" t="0" r="r" b="b"/>
                  <a:pathLst>
                    <a:path w="164" h="48">
                      <a:moveTo>
                        <a:pt x="0" y="12"/>
                      </a:moveTo>
                      <a:lnTo>
                        <a:pt x="48" y="0"/>
                      </a:lnTo>
                      <a:lnTo>
                        <a:pt x="164" y="48"/>
                      </a:lnTo>
                    </a:path>
                  </a:pathLst>
                </a:custGeom>
                <a:noFill/>
                <a:ln w="25400" cap="flat" cmpd="sng">
                  <a:solidFill>
                    <a:schemeClr val="tx1"/>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4573" name="Freeform 13"/>
                <p:cNvSpPr>
                  <a:spLocks/>
                </p:cNvSpPr>
                <p:nvPr/>
              </p:nvSpPr>
              <p:spPr bwMode="auto">
                <a:xfrm>
                  <a:off x="2216" y="4151"/>
                  <a:ext cx="965" cy="156"/>
                </a:xfrm>
                <a:custGeom>
                  <a:avLst/>
                  <a:gdLst>
                    <a:gd name="T0" fmla="*/ 772 w 772"/>
                    <a:gd name="T1" fmla="*/ 156 h 156"/>
                    <a:gd name="T2" fmla="*/ 396 w 772"/>
                    <a:gd name="T3" fmla="*/ 20 h 156"/>
                    <a:gd name="T4" fmla="*/ 332 w 772"/>
                    <a:gd name="T5" fmla="*/ 0 h 156"/>
                    <a:gd name="T6" fmla="*/ 272 w 772"/>
                    <a:gd name="T7" fmla="*/ 16 h 156"/>
                    <a:gd name="T8" fmla="*/ 156 w 772"/>
                    <a:gd name="T9" fmla="*/ 76 h 156"/>
                    <a:gd name="T10" fmla="*/ 0 w 772"/>
                    <a:gd name="T11" fmla="*/ 156 h 156"/>
                  </a:gdLst>
                  <a:ahLst/>
                  <a:cxnLst>
                    <a:cxn ang="0">
                      <a:pos x="T0" y="T1"/>
                    </a:cxn>
                    <a:cxn ang="0">
                      <a:pos x="T2" y="T3"/>
                    </a:cxn>
                    <a:cxn ang="0">
                      <a:pos x="T4" y="T5"/>
                    </a:cxn>
                    <a:cxn ang="0">
                      <a:pos x="T6" y="T7"/>
                    </a:cxn>
                    <a:cxn ang="0">
                      <a:pos x="T8" y="T9"/>
                    </a:cxn>
                    <a:cxn ang="0">
                      <a:pos x="T10" y="T11"/>
                    </a:cxn>
                  </a:cxnLst>
                  <a:rect l="0" t="0" r="r" b="b"/>
                  <a:pathLst>
                    <a:path w="772" h="156">
                      <a:moveTo>
                        <a:pt x="772" y="156"/>
                      </a:moveTo>
                      <a:lnTo>
                        <a:pt x="396" y="20"/>
                      </a:lnTo>
                      <a:lnTo>
                        <a:pt x="332" y="0"/>
                      </a:lnTo>
                      <a:lnTo>
                        <a:pt x="272" y="16"/>
                      </a:lnTo>
                      <a:lnTo>
                        <a:pt x="156" y="76"/>
                      </a:lnTo>
                      <a:lnTo>
                        <a:pt x="0" y="156"/>
                      </a:lnTo>
                    </a:path>
                  </a:pathLst>
                </a:custGeom>
                <a:noFill/>
                <a:ln w="25400" cap="flat" cmpd="sng">
                  <a:solidFill>
                    <a:schemeClr val="tx1"/>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4574" name="Freeform 14"/>
                <p:cNvSpPr>
                  <a:spLocks/>
                </p:cNvSpPr>
                <p:nvPr/>
              </p:nvSpPr>
              <p:spPr bwMode="auto">
                <a:xfrm>
                  <a:off x="1076" y="4397"/>
                  <a:ext cx="424" cy="259"/>
                </a:xfrm>
                <a:custGeom>
                  <a:avLst/>
                  <a:gdLst>
                    <a:gd name="T0" fmla="*/ 0 w 339"/>
                    <a:gd name="T1" fmla="*/ 0 h 258"/>
                    <a:gd name="T2" fmla="*/ 63 w 339"/>
                    <a:gd name="T3" fmla="*/ 24 h 258"/>
                    <a:gd name="T4" fmla="*/ 105 w 339"/>
                    <a:gd name="T5" fmla="*/ 66 h 258"/>
                    <a:gd name="T6" fmla="*/ 246 w 339"/>
                    <a:gd name="T7" fmla="*/ 129 h 258"/>
                    <a:gd name="T8" fmla="*/ 231 w 339"/>
                    <a:gd name="T9" fmla="*/ 156 h 258"/>
                    <a:gd name="T10" fmla="*/ 261 w 339"/>
                    <a:gd name="T11" fmla="*/ 171 h 258"/>
                    <a:gd name="T12" fmla="*/ 252 w 339"/>
                    <a:gd name="T13" fmla="*/ 192 h 258"/>
                    <a:gd name="T14" fmla="*/ 276 w 339"/>
                    <a:gd name="T15" fmla="*/ 207 h 258"/>
                    <a:gd name="T16" fmla="*/ 312 w 339"/>
                    <a:gd name="T17" fmla="*/ 240 h 258"/>
                    <a:gd name="T18" fmla="*/ 339 w 339"/>
                    <a:gd name="T19" fmla="*/ 258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9" h="258">
                      <a:moveTo>
                        <a:pt x="0" y="0"/>
                      </a:moveTo>
                      <a:lnTo>
                        <a:pt x="63" y="24"/>
                      </a:lnTo>
                      <a:lnTo>
                        <a:pt x="105" y="66"/>
                      </a:lnTo>
                      <a:lnTo>
                        <a:pt x="246" y="129"/>
                      </a:lnTo>
                      <a:lnTo>
                        <a:pt x="231" y="156"/>
                      </a:lnTo>
                      <a:lnTo>
                        <a:pt x="261" y="171"/>
                      </a:lnTo>
                      <a:lnTo>
                        <a:pt x="252" y="192"/>
                      </a:lnTo>
                      <a:lnTo>
                        <a:pt x="276" y="207"/>
                      </a:lnTo>
                      <a:lnTo>
                        <a:pt x="312" y="240"/>
                      </a:lnTo>
                      <a:lnTo>
                        <a:pt x="339" y="258"/>
                      </a:lnTo>
                    </a:path>
                  </a:pathLst>
                </a:custGeom>
                <a:noFill/>
                <a:ln w="25400" cap="flat" cmpd="sng">
                  <a:solidFill>
                    <a:srgbClr val="0000FF"/>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4575" name="Freeform 15"/>
                <p:cNvSpPr>
                  <a:spLocks/>
                </p:cNvSpPr>
                <p:nvPr/>
              </p:nvSpPr>
              <p:spPr bwMode="auto">
                <a:xfrm>
                  <a:off x="1642" y="4204"/>
                  <a:ext cx="218" cy="415"/>
                </a:xfrm>
                <a:custGeom>
                  <a:avLst/>
                  <a:gdLst>
                    <a:gd name="T0" fmla="*/ 0 w 174"/>
                    <a:gd name="T1" fmla="*/ 0 h 414"/>
                    <a:gd name="T2" fmla="*/ 15 w 174"/>
                    <a:gd name="T3" fmla="*/ 66 h 414"/>
                    <a:gd name="T4" fmla="*/ 39 w 174"/>
                    <a:gd name="T5" fmla="*/ 120 h 414"/>
                    <a:gd name="T6" fmla="*/ 66 w 174"/>
                    <a:gd name="T7" fmla="*/ 150 h 414"/>
                    <a:gd name="T8" fmla="*/ 96 w 174"/>
                    <a:gd name="T9" fmla="*/ 177 h 414"/>
                    <a:gd name="T10" fmla="*/ 102 w 174"/>
                    <a:gd name="T11" fmla="*/ 186 h 414"/>
                    <a:gd name="T12" fmla="*/ 120 w 174"/>
                    <a:gd name="T13" fmla="*/ 192 h 414"/>
                    <a:gd name="T14" fmla="*/ 129 w 174"/>
                    <a:gd name="T15" fmla="*/ 201 h 414"/>
                    <a:gd name="T16" fmla="*/ 141 w 174"/>
                    <a:gd name="T17" fmla="*/ 204 h 414"/>
                    <a:gd name="T18" fmla="*/ 159 w 174"/>
                    <a:gd name="T19" fmla="*/ 219 h 414"/>
                    <a:gd name="T20" fmla="*/ 174 w 174"/>
                    <a:gd name="T21" fmla="*/ 264 h 414"/>
                    <a:gd name="T22" fmla="*/ 171 w 174"/>
                    <a:gd name="T23" fmla="*/ 375 h 414"/>
                    <a:gd name="T24" fmla="*/ 156 w 174"/>
                    <a:gd name="T25" fmla="*/ 396 h 414"/>
                    <a:gd name="T26" fmla="*/ 147 w 174"/>
                    <a:gd name="T27" fmla="*/ 414 h 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4" h="414">
                      <a:moveTo>
                        <a:pt x="0" y="0"/>
                      </a:moveTo>
                      <a:cubicBezTo>
                        <a:pt x="4" y="32"/>
                        <a:pt x="3" y="42"/>
                        <a:pt x="15" y="66"/>
                      </a:cubicBezTo>
                      <a:cubicBezTo>
                        <a:pt x="20" y="105"/>
                        <a:pt x="11" y="111"/>
                        <a:pt x="39" y="120"/>
                      </a:cubicBezTo>
                      <a:cubicBezTo>
                        <a:pt x="43" y="132"/>
                        <a:pt x="55" y="143"/>
                        <a:pt x="66" y="150"/>
                      </a:cubicBezTo>
                      <a:cubicBezTo>
                        <a:pt x="70" y="161"/>
                        <a:pt x="85" y="173"/>
                        <a:pt x="96" y="177"/>
                      </a:cubicBezTo>
                      <a:cubicBezTo>
                        <a:pt x="98" y="180"/>
                        <a:pt x="99" y="184"/>
                        <a:pt x="102" y="186"/>
                      </a:cubicBezTo>
                      <a:cubicBezTo>
                        <a:pt x="107" y="189"/>
                        <a:pt x="120" y="192"/>
                        <a:pt x="120" y="192"/>
                      </a:cubicBezTo>
                      <a:cubicBezTo>
                        <a:pt x="123" y="195"/>
                        <a:pt x="125" y="199"/>
                        <a:pt x="129" y="201"/>
                      </a:cubicBezTo>
                      <a:cubicBezTo>
                        <a:pt x="133" y="203"/>
                        <a:pt x="138" y="202"/>
                        <a:pt x="141" y="204"/>
                      </a:cubicBezTo>
                      <a:cubicBezTo>
                        <a:pt x="170" y="224"/>
                        <a:pt x="134" y="211"/>
                        <a:pt x="159" y="219"/>
                      </a:cubicBezTo>
                      <a:cubicBezTo>
                        <a:pt x="166" y="233"/>
                        <a:pt x="170" y="248"/>
                        <a:pt x="174" y="264"/>
                      </a:cubicBezTo>
                      <a:cubicBezTo>
                        <a:pt x="173" y="301"/>
                        <a:pt x="173" y="338"/>
                        <a:pt x="171" y="375"/>
                      </a:cubicBezTo>
                      <a:cubicBezTo>
                        <a:pt x="170" y="386"/>
                        <a:pt x="163" y="388"/>
                        <a:pt x="156" y="396"/>
                      </a:cubicBezTo>
                      <a:cubicBezTo>
                        <a:pt x="152" y="401"/>
                        <a:pt x="147" y="414"/>
                        <a:pt x="147" y="414"/>
                      </a:cubicBezTo>
                    </a:path>
                  </a:pathLst>
                </a:custGeom>
                <a:noFill/>
                <a:ln w="25400" cap="flat" cmpd="sng">
                  <a:solidFill>
                    <a:srgbClr val="0000FF"/>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4576" name="Freeform 16"/>
                <p:cNvSpPr>
                  <a:spLocks/>
                </p:cNvSpPr>
                <p:nvPr/>
              </p:nvSpPr>
              <p:spPr bwMode="auto">
                <a:xfrm>
                  <a:off x="1605" y="4466"/>
                  <a:ext cx="202" cy="87"/>
                </a:xfrm>
                <a:custGeom>
                  <a:avLst/>
                  <a:gdLst>
                    <a:gd name="T0" fmla="*/ 162 w 162"/>
                    <a:gd name="T1" fmla="*/ 0 h 87"/>
                    <a:gd name="T2" fmla="*/ 153 w 162"/>
                    <a:gd name="T3" fmla="*/ 6 h 87"/>
                    <a:gd name="T4" fmla="*/ 147 w 162"/>
                    <a:gd name="T5" fmla="*/ 15 h 87"/>
                    <a:gd name="T6" fmla="*/ 114 w 162"/>
                    <a:gd name="T7" fmla="*/ 33 h 87"/>
                    <a:gd name="T8" fmla="*/ 105 w 162"/>
                    <a:gd name="T9" fmla="*/ 42 h 87"/>
                    <a:gd name="T10" fmla="*/ 39 w 162"/>
                    <a:gd name="T11" fmla="*/ 57 h 87"/>
                    <a:gd name="T12" fmla="*/ 0 w 162"/>
                    <a:gd name="T13" fmla="*/ 87 h 87"/>
                  </a:gdLst>
                  <a:ahLst/>
                  <a:cxnLst>
                    <a:cxn ang="0">
                      <a:pos x="T0" y="T1"/>
                    </a:cxn>
                    <a:cxn ang="0">
                      <a:pos x="T2" y="T3"/>
                    </a:cxn>
                    <a:cxn ang="0">
                      <a:pos x="T4" y="T5"/>
                    </a:cxn>
                    <a:cxn ang="0">
                      <a:pos x="T6" y="T7"/>
                    </a:cxn>
                    <a:cxn ang="0">
                      <a:pos x="T8" y="T9"/>
                    </a:cxn>
                    <a:cxn ang="0">
                      <a:pos x="T10" y="T11"/>
                    </a:cxn>
                    <a:cxn ang="0">
                      <a:pos x="T12" y="T13"/>
                    </a:cxn>
                  </a:cxnLst>
                  <a:rect l="0" t="0" r="r" b="b"/>
                  <a:pathLst>
                    <a:path w="162" h="87">
                      <a:moveTo>
                        <a:pt x="162" y="0"/>
                      </a:moveTo>
                      <a:cubicBezTo>
                        <a:pt x="159" y="2"/>
                        <a:pt x="156" y="3"/>
                        <a:pt x="153" y="6"/>
                      </a:cubicBezTo>
                      <a:cubicBezTo>
                        <a:pt x="150" y="9"/>
                        <a:pt x="150" y="13"/>
                        <a:pt x="147" y="15"/>
                      </a:cubicBezTo>
                      <a:cubicBezTo>
                        <a:pt x="138" y="22"/>
                        <a:pt x="124" y="26"/>
                        <a:pt x="114" y="33"/>
                      </a:cubicBezTo>
                      <a:cubicBezTo>
                        <a:pt x="107" y="43"/>
                        <a:pt x="112" y="42"/>
                        <a:pt x="105" y="42"/>
                      </a:cubicBezTo>
                      <a:cubicBezTo>
                        <a:pt x="72" y="44"/>
                        <a:pt x="64" y="45"/>
                        <a:pt x="39" y="57"/>
                      </a:cubicBezTo>
                      <a:lnTo>
                        <a:pt x="0" y="87"/>
                      </a:lnTo>
                    </a:path>
                  </a:pathLst>
                </a:custGeom>
                <a:noFill/>
                <a:ln w="25400" cap="flat" cmpd="sng">
                  <a:solidFill>
                    <a:srgbClr val="0000FF"/>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4577" name="Freeform 17"/>
                <p:cNvSpPr>
                  <a:spLocks/>
                </p:cNvSpPr>
                <p:nvPr/>
              </p:nvSpPr>
              <p:spPr bwMode="auto">
                <a:xfrm>
                  <a:off x="1462" y="4210"/>
                  <a:ext cx="162" cy="81"/>
                </a:xfrm>
                <a:custGeom>
                  <a:avLst/>
                  <a:gdLst>
                    <a:gd name="T0" fmla="*/ 129 w 129"/>
                    <a:gd name="T1" fmla="*/ 0 h 81"/>
                    <a:gd name="T2" fmla="*/ 102 w 129"/>
                    <a:gd name="T3" fmla="*/ 9 h 81"/>
                    <a:gd name="T4" fmla="*/ 96 w 129"/>
                    <a:gd name="T5" fmla="*/ 18 h 81"/>
                    <a:gd name="T6" fmla="*/ 87 w 129"/>
                    <a:gd name="T7" fmla="*/ 21 h 81"/>
                    <a:gd name="T8" fmla="*/ 39 w 129"/>
                    <a:gd name="T9" fmla="*/ 45 h 81"/>
                    <a:gd name="T10" fmla="*/ 0 w 129"/>
                    <a:gd name="T11" fmla="*/ 81 h 81"/>
                  </a:gdLst>
                  <a:ahLst/>
                  <a:cxnLst>
                    <a:cxn ang="0">
                      <a:pos x="T0" y="T1"/>
                    </a:cxn>
                    <a:cxn ang="0">
                      <a:pos x="T2" y="T3"/>
                    </a:cxn>
                    <a:cxn ang="0">
                      <a:pos x="T4" y="T5"/>
                    </a:cxn>
                    <a:cxn ang="0">
                      <a:pos x="T6" y="T7"/>
                    </a:cxn>
                    <a:cxn ang="0">
                      <a:pos x="T8" y="T9"/>
                    </a:cxn>
                    <a:cxn ang="0">
                      <a:pos x="T10" y="T11"/>
                    </a:cxn>
                  </a:cxnLst>
                  <a:rect l="0" t="0" r="r" b="b"/>
                  <a:pathLst>
                    <a:path w="129" h="81">
                      <a:moveTo>
                        <a:pt x="129" y="0"/>
                      </a:moveTo>
                      <a:cubicBezTo>
                        <a:pt x="117" y="2"/>
                        <a:pt x="110" y="1"/>
                        <a:pt x="102" y="9"/>
                      </a:cubicBezTo>
                      <a:cubicBezTo>
                        <a:pt x="99" y="12"/>
                        <a:pt x="99" y="16"/>
                        <a:pt x="96" y="18"/>
                      </a:cubicBezTo>
                      <a:cubicBezTo>
                        <a:pt x="94" y="20"/>
                        <a:pt x="87" y="21"/>
                        <a:pt x="87" y="21"/>
                      </a:cubicBezTo>
                      <a:lnTo>
                        <a:pt x="39" y="45"/>
                      </a:lnTo>
                      <a:lnTo>
                        <a:pt x="0" y="81"/>
                      </a:lnTo>
                    </a:path>
                  </a:pathLst>
                </a:custGeom>
                <a:noFill/>
                <a:ln w="25400" cap="flat" cmpd="sng">
                  <a:solidFill>
                    <a:srgbClr val="0000FF"/>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4578" name="Freeform 18"/>
                <p:cNvSpPr>
                  <a:spLocks/>
                </p:cNvSpPr>
                <p:nvPr/>
              </p:nvSpPr>
              <p:spPr bwMode="auto">
                <a:xfrm>
                  <a:off x="1954" y="4222"/>
                  <a:ext cx="266" cy="506"/>
                </a:xfrm>
                <a:custGeom>
                  <a:avLst/>
                  <a:gdLst>
                    <a:gd name="T0" fmla="*/ 99 w 213"/>
                    <a:gd name="T1" fmla="*/ 0 h 504"/>
                    <a:gd name="T2" fmla="*/ 141 w 213"/>
                    <a:gd name="T3" fmla="*/ 24 h 504"/>
                    <a:gd name="T4" fmla="*/ 186 w 213"/>
                    <a:gd name="T5" fmla="*/ 66 h 504"/>
                    <a:gd name="T6" fmla="*/ 201 w 213"/>
                    <a:gd name="T7" fmla="*/ 114 h 504"/>
                    <a:gd name="T8" fmla="*/ 183 w 213"/>
                    <a:gd name="T9" fmla="*/ 147 h 504"/>
                    <a:gd name="T10" fmla="*/ 201 w 213"/>
                    <a:gd name="T11" fmla="*/ 174 h 504"/>
                    <a:gd name="T12" fmla="*/ 174 w 213"/>
                    <a:gd name="T13" fmla="*/ 192 h 504"/>
                    <a:gd name="T14" fmla="*/ 135 w 213"/>
                    <a:gd name="T15" fmla="*/ 216 h 504"/>
                    <a:gd name="T16" fmla="*/ 132 w 213"/>
                    <a:gd name="T17" fmla="*/ 240 h 504"/>
                    <a:gd name="T18" fmla="*/ 168 w 213"/>
                    <a:gd name="T19" fmla="*/ 267 h 504"/>
                    <a:gd name="T20" fmla="*/ 99 w 213"/>
                    <a:gd name="T21" fmla="*/ 312 h 504"/>
                    <a:gd name="T22" fmla="*/ 15 w 213"/>
                    <a:gd name="T23" fmla="*/ 360 h 504"/>
                    <a:gd name="T24" fmla="*/ 51 w 213"/>
                    <a:gd name="T25" fmla="*/ 381 h 504"/>
                    <a:gd name="T26" fmla="*/ 63 w 213"/>
                    <a:gd name="T27" fmla="*/ 417 h 504"/>
                    <a:gd name="T28" fmla="*/ 78 w 213"/>
                    <a:gd name="T29" fmla="*/ 420 h 504"/>
                    <a:gd name="T30" fmla="*/ 75 w 213"/>
                    <a:gd name="T31" fmla="*/ 450 h 504"/>
                    <a:gd name="T32" fmla="*/ 99 w 213"/>
                    <a:gd name="T33" fmla="*/ 459 h 504"/>
                    <a:gd name="T34" fmla="*/ 102 w 213"/>
                    <a:gd name="T35" fmla="*/ 474 h 504"/>
                    <a:gd name="T36" fmla="*/ 123 w 213"/>
                    <a:gd name="T37" fmla="*/ 486 h 504"/>
                    <a:gd name="T38" fmla="*/ 162 w 213"/>
                    <a:gd name="T39" fmla="*/ 504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13" h="504">
                      <a:moveTo>
                        <a:pt x="99" y="0"/>
                      </a:moveTo>
                      <a:cubicBezTo>
                        <a:pt x="111" y="6"/>
                        <a:pt x="130" y="17"/>
                        <a:pt x="141" y="24"/>
                      </a:cubicBezTo>
                      <a:cubicBezTo>
                        <a:pt x="157" y="48"/>
                        <a:pt x="163" y="51"/>
                        <a:pt x="186" y="66"/>
                      </a:cubicBezTo>
                      <a:cubicBezTo>
                        <a:pt x="192" y="84"/>
                        <a:pt x="180" y="107"/>
                        <a:pt x="201" y="114"/>
                      </a:cubicBezTo>
                      <a:cubicBezTo>
                        <a:pt x="213" y="138"/>
                        <a:pt x="204" y="140"/>
                        <a:pt x="183" y="147"/>
                      </a:cubicBezTo>
                      <a:cubicBezTo>
                        <a:pt x="172" y="163"/>
                        <a:pt x="186" y="169"/>
                        <a:pt x="201" y="174"/>
                      </a:cubicBezTo>
                      <a:cubicBezTo>
                        <a:pt x="207" y="196"/>
                        <a:pt x="191" y="186"/>
                        <a:pt x="174" y="192"/>
                      </a:cubicBezTo>
                      <a:cubicBezTo>
                        <a:pt x="160" y="208"/>
                        <a:pt x="160" y="189"/>
                        <a:pt x="135" y="216"/>
                      </a:cubicBezTo>
                      <a:cubicBezTo>
                        <a:pt x="128" y="224"/>
                        <a:pt x="126" y="231"/>
                        <a:pt x="132" y="240"/>
                      </a:cubicBezTo>
                      <a:cubicBezTo>
                        <a:pt x="138" y="249"/>
                        <a:pt x="174" y="255"/>
                        <a:pt x="168" y="267"/>
                      </a:cubicBezTo>
                      <a:cubicBezTo>
                        <a:pt x="162" y="279"/>
                        <a:pt x="124" y="297"/>
                        <a:pt x="99" y="312"/>
                      </a:cubicBezTo>
                      <a:cubicBezTo>
                        <a:pt x="74" y="327"/>
                        <a:pt x="23" y="349"/>
                        <a:pt x="15" y="360"/>
                      </a:cubicBezTo>
                      <a:cubicBezTo>
                        <a:pt x="0" y="382"/>
                        <a:pt x="29" y="377"/>
                        <a:pt x="51" y="381"/>
                      </a:cubicBezTo>
                      <a:cubicBezTo>
                        <a:pt x="57" y="399"/>
                        <a:pt x="37" y="411"/>
                        <a:pt x="63" y="417"/>
                      </a:cubicBezTo>
                      <a:cubicBezTo>
                        <a:pt x="68" y="418"/>
                        <a:pt x="73" y="419"/>
                        <a:pt x="78" y="420"/>
                      </a:cubicBezTo>
                      <a:cubicBezTo>
                        <a:pt x="82" y="432"/>
                        <a:pt x="79" y="439"/>
                        <a:pt x="75" y="450"/>
                      </a:cubicBezTo>
                      <a:cubicBezTo>
                        <a:pt x="82" y="455"/>
                        <a:pt x="93" y="453"/>
                        <a:pt x="99" y="459"/>
                      </a:cubicBezTo>
                      <a:cubicBezTo>
                        <a:pt x="103" y="463"/>
                        <a:pt x="99" y="470"/>
                        <a:pt x="102" y="474"/>
                      </a:cubicBezTo>
                      <a:cubicBezTo>
                        <a:pt x="106" y="481"/>
                        <a:pt x="123" y="486"/>
                        <a:pt x="123" y="486"/>
                      </a:cubicBezTo>
                      <a:lnTo>
                        <a:pt x="162" y="504"/>
                      </a:lnTo>
                    </a:path>
                  </a:pathLst>
                </a:custGeom>
                <a:noFill/>
                <a:ln w="25400" cap="flat" cmpd="sng">
                  <a:solidFill>
                    <a:srgbClr val="0000FF"/>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4579" name="Freeform 19"/>
                <p:cNvSpPr>
                  <a:spLocks/>
                </p:cNvSpPr>
                <p:nvPr/>
              </p:nvSpPr>
              <p:spPr bwMode="auto">
                <a:xfrm>
                  <a:off x="1406" y="4261"/>
                  <a:ext cx="169" cy="73"/>
                </a:xfrm>
                <a:custGeom>
                  <a:avLst/>
                  <a:gdLst>
                    <a:gd name="T0" fmla="*/ 135 w 135"/>
                    <a:gd name="T1" fmla="*/ 0 h 72"/>
                    <a:gd name="T2" fmla="*/ 81 w 135"/>
                    <a:gd name="T3" fmla="*/ 27 h 72"/>
                    <a:gd name="T4" fmla="*/ 0 w 135"/>
                    <a:gd name="T5" fmla="*/ 72 h 72"/>
                  </a:gdLst>
                  <a:ahLst/>
                  <a:cxnLst>
                    <a:cxn ang="0">
                      <a:pos x="T0" y="T1"/>
                    </a:cxn>
                    <a:cxn ang="0">
                      <a:pos x="T2" y="T3"/>
                    </a:cxn>
                    <a:cxn ang="0">
                      <a:pos x="T4" y="T5"/>
                    </a:cxn>
                  </a:cxnLst>
                  <a:rect l="0" t="0" r="r" b="b"/>
                  <a:pathLst>
                    <a:path w="135" h="72">
                      <a:moveTo>
                        <a:pt x="135" y="0"/>
                      </a:moveTo>
                      <a:lnTo>
                        <a:pt x="81" y="27"/>
                      </a:lnTo>
                      <a:lnTo>
                        <a:pt x="0" y="72"/>
                      </a:lnTo>
                    </a:path>
                  </a:pathLst>
                </a:custGeom>
                <a:noFill/>
                <a:ln w="25400" cap="flat" cmpd="sng">
                  <a:solidFill>
                    <a:srgbClr val="0000FF"/>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4580" name="Freeform 20"/>
                <p:cNvSpPr>
                  <a:spLocks/>
                </p:cNvSpPr>
                <p:nvPr/>
              </p:nvSpPr>
              <p:spPr bwMode="auto">
                <a:xfrm>
                  <a:off x="1489" y="4430"/>
                  <a:ext cx="240" cy="54"/>
                </a:xfrm>
                <a:custGeom>
                  <a:avLst/>
                  <a:gdLst>
                    <a:gd name="T0" fmla="*/ 0 w 192"/>
                    <a:gd name="T1" fmla="*/ 54 h 54"/>
                    <a:gd name="T2" fmla="*/ 60 w 192"/>
                    <a:gd name="T3" fmla="*/ 51 h 54"/>
                    <a:gd name="T4" fmla="*/ 120 w 192"/>
                    <a:gd name="T5" fmla="*/ 45 h 54"/>
                    <a:gd name="T6" fmla="*/ 87 w 192"/>
                    <a:gd name="T7" fmla="*/ 36 h 54"/>
                    <a:gd name="T8" fmla="*/ 132 w 192"/>
                    <a:gd name="T9" fmla="*/ 27 h 54"/>
                    <a:gd name="T10" fmla="*/ 192 w 192"/>
                    <a:gd name="T11" fmla="*/ 0 h 54"/>
                  </a:gdLst>
                  <a:ahLst/>
                  <a:cxnLst>
                    <a:cxn ang="0">
                      <a:pos x="T0" y="T1"/>
                    </a:cxn>
                    <a:cxn ang="0">
                      <a:pos x="T2" y="T3"/>
                    </a:cxn>
                    <a:cxn ang="0">
                      <a:pos x="T4" y="T5"/>
                    </a:cxn>
                    <a:cxn ang="0">
                      <a:pos x="T6" y="T7"/>
                    </a:cxn>
                    <a:cxn ang="0">
                      <a:pos x="T8" y="T9"/>
                    </a:cxn>
                    <a:cxn ang="0">
                      <a:pos x="T10" y="T11"/>
                    </a:cxn>
                  </a:cxnLst>
                  <a:rect l="0" t="0" r="r" b="b"/>
                  <a:pathLst>
                    <a:path w="192" h="54">
                      <a:moveTo>
                        <a:pt x="0" y="54"/>
                      </a:moveTo>
                      <a:lnTo>
                        <a:pt x="60" y="51"/>
                      </a:lnTo>
                      <a:lnTo>
                        <a:pt x="120" y="45"/>
                      </a:lnTo>
                      <a:lnTo>
                        <a:pt x="87" y="36"/>
                      </a:lnTo>
                      <a:lnTo>
                        <a:pt x="132" y="27"/>
                      </a:lnTo>
                      <a:lnTo>
                        <a:pt x="192" y="0"/>
                      </a:lnTo>
                    </a:path>
                  </a:pathLst>
                </a:custGeom>
                <a:noFill/>
                <a:ln w="25400" cap="flat" cmpd="sng">
                  <a:solidFill>
                    <a:srgbClr val="0000FF"/>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4581" name="Freeform 21"/>
                <p:cNvSpPr>
                  <a:spLocks/>
                </p:cNvSpPr>
                <p:nvPr/>
              </p:nvSpPr>
              <p:spPr bwMode="auto">
                <a:xfrm>
                  <a:off x="1429" y="4309"/>
                  <a:ext cx="135" cy="40"/>
                </a:xfrm>
                <a:custGeom>
                  <a:avLst/>
                  <a:gdLst>
                    <a:gd name="T0" fmla="*/ 108 w 108"/>
                    <a:gd name="T1" fmla="*/ 0 h 39"/>
                    <a:gd name="T2" fmla="*/ 54 w 108"/>
                    <a:gd name="T3" fmla="*/ 15 h 39"/>
                    <a:gd name="T4" fmla="*/ 0 w 108"/>
                    <a:gd name="T5" fmla="*/ 39 h 39"/>
                  </a:gdLst>
                  <a:ahLst/>
                  <a:cxnLst>
                    <a:cxn ang="0">
                      <a:pos x="T0" y="T1"/>
                    </a:cxn>
                    <a:cxn ang="0">
                      <a:pos x="T2" y="T3"/>
                    </a:cxn>
                    <a:cxn ang="0">
                      <a:pos x="T4" y="T5"/>
                    </a:cxn>
                  </a:cxnLst>
                  <a:rect l="0" t="0" r="r" b="b"/>
                  <a:pathLst>
                    <a:path w="108" h="39">
                      <a:moveTo>
                        <a:pt x="108" y="0"/>
                      </a:moveTo>
                      <a:lnTo>
                        <a:pt x="54" y="15"/>
                      </a:lnTo>
                      <a:lnTo>
                        <a:pt x="0" y="39"/>
                      </a:lnTo>
                    </a:path>
                  </a:pathLst>
                </a:custGeom>
                <a:noFill/>
                <a:ln w="25400" cap="flat" cmpd="sng">
                  <a:solidFill>
                    <a:srgbClr val="0000FF"/>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4582" name="Freeform 22"/>
                <p:cNvSpPr>
                  <a:spLocks/>
                </p:cNvSpPr>
                <p:nvPr/>
              </p:nvSpPr>
              <p:spPr bwMode="auto">
                <a:xfrm>
                  <a:off x="1294" y="4373"/>
                  <a:ext cx="157" cy="30"/>
                </a:xfrm>
                <a:custGeom>
                  <a:avLst/>
                  <a:gdLst>
                    <a:gd name="T0" fmla="*/ 0 w 126"/>
                    <a:gd name="T1" fmla="*/ 30 h 30"/>
                    <a:gd name="T2" fmla="*/ 78 w 126"/>
                    <a:gd name="T3" fmla="*/ 24 h 30"/>
                    <a:gd name="T4" fmla="*/ 126 w 126"/>
                    <a:gd name="T5" fmla="*/ 0 h 30"/>
                  </a:gdLst>
                  <a:ahLst/>
                  <a:cxnLst>
                    <a:cxn ang="0">
                      <a:pos x="T0" y="T1"/>
                    </a:cxn>
                    <a:cxn ang="0">
                      <a:pos x="T2" y="T3"/>
                    </a:cxn>
                    <a:cxn ang="0">
                      <a:pos x="T4" y="T5"/>
                    </a:cxn>
                  </a:cxnLst>
                  <a:rect l="0" t="0" r="r" b="b"/>
                  <a:pathLst>
                    <a:path w="126" h="30">
                      <a:moveTo>
                        <a:pt x="0" y="30"/>
                      </a:moveTo>
                      <a:lnTo>
                        <a:pt x="78" y="24"/>
                      </a:lnTo>
                      <a:lnTo>
                        <a:pt x="126" y="0"/>
                      </a:lnTo>
                    </a:path>
                  </a:pathLst>
                </a:custGeom>
                <a:noFill/>
                <a:ln w="25400" cap="flat" cmpd="sng">
                  <a:solidFill>
                    <a:srgbClr val="0000FF"/>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4583" name="Freeform 23"/>
                <p:cNvSpPr>
                  <a:spLocks/>
                </p:cNvSpPr>
                <p:nvPr/>
              </p:nvSpPr>
              <p:spPr bwMode="auto">
                <a:xfrm>
                  <a:off x="1515" y="4544"/>
                  <a:ext cx="112" cy="48"/>
                </a:xfrm>
                <a:custGeom>
                  <a:avLst/>
                  <a:gdLst>
                    <a:gd name="T0" fmla="*/ 12 w 90"/>
                    <a:gd name="T1" fmla="*/ 0 h 48"/>
                    <a:gd name="T2" fmla="*/ 0 w 90"/>
                    <a:gd name="T3" fmla="*/ 27 h 48"/>
                    <a:gd name="T4" fmla="*/ 66 w 90"/>
                    <a:gd name="T5" fmla="*/ 45 h 48"/>
                    <a:gd name="T6" fmla="*/ 90 w 90"/>
                    <a:gd name="T7" fmla="*/ 48 h 48"/>
                  </a:gdLst>
                  <a:ahLst/>
                  <a:cxnLst>
                    <a:cxn ang="0">
                      <a:pos x="T0" y="T1"/>
                    </a:cxn>
                    <a:cxn ang="0">
                      <a:pos x="T2" y="T3"/>
                    </a:cxn>
                    <a:cxn ang="0">
                      <a:pos x="T4" y="T5"/>
                    </a:cxn>
                    <a:cxn ang="0">
                      <a:pos x="T6" y="T7"/>
                    </a:cxn>
                  </a:cxnLst>
                  <a:rect l="0" t="0" r="r" b="b"/>
                  <a:pathLst>
                    <a:path w="90" h="48">
                      <a:moveTo>
                        <a:pt x="12" y="0"/>
                      </a:moveTo>
                      <a:cubicBezTo>
                        <a:pt x="7" y="8"/>
                        <a:pt x="0" y="27"/>
                        <a:pt x="0" y="27"/>
                      </a:cubicBezTo>
                      <a:cubicBezTo>
                        <a:pt x="22" y="34"/>
                        <a:pt x="43" y="40"/>
                        <a:pt x="66" y="45"/>
                      </a:cubicBezTo>
                      <a:cubicBezTo>
                        <a:pt x="74" y="47"/>
                        <a:pt x="86" y="48"/>
                        <a:pt x="90" y="48"/>
                      </a:cubicBezTo>
                    </a:path>
                  </a:pathLst>
                </a:custGeom>
                <a:noFill/>
                <a:ln w="25400" cap="flat" cmpd="sng">
                  <a:solidFill>
                    <a:srgbClr val="0000FF"/>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4584" name="Freeform 24"/>
                <p:cNvSpPr>
                  <a:spLocks/>
                </p:cNvSpPr>
                <p:nvPr/>
              </p:nvSpPr>
              <p:spPr bwMode="auto">
                <a:xfrm>
                  <a:off x="2651" y="4195"/>
                  <a:ext cx="416" cy="337"/>
                </a:xfrm>
                <a:custGeom>
                  <a:avLst/>
                  <a:gdLst>
                    <a:gd name="T0" fmla="*/ 0 w 333"/>
                    <a:gd name="T1" fmla="*/ 0 h 336"/>
                    <a:gd name="T2" fmla="*/ 21 w 333"/>
                    <a:gd name="T3" fmla="*/ 33 h 336"/>
                    <a:gd name="T4" fmla="*/ 51 w 333"/>
                    <a:gd name="T5" fmla="*/ 96 h 336"/>
                    <a:gd name="T6" fmla="*/ 75 w 333"/>
                    <a:gd name="T7" fmla="*/ 120 h 336"/>
                    <a:gd name="T8" fmla="*/ 99 w 333"/>
                    <a:gd name="T9" fmla="*/ 144 h 336"/>
                    <a:gd name="T10" fmla="*/ 123 w 333"/>
                    <a:gd name="T11" fmla="*/ 150 h 336"/>
                    <a:gd name="T12" fmla="*/ 153 w 333"/>
                    <a:gd name="T13" fmla="*/ 165 h 336"/>
                    <a:gd name="T14" fmla="*/ 210 w 333"/>
                    <a:gd name="T15" fmla="*/ 195 h 336"/>
                    <a:gd name="T16" fmla="*/ 240 w 333"/>
                    <a:gd name="T17" fmla="*/ 210 h 336"/>
                    <a:gd name="T18" fmla="*/ 285 w 333"/>
                    <a:gd name="T19" fmla="*/ 237 h 336"/>
                    <a:gd name="T20" fmla="*/ 315 w 333"/>
                    <a:gd name="T21" fmla="*/ 252 h 336"/>
                    <a:gd name="T22" fmla="*/ 333 w 333"/>
                    <a:gd name="T23" fmla="*/ 261 h 336"/>
                    <a:gd name="T24" fmla="*/ 276 w 333"/>
                    <a:gd name="T25" fmla="*/ 264 h 336"/>
                    <a:gd name="T26" fmla="*/ 291 w 333"/>
                    <a:gd name="T27" fmla="*/ 282 h 336"/>
                    <a:gd name="T28" fmla="*/ 246 w 333"/>
                    <a:gd name="T29" fmla="*/ 300 h 336"/>
                    <a:gd name="T30" fmla="*/ 201 w 333"/>
                    <a:gd name="T31" fmla="*/ 336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33" h="336">
                      <a:moveTo>
                        <a:pt x="0" y="0"/>
                      </a:moveTo>
                      <a:cubicBezTo>
                        <a:pt x="15" y="5"/>
                        <a:pt x="12" y="20"/>
                        <a:pt x="21" y="33"/>
                      </a:cubicBezTo>
                      <a:cubicBezTo>
                        <a:pt x="25" y="61"/>
                        <a:pt x="31" y="76"/>
                        <a:pt x="51" y="96"/>
                      </a:cubicBezTo>
                      <a:cubicBezTo>
                        <a:pt x="56" y="110"/>
                        <a:pt x="62" y="114"/>
                        <a:pt x="75" y="120"/>
                      </a:cubicBezTo>
                      <a:cubicBezTo>
                        <a:pt x="77" y="122"/>
                        <a:pt x="96" y="143"/>
                        <a:pt x="99" y="144"/>
                      </a:cubicBezTo>
                      <a:cubicBezTo>
                        <a:pt x="106" y="148"/>
                        <a:pt x="123" y="150"/>
                        <a:pt x="123" y="150"/>
                      </a:cubicBezTo>
                      <a:cubicBezTo>
                        <a:pt x="133" y="160"/>
                        <a:pt x="140" y="161"/>
                        <a:pt x="153" y="165"/>
                      </a:cubicBezTo>
                      <a:cubicBezTo>
                        <a:pt x="166" y="178"/>
                        <a:pt x="192" y="189"/>
                        <a:pt x="210" y="195"/>
                      </a:cubicBezTo>
                      <a:cubicBezTo>
                        <a:pt x="219" y="208"/>
                        <a:pt x="225" y="207"/>
                        <a:pt x="240" y="210"/>
                      </a:cubicBezTo>
                      <a:cubicBezTo>
                        <a:pt x="253" y="223"/>
                        <a:pt x="266" y="232"/>
                        <a:pt x="285" y="237"/>
                      </a:cubicBezTo>
                      <a:cubicBezTo>
                        <a:pt x="296" y="248"/>
                        <a:pt x="301" y="248"/>
                        <a:pt x="315" y="252"/>
                      </a:cubicBezTo>
                      <a:cubicBezTo>
                        <a:pt x="321" y="254"/>
                        <a:pt x="333" y="261"/>
                        <a:pt x="333" y="261"/>
                      </a:cubicBezTo>
                      <a:lnTo>
                        <a:pt x="276" y="264"/>
                      </a:lnTo>
                      <a:lnTo>
                        <a:pt x="291" y="282"/>
                      </a:lnTo>
                      <a:lnTo>
                        <a:pt x="246" y="300"/>
                      </a:lnTo>
                      <a:cubicBezTo>
                        <a:pt x="272" y="326"/>
                        <a:pt x="210" y="319"/>
                        <a:pt x="201" y="336"/>
                      </a:cubicBezTo>
                    </a:path>
                  </a:pathLst>
                </a:custGeom>
                <a:noFill/>
                <a:ln w="25400" cap="flat" cmpd="sng">
                  <a:solidFill>
                    <a:srgbClr val="0000FF"/>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4585" name="Freeform 25"/>
                <p:cNvSpPr>
                  <a:spLocks/>
                </p:cNvSpPr>
                <p:nvPr/>
              </p:nvSpPr>
              <p:spPr bwMode="auto">
                <a:xfrm>
                  <a:off x="2546" y="4231"/>
                  <a:ext cx="311" cy="322"/>
                </a:xfrm>
                <a:custGeom>
                  <a:avLst/>
                  <a:gdLst>
                    <a:gd name="T0" fmla="*/ 18 w 249"/>
                    <a:gd name="T1" fmla="*/ 0 h 321"/>
                    <a:gd name="T2" fmla="*/ 0 w 249"/>
                    <a:gd name="T3" fmla="*/ 24 h 321"/>
                    <a:gd name="T4" fmla="*/ 54 w 249"/>
                    <a:gd name="T5" fmla="*/ 60 h 321"/>
                    <a:gd name="T6" fmla="*/ 84 w 249"/>
                    <a:gd name="T7" fmla="*/ 90 h 321"/>
                    <a:gd name="T8" fmla="*/ 90 w 249"/>
                    <a:gd name="T9" fmla="*/ 102 h 321"/>
                    <a:gd name="T10" fmla="*/ 99 w 249"/>
                    <a:gd name="T11" fmla="*/ 105 h 321"/>
                    <a:gd name="T12" fmla="*/ 120 w 249"/>
                    <a:gd name="T13" fmla="*/ 135 h 321"/>
                    <a:gd name="T14" fmla="*/ 162 w 249"/>
                    <a:gd name="T15" fmla="*/ 240 h 321"/>
                    <a:gd name="T16" fmla="*/ 195 w 249"/>
                    <a:gd name="T17" fmla="*/ 264 h 321"/>
                    <a:gd name="T18" fmla="*/ 225 w 249"/>
                    <a:gd name="T19" fmla="*/ 306 h 321"/>
                    <a:gd name="T20" fmla="*/ 231 w 249"/>
                    <a:gd name="T21" fmla="*/ 315 h 321"/>
                    <a:gd name="T22" fmla="*/ 249 w 249"/>
                    <a:gd name="T23" fmla="*/ 321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9" h="321">
                      <a:moveTo>
                        <a:pt x="18" y="0"/>
                      </a:moveTo>
                      <a:cubicBezTo>
                        <a:pt x="12" y="23"/>
                        <a:pt x="7" y="4"/>
                        <a:pt x="0" y="24"/>
                      </a:cubicBezTo>
                      <a:cubicBezTo>
                        <a:pt x="18" y="36"/>
                        <a:pt x="35" y="50"/>
                        <a:pt x="54" y="60"/>
                      </a:cubicBezTo>
                      <a:cubicBezTo>
                        <a:pt x="62" y="70"/>
                        <a:pt x="73" y="86"/>
                        <a:pt x="84" y="90"/>
                      </a:cubicBezTo>
                      <a:cubicBezTo>
                        <a:pt x="86" y="94"/>
                        <a:pt x="87" y="99"/>
                        <a:pt x="90" y="102"/>
                      </a:cubicBezTo>
                      <a:cubicBezTo>
                        <a:pt x="92" y="104"/>
                        <a:pt x="97" y="103"/>
                        <a:pt x="99" y="105"/>
                      </a:cubicBezTo>
                      <a:cubicBezTo>
                        <a:pt x="106" y="112"/>
                        <a:pt x="114" y="126"/>
                        <a:pt x="120" y="135"/>
                      </a:cubicBezTo>
                      <a:cubicBezTo>
                        <a:pt x="122" y="185"/>
                        <a:pt x="111" y="227"/>
                        <a:pt x="162" y="240"/>
                      </a:cubicBezTo>
                      <a:cubicBezTo>
                        <a:pt x="172" y="250"/>
                        <a:pt x="184" y="255"/>
                        <a:pt x="195" y="264"/>
                      </a:cubicBezTo>
                      <a:cubicBezTo>
                        <a:pt x="199" y="290"/>
                        <a:pt x="202" y="295"/>
                        <a:pt x="225" y="306"/>
                      </a:cubicBezTo>
                      <a:cubicBezTo>
                        <a:pt x="227" y="309"/>
                        <a:pt x="228" y="313"/>
                        <a:pt x="231" y="315"/>
                      </a:cubicBezTo>
                      <a:cubicBezTo>
                        <a:pt x="236" y="318"/>
                        <a:pt x="249" y="321"/>
                        <a:pt x="249" y="321"/>
                      </a:cubicBezTo>
                    </a:path>
                  </a:pathLst>
                </a:custGeom>
                <a:noFill/>
                <a:ln w="25400" cap="flat" cmpd="sng">
                  <a:solidFill>
                    <a:srgbClr val="0000FF"/>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4586" name="Freeform 26"/>
                <p:cNvSpPr>
                  <a:spLocks/>
                </p:cNvSpPr>
                <p:nvPr/>
              </p:nvSpPr>
              <p:spPr bwMode="auto">
                <a:xfrm>
                  <a:off x="2659" y="4448"/>
                  <a:ext cx="56" cy="57"/>
                </a:xfrm>
                <a:custGeom>
                  <a:avLst/>
                  <a:gdLst>
                    <a:gd name="T0" fmla="*/ 45 w 45"/>
                    <a:gd name="T1" fmla="*/ 0 h 57"/>
                    <a:gd name="T2" fmla="*/ 15 w 45"/>
                    <a:gd name="T3" fmla="*/ 36 h 57"/>
                    <a:gd name="T4" fmla="*/ 0 w 45"/>
                    <a:gd name="T5" fmla="*/ 57 h 57"/>
                  </a:gdLst>
                  <a:ahLst/>
                  <a:cxnLst>
                    <a:cxn ang="0">
                      <a:pos x="T0" y="T1"/>
                    </a:cxn>
                    <a:cxn ang="0">
                      <a:pos x="T2" y="T3"/>
                    </a:cxn>
                    <a:cxn ang="0">
                      <a:pos x="T4" y="T5"/>
                    </a:cxn>
                  </a:cxnLst>
                  <a:rect l="0" t="0" r="r" b="b"/>
                  <a:pathLst>
                    <a:path w="45" h="57">
                      <a:moveTo>
                        <a:pt x="45" y="0"/>
                      </a:moveTo>
                      <a:cubicBezTo>
                        <a:pt x="23" y="9"/>
                        <a:pt x="26" y="17"/>
                        <a:pt x="15" y="36"/>
                      </a:cubicBezTo>
                      <a:cubicBezTo>
                        <a:pt x="11" y="42"/>
                        <a:pt x="0" y="50"/>
                        <a:pt x="0" y="57"/>
                      </a:cubicBezTo>
                    </a:path>
                  </a:pathLst>
                </a:custGeom>
                <a:noFill/>
                <a:ln w="25400" cap="flat" cmpd="sng">
                  <a:solidFill>
                    <a:srgbClr val="0000FF"/>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4587" name="Freeform 27"/>
                <p:cNvSpPr>
                  <a:spLocks/>
                </p:cNvSpPr>
                <p:nvPr/>
              </p:nvSpPr>
              <p:spPr bwMode="auto">
                <a:xfrm>
                  <a:off x="2535" y="4322"/>
                  <a:ext cx="87" cy="111"/>
                </a:xfrm>
                <a:custGeom>
                  <a:avLst/>
                  <a:gdLst>
                    <a:gd name="T0" fmla="*/ 48 w 70"/>
                    <a:gd name="T1" fmla="*/ 0 h 111"/>
                    <a:gd name="T2" fmla="*/ 63 w 70"/>
                    <a:gd name="T3" fmla="*/ 30 h 111"/>
                    <a:gd name="T4" fmla="*/ 30 w 70"/>
                    <a:gd name="T5" fmla="*/ 87 h 111"/>
                    <a:gd name="T6" fmla="*/ 0 w 70"/>
                    <a:gd name="T7" fmla="*/ 111 h 111"/>
                  </a:gdLst>
                  <a:ahLst/>
                  <a:cxnLst>
                    <a:cxn ang="0">
                      <a:pos x="T0" y="T1"/>
                    </a:cxn>
                    <a:cxn ang="0">
                      <a:pos x="T2" y="T3"/>
                    </a:cxn>
                    <a:cxn ang="0">
                      <a:pos x="T4" y="T5"/>
                    </a:cxn>
                    <a:cxn ang="0">
                      <a:pos x="T6" y="T7"/>
                    </a:cxn>
                  </a:cxnLst>
                  <a:rect l="0" t="0" r="r" b="b"/>
                  <a:pathLst>
                    <a:path w="70" h="111">
                      <a:moveTo>
                        <a:pt x="48" y="0"/>
                      </a:moveTo>
                      <a:cubicBezTo>
                        <a:pt x="52" y="13"/>
                        <a:pt x="53" y="20"/>
                        <a:pt x="63" y="30"/>
                      </a:cubicBezTo>
                      <a:cubicBezTo>
                        <a:pt x="70" y="58"/>
                        <a:pt x="57" y="80"/>
                        <a:pt x="30" y="87"/>
                      </a:cubicBezTo>
                      <a:cubicBezTo>
                        <a:pt x="27" y="97"/>
                        <a:pt x="11" y="111"/>
                        <a:pt x="0" y="111"/>
                      </a:cubicBezTo>
                    </a:path>
                  </a:pathLst>
                </a:custGeom>
                <a:noFill/>
                <a:ln w="25400" cap="flat" cmpd="sng">
                  <a:solidFill>
                    <a:srgbClr val="0000FF"/>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4588" name="Freeform 28"/>
                <p:cNvSpPr>
                  <a:spLocks/>
                </p:cNvSpPr>
                <p:nvPr/>
              </p:nvSpPr>
              <p:spPr bwMode="auto">
                <a:xfrm>
                  <a:off x="2584" y="4355"/>
                  <a:ext cx="68" cy="78"/>
                </a:xfrm>
                <a:custGeom>
                  <a:avLst/>
                  <a:gdLst>
                    <a:gd name="T0" fmla="*/ 48 w 70"/>
                    <a:gd name="T1" fmla="*/ 0 h 111"/>
                    <a:gd name="T2" fmla="*/ 63 w 70"/>
                    <a:gd name="T3" fmla="*/ 30 h 111"/>
                    <a:gd name="T4" fmla="*/ 30 w 70"/>
                    <a:gd name="T5" fmla="*/ 87 h 111"/>
                    <a:gd name="T6" fmla="*/ 0 w 70"/>
                    <a:gd name="T7" fmla="*/ 111 h 111"/>
                  </a:gdLst>
                  <a:ahLst/>
                  <a:cxnLst>
                    <a:cxn ang="0">
                      <a:pos x="T0" y="T1"/>
                    </a:cxn>
                    <a:cxn ang="0">
                      <a:pos x="T2" y="T3"/>
                    </a:cxn>
                    <a:cxn ang="0">
                      <a:pos x="T4" y="T5"/>
                    </a:cxn>
                    <a:cxn ang="0">
                      <a:pos x="T6" y="T7"/>
                    </a:cxn>
                  </a:cxnLst>
                  <a:rect l="0" t="0" r="r" b="b"/>
                  <a:pathLst>
                    <a:path w="70" h="111">
                      <a:moveTo>
                        <a:pt x="48" y="0"/>
                      </a:moveTo>
                      <a:cubicBezTo>
                        <a:pt x="52" y="13"/>
                        <a:pt x="53" y="20"/>
                        <a:pt x="63" y="30"/>
                      </a:cubicBezTo>
                      <a:cubicBezTo>
                        <a:pt x="70" y="58"/>
                        <a:pt x="57" y="80"/>
                        <a:pt x="30" y="87"/>
                      </a:cubicBezTo>
                      <a:cubicBezTo>
                        <a:pt x="27" y="97"/>
                        <a:pt x="11" y="111"/>
                        <a:pt x="0" y="111"/>
                      </a:cubicBezTo>
                    </a:path>
                  </a:pathLst>
                </a:custGeom>
                <a:noFill/>
                <a:ln w="25400" cap="flat" cmpd="sng">
                  <a:solidFill>
                    <a:srgbClr val="0000FF"/>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4589" name="Freeform 29"/>
                <p:cNvSpPr>
                  <a:spLocks/>
                </p:cNvSpPr>
                <p:nvPr/>
              </p:nvSpPr>
              <p:spPr bwMode="auto">
                <a:xfrm>
                  <a:off x="2434" y="4445"/>
                  <a:ext cx="82" cy="69"/>
                </a:xfrm>
                <a:custGeom>
                  <a:avLst/>
                  <a:gdLst>
                    <a:gd name="T0" fmla="*/ 0 w 66"/>
                    <a:gd name="T1" fmla="*/ 36 h 69"/>
                    <a:gd name="T2" fmla="*/ 36 w 66"/>
                    <a:gd name="T3" fmla="*/ 15 h 69"/>
                    <a:gd name="T4" fmla="*/ 63 w 66"/>
                    <a:gd name="T5" fmla="*/ 0 h 69"/>
                    <a:gd name="T6" fmla="*/ 27 w 66"/>
                    <a:gd name="T7" fmla="*/ 39 h 69"/>
                    <a:gd name="T8" fmla="*/ 66 w 66"/>
                    <a:gd name="T9" fmla="*/ 21 h 69"/>
                    <a:gd name="T10" fmla="*/ 21 w 66"/>
                    <a:gd name="T11" fmla="*/ 69 h 69"/>
                  </a:gdLst>
                  <a:ahLst/>
                  <a:cxnLst>
                    <a:cxn ang="0">
                      <a:pos x="T0" y="T1"/>
                    </a:cxn>
                    <a:cxn ang="0">
                      <a:pos x="T2" y="T3"/>
                    </a:cxn>
                    <a:cxn ang="0">
                      <a:pos x="T4" y="T5"/>
                    </a:cxn>
                    <a:cxn ang="0">
                      <a:pos x="T6" y="T7"/>
                    </a:cxn>
                    <a:cxn ang="0">
                      <a:pos x="T8" y="T9"/>
                    </a:cxn>
                    <a:cxn ang="0">
                      <a:pos x="T10" y="T11"/>
                    </a:cxn>
                  </a:cxnLst>
                  <a:rect l="0" t="0" r="r" b="b"/>
                  <a:pathLst>
                    <a:path w="66" h="69">
                      <a:moveTo>
                        <a:pt x="0" y="36"/>
                      </a:moveTo>
                      <a:lnTo>
                        <a:pt x="36" y="15"/>
                      </a:lnTo>
                      <a:lnTo>
                        <a:pt x="63" y="0"/>
                      </a:lnTo>
                      <a:lnTo>
                        <a:pt x="27" y="39"/>
                      </a:lnTo>
                      <a:lnTo>
                        <a:pt x="66" y="21"/>
                      </a:lnTo>
                      <a:lnTo>
                        <a:pt x="21" y="69"/>
                      </a:lnTo>
                    </a:path>
                  </a:pathLst>
                </a:custGeom>
                <a:noFill/>
                <a:ln w="25400" cap="flat" cmpd="sng">
                  <a:solidFill>
                    <a:srgbClr val="0000FF"/>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4590" name="Freeform 30"/>
                <p:cNvSpPr>
                  <a:spLocks/>
                </p:cNvSpPr>
                <p:nvPr/>
              </p:nvSpPr>
              <p:spPr bwMode="auto">
                <a:xfrm>
                  <a:off x="2411" y="4279"/>
                  <a:ext cx="116" cy="70"/>
                </a:xfrm>
                <a:custGeom>
                  <a:avLst/>
                  <a:gdLst>
                    <a:gd name="T0" fmla="*/ 93 w 93"/>
                    <a:gd name="T1" fmla="*/ 0 h 69"/>
                    <a:gd name="T2" fmla="*/ 42 w 93"/>
                    <a:gd name="T3" fmla="*/ 27 h 69"/>
                    <a:gd name="T4" fmla="*/ 18 w 93"/>
                    <a:gd name="T5" fmla="*/ 57 h 69"/>
                    <a:gd name="T6" fmla="*/ 0 w 93"/>
                    <a:gd name="T7" fmla="*/ 69 h 69"/>
                  </a:gdLst>
                  <a:ahLst/>
                  <a:cxnLst>
                    <a:cxn ang="0">
                      <a:pos x="T0" y="T1"/>
                    </a:cxn>
                    <a:cxn ang="0">
                      <a:pos x="T2" y="T3"/>
                    </a:cxn>
                    <a:cxn ang="0">
                      <a:pos x="T4" y="T5"/>
                    </a:cxn>
                    <a:cxn ang="0">
                      <a:pos x="T6" y="T7"/>
                    </a:cxn>
                  </a:cxnLst>
                  <a:rect l="0" t="0" r="r" b="b"/>
                  <a:pathLst>
                    <a:path w="93" h="69">
                      <a:moveTo>
                        <a:pt x="93" y="0"/>
                      </a:moveTo>
                      <a:cubicBezTo>
                        <a:pt x="76" y="9"/>
                        <a:pt x="58" y="16"/>
                        <a:pt x="42" y="27"/>
                      </a:cubicBezTo>
                      <a:cubicBezTo>
                        <a:pt x="34" y="39"/>
                        <a:pt x="33" y="52"/>
                        <a:pt x="18" y="57"/>
                      </a:cubicBezTo>
                      <a:cubicBezTo>
                        <a:pt x="4" y="67"/>
                        <a:pt x="10" y="64"/>
                        <a:pt x="0" y="69"/>
                      </a:cubicBezTo>
                    </a:path>
                  </a:pathLst>
                </a:custGeom>
                <a:noFill/>
                <a:ln w="25400" cap="flat" cmpd="sng">
                  <a:solidFill>
                    <a:srgbClr val="0000FF"/>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4591" name="Freeform 31"/>
                <p:cNvSpPr>
                  <a:spLocks/>
                </p:cNvSpPr>
                <p:nvPr/>
              </p:nvSpPr>
              <p:spPr bwMode="auto">
                <a:xfrm>
                  <a:off x="2287" y="4237"/>
                  <a:ext cx="199" cy="91"/>
                </a:xfrm>
                <a:custGeom>
                  <a:avLst/>
                  <a:gdLst>
                    <a:gd name="T0" fmla="*/ 159 w 159"/>
                    <a:gd name="T1" fmla="*/ 0 h 90"/>
                    <a:gd name="T2" fmla="*/ 126 w 159"/>
                    <a:gd name="T3" fmla="*/ 15 h 90"/>
                    <a:gd name="T4" fmla="*/ 90 w 159"/>
                    <a:gd name="T5" fmla="*/ 39 h 90"/>
                    <a:gd name="T6" fmla="*/ 72 w 159"/>
                    <a:gd name="T7" fmla="*/ 60 h 90"/>
                    <a:gd name="T8" fmla="*/ 30 w 159"/>
                    <a:gd name="T9" fmla="*/ 78 h 90"/>
                    <a:gd name="T10" fmla="*/ 12 w 159"/>
                    <a:gd name="T11" fmla="*/ 87 h 90"/>
                    <a:gd name="T12" fmla="*/ 0 w 159"/>
                    <a:gd name="T13" fmla="*/ 90 h 90"/>
                  </a:gdLst>
                  <a:ahLst/>
                  <a:cxnLst>
                    <a:cxn ang="0">
                      <a:pos x="T0" y="T1"/>
                    </a:cxn>
                    <a:cxn ang="0">
                      <a:pos x="T2" y="T3"/>
                    </a:cxn>
                    <a:cxn ang="0">
                      <a:pos x="T4" y="T5"/>
                    </a:cxn>
                    <a:cxn ang="0">
                      <a:pos x="T6" y="T7"/>
                    </a:cxn>
                    <a:cxn ang="0">
                      <a:pos x="T8" y="T9"/>
                    </a:cxn>
                    <a:cxn ang="0">
                      <a:pos x="T10" y="T11"/>
                    </a:cxn>
                    <a:cxn ang="0">
                      <a:pos x="T12" y="T13"/>
                    </a:cxn>
                  </a:cxnLst>
                  <a:rect l="0" t="0" r="r" b="b"/>
                  <a:pathLst>
                    <a:path w="159" h="90">
                      <a:moveTo>
                        <a:pt x="159" y="0"/>
                      </a:moveTo>
                      <a:cubicBezTo>
                        <a:pt x="146" y="3"/>
                        <a:pt x="138" y="11"/>
                        <a:pt x="126" y="15"/>
                      </a:cubicBezTo>
                      <a:cubicBezTo>
                        <a:pt x="118" y="27"/>
                        <a:pt x="103" y="32"/>
                        <a:pt x="90" y="39"/>
                      </a:cubicBezTo>
                      <a:cubicBezTo>
                        <a:pt x="86" y="51"/>
                        <a:pt x="84" y="56"/>
                        <a:pt x="72" y="60"/>
                      </a:cubicBezTo>
                      <a:cubicBezTo>
                        <a:pt x="66" y="77"/>
                        <a:pt x="46" y="76"/>
                        <a:pt x="30" y="78"/>
                      </a:cubicBezTo>
                      <a:cubicBezTo>
                        <a:pt x="20" y="85"/>
                        <a:pt x="23" y="84"/>
                        <a:pt x="12" y="87"/>
                      </a:cubicBezTo>
                      <a:cubicBezTo>
                        <a:pt x="8" y="88"/>
                        <a:pt x="0" y="90"/>
                        <a:pt x="0" y="90"/>
                      </a:cubicBezTo>
                    </a:path>
                  </a:pathLst>
                </a:custGeom>
                <a:noFill/>
                <a:ln w="25400" cap="flat" cmpd="sng">
                  <a:solidFill>
                    <a:srgbClr val="0000FF"/>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4592" name="Freeform 32"/>
                <p:cNvSpPr>
                  <a:spLocks/>
                </p:cNvSpPr>
                <p:nvPr/>
              </p:nvSpPr>
              <p:spPr bwMode="auto">
                <a:xfrm>
                  <a:off x="2242" y="4319"/>
                  <a:ext cx="263" cy="129"/>
                </a:xfrm>
                <a:custGeom>
                  <a:avLst/>
                  <a:gdLst>
                    <a:gd name="T0" fmla="*/ 210 w 210"/>
                    <a:gd name="T1" fmla="*/ 0 h 129"/>
                    <a:gd name="T2" fmla="*/ 186 w 210"/>
                    <a:gd name="T3" fmla="*/ 6 h 129"/>
                    <a:gd name="T4" fmla="*/ 174 w 210"/>
                    <a:gd name="T5" fmla="*/ 18 h 129"/>
                    <a:gd name="T6" fmla="*/ 156 w 210"/>
                    <a:gd name="T7" fmla="*/ 51 h 129"/>
                    <a:gd name="T8" fmla="*/ 69 w 210"/>
                    <a:gd name="T9" fmla="*/ 84 h 129"/>
                    <a:gd name="T10" fmla="*/ 21 w 210"/>
                    <a:gd name="T11" fmla="*/ 108 h 129"/>
                    <a:gd name="T12" fmla="*/ 0 w 210"/>
                    <a:gd name="T13" fmla="*/ 129 h 129"/>
                  </a:gdLst>
                  <a:ahLst/>
                  <a:cxnLst>
                    <a:cxn ang="0">
                      <a:pos x="T0" y="T1"/>
                    </a:cxn>
                    <a:cxn ang="0">
                      <a:pos x="T2" y="T3"/>
                    </a:cxn>
                    <a:cxn ang="0">
                      <a:pos x="T4" y="T5"/>
                    </a:cxn>
                    <a:cxn ang="0">
                      <a:pos x="T6" y="T7"/>
                    </a:cxn>
                    <a:cxn ang="0">
                      <a:pos x="T8" y="T9"/>
                    </a:cxn>
                    <a:cxn ang="0">
                      <a:pos x="T10" y="T11"/>
                    </a:cxn>
                    <a:cxn ang="0">
                      <a:pos x="T12" y="T13"/>
                    </a:cxn>
                  </a:cxnLst>
                  <a:rect l="0" t="0" r="r" b="b"/>
                  <a:pathLst>
                    <a:path w="210" h="129">
                      <a:moveTo>
                        <a:pt x="210" y="0"/>
                      </a:moveTo>
                      <a:cubicBezTo>
                        <a:pt x="202" y="2"/>
                        <a:pt x="192" y="0"/>
                        <a:pt x="186" y="6"/>
                      </a:cubicBezTo>
                      <a:cubicBezTo>
                        <a:pt x="170" y="22"/>
                        <a:pt x="198" y="10"/>
                        <a:pt x="174" y="18"/>
                      </a:cubicBezTo>
                      <a:cubicBezTo>
                        <a:pt x="170" y="33"/>
                        <a:pt x="172" y="46"/>
                        <a:pt x="156" y="51"/>
                      </a:cubicBezTo>
                      <a:cubicBezTo>
                        <a:pt x="150" y="70"/>
                        <a:pt x="87" y="79"/>
                        <a:pt x="69" y="84"/>
                      </a:cubicBezTo>
                      <a:cubicBezTo>
                        <a:pt x="61" y="96"/>
                        <a:pt x="36" y="103"/>
                        <a:pt x="21" y="108"/>
                      </a:cubicBezTo>
                      <a:cubicBezTo>
                        <a:pt x="14" y="122"/>
                        <a:pt x="10" y="119"/>
                        <a:pt x="0" y="129"/>
                      </a:cubicBezTo>
                    </a:path>
                  </a:pathLst>
                </a:custGeom>
                <a:noFill/>
                <a:ln w="25400" cap="flat" cmpd="sng">
                  <a:solidFill>
                    <a:srgbClr val="0000FF"/>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94593" name="Freeform 33"/>
              <p:cNvSpPr>
                <a:spLocks/>
              </p:cNvSpPr>
              <p:nvPr/>
            </p:nvSpPr>
            <p:spPr bwMode="auto">
              <a:xfrm>
                <a:off x="1959" y="4644"/>
                <a:ext cx="717" cy="678"/>
              </a:xfrm>
              <a:custGeom>
                <a:avLst/>
                <a:gdLst>
                  <a:gd name="T0" fmla="*/ 0 w 717"/>
                  <a:gd name="T1" fmla="*/ 315 h 678"/>
                  <a:gd name="T2" fmla="*/ 147 w 717"/>
                  <a:gd name="T3" fmla="*/ 438 h 678"/>
                  <a:gd name="T4" fmla="*/ 249 w 717"/>
                  <a:gd name="T5" fmla="*/ 462 h 678"/>
                  <a:gd name="T6" fmla="*/ 351 w 717"/>
                  <a:gd name="T7" fmla="*/ 678 h 678"/>
                  <a:gd name="T8" fmla="*/ 441 w 717"/>
                  <a:gd name="T9" fmla="*/ 636 h 678"/>
                  <a:gd name="T10" fmla="*/ 573 w 717"/>
                  <a:gd name="T11" fmla="*/ 540 h 678"/>
                  <a:gd name="T12" fmla="*/ 576 w 717"/>
                  <a:gd name="T13" fmla="*/ 435 h 678"/>
                  <a:gd name="T14" fmla="*/ 658 w 717"/>
                  <a:gd name="T15" fmla="*/ 228 h 678"/>
                  <a:gd name="T16" fmla="*/ 672 w 717"/>
                  <a:gd name="T17" fmla="*/ 126 h 678"/>
                  <a:gd name="T18" fmla="*/ 717 w 717"/>
                  <a:gd name="T19" fmla="*/ 0 h 678"/>
                  <a:gd name="T20" fmla="*/ 495 w 717"/>
                  <a:gd name="T21" fmla="*/ 219 h 678"/>
                  <a:gd name="T22" fmla="*/ 324 w 717"/>
                  <a:gd name="T23" fmla="*/ 318 h 678"/>
                  <a:gd name="T24" fmla="*/ 243 w 717"/>
                  <a:gd name="T25" fmla="*/ 333 h 678"/>
                  <a:gd name="T26" fmla="*/ 0 w 717"/>
                  <a:gd name="T27" fmla="*/ 315 h 6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17" h="678">
                    <a:moveTo>
                      <a:pt x="0" y="315"/>
                    </a:moveTo>
                    <a:lnTo>
                      <a:pt x="147" y="438"/>
                    </a:lnTo>
                    <a:lnTo>
                      <a:pt x="249" y="462"/>
                    </a:lnTo>
                    <a:lnTo>
                      <a:pt x="351" y="678"/>
                    </a:lnTo>
                    <a:lnTo>
                      <a:pt x="441" y="636"/>
                    </a:lnTo>
                    <a:lnTo>
                      <a:pt x="573" y="540"/>
                    </a:lnTo>
                    <a:lnTo>
                      <a:pt x="576" y="435"/>
                    </a:lnTo>
                    <a:lnTo>
                      <a:pt x="658" y="228"/>
                    </a:lnTo>
                    <a:lnTo>
                      <a:pt x="672" y="126"/>
                    </a:lnTo>
                    <a:lnTo>
                      <a:pt x="717" y="0"/>
                    </a:lnTo>
                    <a:lnTo>
                      <a:pt x="495" y="219"/>
                    </a:lnTo>
                    <a:lnTo>
                      <a:pt x="324" y="318"/>
                    </a:lnTo>
                    <a:lnTo>
                      <a:pt x="243" y="333"/>
                    </a:lnTo>
                    <a:lnTo>
                      <a:pt x="0" y="315"/>
                    </a:lnTo>
                    <a:close/>
                  </a:path>
                </a:pathLst>
              </a:custGeom>
              <a:solidFill>
                <a:srgbClr val="CC6600"/>
              </a:solidFill>
              <a:ln>
                <a:noFill/>
              </a:ln>
              <a:effectLst/>
              <a:extLst>
                <a:ext uri="{91240B29-F687-4F45-9708-019B960494DF}">
                  <a14:hiddenLine xmlns:a14="http://schemas.microsoft.com/office/drawing/2010/main" w="254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4594" name="Freeform 34" descr="Granite"/>
              <p:cNvSpPr>
                <a:spLocks/>
              </p:cNvSpPr>
              <p:nvPr/>
            </p:nvSpPr>
            <p:spPr bwMode="auto">
              <a:xfrm>
                <a:off x="1079" y="4475"/>
                <a:ext cx="1699" cy="496"/>
              </a:xfrm>
              <a:custGeom>
                <a:avLst/>
                <a:gdLst>
                  <a:gd name="T0" fmla="*/ 0 w 1699"/>
                  <a:gd name="T1" fmla="*/ 0 h 496"/>
                  <a:gd name="T2" fmla="*/ 40 w 1699"/>
                  <a:gd name="T3" fmla="*/ 48 h 496"/>
                  <a:gd name="T4" fmla="*/ 90 w 1699"/>
                  <a:gd name="T5" fmla="*/ 112 h 496"/>
                  <a:gd name="T6" fmla="*/ 125 w 1699"/>
                  <a:gd name="T7" fmla="*/ 196 h 496"/>
                  <a:gd name="T8" fmla="*/ 205 w 1699"/>
                  <a:gd name="T9" fmla="*/ 241 h 496"/>
                  <a:gd name="T10" fmla="*/ 245 w 1699"/>
                  <a:gd name="T11" fmla="*/ 273 h 496"/>
                  <a:gd name="T12" fmla="*/ 295 w 1699"/>
                  <a:gd name="T13" fmla="*/ 289 h 496"/>
                  <a:gd name="T14" fmla="*/ 460 w 1699"/>
                  <a:gd name="T15" fmla="*/ 337 h 496"/>
                  <a:gd name="T16" fmla="*/ 745 w 1699"/>
                  <a:gd name="T17" fmla="*/ 448 h 496"/>
                  <a:gd name="T18" fmla="*/ 814 w 1699"/>
                  <a:gd name="T19" fmla="*/ 460 h 496"/>
                  <a:gd name="T20" fmla="*/ 961 w 1699"/>
                  <a:gd name="T21" fmla="*/ 487 h 496"/>
                  <a:gd name="T22" fmla="*/ 1186 w 1699"/>
                  <a:gd name="T23" fmla="*/ 496 h 496"/>
                  <a:gd name="T24" fmla="*/ 1387 w 1699"/>
                  <a:gd name="T25" fmla="*/ 385 h 496"/>
                  <a:gd name="T26" fmla="*/ 1699 w 1699"/>
                  <a:gd name="T27" fmla="*/ 88 h 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99" h="496">
                    <a:moveTo>
                      <a:pt x="0" y="0"/>
                    </a:moveTo>
                    <a:lnTo>
                      <a:pt x="40" y="48"/>
                    </a:lnTo>
                    <a:lnTo>
                      <a:pt x="90" y="112"/>
                    </a:lnTo>
                    <a:lnTo>
                      <a:pt x="125" y="196"/>
                    </a:lnTo>
                    <a:lnTo>
                      <a:pt x="205" y="241"/>
                    </a:lnTo>
                    <a:lnTo>
                      <a:pt x="245" y="273"/>
                    </a:lnTo>
                    <a:lnTo>
                      <a:pt x="295" y="289"/>
                    </a:lnTo>
                    <a:lnTo>
                      <a:pt x="460" y="337"/>
                    </a:lnTo>
                    <a:lnTo>
                      <a:pt x="745" y="448"/>
                    </a:lnTo>
                    <a:lnTo>
                      <a:pt x="814" y="460"/>
                    </a:lnTo>
                    <a:lnTo>
                      <a:pt x="961" y="487"/>
                    </a:lnTo>
                    <a:lnTo>
                      <a:pt x="1186" y="496"/>
                    </a:lnTo>
                    <a:lnTo>
                      <a:pt x="1387" y="385"/>
                    </a:lnTo>
                    <a:lnTo>
                      <a:pt x="1699" y="88"/>
                    </a:lnTo>
                  </a:path>
                </a:pathLst>
              </a:custGeom>
              <a:noFill/>
              <a:ln w="38100" cap="flat" cmpd="sng">
                <a:solidFill>
                  <a:schemeClr val="tx1"/>
                </a:solidFill>
                <a:prstDash val="solid"/>
                <a:round/>
                <a:headEnd/>
                <a:tailEnd/>
              </a:ln>
              <a:effectLst/>
              <a:extLst>
                <a:ext uri="{909E8E84-426E-40DD-AFC4-6F175D3DCCD1}">
                  <a14:hiddenFill xmlns:a14="http://schemas.microsoft.com/office/drawing/2010/main">
                    <a:blipFill dpi="0" rotWithShape="0">
                      <a:blip r:embed="rId3"/>
                      <a:srcRect/>
                      <a:tile tx="0" ty="0" sx="100000" sy="100000" flip="none" algn="tl"/>
                    </a:blip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94595" name="Text Box 35"/>
            <p:cNvSpPr txBox="1">
              <a:spLocks noChangeArrowheads="1"/>
            </p:cNvSpPr>
            <p:nvPr/>
          </p:nvSpPr>
          <p:spPr bwMode="auto">
            <a:xfrm>
              <a:off x="4167" y="1225"/>
              <a:ext cx="1322"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en-US" sz="2400" b="0">
                  <a:latin typeface="Arial" panose="020B0604020202020204" pitchFamily="34" charset="0"/>
                </a:rPr>
                <a:t>Surface Trace</a:t>
              </a:r>
            </a:p>
          </p:txBody>
        </p:sp>
        <p:sp>
          <p:nvSpPr>
            <p:cNvPr id="194596" name="Text Box 36"/>
            <p:cNvSpPr txBox="1">
              <a:spLocks noChangeArrowheads="1"/>
            </p:cNvSpPr>
            <p:nvPr/>
          </p:nvSpPr>
          <p:spPr bwMode="auto">
            <a:xfrm>
              <a:off x="3916" y="3745"/>
              <a:ext cx="1313"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en-US" sz="2400" b="0">
                  <a:latin typeface="Arial" panose="020B0604020202020204" pitchFamily="34" charset="0"/>
                </a:rPr>
                <a:t>Cross Section</a:t>
              </a:r>
            </a:p>
          </p:txBody>
        </p:sp>
        <p:sp>
          <p:nvSpPr>
            <p:cNvPr id="194597" name="Line 37"/>
            <p:cNvSpPr>
              <a:spLocks noChangeShapeType="1"/>
            </p:cNvSpPr>
            <p:nvPr/>
          </p:nvSpPr>
          <p:spPr bwMode="auto">
            <a:xfrm flipV="1">
              <a:off x="4117" y="2351"/>
              <a:ext cx="1001" cy="416"/>
            </a:xfrm>
            <a:prstGeom prst="line">
              <a:avLst/>
            </a:prstGeom>
            <a:noFill/>
            <a:ln w="57150">
              <a:solidFill>
                <a:srgbClr val="FF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4598" name="Line 38"/>
            <p:cNvSpPr>
              <a:spLocks noChangeShapeType="1"/>
            </p:cNvSpPr>
            <p:nvPr/>
          </p:nvSpPr>
          <p:spPr bwMode="auto">
            <a:xfrm flipH="1">
              <a:off x="4655" y="3037"/>
              <a:ext cx="249" cy="745"/>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4599" name="Line 39"/>
            <p:cNvSpPr>
              <a:spLocks noChangeShapeType="1"/>
            </p:cNvSpPr>
            <p:nvPr/>
          </p:nvSpPr>
          <p:spPr bwMode="auto">
            <a:xfrm flipH="1">
              <a:off x="4737" y="1480"/>
              <a:ext cx="268" cy="967"/>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aphicFrame>
        <p:nvGraphicFramePr>
          <p:cNvPr id="194602" name="Object 42"/>
          <p:cNvGraphicFramePr>
            <a:graphicFrameLocks noChangeAspect="1"/>
          </p:cNvGraphicFramePr>
          <p:nvPr/>
        </p:nvGraphicFramePr>
        <p:xfrm>
          <a:off x="5349578" y="1255713"/>
          <a:ext cx="2984500" cy="869950"/>
        </p:xfrm>
        <a:graphic>
          <a:graphicData uri="http://schemas.openxmlformats.org/presentationml/2006/ole">
            <mc:AlternateContent xmlns:mc="http://schemas.openxmlformats.org/markup-compatibility/2006">
              <mc:Choice xmlns:v="urn:schemas-microsoft-com:vml" Requires="v">
                <p:oleObj spid="_x0000_s266317" name="Equation" r:id="rId4" imgW="609480" imgH="177480" progId="Equation.3">
                  <p:embed/>
                </p:oleObj>
              </mc:Choice>
              <mc:Fallback>
                <p:oleObj name="Equation" r:id="rId4" imgW="609480" imgH="177480" progId="Equation.3">
                  <p:embed/>
                  <p:pic>
                    <p:nvPicPr>
                      <p:cNvPr id="194602" name="Object 42"/>
                      <p:cNvPicPr>
                        <a:picLocks noChangeAspect="1" noChangeArrowheads="1"/>
                      </p:cNvPicPr>
                      <p:nvPr/>
                    </p:nvPicPr>
                    <p:blipFill>
                      <a:blip r:embed="rId5"/>
                      <a:srcRect/>
                      <a:stretch>
                        <a:fillRect/>
                      </a:stretch>
                    </p:blipFill>
                    <p:spPr bwMode="auto">
                      <a:xfrm>
                        <a:off x="5349578" y="1255713"/>
                        <a:ext cx="2984500" cy="8699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3660958249"/>
      </p:ext>
    </p:extLst>
  </p:cSld>
  <p:clrMapOvr>
    <a:masterClrMapping/>
  </p:clrMapOvr>
  <p:transition advTm="15000">
    <p:wipe dir="d"/>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Rectangle 2"/>
          <p:cNvSpPr>
            <a:spLocks noGrp="1" noChangeArrowheads="1"/>
          </p:cNvSpPr>
          <p:nvPr>
            <p:ph type="title"/>
          </p:nvPr>
        </p:nvSpPr>
        <p:spPr/>
        <p:txBody>
          <a:bodyPr/>
          <a:lstStyle/>
          <a:p>
            <a:r>
              <a:rPr lang="en-US" altLang="en-US" sz="6000" dirty="0"/>
              <a:t>Unconfined—Just </a:t>
            </a:r>
            <a:r>
              <a:rPr lang="en-US" altLang="en-US" sz="6000" i="1" dirty="0"/>
              <a:t>T</a:t>
            </a:r>
          </a:p>
        </p:txBody>
      </p:sp>
      <p:sp>
        <p:nvSpPr>
          <p:cNvPr id="266243" name="Rectangle 3"/>
          <p:cNvSpPr>
            <a:spLocks noGrp="1" noChangeArrowheads="1"/>
          </p:cNvSpPr>
          <p:nvPr>
            <p:ph idx="1"/>
          </p:nvPr>
        </p:nvSpPr>
        <p:spPr>
          <a:xfrm>
            <a:off x="162962" y="4476750"/>
            <a:ext cx="8981037" cy="2303463"/>
          </a:xfrm>
        </p:spPr>
        <p:txBody>
          <a:bodyPr/>
          <a:lstStyle/>
          <a:p>
            <a:pPr>
              <a:lnSpc>
                <a:spcPct val="90000"/>
              </a:lnSpc>
            </a:pPr>
            <a:r>
              <a:rPr lang="en-US" altLang="en-US" dirty="0"/>
              <a:t>Unconfined solution non-unique</a:t>
            </a:r>
          </a:p>
          <a:p>
            <a:pPr lvl="1">
              <a:lnSpc>
                <a:spcPct val="90000"/>
              </a:lnSpc>
            </a:pPr>
            <a:r>
              <a:rPr lang="en-US" altLang="en-US" dirty="0"/>
              <a:t>Response similar to dual-porosity &amp; other solutions </a:t>
            </a:r>
          </a:p>
          <a:p>
            <a:pPr>
              <a:lnSpc>
                <a:spcPct val="90000"/>
              </a:lnSpc>
            </a:pPr>
            <a:r>
              <a:rPr lang="en-US" altLang="en-US" dirty="0"/>
              <a:t>Transmissivity—GOOD, Report </a:t>
            </a:r>
            <a:r>
              <a:rPr lang="en-US" altLang="en-US" sz="3600" b="1" i="1" dirty="0"/>
              <a:t>T</a:t>
            </a:r>
          </a:p>
          <a:p>
            <a:pPr>
              <a:lnSpc>
                <a:spcPct val="90000"/>
              </a:lnSpc>
            </a:pPr>
            <a:r>
              <a:rPr lang="en-US" altLang="en-US" dirty="0"/>
              <a:t>All other parameters —BAD</a:t>
            </a:r>
          </a:p>
        </p:txBody>
      </p:sp>
      <p:pic>
        <p:nvPicPr>
          <p:cNvPr id="266245"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8450" y="1290638"/>
            <a:ext cx="8528050" cy="3173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6247"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2125" y="1303338"/>
            <a:ext cx="7891463" cy="32734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advTm="15000">
    <p:wipe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xit" presetSubtype="2" fill="hold" nodeType="clickEffect">
                                  <p:stCondLst>
                                    <p:cond delay="0"/>
                                  </p:stCondLst>
                                  <p:childTnLst>
                                    <p:anim calcmode="lin" valueType="num">
                                      <p:cBhvr>
                                        <p:cTn id="6" dur="1000"/>
                                        <p:tgtEl>
                                          <p:spTgt spid="266247"/>
                                        </p:tgtEl>
                                        <p:attrNameLst>
                                          <p:attrName>ppt_x</p:attrName>
                                        </p:attrNameLst>
                                      </p:cBhvr>
                                      <p:tavLst>
                                        <p:tav tm="0">
                                          <p:val>
                                            <p:strVal val="ppt_x"/>
                                          </p:val>
                                        </p:tav>
                                        <p:tav tm="100000">
                                          <p:val>
                                            <p:strVal val="ppt_x+ppt_w/2"/>
                                          </p:val>
                                        </p:tav>
                                      </p:tavLst>
                                    </p:anim>
                                    <p:anim calcmode="lin" valueType="num">
                                      <p:cBhvr>
                                        <p:cTn id="7" dur="1000"/>
                                        <p:tgtEl>
                                          <p:spTgt spid="266247"/>
                                        </p:tgtEl>
                                        <p:attrNameLst>
                                          <p:attrName>ppt_y</p:attrName>
                                        </p:attrNameLst>
                                      </p:cBhvr>
                                      <p:tavLst>
                                        <p:tav tm="0">
                                          <p:val>
                                            <p:strVal val="ppt_y"/>
                                          </p:val>
                                        </p:tav>
                                        <p:tav tm="100000">
                                          <p:val>
                                            <p:strVal val="ppt_y"/>
                                          </p:val>
                                        </p:tav>
                                      </p:tavLst>
                                    </p:anim>
                                    <p:anim calcmode="lin" valueType="num">
                                      <p:cBhvr>
                                        <p:cTn id="8" dur="1000"/>
                                        <p:tgtEl>
                                          <p:spTgt spid="266247"/>
                                        </p:tgtEl>
                                        <p:attrNameLst>
                                          <p:attrName>ppt_w</p:attrName>
                                        </p:attrNameLst>
                                      </p:cBhvr>
                                      <p:tavLst>
                                        <p:tav tm="0">
                                          <p:val>
                                            <p:strVal val="ppt_w"/>
                                          </p:val>
                                        </p:tav>
                                        <p:tav tm="100000">
                                          <p:val>
                                            <p:fltVal val="0"/>
                                          </p:val>
                                        </p:tav>
                                      </p:tavLst>
                                    </p:anim>
                                    <p:anim calcmode="lin" valueType="num">
                                      <p:cBhvr>
                                        <p:cTn id="9" dur="1000"/>
                                        <p:tgtEl>
                                          <p:spTgt spid="266247"/>
                                        </p:tgtEl>
                                        <p:attrNameLst>
                                          <p:attrName>ppt_h</p:attrName>
                                        </p:attrNameLst>
                                      </p:cBhvr>
                                      <p:tavLst>
                                        <p:tav tm="0">
                                          <p:val>
                                            <p:strVal val="ppt_h"/>
                                          </p:val>
                                        </p:tav>
                                        <p:tav tm="100000">
                                          <p:val>
                                            <p:strVal val="ppt_h"/>
                                          </p:val>
                                        </p:tav>
                                      </p:tavLst>
                                    </p:anim>
                                    <p:set>
                                      <p:cBhvr>
                                        <p:cTn id="10" dur="1" fill="hold">
                                          <p:stCondLst>
                                            <p:cond delay="999"/>
                                          </p:stCondLst>
                                        </p:cTn>
                                        <p:tgtEl>
                                          <p:spTgt spid="266247"/>
                                        </p:tgtEl>
                                        <p:attrNameLst>
                                          <p:attrName>style.visibility</p:attrName>
                                        </p:attrNameLst>
                                      </p:cBhvr>
                                      <p:to>
                                        <p:strVal val="hidden"/>
                                      </p:to>
                                    </p:set>
                                  </p:childTnLst>
                                </p:cTn>
                              </p:par>
                              <p:par>
                                <p:cTn id="11" presetID="17" presetClass="entr" presetSubtype="8" fill="hold" nodeType="withEffect">
                                  <p:stCondLst>
                                    <p:cond delay="0"/>
                                  </p:stCondLst>
                                  <p:childTnLst>
                                    <p:set>
                                      <p:cBhvr>
                                        <p:cTn id="12" dur="1" fill="hold">
                                          <p:stCondLst>
                                            <p:cond delay="0"/>
                                          </p:stCondLst>
                                        </p:cTn>
                                        <p:tgtEl>
                                          <p:spTgt spid="266245"/>
                                        </p:tgtEl>
                                        <p:attrNameLst>
                                          <p:attrName>style.visibility</p:attrName>
                                        </p:attrNameLst>
                                      </p:cBhvr>
                                      <p:to>
                                        <p:strVal val="visible"/>
                                      </p:to>
                                    </p:set>
                                    <p:anim calcmode="lin" valueType="num">
                                      <p:cBhvr>
                                        <p:cTn id="13" dur="1000" fill="hold"/>
                                        <p:tgtEl>
                                          <p:spTgt spid="266245"/>
                                        </p:tgtEl>
                                        <p:attrNameLst>
                                          <p:attrName>ppt_x</p:attrName>
                                        </p:attrNameLst>
                                      </p:cBhvr>
                                      <p:tavLst>
                                        <p:tav tm="0">
                                          <p:val>
                                            <p:strVal val="#ppt_x-#ppt_w/2"/>
                                          </p:val>
                                        </p:tav>
                                        <p:tav tm="100000">
                                          <p:val>
                                            <p:strVal val="#ppt_x"/>
                                          </p:val>
                                        </p:tav>
                                      </p:tavLst>
                                    </p:anim>
                                    <p:anim calcmode="lin" valueType="num">
                                      <p:cBhvr>
                                        <p:cTn id="14" dur="1000" fill="hold"/>
                                        <p:tgtEl>
                                          <p:spTgt spid="266245"/>
                                        </p:tgtEl>
                                        <p:attrNameLst>
                                          <p:attrName>ppt_y</p:attrName>
                                        </p:attrNameLst>
                                      </p:cBhvr>
                                      <p:tavLst>
                                        <p:tav tm="0">
                                          <p:val>
                                            <p:strVal val="#ppt_y"/>
                                          </p:val>
                                        </p:tav>
                                        <p:tav tm="100000">
                                          <p:val>
                                            <p:strVal val="#ppt_y"/>
                                          </p:val>
                                        </p:tav>
                                      </p:tavLst>
                                    </p:anim>
                                    <p:anim calcmode="lin" valueType="num">
                                      <p:cBhvr>
                                        <p:cTn id="15" dur="1000" fill="hold"/>
                                        <p:tgtEl>
                                          <p:spTgt spid="266245"/>
                                        </p:tgtEl>
                                        <p:attrNameLst>
                                          <p:attrName>ppt_w</p:attrName>
                                        </p:attrNameLst>
                                      </p:cBhvr>
                                      <p:tavLst>
                                        <p:tav tm="0">
                                          <p:val>
                                            <p:fltVal val="0"/>
                                          </p:val>
                                        </p:tav>
                                        <p:tav tm="100000">
                                          <p:val>
                                            <p:strVal val="#ppt_w"/>
                                          </p:val>
                                        </p:tav>
                                      </p:tavLst>
                                    </p:anim>
                                    <p:anim calcmode="lin" valueType="num">
                                      <p:cBhvr>
                                        <p:cTn id="16" dur="1000" fill="hold"/>
                                        <p:tgtEl>
                                          <p:spTgt spid="26624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Aquifer Unknown</a:t>
            </a:r>
          </a:p>
        </p:txBody>
      </p:sp>
      <p:sp>
        <p:nvSpPr>
          <p:cNvPr id="3" name="Content Placeholder 2"/>
          <p:cNvSpPr>
            <a:spLocks noGrp="1"/>
          </p:cNvSpPr>
          <p:nvPr>
            <p:ph idx="1"/>
          </p:nvPr>
        </p:nvSpPr>
        <p:spPr>
          <a:xfrm>
            <a:off x="0" y="1131457"/>
            <a:ext cx="4129898" cy="5639917"/>
          </a:xfrm>
        </p:spPr>
        <p:txBody>
          <a:bodyPr/>
          <a:lstStyle/>
          <a:p>
            <a:r>
              <a:rPr lang="en-US" sz="2000" dirty="0"/>
              <a:t>Transmissivity known, </a:t>
            </a:r>
            <a:br>
              <a:rPr lang="en-US" sz="2000" dirty="0"/>
            </a:br>
            <a:r>
              <a:rPr lang="en-US" sz="2000" dirty="0"/>
              <a:t>Need more to reduce to </a:t>
            </a:r>
            <a:r>
              <a:rPr lang="en-US" sz="2000" b="1" i="1" dirty="0"/>
              <a:t>K</a:t>
            </a:r>
          </a:p>
          <a:p>
            <a:r>
              <a:rPr lang="en-US" sz="2000" dirty="0"/>
              <a:t>Thickness (</a:t>
            </a:r>
            <a:r>
              <a:rPr lang="en-US" sz="2000" b="1" i="1" dirty="0"/>
              <a:t>b</a:t>
            </a:r>
            <a:r>
              <a:rPr lang="en-US" sz="2000" dirty="0"/>
              <a:t>) needed</a:t>
            </a:r>
          </a:p>
          <a:p>
            <a:pPr lvl="1"/>
            <a:r>
              <a:rPr lang="en-US" sz="1800" dirty="0"/>
              <a:t>Some ambiguity, basin fill  </a:t>
            </a:r>
          </a:p>
          <a:p>
            <a:pPr lvl="1"/>
            <a:r>
              <a:rPr lang="en-US" sz="1800" dirty="0"/>
              <a:t>Problem great, hard rocks</a:t>
            </a:r>
          </a:p>
          <a:p>
            <a:r>
              <a:rPr lang="en-US" sz="2000" dirty="0"/>
              <a:t>Lithologic classification &amp; hydraulics disagree</a:t>
            </a:r>
          </a:p>
          <a:p>
            <a:r>
              <a:rPr lang="en-US" sz="2000" dirty="0"/>
              <a:t>Reducing to </a:t>
            </a:r>
            <a:r>
              <a:rPr lang="en-US" sz="2000" b="1" i="1" dirty="0"/>
              <a:t>K</a:t>
            </a:r>
            <a:r>
              <a:rPr lang="en-US" sz="2000" dirty="0"/>
              <a:t> bad, where </a:t>
            </a:r>
            <a:br>
              <a:rPr lang="en-US" sz="2000" dirty="0"/>
            </a:br>
            <a:r>
              <a:rPr lang="en-US" sz="2000" b="1" i="1" dirty="0"/>
              <a:t>b</a:t>
            </a:r>
            <a:r>
              <a:rPr lang="en-US" sz="2000" dirty="0"/>
              <a:t> aquifer test &amp; </a:t>
            </a:r>
            <a:r>
              <a:rPr lang="en-US" sz="2000" b="1" i="1" dirty="0"/>
              <a:t>b</a:t>
            </a:r>
            <a:r>
              <a:rPr lang="en-US" sz="2000" dirty="0"/>
              <a:t> model differ</a:t>
            </a:r>
          </a:p>
          <a:p>
            <a:pPr lvl="1"/>
            <a:r>
              <a:rPr lang="en-US" sz="1800" b="1" i="1" dirty="0"/>
              <a:t>T</a:t>
            </a:r>
            <a:r>
              <a:rPr lang="en-US" sz="1800" dirty="0"/>
              <a:t> = 40,000 ft²/d, UE-19h</a:t>
            </a:r>
          </a:p>
          <a:p>
            <a:pPr lvl="1"/>
            <a:r>
              <a:rPr lang="en-US" sz="1800" b="1" i="1" dirty="0"/>
              <a:t>b</a:t>
            </a:r>
            <a:r>
              <a:rPr lang="en-US" sz="1800" dirty="0"/>
              <a:t> = 200 ft, packer tests</a:t>
            </a:r>
          </a:p>
          <a:p>
            <a:pPr lvl="1"/>
            <a:r>
              <a:rPr lang="en-US" sz="1800" b="1" i="1" dirty="0"/>
              <a:t>K</a:t>
            </a:r>
            <a:r>
              <a:rPr lang="en-US" sz="1800" dirty="0"/>
              <a:t> = 200 ft/d, reported</a:t>
            </a:r>
          </a:p>
          <a:p>
            <a:pPr lvl="1"/>
            <a:r>
              <a:rPr lang="en-US" sz="1800" b="1" i="1" dirty="0"/>
              <a:t>b</a:t>
            </a:r>
            <a:r>
              <a:rPr lang="en-US" sz="1800" dirty="0"/>
              <a:t> = 4,000 ft, model </a:t>
            </a:r>
          </a:p>
          <a:p>
            <a:pPr lvl="1"/>
            <a:r>
              <a:rPr lang="en-US" sz="1800" b="1" i="1" dirty="0"/>
              <a:t>T</a:t>
            </a:r>
            <a:r>
              <a:rPr lang="en-US" sz="1800" dirty="0"/>
              <a:t> = 800,000 ft²/d, model</a:t>
            </a:r>
          </a:p>
          <a:p>
            <a:r>
              <a:rPr lang="en-US" sz="2200" dirty="0"/>
              <a:t>Avoid badness, </a:t>
            </a:r>
            <a:br>
              <a:rPr lang="en-US" sz="2200" dirty="0"/>
            </a:br>
            <a:r>
              <a:rPr lang="en-US" sz="2200" dirty="0"/>
              <a:t>Report transmissivity (</a:t>
            </a:r>
            <a:r>
              <a:rPr lang="en-US" sz="2200" b="1" i="1" dirty="0"/>
              <a:t>T</a:t>
            </a:r>
            <a:r>
              <a:rPr lang="en-US" sz="2200" dirty="0"/>
              <a:t>)</a:t>
            </a:r>
          </a:p>
        </p:txBody>
      </p:sp>
      <p:grpSp>
        <p:nvGrpSpPr>
          <p:cNvPr id="16" name="Group 15"/>
          <p:cNvGrpSpPr/>
          <p:nvPr/>
        </p:nvGrpSpPr>
        <p:grpSpPr>
          <a:xfrm>
            <a:off x="4182096" y="1222109"/>
            <a:ext cx="4961905" cy="5580952"/>
            <a:chOff x="4182096" y="1222109"/>
            <a:chExt cx="4961905" cy="5580952"/>
          </a:xfrm>
        </p:grpSpPr>
        <p:pic>
          <p:nvPicPr>
            <p:cNvPr id="14" name="Picture 13"/>
            <p:cNvPicPr>
              <a:picLocks noChangeAspect="1"/>
            </p:cNvPicPr>
            <p:nvPr/>
          </p:nvPicPr>
          <p:blipFill>
            <a:blip r:embed="rId2"/>
            <a:stretch>
              <a:fillRect/>
            </a:stretch>
          </p:blipFill>
          <p:spPr>
            <a:xfrm>
              <a:off x="4182096" y="1222109"/>
              <a:ext cx="4961905" cy="5580952"/>
            </a:xfrm>
            <a:prstGeom prst="rect">
              <a:avLst/>
            </a:prstGeom>
          </p:spPr>
        </p:pic>
        <p:sp>
          <p:nvSpPr>
            <p:cNvPr id="8" name="Rectangle 7"/>
            <p:cNvSpPr/>
            <p:nvPr/>
          </p:nvSpPr>
          <p:spPr bwMode="auto">
            <a:xfrm rot="5400000">
              <a:off x="5156664" y="5605111"/>
              <a:ext cx="338554" cy="541174"/>
            </a:xfrm>
            <a:prstGeom prst="rect">
              <a:avLst/>
            </a:prstGeom>
            <a:noFill/>
            <a:ln w="12700" cap="flat" cmpd="sng" algn="ctr">
              <a:noFill/>
              <a:prstDash val="solid"/>
              <a:round/>
              <a:headEnd type="none" w="med" len="med"/>
              <a:tailEnd type="none" w="med" len="med"/>
            </a:ln>
            <a:effectLst/>
          </p:spPr>
          <p:txBody>
            <a:bodyPr vert="vert270" wrap="non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dirty="0">
                  <a:ln>
                    <a:noFill/>
                  </a:ln>
                  <a:solidFill>
                    <a:schemeClr val="tx1"/>
                  </a:solidFill>
                  <a:effectLst/>
                  <a:latin typeface="Arial" pitchFamily="34" charset="0"/>
                  <a:cs typeface="Arial" pitchFamily="34" charset="0"/>
                </a:rPr>
                <a:t>Aquifer</a:t>
              </a:r>
            </a:p>
          </p:txBody>
        </p:sp>
        <p:sp>
          <p:nvSpPr>
            <p:cNvPr id="9" name="Rectangle 8"/>
            <p:cNvSpPr/>
            <p:nvPr/>
          </p:nvSpPr>
          <p:spPr bwMode="auto">
            <a:xfrm rot="5400000">
              <a:off x="5079719" y="4083956"/>
              <a:ext cx="492443" cy="691856"/>
            </a:xfrm>
            <a:prstGeom prst="rect">
              <a:avLst/>
            </a:prstGeom>
            <a:noFill/>
            <a:ln w="12700" cap="flat" cmpd="sng" algn="ctr">
              <a:noFill/>
              <a:prstDash val="solid"/>
              <a:round/>
              <a:headEnd type="none" w="med" len="med"/>
              <a:tailEnd type="none" w="med" len="med"/>
            </a:ln>
            <a:effectLst/>
          </p:spPr>
          <p:txBody>
            <a:bodyPr vert="vert270" wrap="non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dirty="0">
                  <a:ln>
                    <a:noFill/>
                  </a:ln>
                  <a:solidFill>
                    <a:schemeClr val="tx1"/>
                  </a:solidFill>
                  <a:effectLst/>
                  <a:latin typeface="Arial" pitchFamily="34" charset="0"/>
                  <a:cs typeface="Arial" pitchFamily="34" charset="0"/>
                </a:rPr>
                <a:t>Confining</a:t>
              </a:r>
            </a:p>
            <a:p>
              <a:pPr marL="0" marR="0" indent="0" algn="ctr" defTabSz="914400" rtl="0" eaLnBrk="1" fontAlgn="base" latinLnBrk="0" hangingPunct="1">
                <a:lnSpc>
                  <a:spcPct val="100000"/>
                </a:lnSpc>
                <a:spcBef>
                  <a:spcPct val="0"/>
                </a:spcBef>
                <a:spcAft>
                  <a:spcPct val="0"/>
                </a:spcAft>
                <a:buClrTx/>
                <a:buSzTx/>
                <a:buFontTx/>
                <a:buNone/>
                <a:tabLst/>
              </a:pPr>
              <a:r>
                <a:rPr lang="en-US" sz="1000" dirty="0">
                  <a:latin typeface="Arial" pitchFamily="34" charset="0"/>
                  <a:cs typeface="Arial" pitchFamily="34" charset="0"/>
                </a:rPr>
                <a:t>Unit</a:t>
              </a:r>
              <a:endParaRPr kumimoji="0" lang="en-US" sz="1000" b="1" i="0" u="none" strike="noStrike" cap="none" normalizeH="0" baseline="0" dirty="0">
                <a:ln>
                  <a:noFill/>
                </a:ln>
                <a:solidFill>
                  <a:schemeClr val="tx1"/>
                </a:solidFill>
                <a:effectLst/>
                <a:latin typeface="Arial" pitchFamily="34" charset="0"/>
                <a:cs typeface="Arial" pitchFamily="34" charset="0"/>
              </a:endParaRPr>
            </a:p>
          </p:txBody>
        </p:sp>
      </p:grpSp>
      <p:sp>
        <p:nvSpPr>
          <p:cNvPr id="15" name="Rectangle 14"/>
          <p:cNvSpPr/>
          <p:nvPr/>
        </p:nvSpPr>
        <p:spPr bwMode="auto">
          <a:xfrm>
            <a:off x="4698749" y="4255129"/>
            <a:ext cx="4258438" cy="344032"/>
          </a:xfrm>
          <a:prstGeom prst="rect">
            <a:avLst/>
          </a:prstGeom>
          <a:noFill/>
          <a:ln w="28575" cap="flat" cmpd="sng" algn="ctr">
            <a:solidFill>
              <a:srgbClr val="00B0F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400" b="1" i="0" u="none" strike="noStrike" cap="none" normalizeH="0" baseline="0">
              <a:ln>
                <a:noFill/>
              </a:ln>
              <a:solidFill>
                <a:schemeClr val="tx1"/>
              </a:solidFill>
              <a:effectLst/>
              <a:latin typeface="Times New Roman" panose="02020603050405020304" pitchFamily="18" charset="0"/>
            </a:endParaRPr>
          </a:p>
        </p:txBody>
      </p:sp>
      <p:grpSp>
        <p:nvGrpSpPr>
          <p:cNvPr id="25" name="Group 24"/>
          <p:cNvGrpSpPr/>
          <p:nvPr/>
        </p:nvGrpSpPr>
        <p:grpSpPr>
          <a:xfrm>
            <a:off x="4182096" y="1218082"/>
            <a:ext cx="4962525" cy="5581650"/>
            <a:chOff x="3508650" y="1048805"/>
            <a:chExt cx="4962525" cy="5581650"/>
          </a:xfrm>
        </p:grpSpPr>
        <p:pic>
          <p:nvPicPr>
            <p:cNvPr id="22" name="Picture 21"/>
            <p:cNvPicPr>
              <a:picLocks noChangeAspect="1"/>
            </p:cNvPicPr>
            <p:nvPr/>
          </p:nvPicPr>
          <p:blipFill>
            <a:blip r:embed="rId3"/>
            <a:stretch>
              <a:fillRect/>
            </a:stretch>
          </p:blipFill>
          <p:spPr>
            <a:xfrm>
              <a:off x="3508650" y="1048805"/>
              <a:ext cx="4962525" cy="5581650"/>
            </a:xfrm>
            <a:prstGeom prst="rect">
              <a:avLst/>
            </a:prstGeom>
          </p:spPr>
        </p:pic>
        <p:sp>
          <p:nvSpPr>
            <p:cNvPr id="23" name="Rectangle 22"/>
            <p:cNvSpPr/>
            <p:nvPr/>
          </p:nvSpPr>
          <p:spPr bwMode="auto">
            <a:xfrm rot="5400000">
              <a:off x="4464806" y="4862488"/>
              <a:ext cx="338554" cy="541174"/>
            </a:xfrm>
            <a:prstGeom prst="rect">
              <a:avLst/>
            </a:prstGeom>
            <a:noFill/>
            <a:ln w="12700" cap="flat" cmpd="sng" algn="ctr">
              <a:noFill/>
              <a:prstDash val="solid"/>
              <a:round/>
              <a:headEnd type="none" w="med" len="med"/>
              <a:tailEnd type="none" w="med" len="med"/>
            </a:ln>
            <a:effectLst/>
          </p:spPr>
          <p:txBody>
            <a:bodyPr vert="vert270" wrap="non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dirty="0">
                  <a:ln>
                    <a:noFill/>
                  </a:ln>
                  <a:solidFill>
                    <a:schemeClr val="tx1"/>
                  </a:solidFill>
                  <a:effectLst/>
                  <a:latin typeface="Arial" pitchFamily="34" charset="0"/>
                  <a:cs typeface="Arial" pitchFamily="34" charset="0"/>
                </a:rPr>
                <a:t>Aquifer</a:t>
              </a:r>
            </a:p>
          </p:txBody>
        </p:sp>
        <p:sp>
          <p:nvSpPr>
            <p:cNvPr id="11" name="Rectangle 10"/>
            <p:cNvSpPr/>
            <p:nvPr/>
          </p:nvSpPr>
          <p:spPr bwMode="auto">
            <a:xfrm rot="5400000">
              <a:off x="4387862" y="3035314"/>
              <a:ext cx="492443" cy="691856"/>
            </a:xfrm>
            <a:prstGeom prst="rect">
              <a:avLst/>
            </a:prstGeom>
            <a:noFill/>
            <a:ln w="12700" cap="flat" cmpd="sng" algn="ctr">
              <a:noFill/>
              <a:prstDash val="solid"/>
              <a:round/>
              <a:headEnd type="none" w="med" len="med"/>
              <a:tailEnd type="none" w="med" len="med"/>
            </a:ln>
            <a:effectLst/>
          </p:spPr>
          <p:txBody>
            <a:bodyPr vert="vert270" wrap="non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dirty="0">
                  <a:ln>
                    <a:noFill/>
                  </a:ln>
                  <a:solidFill>
                    <a:schemeClr val="tx1"/>
                  </a:solidFill>
                  <a:effectLst/>
                  <a:latin typeface="Arial" pitchFamily="34" charset="0"/>
                  <a:cs typeface="Arial" pitchFamily="34" charset="0"/>
                </a:rPr>
                <a:t>Confining</a:t>
              </a:r>
            </a:p>
            <a:p>
              <a:pPr marL="0" marR="0" indent="0" algn="ctr" defTabSz="914400" rtl="0" eaLnBrk="1" fontAlgn="base" latinLnBrk="0" hangingPunct="1">
                <a:lnSpc>
                  <a:spcPct val="100000"/>
                </a:lnSpc>
                <a:spcBef>
                  <a:spcPct val="0"/>
                </a:spcBef>
                <a:spcAft>
                  <a:spcPct val="0"/>
                </a:spcAft>
                <a:buClrTx/>
                <a:buSzTx/>
                <a:buFontTx/>
                <a:buNone/>
                <a:tabLst/>
              </a:pPr>
              <a:r>
                <a:rPr lang="en-US" sz="1000" dirty="0">
                  <a:latin typeface="Arial" pitchFamily="34" charset="0"/>
                  <a:cs typeface="Arial" pitchFamily="34" charset="0"/>
                </a:rPr>
                <a:t>Unit</a:t>
              </a:r>
              <a:endParaRPr kumimoji="0" lang="en-US" sz="1000" b="1" i="0" u="none" strike="noStrike" cap="none" normalizeH="0" baseline="0" dirty="0">
                <a:ln>
                  <a:noFill/>
                </a:ln>
                <a:solidFill>
                  <a:schemeClr val="tx1"/>
                </a:solidFill>
                <a:effectLst/>
                <a:latin typeface="Arial" pitchFamily="34" charset="0"/>
                <a:cs typeface="Arial" pitchFamily="34" charset="0"/>
              </a:endParaRPr>
            </a:p>
          </p:txBody>
        </p:sp>
        <p:sp>
          <p:nvSpPr>
            <p:cNvPr id="24" name="Rectangle 23"/>
            <p:cNvSpPr/>
            <p:nvPr/>
          </p:nvSpPr>
          <p:spPr bwMode="auto">
            <a:xfrm rot="5400000">
              <a:off x="4387862" y="3945442"/>
              <a:ext cx="492443" cy="754374"/>
            </a:xfrm>
            <a:prstGeom prst="rect">
              <a:avLst/>
            </a:prstGeom>
            <a:noFill/>
            <a:ln w="12700" cap="flat" cmpd="sng" algn="ctr">
              <a:noFill/>
              <a:prstDash val="solid"/>
              <a:round/>
              <a:headEnd type="none" w="med" len="med"/>
              <a:tailEnd type="none" w="med" len="med"/>
            </a:ln>
            <a:effectLst/>
          </p:spPr>
          <p:txBody>
            <a:bodyPr vert="vert270" wrap="non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dirty="0">
                  <a:ln>
                    <a:noFill/>
                  </a:ln>
                  <a:solidFill>
                    <a:schemeClr val="tx1"/>
                  </a:solidFill>
                  <a:effectLst/>
                  <a:latin typeface="Arial" pitchFamily="34" charset="0"/>
                  <a:cs typeface="Arial" pitchFamily="34" charset="0"/>
                </a:rPr>
                <a:t>Composite</a:t>
              </a:r>
            </a:p>
            <a:p>
              <a:pPr marL="0" marR="0" indent="0" algn="ctr" defTabSz="914400" rtl="0" eaLnBrk="1" fontAlgn="base" latinLnBrk="0" hangingPunct="1">
                <a:lnSpc>
                  <a:spcPct val="100000"/>
                </a:lnSpc>
                <a:spcBef>
                  <a:spcPct val="0"/>
                </a:spcBef>
                <a:spcAft>
                  <a:spcPct val="0"/>
                </a:spcAft>
                <a:buClrTx/>
                <a:buSzTx/>
                <a:buFontTx/>
                <a:buNone/>
                <a:tabLst/>
              </a:pPr>
              <a:r>
                <a:rPr lang="en-US" sz="1000" dirty="0">
                  <a:latin typeface="Arial" pitchFamily="34" charset="0"/>
                  <a:cs typeface="Arial" pitchFamily="34" charset="0"/>
                </a:rPr>
                <a:t>Unit</a:t>
              </a:r>
              <a:endParaRPr kumimoji="0" lang="en-US" sz="1000" b="1" i="0" u="none" strike="noStrike" cap="none" normalizeH="0" baseline="0" dirty="0">
                <a:ln>
                  <a:noFill/>
                </a:ln>
                <a:solidFill>
                  <a:schemeClr val="tx1"/>
                </a:solidFill>
                <a:effectLst/>
                <a:latin typeface="Arial" pitchFamily="34" charset="0"/>
                <a:cs typeface="Arial" pitchFamily="34" charset="0"/>
              </a:endParaRPr>
            </a:p>
          </p:txBody>
        </p:sp>
      </p:grpSp>
      <p:grpSp>
        <p:nvGrpSpPr>
          <p:cNvPr id="28" name="Group 27"/>
          <p:cNvGrpSpPr/>
          <p:nvPr/>
        </p:nvGrpSpPr>
        <p:grpSpPr>
          <a:xfrm>
            <a:off x="4698749" y="3717825"/>
            <a:ext cx="4206240" cy="1397681"/>
            <a:chOff x="4698749" y="3717825"/>
            <a:chExt cx="4206240" cy="1397681"/>
          </a:xfrm>
        </p:grpSpPr>
        <p:sp>
          <p:nvSpPr>
            <p:cNvPr id="20" name="Rectangle 19"/>
            <p:cNvSpPr/>
            <p:nvPr/>
          </p:nvSpPr>
          <p:spPr bwMode="auto">
            <a:xfrm>
              <a:off x="4698749" y="3717825"/>
              <a:ext cx="4206240" cy="320040"/>
            </a:xfrm>
            <a:prstGeom prst="rect">
              <a:avLst/>
            </a:prstGeom>
            <a:solidFill>
              <a:srgbClr val="0070C0">
                <a:alpha val="20000"/>
              </a:srgbClr>
            </a:solidFill>
            <a:ln w="28575" cap="flat" cmpd="sng" algn="ctr">
              <a:solidFill>
                <a:srgbClr val="00B0F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400" b="1" i="0" u="none" strike="noStrike" cap="none" normalizeH="0" baseline="0">
                <a:ln>
                  <a:noFill/>
                </a:ln>
                <a:solidFill>
                  <a:schemeClr val="tx1"/>
                </a:solidFill>
                <a:effectLst/>
                <a:latin typeface="Times New Roman" panose="02020603050405020304" pitchFamily="18" charset="0"/>
              </a:endParaRPr>
            </a:p>
          </p:txBody>
        </p:sp>
        <p:sp>
          <p:nvSpPr>
            <p:cNvPr id="26" name="Rectangle 25"/>
            <p:cNvSpPr/>
            <p:nvPr/>
          </p:nvSpPr>
          <p:spPr bwMode="auto">
            <a:xfrm>
              <a:off x="4698749" y="4231351"/>
              <a:ext cx="4206240" cy="137160"/>
            </a:xfrm>
            <a:prstGeom prst="rect">
              <a:avLst/>
            </a:prstGeom>
            <a:solidFill>
              <a:srgbClr val="0070C0">
                <a:alpha val="20000"/>
              </a:srgbClr>
            </a:solidFill>
            <a:ln w="28575" cap="flat" cmpd="sng" algn="ctr">
              <a:solidFill>
                <a:srgbClr val="00B0F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400" b="1" i="0" u="none" strike="noStrike" cap="none" normalizeH="0" baseline="0">
                <a:ln>
                  <a:noFill/>
                </a:ln>
                <a:solidFill>
                  <a:schemeClr val="tx1"/>
                </a:solidFill>
                <a:effectLst/>
                <a:latin typeface="Times New Roman" panose="02020603050405020304" pitchFamily="18" charset="0"/>
              </a:endParaRPr>
            </a:p>
          </p:txBody>
        </p:sp>
        <p:sp>
          <p:nvSpPr>
            <p:cNvPr id="27" name="Rectangle 26"/>
            <p:cNvSpPr/>
            <p:nvPr/>
          </p:nvSpPr>
          <p:spPr bwMode="auto">
            <a:xfrm>
              <a:off x="4698749" y="4978346"/>
              <a:ext cx="4206240" cy="137160"/>
            </a:xfrm>
            <a:prstGeom prst="rect">
              <a:avLst/>
            </a:prstGeom>
            <a:solidFill>
              <a:srgbClr val="0070C0">
                <a:alpha val="20000"/>
              </a:srgbClr>
            </a:solidFill>
            <a:ln w="28575" cap="flat" cmpd="sng" algn="ctr">
              <a:solidFill>
                <a:srgbClr val="00B0F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400" b="1" i="0" u="none" strike="noStrike" cap="none" normalizeH="0" baseline="0">
                <a:ln>
                  <a:noFill/>
                </a:ln>
                <a:solidFill>
                  <a:schemeClr val="tx1"/>
                </a:solidFill>
                <a:effectLst/>
                <a:latin typeface="Times New Roman" panose="02020603050405020304" pitchFamily="18" charset="0"/>
              </a:endParaRPr>
            </a:p>
          </p:txBody>
        </p:sp>
      </p:grpSp>
      <p:grpSp>
        <p:nvGrpSpPr>
          <p:cNvPr id="19" name="Group 18"/>
          <p:cNvGrpSpPr/>
          <p:nvPr/>
        </p:nvGrpSpPr>
        <p:grpSpPr>
          <a:xfrm>
            <a:off x="4106754" y="1221411"/>
            <a:ext cx="4962525" cy="5581650"/>
            <a:chOff x="4106754" y="1221411"/>
            <a:chExt cx="4962525" cy="5581650"/>
          </a:xfrm>
        </p:grpSpPr>
        <p:pic>
          <p:nvPicPr>
            <p:cNvPr id="18" name="Picture 17"/>
            <p:cNvPicPr>
              <a:picLocks noChangeAspect="1"/>
            </p:cNvPicPr>
            <p:nvPr/>
          </p:nvPicPr>
          <p:blipFill>
            <a:blip r:embed="rId4"/>
            <a:stretch>
              <a:fillRect/>
            </a:stretch>
          </p:blipFill>
          <p:spPr>
            <a:xfrm>
              <a:off x="4106754" y="1221411"/>
              <a:ext cx="4962525" cy="5581650"/>
            </a:xfrm>
            <a:prstGeom prst="rect">
              <a:avLst/>
            </a:prstGeom>
          </p:spPr>
        </p:pic>
        <p:sp>
          <p:nvSpPr>
            <p:cNvPr id="10" name="Rectangle 9"/>
            <p:cNvSpPr/>
            <p:nvPr/>
          </p:nvSpPr>
          <p:spPr bwMode="auto">
            <a:xfrm rot="5400000">
              <a:off x="5071244" y="3738320"/>
              <a:ext cx="338554" cy="541174"/>
            </a:xfrm>
            <a:prstGeom prst="rect">
              <a:avLst/>
            </a:prstGeom>
            <a:noFill/>
            <a:ln w="12700" cap="flat" cmpd="sng" algn="ctr">
              <a:noFill/>
              <a:prstDash val="solid"/>
              <a:round/>
              <a:headEnd type="none" w="med" len="med"/>
              <a:tailEnd type="none" w="med" len="med"/>
            </a:ln>
            <a:effectLst/>
          </p:spPr>
          <p:txBody>
            <a:bodyPr vert="vert270" wrap="non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dirty="0">
                  <a:ln>
                    <a:noFill/>
                  </a:ln>
                  <a:solidFill>
                    <a:schemeClr val="tx1"/>
                  </a:solidFill>
                  <a:effectLst/>
                  <a:latin typeface="Arial" pitchFamily="34" charset="0"/>
                  <a:cs typeface="Arial" pitchFamily="34" charset="0"/>
                </a:rPr>
                <a:t>Aquifer</a:t>
              </a:r>
            </a:p>
          </p:txBody>
        </p:sp>
      </p:grpSp>
      <p:sp>
        <p:nvSpPr>
          <p:cNvPr id="17" name="Rectangle 16"/>
          <p:cNvSpPr/>
          <p:nvPr/>
        </p:nvSpPr>
        <p:spPr bwMode="auto">
          <a:xfrm>
            <a:off x="4611328" y="3347593"/>
            <a:ext cx="4206240" cy="182880"/>
          </a:xfrm>
          <a:prstGeom prst="rect">
            <a:avLst/>
          </a:prstGeom>
          <a:noFill/>
          <a:ln w="28575" cap="flat" cmpd="sng" algn="ctr">
            <a:solidFill>
              <a:srgbClr val="00B0F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400" b="1" i="0" u="none" strike="noStrike" cap="none" normalizeH="0" baseline="0">
              <a:ln>
                <a:noFill/>
              </a:ln>
              <a:solidFill>
                <a:schemeClr val="tx1"/>
              </a:solidFill>
              <a:effectLst/>
              <a:latin typeface="Times New Roman" panose="02020603050405020304" pitchFamily="18" charset="0"/>
            </a:endParaRPr>
          </a:p>
        </p:txBody>
      </p:sp>
      <p:sp>
        <p:nvSpPr>
          <p:cNvPr id="4" name="Text Box 70">
            <a:extLst>
              <a:ext uri="{FF2B5EF4-FFF2-40B4-BE49-F238E27FC236}">
                <a16:creationId xmlns:a16="http://schemas.microsoft.com/office/drawing/2014/main" id="{F397DAC4-8FCA-4188-9563-A8BD59A05305}"/>
              </a:ext>
            </a:extLst>
          </p:cNvPr>
          <p:cNvSpPr txBox="1">
            <a:spLocks noChangeArrowheads="1"/>
          </p:cNvSpPr>
          <p:nvPr/>
        </p:nvSpPr>
        <p:spPr bwMode="auto">
          <a:xfrm>
            <a:off x="1208301" y="6519446"/>
            <a:ext cx="2534668" cy="338554"/>
          </a:xfrm>
          <a:prstGeom prst="rect">
            <a:avLst/>
          </a:prstGeom>
          <a:noFill/>
          <a:ln w="19050">
            <a:noFill/>
            <a:miter lim="800000"/>
            <a:headEnd/>
            <a:tailEnd/>
          </a:ln>
        </p:spPr>
        <p:txBody>
          <a:bodyPr wrap="none" anchor="ctr">
            <a:spAutoFit/>
          </a:bodyPr>
          <a:lstStyle/>
          <a:p>
            <a:pPr algn="l" eaLnBrk="0" hangingPunct="0"/>
            <a:r>
              <a:rPr lang="en-US" altLang="en-US" sz="1600" dirty="0">
                <a:latin typeface="Arial" panose="020B0604020202020204" pitchFamily="34" charset="0"/>
                <a:cs typeface="Arial" panose="020B0604020202020204" pitchFamily="34" charset="0"/>
              </a:rPr>
              <a:t>(</a:t>
            </a:r>
            <a:r>
              <a:rPr lang="en-US" altLang="en-US" sz="1600" dirty="0">
                <a:latin typeface="Arial" panose="020B0604020202020204" pitchFamily="34" charset="0"/>
                <a:cs typeface="Arial" panose="020B0604020202020204" pitchFamily="34" charset="0"/>
                <a:hlinkClick r:id="rId5"/>
              </a:rPr>
              <a:t>Frus and Halford, 2018</a:t>
            </a:r>
            <a:r>
              <a:rPr lang="en-US" altLang="en-US" sz="1600" dirty="0">
                <a:latin typeface="Arial" panose="020B0604020202020204" pitchFamily="34" charset="0"/>
                <a:cs typeface="Arial" panose="020B0604020202020204" pitchFamily="34" charset="0"/>
              </a:rPr>
              <a:t>)</a:t>
            </a:r>
            <a:endParaRPr lang="en-US"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52560319"/>
      </p:ext>
    </p:extLst>
  </p:cSld>
  <p:clrMapOvr>
    <a:masterClrMapping/>
  </p:clrMapOvr>
  <p:transition advTm="15000">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right)">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childTnLst>
                          </p:cTn>
                        </p:par>
                        <p:par>
                          <p:cTn id="13" fill="hold">
                            <p:stCondLst>
                              <p:cond delay="500"/>
                            </p:stCondLst>
                            <p:childTnLst>
                              <p:par>
                                <p:cTn id="14" presetID="22" presetClass="entr" presetSubtype="2" fill="hold" nodeType="afterEffect">
                                  <p:stCondLst>
                                    <p:cond delay="500"/>
                                  </p:stCondLst>
                                  <p:childTnLst>
                                    <p:set>
                                      <p:cBhvr>
                                        <p:cTn id="15" dur="1" fill="hold">
                                          <p:stCondLst>
                                            <p:cond delay="0"/>
                                          </p:stCondLst>
                                        </p:cTn>
                                        <p:tgtEl>
                                          <p:spTgt spid="28"/>
                                        </p:tgtEl>
                                        <p:attrNameLst>
                                          <p:attrName>style.visibility</p:attrName>
                                        </p:attrNameLst>
                                      </p:cBhvr>
                                      <p:to>
                                        <p:strVal val="visible"/>
                                      </p:to>
                                    </p:set>
                                    <p:animEffect transition="in" filter="wipe(right)">
                                      <p:cBhvr>
                                        <p:cTn id="16" dur="500"/>
                                        <p:tgtEl>
                                          <p:spTgt spid="28"/>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500"/>
                                        <p:tgtEl>
                                          <p:spTgt spid="19"/>
                                        </p:tgtEl>
                                      </p:cBhvr>
                                    </p:animEffect>
                                  </p:childTnLst>
                                </p:cTn>
                              </p:par>
                            </p:childTnLst>
                          </p:cTn>
                        </p:par>
                        <p:par>
                          <p:cTn id="22" fill="hold">
                            <p:stCondLst>
                              <p:cond delay="500"/>
                            </p:stCondLst>
                            <p:childTnLst>
                              <p:par>
                                <p:cTn id="23" presetID="22" presetClass="entr" presetSubtype="2" fill="hold" grpId="0" nodeType="afterEffect">
                                  <p:stCondLst>
                                    <p:cond delay="500"/>
                                  </p:stCondLst>
                                  <p:childTnLst>
                                    <p:set>
                                      <p:cBhvr>
                                        <p:cTn id="24" dur="1" fill="hold">
                                          <p:stCondLst>
                                            <p:cond delay="0"/>
                                          </p:stCondLst>
                                        </p:cTn>
                                        <p:tgtEl>
                                          <p:spTgt spid="17"/>
                                        </p:tgtEl>
                                        <p:attrNameLst>
                                          <p:attrName>style.visibility</p:attrName>
                                        </p:attrNameLst>
                                      </p:cBhvr>
                                      <p:to>
                                        <p:strVal val="visible"/>
                                      </p:to>
                                    </p:set>
                                    <p:animEffect transition="in" filter="wipe(right)">
                                      <p:cBhvr>
                                        <p:cTn id="2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858000"/>
          </a:xfrm>
        </p:spPr>
        <p:txBody>
          <a:bodyPr/>
          <a:lstStyle/>
          <a:p>
            <a:r>
              <a:rPr lang="en-US" sz="9600" dirty="0"/>
              <a:t>DRAWDOWN</a:t>
            </a:r>
            <a:br>
              <a:rPr lang="en-US" sz="9600" dirty="0"/>
            </a:br>
            <a:r>
              <a:rPr lang="en-US" sz="9600" dirty="0"/>
              <a:t>DETECTION</a:t>
            </a:r>
          </a:p>
        </p:txBody>
      </p:sp>
    </p:spTree>
    <p:extLst>
      <p:ext uri="{BB962C8B-B14F-4D97-AF65-F5344CB8AC3E}">
        <p14:creationId xmlns:p14="http://schemas.microsoft.com/office/powerpoint/2010/main" val="1511049787"/>
      </p:ext>
    </p:extLst>
  </p:cSld>
  <p:clrMapOvr>
    <a:masterClrMapping/>
  </p:clrMapOvr>
  <p:transition advTm="15000">
    <p:wipe dir="d"/>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76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95750" y="1403350"/>
            <a:ext cx="5048250" cy="4421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76" name="Rectangle 4"/>
          <p:cNvSpPr>
            <a:spLocks noGrp="1" noChangeArrowheads="1"/>
          </p:cNvSpPr>
          <p:nvPr>
            <p:ph type="title"/>
          </p:nvPr>
        </p:nvSpPr>
        <p:spPr>
          <a:xfrm>
            <a:off x="0" y="0"/>
            <a:ext cx="9144000" cy="1141413"/>
          </a:xfrm>
        </p:spPr>
        <p:txBody>
          <a:bodyPr/>
          <a:lstStyle/>
          <a:p>
            <a:pPr eaLnBrk="1" hangingPunct="1"/>
            <a:r>
              <a:rPr lang="en-US" dirty="0"/>
              <a:t>Other Signals</a:t>
            </a:r>
          </a:p>
        </p:txBody>
      </p:sp>
      <p:sp>
        <p:nvSpPr>
          <p:cNvPr id="3077" name="Rectangle 5"/>
          <p:cNvSpPr>
            <a:spLocks noGrp="1" noChangeArrowheads="1"/>
          </p:cNvSpPr>
          <p:nvPr>
            <p:ph idx="1"/>
          </p:nvPr>
        </p:nvSpPr>
        <p:spPr>
          <a:xfrm>
            <a:off x="0" y="1447800"/>
            <a:ext cx="4095750" cy="5029200"/>
          </a:xfrm>
        </p:spPr>
        <p:txBody>
          <a:bodyPr/>
          <a:lstStyle/>
          <a:p>
            <a:pPr eaLnBrk="1" hangingPunct="1"/>
            <a:r>
              <a:rPr lang="en-US" dirty="0"/>
              <a:t>Well WW4a pumps</a:t>
            </a:r>
          </a:p>
          <a:p>
            <a:pPr eaLnBrk="1" hangingPunct="1"/>
            <a:r>
              <a:rPr lang="en-US" dirty="0"/>
              <a:t>Analyze response in well WW4 at Nevada Test Site,</a:t>
            </a:r>
            <a:br>
              <a:rPr lang="en-US" dirty="0"/>
            </a:br>
            <a:r>
              <a:rPr lang="en-US" dirty="0"/>
              <a:t>r = 1,200 feet</a:t>
            </a:r>
          </a:p>
          <a:p>
            <a:pPr eaLnBrk="1" hangingPunct="1"/>
            <a:r>
              <a:rPr lang="en-US" dirty="0"/>
              <a:t>Dual-porosity response clearly present</a:t>
            </a:r>
          </a:p>
        </p:txBody>
      </p:sp>
      <p:pic>
        <p:nvPicPr>
          <p:cNvPr id="3" name="Picture 2"/>
          <p:cNvPicPr>
            <a:picLocks noChangeAspect="1"/>
          </p:cNvPicPr>
          <p:nvPr/>
        </p:nvPicPr>
        <p:blipFill>
          <a:blip r:embed="rId3"/>
          <a:stretch>
            <a:fillRect/>
          </a:stretch>
        </p:blipFill>
        <p:spPr>
          <a:xfrm>
            <a:off x="4687960" y="1219200"/>
            <a:ext cx="4407338" cy="5486400"/>
          </a:xfrm>
          <a:prstGeom prst="rect">
            <a:avLst/>
          </a:prstGeom>
        </p:spPr>
      </p:pic>
      <p:pic>
        <p:nvPicPr>
          <p:cNvPr id="4" name="Picture 3"/>
          <p:cNvPicPr>
            <a:picLocks noChangeAspect="1"/>
          </p:cNvPicPr>
          <p:nvPr/>
        </p:nvPicPr>
        <p:blipFill>
          <a:blip r:embed="rId4"/>
          <a:stretch>
            <a:fillRect/>
          </a:stretch>
        </p:blipFill>
        <p:spPr>
          <a:xfrm>
            <a:off x="6409038" y="3318868"/>
            <a:ext cx="2588950" cy="3125122"/>
          </a:xfrm>
          <a:prstGeom prst="rect">
            <a:avLst/>
          </a:prstGeom>
        </p:spPr>
      </p:pic>
      <p:sp>
        <p:nvSpPr>
          <p:cNvPr id="6" name="Right Arrow 5"/>
          <p:cNvSpPr/>
          <p:nvPr/>
        </p:nvSpPr>
        <p:spPr bwMode="auto">
          <a:xfrm rot="20277617">
            <a:off x="5970375" y="2145580"/>
            <a:ext cx="1299003" cy="489109"/>
          </a:xfrm>
          <a:prstGeom prst="rightArrow">
            <a:avLst>
              <a:gd name="adj1" fmla="val 50000"/>
              <a:gd name="adj2" fmla="val 92058"/>
            </a:avLst>
          </a:prstGeom>
          <a:solidFill>
            <a:schemeClr val="accent2">
              <a:lumMod val="75000"/>
            </a:schemeClr>
          </a:solidFill>
          <a:ln w="28575"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dirty="0">
                <a:ln>
                  <a:noFill/>
                </a:ln>
                <a:solidFill>
                  <a:schemeClr val="bg1"/>
                </a:solidFill>
                <a:effectLst/>
                <a:latin typeface="Arial" panose="020B0604020202020204" pitchFamily="34" charset="0"/>
                <a:cs typeface="Arial" panose="020B0604020202020204" pitchFamily="34" charset="0"/>
              </a:rPr>
              <a:t>1200 FEET</a:t>
            </a:r>
          </a:p>
        </p:txBody>
      </p:sp>
    </p:spTree>
    <p:extLst>
      <p:ext uri="{BB962C8B-B14F-4D97-AF65-F5344CB8AC3E}">
        <p14:creationId xmlns:p14="http://schemas.microsoft.com/office/powerpoint/2010/main" val="963443286"/>
      </p:ext>
    </p:extLst>
  </p:cSld>
  <p:clrMapOvr>
    <a:masterClrMapping/>
  </p:clrMapOvr>
  <p:transition advTm="15000">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97634"/>
                                        </p:tgtEl>
                                        <p:attrNameLst>
                                          <p:attrName>style.visibility</p:attrName>
                                        </p:attrNameLst>
                                      </p:cBhvr>
                                      <p:to>
                                        <p:strVal val="visible"/>
                                      </p:to>
                                    </p:set>
                                    <p:animEffect transition="in" filter="fade">
                                      <p:cBhvr>
                                        <p:cTn id="17" dur="500"/>
                                        <p:tgtEl>
                                          <p:spTgt spid="197634"/>
                                        </p:tgtEl>
                                      </p:cBhvr>
                                    </p:animEffect>
                                  </p:childTnLst>
                                </p:cTn>
                              </p:par>
                              <p:par>
                                <p:cTn id="18" presetID="10" presetClass="exit" presetSubtype="0" fill="hold" grpId="1" nodeType="withEffect">
                                  <p:stCondLst>
                                    <p:cond delay="0"/>
                                  </p:stCondLst>
                                  <p:childTnLst>
                                    <p:animEffect transition="out" filter="fade">
                                      <p:cBhvr>
                                        <p:cTn id="19" dur="500"/>
                                        <p:tgtEl>
                                          <p:spTgt spid="6"/>
                                        </p:tgtEl>
                                      </p:cBhvr>
                                    </p:animEffect>
                                    <p:set>
                                      <p:cBhvr>
                                        <p:cTn id="20" dur="1" fill="hold">
                                          <p:stCondLst>
                                            <p:cond delay="499"/>
                                          </p:stCondLst>
                                        </p:cTn>
                                        <p:tgtEl>
                                          <p:spTgt spid="6"/>
                                        </p:tgtEl>
                                        <p:attrNameLst>
                                          <p:attrName>style.visibility</p:attrName>
                                        </p:attrNameLst>
                                      </p:cBhvr>
                                      <p:to>
                                        <p:strVal val="hidden"/>
                                      </p:to>
                                    </p:set>
                                  </p:childTnLst>
                                </p:cTn>
                              </p:par>
                              <p:par>
                                <p:cTn id="21" presetID="10" presetClass="exit" presetSubtype="0" fill="hold" nodeType="withEffect">
                                  <p:stCondLst>
                                    <p:cond delay="0"/>
                                  </p:stCondLst>
                                  <p:childTnLst>
                                    <p:animEffect transition="out" filter="fade">
                                      <p:cBhvr>
                                        <p:cTn id="22" dur="500"/>
                                        <p:tgtEl>
                                          <p:spTgt spid="4"/>
                                        </p:tgtEl>
                                      </p:cBhvr>
                                    </p:animEffect>
                                    <p:set>
                                      <p:cBhvr>
                                        <p:cTn id="23" dur="1" fill="hold">
                                          <p:stCondLst>
                                            <p:cond delay="499"/>
                                          </p:stCondLst>
                                        </p:cTn>
                                        <p:tgtEl>
                                          <p:spTgt spid="4"/>
                                        </p:tgtEl>
                                        <p:attrNameLst>
                                          <p:attrName>style.visibility</p:attrName>
                                        </p:attrNameLst>
                                      </p:cBhvr>
                                      <p:to>
                                        <p:strVal val="hidden"/>
                                      </p:to>
                                    </p:set>
                                  </p:childTnLst>
                                </p:cTn>
                              </p:par>
                              <p:par>
                                <p:cTn id="24" presetID="10" presetClass="exit" presetSubtype="0" fill="hold" nodeType="withEffect">
                                  <p:stCondLst>
                                    <p:cond delay="0"/>
                                  </p:stCondLst>
                                  <p:childTnLst>
                                    <p:animEffect transition="out" filter="fade">
                                      <p:cBhvr>
                                        <p:cTn id="25" dur="500"/>
                                        <p:tgtEl>
                                          <p:spTgt spid="3"/>
                                        </p:tgtEl>
                                      </p:cBhvr>
                                    </p:animEffect>
                                    <p:set>
                                      <p:cBhvr>
                                        <p:cTn id="26"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7635" name="Picture 3">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11941" y="1296128"/>
            <a:ext cx="4832059" cy="50627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76" name="Rectangle 4"/>
          <p:cNvSpPr>
            <a:spLocks noGrp="1" noChangeArrowheads="1"/>
          </p:cNvSpPr>
          <p:nvPr>
            <p:ph type="title"/>
          </p:nvPr>
        </p:nvSpPr>
        <p:spPr>
          <a:xfrm>
            <a:off x="0" y="0"/>
            <a:ext cx="9144000" cy="1141413"/>
          </a:xfrm>
        </p:spPr>
        <p:txBody>
          <a:bodyPr/>
          <a:lstStyle/>
          <a:p>
            <a:pPr eaLnBrk="1" hangingPunct="1"/>
            <a:r>
              <a:rPr lang="en-US"/>
              <a:t>Noise &amp; Interpretation</a:t>
            </a:r>
          </a:p>
        </p:txBody>
      </p:sp>
      <p:sp>
        <p:nvSpPr>
          <p:cNvPr id="3077" name="Rectangle 5"/>
          <p:cNvSpPr>
            <a:spLocks noGrp="1" noChangeArrowheads="1"/>
          </p:cNvSpPr>
          <p:nvPr>
            <p:ph idx="1"/>
          </p:nvPr>
        </p:nvSpPr>
        <p:spPr>
          <a:xfrm>
            <a:off x="-905" y="1296128"/>
            <a:ext cx="4521666" cy="5170574"/>
          </a:xfrm>
        </p:spPr>
        <p:txBody>
          <a:bodyPr/>
          <a:lstStyle/>
          <a:p>
            <a:pPr eaLnBrk="1" hangingPunct="1"/>
            <a:r>
              <a:rPr lang="en-US" sz="2800" dirty="0"/>
              <a:t>WW4a is production well, cycles to fill tank</a:t>
            </a:r>
          </a:p>
          <a:p>
            <a:pPr eaLnBrk="1" hangingPunct="1"/>
            <a:r>
              <a:rPr lang="en-US" sz="2800" dirty="0"/>
              <a:t>Repeat pumping, should repeat responses</a:t>
            </a:r>
          </a:p>
          <a:p>
            <a:pPr eaLnBrk="1" hangingPunct="1"/>
            <a:r>
              <a:rPr lang="en-US" sz="2800" dirty="0"/>
              <a:t>Interesting responses unrepeatable</a:t>
            </a:r>
          </a:p>
          <a:p>
            <a:pPr eaLnBrk="1" hangingPunct="1"/>
            <a:r>
              <a:rPr lang="en-US" sz="2800" dirty="0"/>
              <a:t>Earth tides &amp; barometric effects bulk of “interesting” responses</a:t>
            </a:r>
          </a:p>
          <a:p>
            <a:pPr eaLnBrk="1" hangingPunct="1"/>
            <a:r>
              <a:rPr lang="en-US" sz="2800" dirty="0"/>
              <a:t>Monitor </a:t>
            </a:r>
            <a:r>
              <a:rPr lang="en-US" b="1" i="1" dirty="0"/>
              <a:t>much more</a:t>
            </a:r>
            <a:r>
              <a:rPr lang="en-US" sz="2800" dirty="0"/>
              <a:t> than pumping period </a:t>
            </a:r>
          </a:p>
        </p:txBody>
      </p:sp>
    </p:spTree>
    <p:extLst>
      <p:ext uri="{BB962C8B-B14F-4D97-AF65-F5344CB8AC3E}">
        <p14:creationId xmlns:p14="http://schemas.microsoft.com/office/powerpoint/2010/main" val="1778724075"/>
      </p:ext>
    </p:extLst>
  </p:cSld>
  <p:clrMapOvr>
    <a:masterClrMapping/>
  </p:clrMapOvr>
  <p:transition advTm="15000">
    <p:wipe dir="d"/>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Ageless Problem</a:t>
            </a:r>
          </a:p>
        </p:txBody>
      </p:sp>
      <p:sp>
        <p:nvSpPr>
          <p:cNvPr id="3" name="Content Placeholder 2"/>
          <p:cNvSpPr>
            <a:spLocks noGrp="1"/>
          </p:cNvSpPr>
          <p:nvPr>
            <p:ph idx="1"/>
          </p:nvPr>
        </p:nvSpPr>
        <p:spPr>
          <a:xfrm>
            <a:off x="114300" y="1318847"/>
            <a:ext cx="5574323" cy="5372100"/>
          </a:xfrm>
        </p:spPr>
        <p:txBody>
          <a:bodyPr/>
          <a:lstStyle/>
          <a:p>
            <a:r>
              <a:rPr lang="en-US" dirty="0"/>
              <a:t>Measured water levels sum</a:t>
            </a:r>
          </a:p>
          <a:p>
            <a:pPr lvl="1"/>
            <a:r>
              <a:rPr lang="en-US" dirty="0"/>
              <a:t>Drawdown &amp;</a:t>
            </a:r>
          </a:p>
          <a:p>
            <a:pPr lvl="1"/>
            <a:r>
              <a:rPr lang="en-US" dirty="0"/>
              <a:t>Environmental fluctuations</a:t>
            </a:r>
          </a:p>
          <a:p>
            <a:r>
              <a:rPr lang="en-US" dirty="0"/>
              <a:t>Estimate water levels had pumping not occurred</a:t>
            </a:r>
          </a:p>
          <a:p>
            <a:r>
              <a:rPr lang="en-US" dirty="0"/>
              <a:t>Limited corrections</a:t>
            </a:r>
          </a:p>
          <a:p>
            <a:pPr lvl="1"/>
            <a:r>
              <a:rPr lang="en-US" dirty="0"/>
              <a:t>Extrapolate trend</a:t>
            </a:r>
          </a:p>
          <a:p>
            <a:pPr lvl="1"/>
            <a:r>
              <a:rPr lang="en-US" dirty="0"/>
              <a:t>Background well close</a:t>
            </a:r>
          </a:p>
          <a:p>
            <a:r>
              <a:rPr lang="en-US" dirty="0"/>
              <a:t>Ignore short-period “noise”  </a:t>
            </a:r>
          </a:p>
        </p:txBody>
      </p:sp>
      <p:grpSp>
        <p:nvGrpSpPr>
          <p:cNvPr id="8" name="Group 7"/>
          <p:cNvGrpSpPr/>
          <p:nvPr/>
        </p:nvGrpSpPr>
        <p:grpSpPr>
          <a:xfrm>
            <a:off x="5802924" y="1157460"/>
            <a:ext cx="3114761" cy="2985741"/>
            <a:chOff x="5930962" y="1409491"/>
            <a:chExt cx="2961905" cy="2839217"/>
          </a:xfrm>
        </p:grpSpPr>
        <p:pic>
          <p:nvPicPr>
            <p:cNvPr id="7" name="Picture 6"/>
            <p:cNvPicPr>
              <a:picLocks noChangeAspect="1"/>
            </p:cNvPicPr>
            <p:nvPr/>
          </p:nvPicPr>
          <p:blipFill>
            <a:blip r:embed="rId2"/>
            <a:stretch>
              <a:fillRect/>
            </a:stretch>
          </p:blipFill>
          <p:spPr>
            <a:xfrm>
              <a:off x="5930962" y="1448708"/>
              <a:ext cx="2961905" cy="2800000"/>
            </a:xfrm>
            <a:prstGeom prst="rect">
              <a:avLst/>
            </a:prstGeom>
          </p:spPr>
        </p:pic>
        <p:sp>
          <p:nvSpPr>
            <p:cNvPr id="4" name="Text Box 70"/>
            <p:cNvSpPr txBox="1">
              <a:spLocks noChangeArrowheads="1"/>
            </p:cNvSpPr>
            <p:nvPr/>
          </p:nvSpPr>
          <p:spPr bwMode="auto">
            <a:xfrm>
              <a:off x="7568257" y="1409491"/>
              <a:ext cx="1288369" cy="263405"/>
            </a:xfrm>
            <a:prstGeom prst="rect">
              <a:avLst/>
            </a:prstGeom>
            <a:noFill/>
            <a:ln w="19050">
              <a:noFill/>
              <a:miter lim="800000"/>
              <a:headEnd/>
              <a:tailEnd/>
            </a:ln>
          </p:spPr>
          <p:txBody>
            <a:bodyPr wrap="none" anchor="ctr">
              <a:spAutoFit/>
            </a:bodyPr>
            <a:lstStyle/>
            <a:p>
              <a:pPr algn="l" eaLnBrk="0" hangingPunct="0"/>
              <a:r>
                <a:rPr lang="en-US" altLang="en-US" sz="1200" dirty="0">
                  <a:solidFill>
                    <a:schemeClr val="bg1"/>
                  </a:solidFill>
                  <a:latin typeface="Arial" panose="020B0604020202020204" pitchFamily="34" charset="0"/>
                  <a:cs typeface="Arial" panose="020B0604020202020204" pitchFamily="34" charset="0"/>
                </a:rPr>
                <a:t>(</a:t>
              </a:r>
              <a:r>
                <a:rPr lang="en-US" altLang="en-US" sz="1200" dirty="0">
                  <a:solidFill>
                    <a:schemeClr val="accent2">
                      <a:lumMod val="20000"/>
                      <a:lumOff val="80000"/>
                    </a:schemeClr>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Stallman, 1971</a:t>
              </a:r>
              <a:r>
                <a:rPr lang="en-US" altLang="en-US" sz="1200" dirty="0">
                  <a:solidFill>
                    <a:schemeClr val="bg1"/>
                  </a:solidFill>
                  <a:latin typeface="Arial" panose="020B0604020202020204" pitchFamily="34" charset="0"/>
                  <a:cs typeface="Arial" panose="020B0604020202020204" pitchFamily="34" charset="0"/>
                </a:rPr>
                <a:t>)</a:t>
              </a:r>
              <a:endParaRPr lang="en-US" sz="1200" dirty="0">
                <a:solidFill>
                  <a:schemeClr val="bg1"/>
                </a:solidFill>
                <a:latin typeface="Arial" panose="020B0604020202020204" pitchFamily="34" charset="0"/>
                <a:cs typeface="Arial" panose="020B0604020202020204" pitchFamily="34" charset="0"/>
              </a:endParaRPr>
            </a:p>
          </p:txBody>
        </p:sp>
      </p:grpSp>
      <p:grpSp>
        <p:nvGrpSpPr>
          <p:cNvPr id="12" name="Group 11"/>
          <p:cNvGrpSpPr/>
          <p:nvPr/>
        </p:nvGrpSpPr>
        <p:grpSpPr>
          <a:xfrm>
            <a:off x="5846885" y="4178479"/>
            <a:ext cx="3082497" cy="2653145"/>
            <a:chOff x="5829300" y="4204855"/>
            <a:chExt cx="3082497" cy="2653145"/>
          </a:xfrm>
        </p:grpSpPr>
        <p:pic>
          <p:nvPicPr>
            <p:cNvPr id="9" name="Picture 8"/>
            <p:cNvPicPr>
              <a:picLocks noChangeAspect="1"/>
            </p:cNvPicPr>
            <p:nvPr/>
          </p:nvPicPr>
          <p:blipFill>
            <a:blip r:embed="rId4"/>
            <a:stretch>
              <a:fillRect/>
            </a:stretch>
          </p:blipFill>
          <p:spPr>
            <a:xfrm>
              <a:off x="5829300" y="4204855"/>
              <a:ext cx="3042139" cy="2653145"/>
            </a:xfrm>
            <a:prstGeom prst="rect">
              <a:avLst/>
            </a:prstGeom>
          </p:spPr>
        </p:pic>
        <p:sp>
          <p:nvSpPr>
            <p:cNvPr id="11" name="Text Box 70"/>
            <p:cNvSpPr txBox="1">
              <a:spLocks noChangeArrowheads="1"/>
            </p:cNvSpPr>
            <p:nvPr/>
          </p:nvSpPr>
          <p:spPr bwMode="auto">
            <a:xfrm>
              <a:off x="7659531" y="6541282"/>
              <a:ext cx="1252266" cy="276999"/>
            </a:xfrm>
            <a:prstGeom prst="rect">
              <a:avLst/>
            </a:prstGeom>
            <a:noFill/>
            <a:ln w="19050">
              <a:noFill/>
              <a:miter lim="800000"/>
              <a:headEnd/>
              <a:tailEnd/>
            </a:ln>
          </p:spPr>
          <p:txBody>
            <a:bodyPr wrap="none" anchor="ctr">
              <a:spAutoFit/>
            </a:bodyPr>
            <a:lstStyle/>
            <a:p>
              <a:pPr algn="l" eaLnBrk="0" hangingPunct="0"/>
              <a:r>
                <a:rPr lang="en-US" altLang="en-US" sz="1200" dirty="0">
                  <a:solidFill>
                    <a:schemeClr val="tx1">
                      <a:lumMod val="95000"/>
                      <a:lumOff val="5000"/>
                    </a:schemeClr>
                  </a:solidFill>
                  <a:latin typeface="Arial" panose="020B0604020202020204" pitchFamily="34" charset="0"/>
                  <a:cs typeface="Arial" panose="020B0604020202020204" pitchFamily="34" charset="0"/>
                </a:rPr>
                <a:t>(</a:t>
              </a:r>
              <a:r>
                <a:rPr lang="en-US" altLang="en-US" sz="1200" dirty="0">
                  <a:solidFill>
                    <a:schemeClr val="tx1">
                      <a:lumMod val="95000"/>
                      <a:lumOff val="5000"/>
                    </a:schemeClr>
                  </a:solidFill>
                  <a:latin typeface="Arial" panose="020B0604020202020204" pitchFamily="34" charset="0"/>
                  <a:cs typeface="Arial" panose="020B0604020202020204" pitchFamily="34" charset="0"/>
                  <a:hlinkClick r:id="rId5"/>
                </a:rPr>
                <a:t>Halford, 1997</a:t>
              </a:r>
              <a:r>
                <a:rPr lang="en-US" altLang="en-US" sz="1200" dirty="0">
                  <a:solidFill>
                    <a:schemeClr val="tx1">
                      <a:lumMod val="95000"/>
                      <a:lumOff val="5000"/>
                    </a:schemeClr>
                  </a:solidFill>
                  <a:latin typeface="Arial" panose="020B0604020202020204" pitchFamily="34" charset="0"/>
                  <a:cs typeface="Arial" panose="020B0604020202020204" pitchFamily="34" charset="0"/>
                </a:rPr>
                <a:t>)</a:t>
              </a:r>
              <a:endParaRPr lang="en-US" sz="1200" dirty="0">
                <a:solidFill>
                  <a:schemeClr val="tx1">
                    <a:lumMod val="95000"/>
                    <a:lumOff val="5000"/>
                  </a:schemeClr>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197350581"/>
      </p:ext>
    </p:extLst>
  </p:cSld>
  <p:clrMapOvr>
    <a:masterClrMapping/>
  </p:clrMapOvr>
  <p:transition advTm="15000">
    <p:wipe dir="d"/>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31" name="Picture 2207"/>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556125" y="1247832"/>
            <a:ext cx="4587875" cy="5343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122" name="Rectangle 2"/>
          <p:cNvSpPr>
            <a:spLocks noGrp="1" noChangeArrowheads="1"/>
          </p:cNvSpPr>
          <p:nvPr>
            <p:ph type="title"/>
          </p:nvPr>
        </p:nvSpPr>
        <p:spPr/>
        <p:txBody>
          <a:bodyPr/>
          <a:lstStyle/>
          <a:p>
            <a:pPr eaLnBrk="1" hangingPunct="1"/>
            <a:r>
              <a:rPr lang="en-US" dirty="0"/>
              <a:t>Drawdown Detection</a:t>
            </a:r>
          </a:p>
        </p:txBody>
      </p:sp>
      <p:sp>
        <p:nvSpPr>
          <p:cNvPr id="5123" name="Rectangle 3"/>
          <p:cNvSpPr>
            <a:spLocks noGrp="1" noChangeArrowheads="1"/>
          </p:cNvSpPr>
          <p:nvPr>
            <p:ph idx="1"/>
          </p:nvPr>
        </p:nvSpPr>
        <p:spPr>
          <a:xfrm>
            <a:off x="0" y="1244981"/>
            <a:ext cx="4551218" cy="5437188"/>
          </a:xfrm>
        </p:spPr>
        <p:txBody>
          <a:bodyPr/>
          <a:lstStyle/>
          <a:p>
            <a:pPr eaLnBrk="1" hangingPunct="1">
              <a:lnSpc>
                <a:spcPct val="110000"/>
              </a:lnSpc>
            </a:pPr>
            <a:r>
              <a:rPr lang="en-US" sz="3600" dirty="0"/>
              <a:t>Estimate drawdown</a:t>
            </a:r>
          </a:p>
          <a:p>
            <a:pPr lvl="1" eaLnBrk="1" hangingPunct="1">
              <a:lnSpc>
                <a:spcPct val="110000"/>
              </a:lnSpc>
            </a:pPr>
            <a:r>
              <a:rPr lang="en-US" sz="3200" dirty="0"/>
              <a:t>Great distance</a:t>
            </a:r>
          </a:p>
          <a:p>
            <a:pPr lvl="1" eaLnBrk="1" hangingPunct="1">
              <a:lnSpc>
                <a:spcPct val="110000"/>
              </a:lnSpc>
            </a:pPr>
            <a:r>
              <a:rPr lang="en-US" sz="3200" dirty="0"/>
              <a:t>Adjacent aquifers</a:t>
            </a:r>
          </a:p>
          <a:p>
            <a:pPr lvl="1" eaLnBrk="1" hangingPunct="1">
              <a:lnSpc>
                <a:spcPct val="110000"/>
              </a:lnSpc>
            </a:pPr>
            <a:r>
              <a:rPr lang="en-US" sz="3200" dirty="0"/>
              <a:t>High transmissivity</a:t>
            </a:r>
          </a:p>
          <a:p>
            <a:pPr eaLnBrk="1" hangingPunct="1">
              <a:lnSpc>
                <a:spcPct val="110000"/>
              </a:lnSpc>
            </a:pPr>
            <a:r>
              <a:rPr lang="en-US" sz="3600" dirty="0"/>
              <a:t>Detecting small changes difficult</a:t>
            </a:r>
          </a:p>
          <a:p>
            <a:pPr eaLnBrk="1" hangingPunct="1">
              <a:lnSpc>
                <a:spcPct val="110000"/>
              </a:lnSpc>
            </a:pPr>
            <a:r>
              <a:rPr lang="en-US" sz="3600" dirty="0"/>
              <a:t>Requires water-level modeling</a:t>
            </a:r>
          </a:p>
        </p:txBody>
      </p:sp>
      <p:grpSp>
        <p:nvGrpSpPr>
          <p:cNvPr id="2224" name="DD 1ft"/>
          <p:cNvGrpSpPr/>
          <p:nvPr/>
        </p:nvGrpSpPr>
        <p:grpSpPr>
          <a:xfrm>
            <a:off x="5247400" y="3813468"/>
            <a:ext cx="3355521" cy="2490107"/>
            <a:chOff x="388831" y="1159344"/>
            <a:chExt cx="8033990" cy="4469884"/>
          </a:xfrm>
        </p:grpSpPr>
        <p:sp>
          <p:nvSpPr>
            <p:cNvPr id="2225" name="Freeform 2224"/>
            <p:cNvSpPr/>
            <p:nvPr/>
          </p:nvSpPr>
          <p:spPr bwMode="auto">
            <a:xfrm>
              <a:off x="388831" y="1159344"/>
              <a:ext cx="8033990" cy="4469884"/>
            </a:xfrm>
            <a:custGeom>
              <a:avLst/>
              <a:gdLst>
                <a:gd name="connsiteX0" fmla="*/ 0 w 8058150"/>
                <a:gd name="connsiteY0" fmla="*/ 0 h 4400550"/>
                <a:gd name="connsiteX1" fmla="*/ 3143250 w 8058150"/>
                <a:gd name="connsiteY1" fmla="*/ 16328 h 4400550"/>
                <a:gd name="connsiteX2" fmla="*/ 3306536 w 8058150"/>
                <a:gd name="connsiteY2" fmla="*/ 212271 h 4400550"/>
                <a:gd name="connsiteX3" fmla="*/ 3543300 w 8058150"/>
                <a:gd name="connsiteY3" fmla="*/ 1159328 h 4400550"/>
                <a:gd name="connsiteX4" fmla="*/ 3935186 w 8058150"/>
                <a:gd name="connsiteY4" fmla="*/ 2686050 h 4400550"/>
                <a:gd name="connsiteX5" fmla="*/ 4082143 w 8058150"/>
                <a:gd name="connsiteY5" fmla="*/ 2669721 h 4400550"/>
                <a:gd name="connsiteX6" fmla="*/ 4914900 w 8058150"/>
                <a:gd name="connsiteY6" fmla="*/ 1404257 h 4400550"/>
                <a:gd name="connsiteX7" fmla="*/ 5045529 w 8058150"/>
                <a:gd name="connsiteY7" fmla="*/ 1428750 h 4400550"/>
                <a:gd name="connsiteX8" fmla="*/ 5747657 w 8058150"/>
                <a:gd name="connsiteY8" fmla="*/ 4392385 h 4400550"/>
                <a:gd name="connsiteX9" fmla="*/ 5886450 w 8058150"/>
                <a:gd name="connsiteY9" fmla="*/ 4400550 h 4400550"/>
                <a:gd name="connsiteX10" fmla="*/ 8058150 w 8058150"/>
                <a:gd name="connsiteY10" fmla="*/ 1543050 h 4400550"/>
                <a:gd name="connsiteX0" fmla="*/ 0 w 8058150"/>
                <a:gd name="connsiteY0" fmla="*/ 0 h 4400550"/>
                <a:gd name="connsiteX1" fmla="*/ 3143250 w 8058150"/>
                <a:gd name="connsiteY1" fmla="*/ 16328 h 4400550"/>
                <a:gd name="connsiteX2" fmla="*/ 3306536 w 8058150"/>
                <a:gd name="connsiteY2" fmla="*/ 212271 h 4400550"/>
                <a:gd name="connsiteX3" fmla="*/ 3543300 w 8058150"/>
                <a:gd name="connsiteY3" fmla="*/ 1159328 h 4400550"/>
                <a:gd name="connsiteX4" fmla="*/ 3935186 w 8058150"/>
                <a:gd name="connsiteY4" fmla="*/ 2686050 h 4400550"/>
                <a:gd name="connsiteX5" fmla="*/ 4082143 w 8058150"/>
                <a:gd name="connsiteY5" fmla="*/ 2669721 h 4400550"/>
                <a:gd name="connsiteX6" fmla="*/ 4914900 w 8058150"/>
                <a:gd name="connsiteY6" fmla="*/ 1404257 h 4400550"/>
                <a:gd name="connsiteX7" fmla="*/ 5045529 w 8058150"/>
                <a:gd name="connsiteY7" fmla="*/ 1428750 h 4400550"/>
                <a:gd name="connsiteX8" fmla="*/ 5747657 w 8058150"/>
                <a:gd name="connsiteY8" fmla="*/ 4392385 h 4400550"/>
                <a:gd name="connsiteX9" fmla="*/ 5886450 w 8058150"/>
                <a:gd name="connsiteY9" fmla="*/ 4400550 h 4400550"/>
                <a:gd name="connsiteX10" fmla="*/ 8058150 w 8058150"/>
                <a:gd name="connsiteY10" fmla="*/ 1543050 h 4400550"/>
                <a:gd name="connsiteX0" fmla="*/ 0 w 8058150"/>
                <a:gd name="connsiteY0" fmla="*/ 0 h 4400550"/>
                <a:gd name="connsiteX1" fmla="*/ 3143250 w 8058150"/>
                <a:gd name="connsiteY1" fmla="*/ 16328 h 4400550"/>
                <a:gd name="connsiteX2" fmla="*/ 3306536 w 8058150"/>
                <a:gd name="connsiteY2" fmla="*/ 212271 h 4400550"/>
                <a:gd name="connsiteX3" fmla="*/ 3543300 w 8058150"/>
                <a:gd name="connsiteY3" fmla="*/ 1159328 h 4400550"/>
                <a:gd name="connsiteX4" fmla="*/ 3935186 w 8058150"/>
                <a:gd name="connsiteY4" fmla="*/ 2686050 h 4400550"/>
                <a:gd name="connsiteX5" fmla="*/ 4082143 w 8058150"/>
                <a:gd name="connsiteY5" fmla="*/ 2669721 h 4400550"/>
                <a:gd name="connsiteX6" fmla="*/ 4914900 w 8058150"/>
                <a:gd name="connsiteY6" fmla="*/ 1404257 h 4400550"/>
                <a:gd name="connsiteX7" fmla="*/ 5045529 w 8058150"/>
                <a:gd name="connsiteY7" fmla="*/ 1428750 h 4400550"/>
                <a:gd name="connsiteX8" fmla="*/ 5747657 w 8058150"/>
                <a:gd name="connsiteY8" fmla="*/ 4392385 h 4400550"/>
                <a:gd name="connsiteX9" fmla="*/ 5886450 w 8058150"/>
                <a:gd name="connsiteY9" fmla="*/ 4400550 h 4400550"/>
                <a:gd name="connsiteX10" fmla="*/ 8058150 w 8058150"/>
                <a:gd name="connsiteY10" fmla="*/ 1543050 h 4400550"/>
                <a:gd name="connsiteX0" fmla="*/ 0 w 8058150"/>
                <a:gd name="connsiteY0" fmla="*/ 0 h 4400550"/>
                <a:gd name="connsiteX1" fmla="*/ 3143250 w 8058150"/>
                <a:gd name="connsiteY1" fmla="*/ 16328 h 4400550"/>
                <a:gd name="connsiteX2" fmla="*/ 3306536 w 8058150"/>
                <a:gd name="connsiteY2" fmla="*/ 212271 h 4400550"/>
                <a:gd name="connsiteX3" fmla="*/ 3543300 w 8058150"/>
                <a:gd name="connsiteY3" fmla="*/ 1159328 h 4400550"/>
                <a:gd name="connsiteX4" fmla="*/ 3935186 w 8058150"/>
                <a:gd name="connsiteY4" fmla="*/ 2686050 h 4400550"/>
                <a:gd name="connsiteX5" fmla="*/ 4082143 w 8058150"/>
                <a:gd name="connsiteY5" fmla="*/ 2669721 h 4400550"/>
                <a:gd name="connsiteX6" fmla="*/ 4914900 w 8058150"/>
                <a:gd name="connsiteY6" fmla="*/ 1404257 h 4400550"/>
                <a:gd name="connsiteX7" fmla="*/ 5045529 w 8058150"/>
                <a:gd name="connsiteY7" fmla="*/ 1428750 h 4400550"/>
                <a:gd name="connsiteX8" fmla="*/ 5747657 w 8058150"/>
                <a:gd name="connsiteY8" fmla="*/ 4392385 h 4400550"/>
                <a:gd name="connsiteX9" fmla="*/ 5886450 w 8058150"/>
                <a:gd name="connsiteY9" fmla="*/ 4400550 h 4400550"/>
                <a:gd name="connsiteX10" fmla="*/ 8058150 w 8058150"/>
                <a:gd name="connsiteY10" fmla="*/ 1543050 h 4400550"/>
                <a:gd name="connsiteX0" fmla="*/ 0 w 8058150"/>
                <a:gd name="connsiteY0" fmla="*/ 0 h 4400550"/>
                <a:gd name="connsiteX1" fmla="*/ 3143250 w 8058150"/>
                <a:gd name="connsiteY1" fmla="*/ 16328 h 4400550"/>
                <a:gd name="connsiteX2" fmla="*/ 3306536 w 8058150"/>
                <a:gd name="connsiteY2" fmla="*/ 212271 h 4400550"/>
                <a:gd name="connsiteX3" fmla="*/ 3543300 w 8058150"/>
                <a:gd name="connsiteY3" fmla="*/ 1159328 h 4400550"/>
                <a:gd name="connsiteX4" fmla="*/ 3935186 w 8058150"/>
                <a:gd name="connsiteY4" fmla="*/ 2686050 h 4400550"/>
                <a:gd name="connsiteX5" fmla="*/ 4082143 w 8058150"/>
                <a:gd name="connsiteY5" fmla="*/ 2669721 h 4400550"/>
                <a:gd name="connsiteX6" fmla="*/ 4914900 w 8058150"/>
                <a:gd name="connsiteY6" fmla="*/ 1404257 h 4400550"/>
                <a:gd name="connsiteX7" fmla="*/ 5045529 w 8058150"/>
                <a:gd name="connsiteY7" fmla="*/ 1428750 h 4400550"/>
                <a:gd name="connsiteX8" fmla="*/ 5747657 w 8058150"/>
                <a:gd name="connsiteY8" fmla="*/ 4392385 h 4400550"/>
                <a:gd name="connsiteX9" fmla="*/ 5886450 w 8058150"/>
                <a:gd name="connsiteY9" fmla="*/ 4400550 h 4400550"/>
                <a:gd name="connsiteX10" fmla="*/ 8058150 w 8058150"/>
                <a:gd name="connsiteY10" fmla="*/ 1543050 h 4400550"/>
                <a:gd name="connsiteX0" fmla="*/ 0 w 8058150"/>
                <a:gd name="connsiteY0" fmla="*/ 0 h 4400550"/>
                <a:gd name="connsiteX1" fmla="*/ 3143250 w 8058150"/>
                <a:gd name="connsiteY1" fmla="*/ 16328 h 4400550"/>
                <a:gd name="connsiteX2" fmla="*/ 3306536 w 8058150"/>
                <a:gd name="connsiteY2" fmla="*/ 212271 h 4400550"/>
                <a:gd name="connsiteX3" fmla="*/ 3543300 w 8058150"/>
                <a:gd name="connsiteY3" fmla="*/ 1159328 h 4400550"/>
                <a:gd name="connsiteX4" fmla="*/ 3935186 w 8058150"/>
                <a:gd name="connsiteY4" fmla="*/ 2686050 h 4400550"/>
                <a:gd name="connsiteX5" fmla="*/ 4082143 w 8058150"/>
                <a:gd name="connsiteY5" fmla="*/ 2669721 h 4400550"/>
                <a:gd name="connsiteX6" fmla="*/ 4914900 w 8058150"/>
                <a:gd name="connsiteY6" fmla="*/ 1404257 h 4400550"/>
                <a:gd name="connsiteX7" fmla="*/ 5045529 w 8058150"/>
                <a:gd name="connsiteY7" fmla="*/ 1428750 h 4400550"/>
                <a:gd name="connsiteX8" fmla="*/ 5747657 w 8058150"/>
                <a:gd name="connsiteY8" fmla="*/ 4392385 h 4400550"/>
                <a:gd name="connsiteX9" fmla="*/ 5886450 w 8058150"/>
                <a:gd name="connsiteY9" fmla="*/ 4400550 h 4400550"/>
                <a:gd name="connsiteX10" fmla="*/ 8058150 w 8058150"/>
                <a:gd name="connsiteY10" fmla="*/ 1543050 h 4400550"/>
                <a:gd name="connsiteX0" fmla="*/ 0 w 8058150"/>
                <a:gd name="connsiteY0" fmla="*/ 0 h 4400550"/>
                <a:gd name="connsiteX1" fmla="*/ 3143250 w 8058150"/>
                <a:gd name="connsiteY1" fmla="*/ 16328 h 4400550"/>
                <a:gd name="connsiteX2" fmla="*/ 3306536 w 8058150"/>
                <a:gd name="connsiteY2" fmla="*/ 212271 h 4400550"/>
                <a:gd name="connsiteX3" fmla="*/ 3543300 w 8058150"/>
                <a:gd name="connsiteY3" fmla="*/ 1159328 h 4400550"/>
                <a:gd name="connsiteX4" fmla="*/ 3935186 w 8058150"/>
                <a:gd name="connsiteY4" fmla="*/ 2686050 h 4400550"/>
                <a:gd name="connsiteX5" fmla="*/ 4082143 w 8058150"/>
                <a:gd name="connsiteY5" fmla="*/ 2669721 h 4400550"/>
                <a:gd name="connsiteX6" fmla="*/ 4914900 w 8058150"/>
                <a:gd name="connsiteY6" fmla="*/ 1404257 h 4400550"/>
                <a:gd name="connsiteX7" fmla="*/ 5045529 w 8058150"/>
                <a:gd name="connsiteY7" fmla="*/ 1428750 h 4400550"/>
                <a:gd name="connsiteX8" fmla="*/ 5747657 w 8058150"/>
                <a:gd name="connsiteY8" fmla="*/ 4392385 h 4400550"/>
                <a:gd name="connsiteX9" fmla="*/ 5886450 w 8058150"/>
                <a:gd name="connsiteY9" fmla="*/ 4400550 h 4400550"/>
                <a:gd name="connsiteX10" fmla="*/ 8058150 w 8058150"/>
                <a:gd name="connsiteY10" fmla="*/ 1543050 h 4400550"/>
                <a:gd name="connsiteX0" fmla="*/ 0 w 8058150"/>
                <a:gd name="connsiteY0" fmla="*/ 0 h 4400550"/>
                <a:gd name="connsiteX1" fmla="*/ 3143250 w 8058150"/>
                <a:gd name="connsiteY1" fmla="*/ 16328 h 4400550"/>
                <a:gd name="connsiteX2" fmla="*/ 3306536 w 8058150"/>
                <a:gd name="connsiteY2" fmla="*/ 212271 h 4400550"/>
                <a:gd name="connsiteX3" fmla="*/ 3543300 w 8058150"/>
                <a:gd name="connsiteY3" fmla="*/ 1159328 h 4400550"/>
                <a:gd name="connsiteX4" fmla="*/ 3935186 w 8058150"/>
                <a:gd name="connsiteY4" fmla="*/ 2686050 h 4400550"/>
                <a:gd name="connsiteX5" fmla="*/ 4082143 w 8058150"/>
                <a:gd name="connsiteY5" fmla="*/ 2669721 h 4400550"/>
                <a:gd name="connsiteX6" fmla="*/ 4914900 w 8058150"/>
                <a:gd name="connsiteY6" fmla="*/ 1404257 h 4400550"/>
                <a:gd name="connsiteX7" fmla="*/ 5045529 w 8058150"/>
                <a:gd name="connsiteY7" fmla="*/ 1428750 h 4400550"/>
                <a:gd name="connsiteX8" fmla="*/ 5747657 w 8058150"/>
                <a:gd name="connsiteY8" fmla="*/ 4392385 h 4400550"/>
                <a:gd name="connsiteX9" fmla="*/ 5886450 w 8058150"/>
                <a:gd name="connsiteY9" fmla="*/ 4400550 h 4400550"/>
                <a:gd name="connsiteX10" fmla="*/ 8058150 w 8058150"/>
                <a:gd name="connsiteY10" fmla="*/ 1543050 h 4400550"/>
                <a:gd name="connsiteX0" fmla="*/ 0 w 8058150"/>
                <a:gd name="connsiteY0" fmla="*/ 0 h 4400550"/>
                <a:gd name="connsiteX1" fmla="*/ 3143250 w 8058150"/>
                <a:gd name="connsiteY1" fmla="*/ 16328 h 4400550"/>
                <a:gd name="connsiteX2" fmla="*/ 3306536 w 8058150"/>
                <a:gd name="connsiteY2" fmla="*/ 212271 h 4400550"/>
                <a:gd name="connsiteX3" fmla="*/ 3584121 w 8058150"/>
                <a:gd name="connsiteY3" fmla="*/ 1306285 h 4400550"/>
                <a:gd name="connsiteX4" fmla="*/ 3935186 w 8058150"/>
                <a:gd name="connsiteY4" fmla="*/ 2686050 h 4400550"/>
                <a:gd name="connsiteX5" fmla="*/ 4082143 w 8058150"/>
                <a:gd name="connsiteY5" fmla="*/ 2669721 h 4400550"/>
                <a:gd name="connsiteX6" fmla="*/ 4914900 w 8058150"/>
                <a:gd name="connsiteY6" fmla="*/ 1404257 h 4400550"/>
                <a:gd name="connsiteX7" fmla="*/ 5045529 w 8058150"/>
                <a:gd name="connsiteY7" fmla="*/ 1428750 h 4400550"/>
                <a:gd name="connsiteX8" fmla="*/ 5747657 w 8058150"/>
                <a:gd name="connsiteY8" fmla="*/ 4392385 h 4400550"/>
                <a:gd name="connsiteX9" fmla="*/ 5886450 w 8058150"/>
                <a:gd name="connsiteY9" fmla="*/ 4400550 h 4400550"/>
                <a:gd name="connsiteX10" fmla="*/ 8058150 w 8058150"/>
                <a:gd name="connsiteY10" fmla="*/ 1543050 h 4400550"/>
                <a:gd name="connsiteX0" fmla="*/ 0 w 8058150"/>
                <a:gd name="connsiteY0" fmla="*/ 0 h 4400550"/>
                <a:gd name="connsiteX1" fmla="*/ 3143250 w 8058150"/>
                <a:gd name="connsiteY1" fmla="*/ 16328 h 4400550"/>
                <a:gd name="connsiteX2" fmla="*/ 3306536 w 8058150"/>
                <a:gd name="connsiteY2" fmla="*/ 212271 h 4400550"/>
                <a:gd name="connsiteX3" fmla="*/ 3584121 w 8058150"/>
                <a:gd name="connsiteY3" fmla="*/ 1306285 h 4400550"/>
                <a:gd name="connsiteX4" fmla="*/ 3935186 w 8058150"/>
                <a:gd name="connsiteY4" fmla="*/ 2686050 h 4400550"/>
                <a:gd name="connsiteX5" fmla="*/ 4082143 w 8058150"/>
                <a:gd name="connsiteY5" fmla="*/ 2669721 h 4400550"/>
                <a:gd name="connsiteX6" fmla="*/ 4914900 w 8058150"/>
                <a:gd name="connsiteY6" fmla="*/ 1404257 h 4400550"/>
                <a:gd name="connsiteX7" fmla="*/ 5045529 w 8058150"/>
                <a:gd name="connsiteY7" fmla="*/ 1428750 h 4400550"/>
                <a:gd name="connsiteX8" fmla="*/ 5747657 w 8058150"/>
                <a:gd name="connsiteY8" fmla="*/ 4392385 h 4400550"/>
                <a:gd name="connsiteX9" fmla="*/ 5886450 w 8058150"/>
                <a:gd name="connsiteY9" fmla="*/ 4400550 h 4400550"/>
                <a:gd name="connsiteX10" fmla="*/ 8058150 w 8058150"/>
                <a:gd name="connsiteY10" fmla="*/ 1543050 h 4400550"/>
                <a:gd name="connsiteX0" fmla="*/ 0 w 8058150"/>
                <a:gd name="connsiteY0" fmla="*/ 0 h 4400550"/>
                <a:gd name="connsiteX1" fmla="*/ 3143250 w 8058150"/>
                <a:gd name="connsiteY1" fmla="*/ 16328 h 4400550"/>
                <a:gd name="connsiteX2" fmla="*/ 3306536 w 8058150"/>
                <a:gd name="connsiteY2" fmla="*/ 212271 h 4400550"/>
                <a:gd name="connsiteX3" fmla="*/ 3559628 w 8058150"/>
                <a:gd name="connsiteY3" fmla="*/ 1314449 h 4400550"/>
                <a:gd name="connsiteX4" fmla="*/ 3935186 w 8058150"/>
                <a:gd name="connsiteY4" fmla="*/ 2686050 h 4400550"/>
                <a:gd name="connsiteX5" fmla="*/ 4082143 w 8058150"/>
                <a:gd name="connsiteY5" fmla="*/ 2669721 h 4400550"/>
                <a:gd name="connsiteX6" fmla="*/ 4914900 w 8058150"/>
                <a:gd name="connsiteY6" fmla="*/ 1404257 h 4400550"/>
                <a:gd name="connsiteX7" fmla="*/ 5045529 w 8058150"/>
                <a:gd name="connsiteY7" fmla="*/ 1428750 h 4400550"/>
                <a:gd name="connsiteX8" fmla="*/ 5747657 w 8058150"/>
                <a:gd name="connsiteY8" fmla="*/ 4392385 h 4400550"/>
                <a:gd name="connsiteX9" fmla="*/ 5886450 w 8058150"/>
                <a:gd name="connsiteY9" fmla="*/ 4400550 h 4400550"/>
                <a:gd name="connsiteX10" fmla="*/ 8058150 w 8058150"/>
                <a:gd name="connsiteY10" fmla="*/ 1543050 h 4400550"/>
                <a:gd name="connsiteX0" fmla="*/ 0 w 8058150"/>
                <a:gd name="connsiteY0" fmla="*/ 0 h 4400550"/>
                <a:gd name="connsiteX1" fmla="*/ 3143250 w 8058150"/>
                <a:gd name="connsiteY1" fmla="*/ 16328 h 4400550"/>
                <a:gd name="connsiteX2" fmla="*/ 3306536 w 8058150"/>
                <a:gd name="connsiteY2" fmla="*/ 212271 h 4400550"/>
                <a:gd name="connsiteX3" fmla="*/ 3559628 w 8058150"/>
                <a:gd name="connsiteY3" fmla="*/ 1314449 h 4400550"/>
                <a:gd name="connsiteX4" fmla="*/ 3935186 w 8058150"/>
                <a:gd name="connsiteY4" fmla="*/ 2686050 h 4400550"/>
                <a:gd name="connsiteX5" fmla="*/ 4082143 w 8058150"/>
                <a:gd name="connsiteY5" fmla="*/ 2669721 h 4400550"/>
                <a:gd name="connsiteX6" fmla="*/ 4914900 w 8058150"/>
                <a:gd name="connsiteY6" fmla="*/ 1404257 h 4400550"/>
                <a:gd name="connsiteX7" fmla="*/ 5045529 w 8058150"/>
                <a:gd name="connsiteY7" fmla="*/ 1428750 h 4400550"/>
                <a:gd name="connsiteX8" fmla="*/ 5747657 w 8058150"/>
                <a:gd name="connsiteY8" fmla="*/ 4392385 h 4400550"/>
                <a:gd name="connsiteX9" fmla="*/ 5886450 w 8058150"/>
                <a:gd name="connsiteY9" fmla="*/ 4400550 h 4400550"/>
                <a:gd name="connsiteX10" fmla="*/ 8058150 w 8058150"/>
                <a:gd name="connsiteY10" fmla="*/ 1543050 h 4400550"/>
                <a:gd name="connsiteX0" fmla="*/ 0 w 8058150"/>
                <a:gd name="connsiteY0" fmla="*/ 0 h 4400550"/>
                <a:gd name="connsiteX1" fmla="*/ 3143250 w 8058150"/>
                <a:gd name="connsiteY1" fmla="*/ 16328 h 4400550"/>
                <a:gd name="connsiteX2" fmla="*/ 3306536 w 8058150"/>
                <a:gd name="connsiteY2" fmla="*/ 212271 h 4400550"/>
                <a:gd name="connsiteX3" fmla="*/ 3559628 w 8058150"/>
                <a:gd name="connsiteY3" fmla="*/ 1314449 h 4400550"/>
                <a:gd name="connsiteX4" fmla="*/ 3935186 w 8058150"/>
                <a:gd name="connsiteY4" fmla="*/ 2686050 h 4400550"/>
                <a:gd name="connsiteX5" fmla="*/ 4082143 w 8058150"/>
                <a:gd name="connsiteY5" fmla="*/ 2669721 h 4400550"/>
                <a:gd name="connsiteX6" fmla="*/ 4914900 w 8058150"/>
                <a:gd name="connsiteY6" fmla="*/ 1404257 h 4400550"/>
                <a:gd name="connsiteX7" fmla="*/ 5045529 w 8058150"/>
                <a:gd name="connsiteY7" fmla="*/ 1428750 h 4400550"/>
                <a:gd name="connsiteX8" fmla="*/ 5747657 w 8058150"/>
                <a:gd name="connsiteY8" fmla="*/ 4392385 h 4400550"/>
                <a:gd name="connsiteX9" fmla="*/ 5886450 w 8058150"/>
                <a:gd name="connsiteY9" fmla="*/ 4400550 h 4400550"/>
                <a:gd name="connsiteX10" fmla="*/ 8058150 w 8058150"/>
                <a:gd name="connsiteY10" fmla="*/ 1543050 h 4400550"/>
                <a:gd name="connsiteX0" fmla="*/ 0 w 8058150"/>
                <a:gd name="connsiteY0" fmla="*/ 0 h 4400550"/>
                <a:gd name="connsiteX1" fmla="*/ 3143250 w 8058150"/>
                <a:gd name="connsiteY1" fmla="*/ 16328 h 4400550"/>
                <a:gd name="connsiteX2" fmla="*/ 3306536 w 8058150"/>
                <a:gd name="connsiteY2" fmla="*/ 212271 h 4400550"/>
                <a:gd name="connsiteX3" fmla="*/ 3592285 w 8058150"/>
                <a:gd name="connsiteY3" fmla="*/ 1314449 h 4400550"/>
                <a:gd name="connsiteX4" fmla="*/ 3935186 w 8058150"/>
                <a:gd name="connsiteY4" fmla="*/ 2686050 h 4400550"/>
                <a:gd name="connsiteX5" fmla="*/ 4082143 w 8058150"/>
                <a:gd name="connsiteY5" fmla="*/ 2669721 h 4400550"/>
                <a:gd name="connsiteX6" fmla="*/ 4914900 w 8058150"/>
                <a:gd name="connsiteY6" fmla="*/ 1404257 h 4400550"/>
                <a:gd name="connsiteX7" fmla="*/ 5045529 w 8058150"/>
                <a:gd name="connsiteY7" fmla="*/ 1428750 h 4400550"/>
                <a:gd name="connsiteX8" fmla="*/ 5747657 w 8058150"/>
                <a:gd name="connsiteY8" fmla="*/ 4392385 h 4400550"/>
                <a:gd name="connsiteX9" fmla="*/ 5886450 w 8058150"/>
                <a:gd name="connsiteY9" fmla="*/ 4400550 h 4400550"/>
                <a:gd name="connsiteX10" fmla="*/ 8058150 w 8058150"/>
                <a:gd name="connsiteY10" fmla="*/ 1543050 h 4400550"/>
                <a:gd name="connsiteX0" fmla="*/ 0 w 8058150"/>
                <a:gd name="connsiteY0" fmla="*/ 0 h 4400550"/>
                <a:gd name="connsiteX1" fmla="*/ 3143250 w 8058150"/>
                <a:gd name="connsiteY1" fmla="*/ 16328 h 4400550"/>
                <a:gd name="connsiteX2" fmla="*/ 3306536 w 8058150"/>
                <a:gd name="connsiteY2" fmla="*/ 212271 h 4400550"/>
                <a:gd name="connsiteX3" fmla="*/ 3592285 w 8058150"/>
                <a:gd name="connsiteY3" fmla="*/ 1314449 h 4400550"/>
                <a:gd name="connsiteX4" fmla="*/ 3935186 w 8058150"/>
                <a:gd name="connsiteY4" fmla="*/ 2686050 h 4400550"/>
                <a:gd name="connsiteX5" fmla="*/ 4082143 w 8058150"/>
                <a:gd name="connsiteY5" fmla="*/ 2669721 h 4400550"/>
                <a:gd name="connsiteX6" fmla="*/ 4914900 w 8058150"/>
                <a:gd name="connsiteY6" fmla="*/ 1404257 h 4400550"/>
                <a:gd name="connsiteX7" fmla="*/ 5045529 w 8058150"/>
                <a:gd name="connsiteY7" fmla="*/ 1428750 h 4400550"/>
                <a:gd name="connsiteX8" fmla="*/ 5747657 w 8058150"/>
                <a:gd name="connsiteY8" fmla="*/ 4392385 h 4400550"/>
                <a:gd name="connsiteX9" fmla="*/ 5886450 w 8058150"/>
                <a:gd name="connsiteY9" fmla="*/ 4400550 h 4400550"/>
                <a:gd name="connsiteX10" fmla="*/ 8058150 w 8058150"/>
                <a:gd name="connsiteY10" fmla="*/ 1543050 h 4400550"/>
                <a:gd name="connsiteX0" fmla="*/ 0 w 8058150"/>
                <a:gd name="connsiteY0" fmla="*/ 0 h 4400550"/>
                <a:gd name="connsiteX1" fmla="*/ 3143250 w 8058150"/>
                <a:gd name="connsiteY1" fmla="*/ 16328 h 4400550"/>
                <a:gd name="connsiteX2" fmla="*/ 3306536 w 8058150"/>
                <a:gd name="connsiteY2" fmla="*/ 212271 h 4400550"/>
                <a:gd name="connsiteX3" fmla="*/ 3559628 w 8058150"/>
                <a:gd name="connsiteY3" fmla="*/ 1314449 h 4400550"/>
                <a:gd name="connsiteX4" fmla="*/ 3935186 w 8058150"/>
                <a:gd name="connsiteY4" fmla="*/ 2686050 h 4400550"/>
                <a:gd name="connsiteX5" fmla="*/ 4082143 w 8058150"/>
                <a:gd name="connsiteY5" fmla="*/ 2669721 h 4400550"/>
                <a:gd name="connsiteX6" fmla="*/ 4914900 w 8058150"/>
                <a:gd name="connsiteY6" fmla="*/ 1404257 h 4400550"/>
                <a:gd name="connsiteX7" fmla="*/ 5045529 w 8058150"/>
                <a:gd name="connsiteY7" fmla="*/ 1428750 h 4400550"/>
                <a:gd name="connsiteX8" fmla="*/ 5747657 w 8058150"/>
                <a:gd name="connsiteY8" fmla="*/ 4392385 h 4400550"/>
                <a:gd name="connsiteX9" fmla="*/ 5886450 w 8058150"/>
                <a:gd name="connsiteY9" fmla="*/ 4400550 h 4400550"/>
                <a:gd name="connsiteX10" fmla="*/ 8058150 w 8058150"/>
                <a:gd name="connsiteY10" fmla="*/ 1543050 h 4400550"/>
                <a:gd name="connsiteX0" fmla="*/ 0 w 8058150"/>
                <a:gd name="connsiteY0" fmla="*/ 0 h 4400550"/>
                <a:gd name="connsiteX1" fmla="*/ 3143250 w 8058150"/>
                <a:gd name="connsiteY1" fmla="*/ 16328 h 4400550"/>
                <a:gd name="connsiteX2" fmla="*/ 3306536 w 8058150"/>
                <a:gd name="connsiteY2" fmla="*/ 212271 h 4400550"/>
                <a:gd name="connsiteX3" fmla="*/ 3559628 w 8058150"/>
                <a:gd name="connsiteY3" fmla="*/ 1314449 h 4400550"/>
                <a:gd name="connsiteX4" fmla="*/ 3935186 w 8058150"/>
                <a:gd name="connsiteY4" fmla="*/ 2686050 h 4400550"/>
                <a:gd name="connsiteX5" fmla="*/ 4082143 w 8058150"/>
                <a:gd name="connsiteY5" fmla="*/ 2669721 h 4400550"/>
                <a:gd name="connsiteX6" fmla="*/ 4914900 w 8058150"/>
                <a:gd name="connsiteY6" fmla="*/ 1404257 h 4400550"/>
                <a:gd name="connsiteX7" fmla="*/ 5045529 w 8058150"/>
                <a:gd name="connsiteY7" fmla="*/ 1428750 h 4400550"/>
                <a:gd name="connsiteX8" fmla="*/ 5747657 w 8058150"/>
                <a:gd name="connsiteY8" fmla="*/ 4392385 h 4400550"/>
                <a:gd name="connsiteX9" fmla="*/ 5886450 w 8058150"/>
                <a:gd name="connsiteY9" fmla="*/ 4400550 h 4400550"/>
                <a:gd name="connsiteX10" fmla="*/ 8058150 w 8058150"/>
                <a:gd name="connsiteY10" fmla="*/ 1543050 h 4400550"/>
                <a:gd name="connsiteX0" fmla="*/ 0 w 8058150"/>
                <a:gd name="connsiteY0" fmla="*/ 0 h 4400550"/>
                <a:gd name="connsiteX1" fmla="*/ 3143250 w 8058150"/>
                <a:gd name="connsiteY1" fmla="*/ 16328 h 4400550"/>
                <a:gd name="connsiteX2" fmla="*/ 3306536 w 8058150"/>
                <a:gd name="connsiteY2" fmla="*/ 212271 h 4400550"/>
                <a:gd name="connsiteX3" fmla="*/ 3526971 w 8058150"/>
                <a:gd name="connsiteY3" fmla="*/ 1118506 h 4400550"/>
                <a:gd name="connsiteX4" fmla="*/ 3935186 w 8058150"/>
                <a:gd name="connsiteY4" fmla="*/ 2686050 h 4400550"/>
                <a:gd name="connsiteX5" fmla="*/ 4082143 w 8058150"/>
                <a:gd name="connsiteY5" fmla="*/ 2669721 h 4400550"/>
                <a:gd name="connsiteX6" fmla="*/ 4914900 w 8058150"/>
                <a:gd name="connsiteY6" fmla="*/ 1404257 h 4400550"/>
                <a:gd name="connsiteX7" fmla="*/ 5045529 w 8058150"/>
                <a:gd name="connsiteY7" fmla="*/ 1428750 h 4400550"/>
                <a:gd name="connsiteX8" fmla="*/ 5747657 w 8058150"/>
                <a:gd name="connsiteY8" fmla="*/ 4392385 h 4400550"/>
                <a:gd name="connsiteX9" fmla="*/ 5886450 w 8058150"/>
                <a:gd name="connsiteY9" fmla="*/ 4400550 h 4400550"/>
                <a:gd name="connsiteX10" fmla="*/ 8058150 w 8058150"/>
                <a:gd name="connsiteY10" fmla="*/ 1543050 h 4400550"/>
                <a:gd name="connsiteX0" fmla="*/ 0 w 8058150"/>
                <a:gd name="connsiteY0" fmla="*/ 0 h 4400550"/>
                <a:gd name="connsiteX1" fmla="*/ 3143250 w 8058150"/>
                <a:gd name="connsiteY1" fmla="*/ 16328 h 4400550"/>
                <a:gd name="connsiteX2" fmla="*/ 3306536 w 8058150"/>
                <a:gd name="connsiteY2" fmla="*/ 212271 h 4400550"/>
                <a:gd name="connsiteX3" fmla="*/ 3526971 w 8058150"/>
                <a:gd name="connsiteY3" fmla="*/ 1118506 h 4400550"/>
                <a:gd name="connsiteX4" fmla="*/ 3935186 w 8058150"/>
                <a:gd name="connsiteY4" fmla="*/ 2686050 h 4400550"/>
                <a:gd name="connsiteX5" fmla="*/ 4082143 w 8058150"/>
                <a:gd name="connsiteY5" fmla="*/ 2669721 h 4400550"/>
                <a:gd name="connsiteX6" fmla="*/ 4914900 w 8058150"/>
                <a:gd name="connsiteY6" fmla="*/ 1404257 h 4400550"/>
                <a:gd name="connsiteX7" fmla="*/ 5045529 w 8058150"/>
                <a:gd name="connsiteY7" fmla="*/ 1428750 h 4400550"/>
                <a:gd name="connsiteX8" fmla="*/ 5747657 w 8058150"/>
                <a:gd name="connsiteY8" fmla="*/ 4392385 h 4400550"/>
                <a:gd name="connsiteX9" fmla="*/ 5886450 w 8058150"/>
                <a:gd name="connsiteY9" fmla="*/ 4400550 h 4400550"/>
                <a:gd name="connsiteX10" fmla="*/ 8058150 w 8058150"/>
                <a:gd name="connsiteY10" fmla="*/ 1543050 h 4400550"/>
                <a:gd name="connsiteX0" fmla="*/ 0 w 8058150"/>
                <a:gd name="connsiteY0" fmla="*/ 0 h 4400550"/>
                <a:gd name="connsiteX1" fmla="*/ 3143250 w 8058150"/>
                <a:gd name="connsiteY1" fmla="*/ 16328 h 4400550"/>
                <a:gd name="connsiteX2" fmla="*/ 3306536 w 8058150"/>
                <a:gd name="connsiteY2" fmla="*/ 212271 h 4400550"/>
                <a:gd name="connsiteX3" fmla="*/ 3551464 w 8058150"/>
                <a:gd name="connsiteY3" fmla="*/ 1118506 h 4400550"/>
                <a:gd name="connsiteX4" fmla="*/ 3935186 w 8058150"/>
                <a:gd name="connsiteY4" fmla="*/ 2686050 h 4400550"/>
                <a:gd name="connsiteX5" fmla="*/ 4082143 w 8058150"/>
                <a:gd name="connsiteY5" fmla="*/ 2669721 h 4400550"/>
                <a:gd name="connsiteX6" fmla="*/ 4914900 w 8058150"/>
                <a:gd name="connsiteY6" fmla="*/ 1404257 h 4400550"/>
                <a:gd name="connsiteX7" fmla="*/ 5045529 w 8058150"/>
                <a:gd name="connsiteY7" fmla="*/ 1428750 h 4400550"/>
                <a:gd name="connsiteX8" fmla="*/ 5747657 w 8058150"/>
                <a:gd name="connsiteY8" fmla="*/ 4392385 h 4400550"/>
                <a:gd name="connsiteX9" fmla="*/ 5886450 w 8058150"/>
                <a:gd name="connsiteY9" fmla="*/ 4400550 h 4400550"/>
                <a:gd name="connsiteX10" fmla="*/ 8058150 w 8058150"/>
                <a:gd name="connsiteY10" fmla="*/ 1543050 h 4400550"/>
                <a:gd name="connsiteX0" fmla="*/ 0 w 8058150"/>
                <a:gd name="connsiteY0" fmla="*/ 0 h 4400550"/>
                <a:gd name="connsiteX1" fmla="*/ 3143250 w 8058150"/>
                <a:gd name="connsiteY1" fmla="*/ 16328 h 4400550"/>
                <a:gd name="connsiteX2" fmla="*/ 3306536 w 8058150"/>
                <a:gd name="connsiteY2" fmla="*/ 212271 h 4400550"/>
                <a:gd name="connsiteX3" fmla="*/ 3551464 w 8058150"/>
                <a:gd name="connsiteY3" fmla="*/ 1118506 h 4400550"/>
                <a:gd name="connsiteX4" fmla="*/ 3935186 w 8058150"/>
                <a:gd name="connsiteY4" fmla="*/ 2686050 h 4400550"/>
                <a:gd name="connsiteX5" fmla="*/ 4082143 w 8058150"/>
                <a:gd name="connsiteY5" fmla="*/ 2669721 h 4400550"/>
                <a:gd name="connsiteX6" fmla="*/ 4914900 w 8058150"/>
                <a:gd name="connsiteY6" fmla="*/ 1404257 h 4400550"/>
                <a:gd name="connsiteX7" fmla="*/ 5045529 w 8058150"/>
                <a:gd name="connsiteY7" fmla="*/ 1428750 h 4400550"/>
                <a:gd name="connsiteX8" fmla="*/ 5747657 w 8058150"/>
                <a:gd name="connsiteY8" fmla="*/ 4392385 h 4400550"/>
                <a:gd name="connsiteX9" fmla="*/ 5886450 w 8058150"/>
                <a:gd name="connsiteY9" fmla="*/ 4400550 h 4400550"/>
                <a:gd name="connsiteX10" fmla="*/ 8058150 w 8058150"/>
                <a:gd name="connsiteY10" fmla="*/ 1543050 h 4400550"/>
                <a:gd name="connsiteX0" fmla="*/ 0 w 8058150"/>
                <a:gd name="connsiteY0" fmla="*/ 0 h 4400550"/>
                <a:gd name="connsiteX1" fmla="*/ 3143250 w 8058150"/>
                <a:gd name="connsiteY1" fmla="*/ 16328 h 4400550"/>
                <a:gd name="connsiteX2" fmla="*/ 3306536 w 8058150"/>
                <a:gd name="connsiteY2" fmla="*/ 212271 h 4400550"/>
                <a:gd name="connsiteX3" fmla="*/ 3551464 w 8058150"/>
                <a:gd name="connsiteY3" fmla="*/ 1118506 h 4400550"/>
                <a:gd name="connsiteX4" fmla="*/ 3935186 w 8058150"/>
                <a:gd name="connsiteY4" fmla="*/ 2686050 h 4400550"/>
                <a:gd name="connsiteX5" fmla="*/ 4082143 w 8058150"/>
                <a:gd name="connsiteY5" fmla="*/ 2669721 h 4400550"/>
                <a:gd name="connsiteX6" fmla="*/ 4914900 w 8058150"/>
                <a:gd name="connsiteY6" fmla="*/ 1404257 h 4400550"/>
                <a:gd name="connsiteX7" fmla="*/ 5045529 w 8058150"/>
                <a:gd name="connsiteY7" fmla="*/ 1428750 h 4400550"/>
                <a:gd name="connsiteX8" fmla="*/ 5747657 w 8058150"/>
                <a:gd name="connsiteY8" fmla="*/ 4392385 h 4400550"/>
                <a:gd name="connsiteX9" fmla="*/ 5886450 w 8058150"/>
                <a:gd name="connsiteY9" fmla="*/ 4400550 h 4400550"/>
                <a:gd name="connsiteX10" fmla="*/ 8058150 w 8058150"/>
                <a:gd name="connsiteY10" fmla="*/ 1543050 h 4400550"/>
                <a:gd name="connsiteX0" fmla="*/ 0 w 8058150"/>
                <a:gd name="connsiteY0" fmla="*/ 0 h 4400550"/>
                <a:gd name="connsiteX1" fmla="*/ 3143250 w 8058150"/>
                <a:gd name="connsiteY1" fmla="*/ 16328 h 4400550"/>
                <a:gd name="connsiteX2" fmla="*/ 3306536 w 8058150"/>
                <a:gd name="connsiteY2" fmla="*/ 212271 h 4400550"/>
                <a:gd name="connsiteX3" fmla="*/ 3551464 w 8058150"/>
                <a:gd name="connsiteY3" fmla="*/ 1118506 h 4400550"/>
                <a:gd name="connsiteX4" fmla="*/ 3935186 w 8058150"/>
                <a:gd name="connsiteY4" fmla="*/ 2686050 h 4400550"/>
                <a:gd name="connsiteX5" fmla="*/ 4082143 w 8058150"/>
                <a:gd name="connsiteY5" fmla="*/ 2669721 h 4400550"/>
                <a:gd name="connsiteX6" fmla="*/ 4914900 w 8058150"/>
                <a:gd name="connsiteY6" fmla="*/ 1404257 h 4400550"/>
                <a:gd name="connsiteX7" fmla="*/ 5045529 w 8058150"/>
                <a:gd name="connsiteY7" fmla="*/ 1428750 h 4400550"/>
                <a:gd name="connsiteX8" fmla="*/ 5747657 w 8058150"/>
                <a:gd name="connsiteY8" fmla="*/ 4392385 h 4400550"/>
                <a:gd name="connsiteX9" fmla="*/ 5886450 w 8058150"/>
                <a:gd name="connsiteY9" fmla="*/ 4400550 h 4400550"/>
                <a:gd name="connsiteX10" fmla="*/ 8058150 w 8058150"/>
                <a:gd name="connsiteY10" fmla="*/ 1543050 h 4400550"/>
                <a:gd name="connsiteX0" fmla="*/ 0 w 8058150"/>
                <a:gd name="connsiteY0" fmla="*/ 0 h 4400550"/>
                <a:gd name="connsiteX1" fmla="*/ 3143250 w 8058150"/>
                <a:gd name="connsiteY1" fmla="*/ 16328 h 4400550"/>
                <a:gd name="connsiteX2" fmla="*/ 3306536 w 8058150"/>
                <a:gd name="connsiteY2" fmla="*/ 212271 h 4400550"/>
                <a:gd name="connsiteX3" fmla="*/ 3551464 w 8058150"/>
                <a:gd name="connsiteY3" fmla="*/ 1118506 h 4400550"/>
                <a:gd name="connsiteX4" fmla="*/ 3935186 w 8058150"/>
                <a:gd name="connsiteY4" fmla="*/ 2686050 h 4400550"/>
                <a:gd name="connsiteX5" fmla="*/ 4082143 w 8058150"/>
                <a:gd name="connsiteY5" fmla="*/ 2669721 h 4400550"/>
                <a:gd name="connsiteX6" fmla="*/ 4914900 w 8058150"/>
                <a:gd name="connsiteY6" fmla="*/ 1404257 h 4400550"/>
                <a:gd name="connsiteX7" fmla="*/ 5021036 w 8058150"/>
                <a:gd name="connsiteY7" fmla="*/ 1436914 h 4400550"/>
                <a:gd name="connsiteX8" fmla="*/ 5747657 w 8058150"/>
                <a:gd name="connsiteY8" fmla="*/ 4392385 h 4400550"/>
                <a:gd name="connsiteX9" fmla="*/ 5886450 w 8058150"/>
                <a:gd name="connsiteY9" fmla="*/ 4400550 h 4400550"/>
                <a:gd name="connsiteX10" fmla="*/ 8058150 w 8058150"/>
                <a:gd name="connsiteY10" fmla="*/ 1543050 h 4400550"/>
                <a:gd name="connsiteX0" fmla="*/ 0 w 8058150"/>
                <a:gd name="connsiteY0" fmla="*/ 0 h 4400550"/>
                <a:gd name="connsiteX1" fmla="*/ 3143250 w 8058150"/>
                <a:gd name="connsiteY1" fmla="*/ 16328 h 4400550"/>
                <a:gd name="connsiteX2" fmla="*/ 3306536 w 8058150"/>
                <a:gd name="connsiteY2" fmla="*/ 212271 h 4400550"/>
                <a:gd name="connsiteX3" fmla="*/ 3551464 w 8058150"/>
                <a:gd name="connsiteY3" fmla="*/ 1118506 h 4400550"/>
                <a:gd name="connsiteX4" fmla="*/ 3935186 w 8058150"/>
                <a:gd name="connsiteY4" fmla="*/ 2686050 h 4400550"/>
                <a:gd name="connsiteX5" fmla="*/ 4082143 w 8058150"/>
                <a:gd name="connsiteY5" fmla="*/ 2669721 h 4400550"/>
                <a:gd name="connsiteX6" fmla="*/ 4914900 w 8058150"/>
                <a:gd name="connsiteY6" fmla="*/ 1404257 h 4400550"/>
                <a:gd name="connsiteX7" fmla="*/ 5021036 w 8058150"/>
                <a:gd name="connsiteY7" fmla="*/ 1436914 h 4400550"/>
                <a:gd name="connsiteX8" fmla="*/ 5747657 w 8058150"/>
                <a:gd name="connsiteY8" fmla="*/ 4392385 h 4400550"/>
                <a:gd name="connsiteX9" fmla="*/ 5886450 w 8058150"/>
                <a:gd name="connsiteY9" fmla="*/ 4400550 h 4400550"/>
                <a:gd name="connsiteX10" fmla="*/ 8058150 w 8058150"/>
                <a:gd name="connsiteY10" fmla="*/ 1543050 h 4400550"/>
                <a:gd name="connsiteX0" fmla="*/ 0 w 8058150"/>
                <a:gd name="connsiteY0" fmla="*/ 0 h 4400550"/>
                <a:gd name="connsiteX1" fmla="*/ 3143250 w 8058150"/>
                <a:gd name="connsiteY1" fmla="*/ 16328 h 4400550"/>
                <a:gd name="connsiteX2" fmla="*/ 3306536 w 8058150"/>
                <a:gd name="connsiteY2" fmla="*/ 212271 h 4400550"/>
                <a:gd name="connsiteX3" fmla="*/ 3551464 w 8058150"/>
                <a:gd name="connsiteY3" fmla="*/ 1118506 h 4400550"/>
                <a:gd name="connsiteX4" fmla="*/ 3935186 w 8058150"/>
                <a:gd name="connsiteY4" fmla="*/ 2686050 h 4400550"/>
                <a:gd name="connsiteX5" fmla="*/ 4082143 w 8058150"/>
                <a:gd name="connsiteY5" fmla="*/ 2669721 h 4400550"/>
                <a:gd name="connsiteX6" fmla="*/ 4914900 w 8058150"/>
                <a:gd name="connsiteY6" fmla="*/ 1404257 h 4400550"/>
                <a:gd name="connsiteX7" fmla="*/ 5021036 w 8058150"/>
                <a:gd name="connsiteY7" fmla="*/ 1436914 h 4400550"/>
                <a:gd name="connsiteX8" fmla="*/ 5747657 w 8058150"/>
                <a:gd name="connsiteY8" fmla="*/ 4392385 h 4400550"/>
                <a:gd name="connsiteX9" fmla="*/ 5886450 w 8058150"/>
                <a:gd name="connsiteY9" fmla="*/ 4400550 h 4400550"/>
                <a:gd name="connsiteX10" fmla="*/ 8058150 w 8058150"/>
                <a:gd name="connsiteY10" fmla="*/ 1543050 h 4400550"/>
                <a:gd name="connsiteX0" fmla="*/ 0 w 8058150"/>
                <a:gd name="connsiteY0" fmla="*/ 0 h 4449581"/>
                <a:gd name="connsiteX1" fmla="*/ 3143250 w 8058150"/>
                <a:gd name="connsiteY1" fmla="*/ 16328 h 4449581"/>
                <a:gd name="connsiteX2" fmla="*/ 3306536 w 8058150"/>
                <a:gd name="connsiteY2" fmla="*/ 212271 h 4449581"/>
                <a:gd name="connsiteX3" fmla="*/ 3551464 w 8058150"/>
                <a:gd name="connsiteY3" fmla="*/ 1118506 h 4449581"/>
                <a:gd name="connsiteX4" fmla="*/ 3935186 w 8058150"/>
                <a:gd name="connsiteY4" fmla="*/ 2686050 h 4449581"/>
                <a:gd name="connsiteX5" fmla="*/ 4082143 w 8058150"/>
                <a:gd name="connsiteY5" fmla="*/ 2669721 h 4449581"/>
                <a:gd name="connsiteX6" fmla="*/ 4914900 w 8058150"/>
                <a:gd name="connsiteY6" fmla="*/ 1404257 h 4449581"/>
                <a:gd name="connsiteX7" fmla="*/ 5021036 w 8058150"/>
                <a:gd name="connsiteY7" fmla="*/ 1436914 h 4449581"/>
                <a:gd name="connsiteX8" fmla="*/ 5747657 w 8058150"/>
                <a:gd name="connsiteY8" fmla="*/ 4392385 h 4449581"/>
                <a:gd name="connsiteX9" fmla="*/ 5886450 w 8058150"/>
                <a:gd name="connsiteY9" fmla="*/ 4400550 h 4449581"/>
                <a:gd name="connsiteX10" fmla="*/ 8058150 w 8058150"/>
                <a:gd name="connsiteY10" fmla="*/ 1543050 h 4449581"/>
                <a:gd name="connsiteX0" fmla="*/ 0 w 8058150"/>
                <a:gd name="connsiteY0" fmla="*/ 0 h 4504489"/>
                <a:gd name="connsiteX1" fmla="*/ 3143250 w 8058150"/>
                <a:gd name="connsiteY1" fmla="*/ 16328 h 4504489"/>
                <a:gd name="connsiteX2" fmla="*/ 3306536 w 8058150"/>
                <a:gd name="connsiteY2" fmla="*/ 212271 h 4504489"/>
                <a:gd name="connsiteX3" fmla="*/ 3551464 w 8058150"/>
                <a:gd name="connsiteY3" fmla="*/ 1118506 h 4504489"/>
                <a:gd name="connsiteX4" fmla="*/ 3935186 w 8058150"/>
                <a:gd name="connsiteY4" fmla="*/ 2686050 h 4504489"/>
                <a:gd name="connsiteX5" fmla="*/ 4082143 w 8058150"/>
                <a:gd name="connsiteY5" fmla="*/ 2669721 h 4504489"/>
                <a:gd name="connsiteX6" fmla="*/ 4914900 w 8058150"/>
                <a:gd name="connsiteY6" fmla="*/ 1404257 h 4504489"/>
                <a:gd name="connsiteX7" fmla="*/ 5021036 w 8058150"/>
                <a:gd name="connsiteY7" fmla="*/ 1436914 h 4504489"/>
                <a:gd name="connsiteX8" fmla="*/ 5747657 w 8058150"/>
                <a:gd name="connsiteY8" fmla="*/ 4392385 h 4504489"/>
                <a:gd name="connsiteX9" fmla="*/ 5886450 w 8058150"/>
                <a:gd name="connsiteY9" fmla="*/ 4400550 h 4504489"/>
                <a:gd name="connsiteX10" fmla="*/ 8058150 w 8058150"/>
                <a:gd name="connsiteY10" fmla="*/ 1543050 h 4504489"/>
                <a:gd name="connsiteX0" fmla="*/ 0 w 8058150"/>
                <a:gd name="connsiteY0" fmla="*/ 0 h 4473413"/>
                <a:gd name="connsiteX1" fmla="*/ 3143250 w 8058150"/>
                <a:gd name="connsiteY1" fmla="*/ 16328 h 4473413"/>
                <a:gd name="connsiteX2" fmla="*/ 3306536 w 8058150"/>
                <a:gd name="connsiteY2" fmla="*/ 212271 h 4473413"/>
                <a:gd name="connsiteX3" fmla="*/ 3551464 w 8058150"/>
                <a:gd name="connsiteY3" fmla="*/ 1118506 h 4473413"/>
                <a:gd name="connsiteX4" fmla="*/ 3935186 w 8058150"/>
                <a:gd name="connsiteY4" fmla="*/ 2686050 h 4473413"/>
                <a:gd name="connsiteX5" fmla="*/ 4082143 w 8058150"/>
                <a:gd name="connsiteY5" fmla="*/ 2669721 h 4473413"/>
                <a:gd name="connsiteX6" fmla="*/ 4914900 w 8058150"/>
                <a:gd name="connsiteY6" fmla="*/ 1404257 h 4473413"/>
                <a:gd name="connsiteX7" fmla="*/ 5021036 w 8058150"/>
                <a:gd name="connsiteY7" fmla="*/ 1436914 h 4473413"/>
                <a:gd name="connsiteX8" fmla="*/ 5747657 w 8058150"/>
                <a:gd name="connsiteY8" fmla="*/ 4392385 h 4473413"/>
                <a:gd name="connsiteX9" fmla="*/ 5886450 w 8058150"/>
                <a:gd name="connsiteY9" fmla="*/ 4400550 h 4473413"/>
                <a:gd name="connsiteX10" fmla="*/ 8058150 w 8058150"/>
                <a:gd name="connsiteY10" fmla="*/ 1543050 h 4473413"/>
                <a:gd name="connsiteX0" fmla="*/ 0 w 8058150"/>
                <a:gd name="connsiteY0" fmla="*/ 0 h 4473413"/>
                <a:gd name="connsiteX1" fmla="*/ 3143250 w 8058150"/>
                <a:gd name="connsiteY1" fmla="*/ 16328 h 4473413"/>
                <a:gd name="connsiteX2" fmla="*/ 3306536 w 8058150"/>
                <a:gd name="connsiteY2" fmla="*/ 212271 h 4473413"/>
                <a:gd name="connsiteX3" fmla="*/ 3551464 w 8058150"/>
                <a:gd name="connsiteY3" fmla="*/ 1118506 h 4473413"/>
                <a:gd name="connsiteX4" fmla="*/ 3935186 w 8058150"/>
                <a:gd name="connsiteY4" fmla="*/ 2686050 h 4473413"/>
                <a:gd name="connsiteX5" fmla="*/ 4082143 w 8058150"/>
                <a:gd name="connsiteY5" fmla="*/ 2669721 h 4473413"/>
                <a:gd name="connsiteX6" fmla="*/ 4914900 w 8058150"/>
                <a:gd name="connsiteY6" fmla="*/ 1404257 h 4473413"/>
                <a:gd name="connsiteX7" fmla="*/ 5021036 w 8058150"/>
                <a:gd name="connsiteY7" fmla="*/ 1436914 h 4473413"/>
                <a:gd name="connsiteX8" fmla="*/ 5747657 w 8058150"/>
                <a:gd name="connsiteY8" fmla="*/ 4392385 h 4473413"/>
                <a:gd name="connsiteX9" fmla="*/ 5886450 w 8058150"/>
                <a:gd name="connsiteY9" fmla="*/ 4400550 h 4473413"/>
                <a:gd name="connsiteX10" fmla="*/ 8058150 w 8058150"/>
                <a:gd name="connsiteY10" fmla="*/ 1543050 h 4473413"/>
                <a:gd name="connsiteX0" fmla="*/ 0 w 8058150"/>
                <a:gd name="connsiteY0" fmla="*/ 0 h 4473413"/>
                <a:gd name="connsiteX1" fmla="*/ 3143250 w 8058150"/>
                <a:gd name="connsiteY1" fmla="*/ 16328 h 4473413"/>
                <a:gd name="connsiteX2" fmla="*/ 3306536 w 8058150"/>
                <a:gd name="connsiteY2" fmla="*/ 212271 h 4473413"/>
                <a:gd name="connsiteX3" fmla="*/ 3551464 w 8058150"/>
                <a:gd name="connsiteY3" fmla="*/ 1118506 h 4473413"/>
                <a:gd name="connsiteX4" fmla="*/ 3935186 w 8058150"/>
                <a:gd name="connsiteY4" fmla="*/ 2686050 h 4473413"/>
                <a:gd name="connsiteX5" fmla="*/ 4082143 w 8058150"/>
                <a:gd name="connsiteY5" fmla="*/ 2669721 h 4473413"/>
                <a:gd name="connsiteX6" fmla="*/ 4914900 w 8058150"/>
                <a:gd name="connsiteY6" fmla="*/ 1404257 h 4473413"/>
                <a:gd name="connsiteX7" fmla="*/ 5021036 w 8058150"/>
                <a:gd name="connsiteY7" fmla="*/ 1436914 h 4473413"/>
                <a:gd name="connsiteX8" fmla="*/ 5747657 w 8058150"/>
                <a:gd name="connsiteY8" fmla="*/ 4392385 h 4473413"/>
                <a:gd name="connsiteX9" fmla="*/ 5886450 w 8058150"/>
                <a:gd name="connsiteY9" fmla="*/ 4400550 h 4473413"/>
                <a:gd name="connsiteX10" fmla="*/ 8058150 w 8058150"/>
                <a:gd name="connsiteY10" fmla="*/ 1543050 h 4473413"/>
                <a:gd name="connsiteX0" fmla="*/ 0 w 8058150"/>
                <a:gd name="connsiteY0" fmla="*/ 0 h 4473413"/>
                <a:gd name="connsiteX1" fmla="*/ 3143250 w 8058150"/>
                <a:gd name="connsiteY1" fmla="*/ 16328 h 4473413"/>
                <a:gd name="connsiteX2" fmla="*/ 3306536 w 8058150"/>
                <a:gd name="connsiteY2" fmla="*/ 212271 h 4473413"/>
                <a:gd name="connsiteX3" fmla="*/ 3551464 w 8058150"/>
                <a:gd name="connsiteY3" fmla="*/ 1118506 h 4473413"/>
                <a:gd name="connsiteX4" fmla="*/ 3935186 w 8058150"/>
                <a:gd name="connsiteY4" fmla="*/ 2686050 h 4473413"/>
                <a:gd name="connsiteX5" fmla="*/ 4082143 w 8058150"/>
                <a:gd name="connsiteY5" fmla="*/ 2669721 h 4473413"/>
                <a:gd name="connsiteX6" fmla="*/ 4914900 w 8058150"/>
                <a:gd name="connsiteY6" fmla="*/ 1404257 h 4473413"/>
                <a:gd name="connsiteX7" fmla="*/ 5021036 w 8058150"/>
                <a:gd name="connsiteY7" fmla="*/ 1436914 h 4473413"/>
                <a:gd name="connsiteX8" fmla="*/ 5747657 w 8058150"/>
                <a:gd name="connsiteY8" fmla="*/ 4392385 h 4473413"/>
                <a:gd name="connsiteX9" fmla="*/ 5886450 w 8058150"/>
                <a:gd name="connsiteY9" fmla="*/ 4400550 h 4473413"/>
                <a:gd name="connsiteX10" fmla="*/ 8058150 w 8058150"/>
                <a:gd name="connsiteY10" fmla="*/ 1543050 h 4473413"/>
                <a:gd name="connsiteX0" fmla="*/ 0 w 8058150"/>
                <a:gd name="connsiteY0" fmla="*/ 0 h 4469884"/>
                <a:gd name="connsiteX1" fmla="*/ 3143250 w 8058150"/>
                <a:gd name="connsiteY1" fmla="*/ 16328 h 4469884"/>
                <a:gd name="connsiteX2" fmla="*/ 3306536 w 8058150"/>
                <a:gd name="connsiteY2" fmla="*/ 212271 h 4469884"/>
                <a:gd name="connsiteX3" fmla="*/ 3551464 w 8058150"/>
                <a:gd name="connsiteY3" fmla="*/ 1118506 h 4469884"/>
                <a:gd name="connsiteX4" fmla="*/ 3935186 w 8058150"/>
                <a:gd name="connsiteY4" fmla="*/ 2686050 h 4469884"/>
                <a:gd name="connsiteX5" fmla="*/ 4082143 w 8058150"/>
                <a:gd name="connsiteY5" fmla="*/ 2669721 h 4469884"/>
                <a:gd name="connsiteX6" fmla="*/ 4914900 w 8058150"/>
                <a:gd name="connsiteY6" fmla="*/ 1404257 h 4469884"/>
                <a:gd name="connsiteX7" fmla="*/ 5021036 w 8058150"/>
                <a:gd name="connsiteY7" fmla="*/ 1436914 h 4469884"/>
                <a:gd name="connsiteX8" fmla="*/ 5747657 w 8058150"/>
                <a:gd name="connsiteY8" fmla="*/ 4392385 h 4469884"/>
                <a:gd name="connsiteX9" fmla="*/ 5910943 w 8058150"/>
                <a:gd name="connsiteY9" fmla="*/ 4392385 h 4469884"/>
                <a:gd name="connsiteX10" fmla="*/ 8058150 w 8058150"/>
                <a:gd name="connsiteY10" fmla="*/ 1543050 h 4469884"/>
                <a:gd name="connsiteX0" fmla="*/ 0 w 8090807"/>
                <a:gd name="connsiteY0" fmla="*/ 0 h 4469884"/>
                <a:gd name="connsiteX1" fmla="*/ 3143250 w 8090807"/>
                <a:gd name="connsiteY1" fmla="*/ 16328 h 4469884"/>
                <a:gd name="connsiteX2" fmla="*/ 3306536 w 8090807"/>
                <a:gd name="connsiteY2" fmla="*/ 212271 h 4469884"/>
                <a:gd name="connsiteX3" fmla="*/ 3551464 w 8090807"/>
                <a:gd name="connsiteY3" fmla="*/ 1118506 h 4469884"/>
                <a:gd name="connsiteX4" fmla="*/ 3935186 w 8090807"/>
                <a:gd name="connsiteY4" fmla="*/ 2686050 h 4469884"/>
                <a:gd name="connsiteX5" fmla="*/ 4082143 w 8090807"/>
                <a:gd name="connsiteY5" fmla="*/ 2669721 h 4469884"/>
                <a:gd name="connsiteX6" fmla="*/ 4914900 w 8090807"/>
                <a:gd name="connsiteY6" fmla="*/ 1404257 h 4469884"/>
                <a:gd name="connsiteX7" fmla="*/ 5021036 w 8090807"/>
                <a:gd name="connsiteY7" fmla="*/ 1436914 h 4469884"/>
                <a:gd name="connsiteX8" fmla="*/ 5747657 w 8090807"/>
                <a:gd name="connsiteY8" fmla="*/ 4392385 h 4469884"/>
                <a:gd name="connsiteX9" fmla="*/ 5910943 w 8090807"/>
                <a:gd name="connsiteY9" fmla="*/ 4392385 h 4469884"/>
                <a:gd name="connsiteX10" fmla="*/ 8090807 w 8090807"/>
                <a:gd name="connsiteY10" fmla="*/ 1240972 h 4469884"/>
                <a:gd name="connsiteX0" fmla="*/ 0 w 8107843"/>
                <a:gd name="connsiteY0" fmla="*/ 0 h 4469884"/>
                <a:gd name="connsiteX1" fmla="*/ 3143250 w 8107843"/>
                <a:gd name="connsiteY1" fmla="*/ 16328 h 4469884"/>
                <a:gd name="connsiteX2" fmla="*/ 3306536 w 8107843"/>
                <a:gd name="connsiteY2" fmla="*/ 212271 h 4469884"/>
                <a:gd name="connsiteX3" fmla="*/ 3551464 w 8107843"/>
                <a:gd name="connsiteY3" fmla="*/ 1118506 h 4469884"/>
                <a:gd name="connsiteX4" fmla="*/ 3935186 w 8107843"/>
                <a:gd name="connsiteY4" fmla="*/ 2686050 h 4469884"/>
                <a:gd name="connsiteX5" fmla="*/ 4082143 w 8107843"/>
                <a:gd name="connsiteY5" fmla="*/ 2669721 h 4469884"/>
                <a:gd name="connsiteX6" fmla="*/ 4914900 w 8107843"/>
                <a:gd name="connsiteY6" fmla="*/ 1404257 h 4469884"/>
                <a:gd name="connsiteX7" fmla="*/ 5021036 w 8107843"/>
                <a:gd name="connsiteY7" fmla="*/ 1436914 h 4469884"/>
                <a:gd name="connsiteX8" fmla="*/ 5747657 w 8107843"/>
                <a:gd name="connsiteY8" fmla="*/ 4392385 h 4469884"/>
                <a:gd name="connsiteX9" fmla="*/ 5910943 w 8107843"/>
                <a:gd name="connsiteY9" fmla="*/ 4392385 h 4469884"/>
                <a:gd name="connsiteX10" fmla="*/ 7878536 w 8107843"/>
                <a:gd name="connsiteY10" fmla="*/ 1338943 h 4469884"/>
                <a:gd name="connsiteX11" fmla="*/ 8090807 w 8107843"/>
                <a:gd name="connsiteY11" fmla="*/ 1240972 h 4469884"/>
                <a:gd name="connsiteX0" fmla="*/ 0 w 8202495"/>
                <a:gd name="connsiteY0" fmla="*/ 0 h 4469884"/>
                <a:gd name="connsiteX1" fmla="*/ 3143250 w 8202495"/>
                <a:gd name="connsiteY1" fmla="*/ 16328 h 4469884"/>
                <a:gd name="connsiteX2" fmla="*/ 3306536 w 8202495"/>
                <a:gd name="connsiteY2" fmla="*/ 212271 h 4469884"/>
                <a:gd name="connsiteX3" fmla="*/ 3551464 w 8202495"/>
                <a:gd name="connsiteY3" fmla="*/ 1118506 h 4469884"/>
                <a:gd name="connsiteX4" fmla="*/ 3935186 w 8202495"/>
                <a:gd name="connsiteY4" fmla="*/ 2686050 h 4469884"/>
                <a:gd name="connsiteX5" fmla="*/ 4082143 w 8202495"/>
                <a:gd name="connsiteY5" fmla="*/ 2669721 h 4469884"/>
                <a:gd name="connsiteX6" fmla="*/ 4914900 w 8202495"/>
                <a:gd name="connsiteY6" fmla="*/ 1404257 h 4469884"/>
                <a:gd name="connsiteX7" fmla="*/ 5021036 w 8202495"/>
                <a:gd name="connsiteY7" fmla="*/ 1436914 h 4469884"/>
                <a:gd name="connsiteX8" fmla="*/ 5747657 w 8202495"/>
                <a:gd name="connsiteY8" fmla="*/ 4392385 h 4469884"/>
                <a:gd name="connsiteX9" fmla="*/ 5910943 w 8202495"/>
                <a:gd name="connsiteY9" fmla="*/ 4392385 h 4469884"/>
                <a:gd name="connsiteX10" fmla="*/ 8033657 w 8202495"/>
                <a:gd name="connsiteY10" fmla="*/ 1543050 h 4469884"/>
                <a:gd name="connsiteX11" fmla="*/ 8090807 w 8202495"/>
                <a:gd name="connsiteY11" fmla="*/ 1240972 h 4469884"/>
                <a:gd name="connsiteX0" fmla="*/ 0 w 8202495"/>
                <a:gd name="connsiteY0" fmla="*/ 0 h 4469884"/>
                <a:gd name="connsiteX1" fmla="*/ 3143250 w 8202495"/>
                <a:gd name="connsiteY1" fmla="*/ 16328 h 4469884"/>
                <a:gd name="connsiteX2" fmla="*/ 3306536 w 8202495"/>
                <a:gd name="connsiteY2" fmla="*/ 212271 h 4469884"/>
                <a:gd name="connsiteX3" fmla="*/ 3551464 w 8202495"/>
                <a:gd name="connsiteY3" fmla="*/ 1118506 h 4469884"/>
                <a:gd name="connsiteX4" fmla="*/ 3935186 w 8202495"/>
                <a:gd name="connsiteY4" fmla="*/ 2686050 h 4469884"/>
                <a:gd name="connsiteX5" fmla="*/ 4082143 w 8202495"/>
                <a:gd name="connsiteY5" fmla="*/ 2669721 h 4469884"/>
                <a:gd name="connsiteX6" fmla="*/ 4914900 w 8202495"/>
                <a:gd name="connsiteY6" fmla="*/ 1404257 h 4469884"/>
                <a:gd name="connsiteX7" fmla="*/ 5021036 w 8202495"/>
                <a:gd name="connsiteY7" fmla="*/ 1436914 h 4469884"/>
                <a:gd name="connsiteX8" fmla="*/ 5747657 w 8202495"/>
                <a:gd name="connsiteY8" fmla="*/ 4392385 h 4469884"/>
                <a:gd name="connsiteX9" fmla="*/ 5910943 w 8202495"/>
                <a:gd name="connsiteY9" fmla="*/ 4392385 h 4469884"/>
                <a:gd name="connsiteX10" fmla="*/ 8033657 w 8202495"/>
                <a:gd name="connsiteY10" fmla="*/ 1543050 h 4469884"/>
                <a:gd name="connsiteX11" fmla="*/ 8090807 w 8202495"/>
                <a:gd name="connsiteY11" fmla="*/ 1240972 h 4469884"/>
                <a:gd name="connsiteX0" fmla="*/ 0 w 8202495"/>
                <a:gd name="connsiteY0" fmla="*/ 0 h 4469884"/>
                <a:gd name="connsiteX1" fmla="*/ 3143250 w 8202495"/>
                <a:gd name="connsiteY1" fmla="*/ 16328 h 4469884"/>
                <a:gd name="connsiteX2" fmla="*/ 3306536 w 8202495"/>
                <a:gd name="connsiteY2" fmla="*/ 212271 h 4469884"/>
                <a:gd name="connsiteX3" fmla="*/ 3551464 w 8202495"/>
                <a:gd name="connsiteY3" fmla="*/ 1118506 h 4469884"/>
                <a:gd name="connsiteX4" fmla="*/ 3935186 w 8202495"/>
                <a:gd name="connsiteY4" fmla="*/ 2686050 h 4469884"/>
                <a:gd name="connsiteX5" fmla="*/ 4082143 w 8202495"/>
                <a:gd name="connsiteY5" fmla="*/ 2669721 h 4469884"/>
                <a:gd name="connsiteX6" fmla="*/ 4914900 w 8202495"/>
                <a:gd name="connsiteY6" fmla="*/ 1404257 h 4469884"/>
                <a:gd name="connsiteX7" fmla="*/ 5021036 w 8202495"/>
                <a:gd name="connsiteY7" fmla="*/ 1436914 h 4469884"/>
                <a:gd name="connsiteX8" fmla="*/ 5747657 w 8202495"/>
                <a:gd name="connsiteY8" fmla="*/ 4392385 h 4469884"/>
                <a:gd name="connsiteX9" fmla="*/ 5910943 w 8202495"/>
                <a:gd name="connsiteY9" fmla="*/ 4392385 h 4469884"/>
                <a:gd name="connsiteX10" fmla="*/ 8033657 w 8202495"/>
                <a:gd name="connsiteY10" fmla="*/ 1543050 h 4469884"/>
                <a:gd name="connsiteX11" fmla="*/ 8090807 w 8202495"/>
                <a:gd name="connsiteY11" fmla="*/ 1240972 h 4469884"/>
                <a:gd name="connsiteX0" fmla="*/ 0 w 8202495"/>
                <a:gd name="connsiteY0" fmla="*/ 0 h 4469884"/>
                <a:gd name="connsiteX1" fmla="*/ 3143250 w 8202495"/>
                <a:gd name="connsiteY1" fmla="*/ 16328 h 4469884"/>
                <a:gd name="connsiteX2" fmla="*/ 3306536 w 8202495"/>
                <a:gd name="connsiteY2" fmla="*/ 212271 h 4469884"/>
                <a:gd name="connsiteX3" fmla="*/ 3551464 w 8202495"/>
                <a:gd name="connsiteY3" fmla="*/ 1118506 h 4469884"/>
                <a:gd name="connsiteX4" fmla="*/ 3935186 w 8202495"/>
                <a:gd name="connsiteY4" fmla="*/ 2686050 h 4469884"/>
                <a:gd name="connsiteX5" fmla="*/ 4082143 w 8202495"/>
                <a:gd name="connsiteY5" fmla="*/ 2669721 h 4469884"/>
                <a:gd name="connsiteX6" fmla="*/ 4914900 w 8202495"/>
                <a:gd name="connsiteY6" fmla="*/ 1404257 h 4469884"/>
                <a:gd name="connsiteX7" fmla="*/ 5021036 w 8202495"/>
                <a:gd name="connsiteY7" fmla="*/ 1436914 h 4469884"/>
                <a:gd name="connsiteX8" fmla="*/ 5747657 w 8202495"/>
                <a:gd name="connsiteY8" fmla="*/ 4392385 h 4469884"/>
                <a:gd name="connsiteX9" fmla="*/ 5910943 w 8202495"/>
                <a:gd name="connsiteY9" fmla="*/ 4392385 h 4469884"/>
                <a:gd name="connsiteX10" fmla="*/ 8033657 w 8202495"/>
                <a:gd name="connsiteY10" fmla="*/ 1543050 h 4469884"/>
                <a:gd name="connsiteX11" fmla="*/ 8090807 w 8202495"/>
                <a:gd name="connsiteY11" fmla="*/ 1240972 h 4469884"/>
                <a:gd name="connsiteX0" fmla="*/ 0 w 8181922"/>
                <a:gd name="connsiteY0" fmla="*/ 0 h 4469884"/>
                <a:gd name="connsiteX1" fmla="*/ 3143250 w 8181922"/>
                <a:gd name="connsiteY1" fmla="*/ 16328 h 4469884"/>
                <a:gd name="connsiteX2" fmla="*/ 3306536 w 8181922"/>
                <a:gd name="connsiteY2" fmla="*/ 212271 h 4469884"/>
                <a:gd name="connsiteX3" fmla="*/ 3551464 w 8181922"/>
                <a:gd name="connsiteY3" fmla="*/ 1118506 h 4469884"/>
                <a:gd name="connsiteX4" fmla="*/ 3935186 w 8181922"/>
                <a:gd name="connsiteY4" fmla="*/ 2686050 h 4469884"/>
                <a:gd name="connsiteX5" fmla="*/ 4082143 w 8181922"/>
                <a:gd name="connsiteY5" fmla="*/ 2669721 h 4469884"/>
                <a:gd name="connsiteX6" fmla="*/ 4914900 w 8181922"/>
                <a:gd name="connsiteY6" fmla="*/ 1404257 h 4469884"/>
                <a:gd name="connsiteX7" fmla="*/ 5021036 w 8181922"/>
                <a:gd name="connsiteY7" fmla="*/ 1436914 h 4469884"/>
                <a:gd name="connsiteX8" fmla="*/ 5747657 w 8181922"/>
                <a:gd name="connsiteY8" fmla="*/ 4392385 h 4469884"/>
                <a:gd name="connsiteX9" fmla="*/ 5910943 w 8181922"/>
                <a:gd name="connsiteY9" fmla="*/ 4392385 h 4469884"/>
                <a:gd name="connsiteX10" fmla="*/ 8033657 w 8181922"/>
                <a:gd name="connsiteY10" fmla="*/ 1543050 h 4469884"/>
                <a:gd name="connsiteX11" fmla="*/ 8009164 w 8181922"/>
                <a:gd name="connsiteY11" fmla="*/ 106136 h 4469884"/>
                <a:gd name="connsiteX0" fmla="*/ 0 w 8202495"/>
                <a:gd name="connsiteY0" fmla="*/ 0 h 4469884"/>
                <a:gd name="connsiteX1" fmla="*/ 3143250 w 8202495"/>
                <a:gd name="connsiteY1" fmla="*/ 16328 h 4469884"/>
                <a:gd name="connsiteX2" fmla="*/ 3306536 w 8202495"/>
                <a:gd name="connsiteY2" fmla="*/ 212271 h 4469884"/>
                <a:gd name="connsiteX3" fmla="*/ 3551464 w 8202495"/>
                <a:gd name="connsiteY3" fmla="*/ 1118506 h 4469884"/>
                <a:gd name="connsiteX4" fmla="*/ 3935186 w 8202495"/>
                <a:gd name="connsiteY4" fmla="*/ 2686050 h 4469884"/>
                <a:gd name="connsiteX5" fmla="*/ 4082143 w 8202495"/>
                <a:gd name="connsiteY5" fmla="*/ 2669721 h 4469884"/>
                <a:gd name="connsiteX6" fmla="*/ 4914900 w 8202495"/>
                <a:gd name="connsiteY6" fmla="*/ 1404257 h 4469884"/>
                <a:gd name="connsiteX7" fmla="*/ 5021036 w 8202495"/>
                <a:gd name="connsiteY7" fmla="*/ 1436914 h 4469884"/>
                <a:gd name="connsiteX8" fmla="*/ 5747657 w 8202495"/>
                <a:gd name="connsiteY8" fmla="*/ 4392385 h 4469884"/>
                <a:gd name="connsiteX9" fmla="*/ 5910943 w 8202495"/>
                <a:gd name="connsiteY9" fmla="*/ 4392385 h 4469884"/>
                <a:gd name="connsiteX10" fmla="*/ 8033657 w 8202495"/>
                <a:gd name="connsiteY10" fmla="*/ 1543050 h 4469884"/>
                <a:gd name="connsiteX11" fmla="*/ 8090806 w 8202495"/>
                <a:gd name="connsiteY11" fmla="*/ 81643 h 4469884"/>
                <a:gd name="connsiteX0" fmla="*/ 0 w 8162997"/>
                <a:gd name="connsiteY0" fmla="*/ 195943 h 4665827"/>
                <a:gd name="connsiteX1" fmla="*/ 3143250 w 8162997"/>
                <a:gd name="connsiteY1" fmla="*/ 212271 h 4665827"/>
                <a:gd name="connsiteX2" fmla="*/ 3306536 w 8162997"/>
                <a:gd name="connsiteY2" fmla="*/ 408214 h 4665827"/>
                <a:gd name="connsiteX3" fmla="*/ 3551464 w 8162997"/>
                <a:gd name="connsiteY3" fmla="*/ 1314449 h 4665827"/>
                <a:gd name="connsiteX4" fmla="*/ 3935186 w 8162997"/>
                <a:gd name="connsiteY4" fmla="*/ 2881993 h 4665827"/>
                <a:gd name="connsiteX5" fmla="*/ 4082143 w 8162997"/>
                <a:gd name="connsiteY5" fmla="*/ 2865664 h 4665827"/>
                <a:gd name="connsiteX6" fmla="*/ 4914900 w 8162997"/>
                <a:gd name="connsiteY6" fmla="*/ 1600200 h 4665827"/>
                <a:gd name="connsiteX7" fmla="*/ 5021036 w 8162997"/>
                <a:gd name="connsiteY7" fmla="*/ 1632857 h 4665827"/>
                <a:gd name="connsiteX8" fmla="*/ 5747657 w 8162997"/>
                <a:gd name="connsiteY8" fmla="*/ 4588328 h 4665827"/>
                <a:gd name="connsiteX9" fmla="*/ 5910943 w 8162997"/>
                <a:gd name="connsiteY9" fmla="*/ 4588328 h 4665827"/>
                <a:gd name="connsiteX10" fmla="*/ 8033657 w 8162997"/>
                <a:gd name="connsiteY10" fmla="*/ 1738993 h 4665827"/>
                <a:gd name="connsiteX11" fmla="*/ 7911191 w 8162997"/>
                <a:gd name="connsiteY11" fmla="*/ 0 h 4665827"/>
                <a:gd name="connsiteX0" fmla="*/ 0 w 8195530"/>
                <a:gd name="connsiteY0" fmla="*/ 195943 h 4665827"/>
                <a:gd name="connsiteX1" fmla="*/ 3143250 w 8195530"/>
                <a:gd name="connsiteY1" fmla="*/ 212271 h 4665827"/>
                <a:gd name="connsiteX2" fmla="*/ 3306536 w 8195530"/>
                <a:gd name="connsiteY2" fmla="*/ 408214 h 4665827"/>
                <a:gd name="connsiteX3" fmla="*/ 3551464 w 8195530"/>
                <a:gd name="connsiteY3" fmla="*/ 1314449 h 4665827"/>
                <a:gd name="connsiteX4" fmla="*/ 3935186 w 8195530"/>
                <a:gd name="connsiteY4" fmla="*/ 2881993 h 4665827"/>
                <a:gd name="connsiteX5" fmla="*/ 4082143 w 8195530"/>
                <a:gd name="connsiteY5" fmla="*/ 2865664 h 4665827"/>
                <a:gd name="connsiteX6" fmla="*/ 4914900 w 8195530"/>
                <a:gd name="connsiteY6" fmla="*/ 1600200 h 4665827"/>
                <a:gd name="connsiteX7" fmla="*/ 5021036 w 8195530"/>
                <a:gd name="connsiteY7" fmla="*/ 1632857 h 4665827"/>
                <a:gd name="connsiteX8" fmla="*/ 5747657 w 8195530"/>
                <a:gd name="connsiteY8" fmla="*/ 4588328 h 4665827"/>
                <a:gd name="connsiteX9" fmla="*/ 5910943 w 8195530"/>
                <a:gd name="connsiteY9" fmla="*/ 4588328 h 4665827"/>
                <a:gd name="connsiteX10" fmla="*/ 8033657 w 8195530"/>
                <a:gd name="connsiteY10" fmla="*/ 1738993 h 4665827"/>
                <a:gd name="connsiteX11" fmla="*/ 8033657 w 8195530"/>
                <a:gd name="connsiteY11" fmla="*/ 391887 h 4665827"/>
                <a:gd name="connsiteX12" fmla="*/ 7911191 w 8195530"/>
                <a:gd name="connsiteY12" fmla="*/ 0 h 4665827"/>
                <a:gd name="connsiteX0" fmla="*/ 0 w 8195530"/>
                <a:gd name="connsiteY0" fmla="*/ 0 h 4469884"/>
                <a:gd name="connsiteX1" fmla="*/ 3143250 w 8195530"/>
                <a:gd name="connsiteY1" fmla="*/ 16328 h 4469884"/>
                <a:gd name="connsiteX2" fmla="*/ 3306536 w 8195530"/>
                <a:gd name="connsiteY2" fmla="*/ 212271 h 4469884"/>
                <a:gd name="connsiteX3" fmla="*/ 3551464 w 8195530"/>
                <a:gd name="connsiteY3" fmla="*/ 1118506 h 4469884"/>
                <a:gd name="connsiteX4" fmla="*/ 3935186 w 8195530"/>
                <a:gd name="connsiteY4" fmla="*/ 2686050 h 4469884"/>
                <a:gd name="connsiteX5" fmla="*/ 4082143 w 8195530"/>
                <a:gd name="connsiteY5" fmla="*/ 2669721 h 4469884"/>
                <a:gd name="connsiteX6" fmla="*/ 4914900 w 8195530"/>
                <a:gd name="connsiteY6" fmla="*/ 1404257 h 4469884"/>
                <a:gd name="connsiteX7" fmla="*/ 5021036 w 8195530"/>
                <a:gd name="connsiteY7" fmla="*/ 1436914 h 4469884"/>
                <a:gd name="connsiteX8" fmla="*/ 5747657 w 8195530"/>
                <a:gd name="connsiteY8" fmla="*/ 4392385 h 4469884"/>
                <a:gd name="connsiteX9" fmla="*/ 5910943 w 8195530"/>
                <a:gd name="connsiteY9" fmla="*/ 4392385 h 4469884"/>
                <a:gd name="connsiteX10" fmla="*/ 8033657 w 8195530"/>
                <a:gd name="connsiteY10" fmla="*/ 1543050 h 4469884"/>
                <a:gd name="connsiteX11" fmla="*/ 8033657 w 8195530"/>
                <a:gd name="connsiteY11" fmla="*/ 195944 h 4469884"/>
                <a:gd name="connsiteX0" fmla="*/ 0 w 8043364"/>
                <a:gd name="connsiteY0" fmla="*/ 0 h 4469884"/>
                <a:gd name="connsiteX1" fmla="*/ 3143250 w 8043364"/>
                <a:gd name="connsiteY1" fmla="*/ 16328 h 4469884"/>
                <a:gd name="connsiteX2" fmla="*/ 3306536 w 8043364"/>
                <a:gd name="connsiteY2" fmla="*/ 212271 h 4469884"/>
                <a:gd name="connsiteX3" fmla="*/ 3551464 w 8043364"/>
                <a:gd name="connsiteY3" fmla="*/ 1118506 h 4469884"/>
                <a:gd name="connsiteX4" fmla="*/ 3935186 w 8043364"/>
                <a:gd name="connsiteY4" fmla="*/ 2686050 h 4469884"/>
                <a:gd name="connsiteX5" fmla="*/ 4082143 w 8043364"/>
                <a:gd name="connsiteY5" fmla="*/ 2669721 h 4469884"/>
                <a:gd name="connsiteX6" fmla="*/ 4914900 w 8043364"/>
                <a:gd name="connsiteY6" fmla="*/ 1404257 h 4469884"/>
                <a:gd name="connsiteX7" fmla="*/ 5021036 w 8043364"/>
                <a:gd name="connsiteY7" fmla="*/ 1436914 h 4469884"/>
                <a:gd name="connsiteX8" fmla="*/ 5747657 w 8043364"/>
                <a:gd name="connsiteY8" fmla="*/ 4392385 h 4469884"/>
                <a:gd name="connsiteX9" fmla="*/ 5910943 w 8043364"/>
                <a:gd name="connsiteY9" fmla="*/ 4392385 h 4469884"/>
                <a:gd name="connsiteX10" fmla="*/ 8033657 w 8043364"/>
                <a:gd name="connsiteY10" fmla="*/ 1543050 h 4469884"/>
                <a:gd name="connsiteX11" fmla="*/ 8033657 w 8043364"/>
                <a:gd name="connsiteY11" fmla="*/ 195944 h 4469884"/>
                <a:gd name="connsiteX0" fmla="*/ 0 w 8034320"/>
                <a:gd name="connsiteY0" fmla="*/ 0 h 4469884"/>
                <a:gd name="connsiteX1" fmla="*/ 3143250 w 8034320"/>
                <a:gd name="connsiteY1" fmla="*/ 16328 h 4469884"/>
                <a:gd name="connsiteX2" fmla="*/ 3306536 w 8034320"/>
                <a:gd name="connsiteY2" fmla="*/ 212271 h 4469884"/>
                <a:gd name="connsiteX3" fmla="*/ 3551464 w 8034320"/>
                <a:gd name="connsiteY3" fmla="*/ 1118506 h 4469884"/>
                <a:gd name="connsiteX4" fmla="*/ 3935186 w 8034320"/>
                <a:gd name="connsiteY4" fmla="*/ 2686050 h 4469884"/>
                <a:gd name="connsiteX5" fmla="*/ 4082143 w 8034320"/>
                <a:gd name="connsiteY5" fmla="*/ 2669721 h 4469884"/>
                <a:gd name="connsiteX6" fmla="*/ 4914900 w 8034320"/>
                <a:gd name="connsiteY6" fmla="*/ 1404257 h 4469884"/>
                <a:gd name="connsiteX7" fmla="*/ 5021036 w 8034320"/>
                <a:gd name="connsiteY7" fmla="*/ 1436914 h 4469884"/>
                <a:gd name="connsiteX8" fmla="*/ 5747657 w 8034320"/>
                <a:gd name="connsiteY8" fmla="*/ 4392385 h 4469884"/>
                <a:gd name="connsiteX9" fmla="*/ 5910943 w 8034320"/>
                <a:gd name="connsiteY9" fmla="*/ 4392385 h 4469884"/>
                <a:gd name="connsiteX10" fmla="*/ 8033657 w 8034320"/>
                <a:gd name="connsiteY10" fmla="*/ 1543050 h 4469884"/>
                <a:gd name="connsiteX11" fmla="*/ 8033657 w 8034320"/>
                <a:gd name="connsiteY11" fmla="*/ 195944 h 4469884"/>
                <a:gd name="connsiteX0" fmla="*/ 0 w 8033990"/>
                <a:gd name="connsiteY0" fmla="*/ 0 h 4469884"/>
                <a:gd name="connsiteX1" fmla="*/ 3143250 w 8033990"/>
                <a:gd name="connsiteY1" fmla="*/ 16328 h 4469884"/>
                <a:gd name="connsiteX2" fmla="*/ 3306536 w 8033990"/>
                <a:gd name="connsiteY2" fmla="*/ 212271 h 4469884"/>
                <a:gd name="connsiteX3" fmla="*/ 3551464 w 8033990"/>
                <a:gd name="connsiteY3" fmla="*/ 1118506 h 4469884"/>
                <a:gd name="connsiteX4" fmla="*/ 3935186 w 8033990"/>
                <a:gd name="connsiteY4" fmla="*/ 2686050 h 4469884"/>
                <a:gd name="connsiteX5" fmla="*/ 4082143 w 8033990"/>
                <a:gd name="connsiteY5" fmla="*/ 2669721 h 4469884"/>
                <a:gd name="connsiteX6" fmla="*/ 4914900 w 8033990"/>
                <a:gd name="connsiteY6" fmla="*/ 1404257 h 4469884"/>
                <a:gd name="connsiteX7" fmla="*/ 5021036 w 8033990"/>
                <a:gd name="connsiteY7" fmla="*/ 1436914 h 4469884"/>
                <a:gd name="connsiteX8" fmla="*/ 5747657 w 8033990"/>
                <a:gd name="connsiteY8" fmla="*/ 4392385 h 4469884"/>
                <a:gd name="connsiteX9" fmla="*/ 5910943 w 8033990"/>
                <a:gd name="connsiteY9" fmla="*/ 4392385 h 4469884"/>
                <a:gd name="connsiteX10" fmla="*/ 8033657 w 8033990"/>
                <a:gd name="connsiteY10" fmla="*/ 1543050 h 4469884"/>
                <a:gd name="connsiteX11" fmla="*/ 8025492 w 8033990"/>
                <a:gd name="connsiteY11" fmla="*/ 8166 h 4469884"/>
                <a:gd name="connsiteX0" fmla="*/ 0 w 8033990"/>
                <a:gd name="connsiteY0" fmla="*/ 0 h 4469884"/>
                <a:gd name="connsiteX1" fmla="*/ 3143250 w 8033990"/>
                <a:gd name="connsiteY1" fmla="*/ 16328 h 4469884"/>
                <a:gd name="connsiteX2" fmla="*/ 3306536 w 8033990"/>
                <a:gd name="connsiteY2" fmla="*/ 212271 h 4469884"/>
                <a:gd name="connsiteX3" fmla="*/ 3551464 w 8033990"/>
                <a:gd name="connsiteY3" fmla="*/ 1118506 h 4469884"/>
                <a:gd name="connsiteX4" fmla="*/ 3935186 w 8033990"/>
                <a:gd name="connsiteY4" fmla="*/ 2686050 h 4469884"/>
                <a:gd name="connsiteX5" fmla="*/ 4082143 w 8033990"/>
                <a:gd name="connsiteY5" fmla="*/ 2669721 h 4469884"/>
                <a:gd name="connsiteX6" fmla="*/ 4914900 w 8033990"/>
                <a:gd name="connsiteY6" fmla="*/ 1404257 h 4469884"/>
                <a:gd name="connsiteX7" fmla="*/ 5021036 w 8033990"/>
                <a:gd name="connsiteY7" fmla="*/ 1436914 h 4469884"/>
                <a:gd name="connsiteX8" fmla="*/ 5747657 w 8033990"/>
                <a:gd name="connsiteY8" fmla="*/ 4392385 h 4469884"/>
                <a:gd name="connsiteX9" fmla="*/ 5910943 w 8033990"/>
                <a:gd name="connsiteY9" fmla="*/ 4392385 h 4469884"/>
                <a:gd name="connsiteX10" fmla="*/ 8033657 w 8033990"/>
                <a:gd name="connsiteY10" fmla="*/ 1543050 h 4469884"/>
                <a:gd name="connsiteX11" fmla="*/ 8025492 w 8033990"/>
                <a:gd name="connsiteY11" fmla="*/ 8166 h 4469884"/>
                <a:gd name="connsiteX12" fmla="*/ 0 w 8033990"/>
                <a:gd name="connsiteY12" fmla="*/ 0 h 4469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033990" h="4469884">
                  <a:moveTo>
                    <a:pt x="0" y="0"/>
                  </a:moveTo>
                  <a:lnTo>
                    <a:pt x="3143250" y="16328"/>
                  </a:lnTo>
                  <a:cubicBezTo>
                    <a:pt x="3197679" y="130627"/>
                    <a:pt x="3203121" y="171450"/>
                    <a:pt x="3306536" y="212271"/>
                  </a:cubicBezTo>
                  <a:cubicBezTo>
                    <a:pt x="3375932" y="428624"/>
                    <a:pt x="3486148" y="723899"/>
                    <a:pt x="3551464" y="1118506"/>
                  </a:cubicBezTo>
                  <a:cubicBezTo>
                    <a:pt x="3616780" y="1513113"/>
                    <a:pt x="3771900" y="2185308"/>
                    <a:pt x="3935186" y="2686050"/>
                  </a:cubicBezTo>
                  <a:cubicBezTo>
                    <a:pt x="3967844" y="2794907"/>
                    <a:pt x="4016828" y="2748643"/>
                    <a:pt x="4082143" y="2669721"/>
                  </a:cubicBezTo>
                  <a:cubicBezTo>
                    <a:pt x="4310743" y="2166257"/>
                    <a:pt x="4482193" y="1777092"/>
                    <a:pt x="4914900" y="1404257"/>
                  </a:cubicBezTo>
                  <a:cubicBezTo>
                    <a:pt x="4991100" y="1371599"/>
                    <a:pt x="4953000" y="1347107"/>
                    <a:pt x="5021036" y="1436914"/>
                  </a:cubicBezTo>
                  <a:cubicBezTo>
                    <a:pt x="5214257" y="2471057"/>
                    <a:pt x="5480957" y="3578678"/>
                    <a:pt x="5747657" y="4392385"/>
                  </a:cubicBezTo>
                  <a:cubicBezTo>
                    <a:pt x="5810249" y="4517571"/>
                    <a:pt x="5856514" y="4471306"/>
                    <a:pt x="5910943" y="4392385"/>
                  </a:cubicBezTo>
                  <a:cubicBezTo>
                    <a:pt x="6208939" y="3238499"/>
                    <a:pt x="6723288" y="2125435"/>
                    <a:pt x="8033657" y="1543050"/>
                  </a:cubicBezTo>
                  <a:cubicBezTo>
                    <a:pt x="8036379" y="1113065"/>
                    <a:pt x="8021410" y="306162"/>
                    <a:pt x="8025492" y="8166"/>
                  </a:cubicBezTo>
                  <a:lnTo>
                    <a:pt x="0" y="0"/>
                  </a:lnTo>
                  <a:close/>
                </a:path>
              </a:pathLst>
            </a:custGeom>
            <a:solidFill>
              <a:schemeClr val="accent2">
                <a:lumMod val="75000"/>
                <a:alpha val="50000"/>
              </a:schemeClr>
            </a:solidFill>
            <a:ln w="349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400" b="1" i="0" u="none" strike="noStrike" cap="none" normalizeH="0" baseline="0" dirty="0">
                <a:ln>
                  <a:noFill/>
                </a:ln>
                <a:solidFill>
                  <a:schemeClr val="tx1"/>
                </a:solidFill>
                <a:effectLst/>
                <a:latin typeface="Times New Roman" pitchFamily="18" charset="0"/>
              </a:endParaRPr>
            </a:p>
          </p:txBody>
        </p:sp>
        <p:sp>
          <p:nvSpPr>
            <p:cNvPr id="2226" name="Freeform 2225"/>
            <p:cNvSpPr/>
            <p:nvPr/>
          </p:nvSpPr>
          <p:spPr bwMode="auto">
            <a:xfrm>
              <a:off x="389164" y="1159344"/>
              <a:ext cx="8033657" cy="4469884"/>
            </a:xfrm>
            <a:custGeom>
              <a:avLst/>
              <a:gdLst>
                <a:gd name="connsiteX0" fmla="*/ 0 w 8058150"/>
                <a:gd name="connsiteY0" fmla="*/ 0 h 4400550"/>
                <a:gd name="connsiteX1" fmla="*/ 3143250 w 8058150"/>
                <a:gd name="connsiteY1" fmla="*/ 16328 h 4400550"/>
                <a:gd name="connsiteX2" fmla="*/ 3306536 w 8058150"/>
                <a:gd name="connsiteY2" fmla="*/ 212271 h 4400550"/>
                <a:gd name="connsiteX3" fmla="*/ 3543300 w 8058150"/>
                <a:gd name="connsiteY3" fmla="*/ 1159328 h 4400550"/>
                <a:gd name="connsiteX4" fmla="*/ 3935186 w 8058150"/>
                <a:gd name="connsiteY4" fmla="*/ 2686050 h 4400550"/>
                <a:gd name="connsiteX5" fmla="*/ 4082143 w 8058150"/>
                <a:gd name="connsiteY5" fmla="*/ 2669721 h 4400550"/>
                <a:gd name="connsiteX6" fmla="*/ 4914900 w 8058150"/>
                <a:gd name="connsiteY6" fmla="*/ 1404257 h 4400550"/>
                <a:gd name="connsiteX7" fmla="*/ 5045529 w 8058150"/>
                <a:gd name="connsiteY7" fmla="*/ 1428750 h 4400550"/>
                <a:gd name="connsiteX8" fmla="*/ 5747657 w 8058150"/>
                <a:gd name="connsiteY8" fmla="*/ 4392385 h 4400550"/>
                <a:gd name="connsiteX9" fmla="*/ 5886450 w 8058150"/>
                <a:gd name="connsiteY9" fmla="*/ 4400550 h 4400550"/>
                <a:gd name="connsiteX10" fmla="*/ 8058150 w 8058150"/>
                <a:gd name="connsiteY10" fmla="*/ 1543050 h 4400550"/>
                <a:gd name="connsiteX0" fmla="*/ 0 w 8058150"/>
                <a:gd name="connsiteY0" fmla="*/ 0 h 4400550"/>
                <a:gd name="connsiteX1" fmla="*/ 3143250 w 8058150"/>
                <a:gd name="connsiteY1" fmla="*/ 16328 h 4400550"/>
                <a:gd name="connsiteX2" fmla="*/ 3306536 w 8058150"/>
                <a:gd name="connsiteY2" fmla="*/ 212271 h 4400550"/>
                <a:gd name="connsiteX3" fmla="*/ 3543300 w 8058150"/>
                <a:gd name="connsiteY3" fmla="*/ 1159328 h 4400550"/>
                <a:gd name="connsiteX4" fmla="*/ 3935186 w 8058150"/>
                <a:gd name="connsiteY4" fmla="*/ 2686050 h 4400550"/>
                <a:gd name="connsiteX5" fmla="*/ 4082143 w 8058150"/>
                <a:gd name="connsiteY5" fmla="*/ 2669721 h 4400550"/>
                <a:gd name="connsiteX6" fmla="*/ 4914900 w 8058150"/>
                <a:gd name="connsiteY6" fmla="*/ 1404257 h 4400550"/>
                <a:gd name="connsiteX7" fmla="*/ 5045529 w 8058150"/>
                <a:gd name="connsiteY7" fmla="*/ 1428750 h 4400550"/>
                <a:gd name="connsiteX8" fmla="*/ 5747657 w 8058150"/>
                <a:gd name="connsiteY8" fmla="*/ 4392385 h 4400550"/>
                <a:gd name="connsiteX9" fmla="*/ 5886450 w 8058150"/>
                <a:gd name="connsiteY9" fmla="*/ 4400550 h 4400550"/>
                <a:gd name="connsiteX10" fmla="*/ 8058150 w 8058150"/>
                <a:gd name="connsiteY10" fmla="*/ 1543050 h 4400550"/>
                <a:gd name="connsiteX0" fmla="*/ 0 w 8058150"/>
                <a:gd name="connsiteY0" fmla="*/ 0 h 4400550"/>
                <a:gd name="connsiteX1" fmla="*/ 3143250 w 8058150"/>
                <a:gd name="connsiteY1" fmla="*/ 16328 h 4400550"/>
                <a:gd name="connsiteX2" fmla="*/ 3306536 w 8058150"/>
                <a:gd name="connsiteY2" fmla="*/ 212271 h 4400550"/>
                <a:gd name="connsiteX3" fmla="*/ 3543300 w 8058150"/>
                <a:gd name="connsiteY3" fmla="*/ 1159328 h 4400550"/>
                <a:gd name="connsiteX4" fmla="*/ 3935186 w 8058150"/>
                <a:gd name="connsiteY4" fmla="*/ 2686050 h 4400550"/>
                <a:gd name="connsiteX5" fmla="*/ 4082143 w 8058150"/>
                <a:gd name="connsiteY5" fmla="*/ 2669721 h 4400550"/>
                <a:gd name="connsiteX6" fmla="*/ 4914900 w 8058150"/>
                <a:gd name="connsiteY6" fmla="*/ 1404257 h 4400550"/>
                <a:gd name="connsiteX7" fmla="*/ 5045529 w 8058150"/>
                <a:gd name="connsiteY7" fmla="*/ 1428750 h 4400550"/>
                <a:gd name="connsiteX8" fmla="*/ 5747657 w 8058150"/>
                <a:gd name="connsiteY8" fmla="*/ 4392385 h 4400550"/>
                <a:gd name="connsiteX9" fmla="*/ 5886450 w 8058150"/>
                <a:gd name="connsiteY9" fmla="*/ 4400550 h 4400550"/>
                <a:gd name="connsiteX10" fmla="*/ 8058150 w 8058150"/>
                <a:gd name="connsiteY10" fmla="*/ 1543050 h 4400550"/>
                <a:gd name="connsiteX0" fmla="*/ 0 w 8058150"/>
                <a:gd name="connsiteY0" fmla="*/ 0 h 4400550"/>
                <a:gd name="connsiteX1" fmla="*/ 3143250 w 8058150"/>
                <a:gd name="connsiteY1" fmla="*/ 16328 h 4400550"/>
                <a:gd name="connsiteX2" fmla="*/ 3306536 w 8058150"/>
                <a:gd name="connsiteY2" fmla="*/ 212271 h 4400550"/>
                <a:gd name="connsiteX3" fmla="*/ 3543300 w 8058150"/>
                <a:gd name="connsiteY3" fmla="*/ 1159328 h 4400550"/>
                <a:gd name="connsiteX4" fmla="*/ 3935186 w 8058150"/>
                <a:gd name="connsiteY4" fmla="*/ 2686050 h 4400550"/>
                <a:gd name="connsiteX5" fmla="*/ 4082143 w 8058150"/>
                <a:gd name="connsiteY5" fmla="*/ 2669721 h 4400550"/>
                <a:gd name="connsiteX6" fmla="*/ 4914900 w 8058150"/>
                <a:gd name="connsiteY6" fmla="*/ 1404257 h 4400550"/>
                <a:gd name="connsiteX7" fmla="*/ 5045529 w 8058150"/>
                <a:gd name="connsiteY7" fmla="*/ 1428750 h 4400550"/>
                <a:gd name="connsiteX8" fmla="*/ 5747657 w 8058150"/>
                <a:gd name="connsiteY8" fmla="*/ 4392385 h 4400550"/>
                <a:gd name="connsiteX9" fmla="*/ 5886450 w 8058150"/>
                <a:gd name="connsiteY9" fmla="*/ 4400550 h 4400550"/>
                <a:gd name="connsiteX10" fmla="*/ 8058150 w 8058150"/>
                <a:gd name="connsiteY10" fmla="*/ 1543050 h 4400550"/>
                <a:gd name="connsiteX0" fmla="*/ 0 w 8058150"/>
                <a:gd name="connsiteY0" fmla="*/ 0 h 4400550"/>
                <a:gd name="connsiteX1" fmla="*/ 3143250 w 8058150"/>
                <a:gd name="connsiteY1" fmla="*/ 16328 h 4400550"/>
                <a:gd name="connsiteX2" fmla="*/ 3306536 w 8058150"/>
                <a:gd name="connsiteY2" fmla="*/ 212271 h 4400550"/>
                <a:gd name="connsiteX3" fmla="*/ 3543300 w 8058150"/>
                <a:gd name="connsiteY3" fmla="*/ 1159328 h 4400550"/>
                <a:gd name="connsiteX4" fmla="*/ 3935186 w 8058150"/>
                <a:gd name="connsiteY4" fmla="*/ 2686050 h 4400550"/>
                <a:gd name="connsiteX5" fmla="*/ 4082143 w 8058150"/>
                <a:gd name="connsiteY5" fmla="*/ 2669721 h 4400550"/>
                <a:gd name="connsiteX6" fmla="*/ 4914900 w 8058150"/>
                <a:gd name="connsiteY6" fmla="*/ 1404257 h 4400550"/>
                <a:gd name="connsiteX7" fmla="*/ 5045529 w 8058150"/>
                <a:gd name="connsiteY7" fmla="*/ 1428750 h 4400550"/>
                <a:gd name="connsiteX8" fmla="*/ 5747657 w 8058150"/>
                <a:gd name="connsiteY8" fmla="*/ 4392385 h 4400550"/>
                <a:gd name="connsiteX9" fmla="*/ 5886450 w 8058150"/>
                <a:gd name="connsiteY9" fmla="*/ 4400550 h 4400550"/>
                <a:gd name="connsiteX10" fmla="*/ 8058150 w 8058150"/>
                <a:gd name="connsiteY10" fmla="*/ 1543050 h 4400550"/>
                <a:gd name="connsiteX0" fmla="*/ 0 w 8058150"/>
                <a:gd name="connsiteY0" fmla="*/ 0 h 4400550"/>
                <a:gd name="connsiteX1" fmla="*/ 3143250 w 8058150"/>
                <a:gd name="connsiteY1" fmla="*/ 16328 h 4400550"/>
                <a:gd name="connsiteX2" fmla="*/ 3306536 w 8058150"/>
                <a:gd name="connsiteY2" fmla="*/ 212271 h 4400550"/>
                <a:gd name="connsiteX3" fmla="*/ 3543300 w 8058150"/>
                <a:gd name="connsiteY3" fmla="*/ 1159328 h 4400550"/>
                <a:gd name="connsiteX4" fmla="*/ 3935186 w 8058150"/>
                <a:gd name="connsiteY4" fmla="*/ 2686050 h 4400550"/>
                <a:gd name="connsiteX5" fmla="*/ 4082143 w 8058150"/>
                <a:gd name="connsiteY5" fmla="*/ 2669721 h 4400550"/>
                <a:gd name="connsiteX6" fmla="*/ 4914900 w 8058150"/>
                <a:gd name="connsiteY6" fmla="*/ 1404257 h 4400550"/>
                <a:gd name="connsiteX7" fmla="*/ 5045529 w 8058150"/>
                <a:gd name="connsiteY7" fmla="*/ 1428750 h 4400550"/>
                <a:gd name="connsiteX8" fmla="*/ 5747657 w 8058150"/>
                <a:gd name="connsiteY8" fmla="*/ 4392385 h 4400550"/>
                <a:gd name="connsiteX9" fmla="*/ 5886450 w 8058150"/>
                <a:gd name="connsiteY9" fmla="*/ 4400550 h 4400550"/>
                <a:gd name="connsiteX10" fmla="*/ 8058150 w 8058150"/>
                <a:gd name="connsiteY10" fmla="*/ 1543050 h 4400550"/>
                <a:gd name="connsiteX0" fmla="*/ 0 w 8058150"/>
                <a:gd name="connsiteY0" fmla="*/ 0 h 4400550"/>
                <a:gd name="connsiteX1" fmla="*/ 3143250 w 8058150"/>
                <a:gd name="connsiteY1" fmla="*/ 16328 h 4400550"/>
                <a:gd name="connsiteX2" fmla="*/ 3306536 w 8058150"/>
                <a:gd name="connsiteY2" fmla="*/ 212271 h 4400550"/>
                <a:gd name="connsiteX3" fmla="*/ 3543300 w 8058150"/>
                <a:gd name="connsiteY3" fmla="*/ 1159328 h 4400550"/>
                <a:gd name="connsiteX4" fmla="*/ 3935186 w 8058150"/>
                <a:gd name="connsiteY4" fmla="*/ 2686050 h 4400550"/>
                <a:gd name="connsiteX5" fmla="*/ 4082143 w 8058150"/>
                <a:gd name="connsiteY5" fmla="*/ 2669721 h 4400550"/>
                <a:gd name="connsiteX6" fmla="*/ 4914900 w 8058150"/>
                <a:gd name="connsiteY6" fmla="*/ 1404257 h 4400550"/>
                <a:gd name="connsiteX7" fmla="*/ 5045529 w 8058150"/>
                <a:gd name="connsiteY7" fmla="*/ 1428750 h 4400550"/>
                <a:gd name="connsiteX8" fmla="*/ 5747657 w 8058150"/>
                <a:gd name="connsiteY8" fmla="*/ 4392385 h 4400550"/>
                <a:gd name="connsiteX9" fmla="*/ 5886450 w 8058150"/>
                <a:gd name="connsiteY9" fmla="*/ 4400550 h 4400550"/>
                <a:gd name="connsiteX10" fmla="*/ 8058150 w 8058150"/>
                <a:gd name="connsiteY10" fmla="*/ 1543050 h 4400550"/>
                <a:gd name="connsiteX0" fmla="*/ 0 w 8058150"/>
                <a:gd name="connsiteY0" fmla="*/ 0 h 4400550"/>
                <a:gd name="connsiteX1" fmla="*/ 3143250 w 8058150"/>
                <a:gd name="connsiteY1" fmla="*/ 16328 h 4400550"/>
                <a:gd name="connsiteX2" fmla="*/ 3306536 w 8058150"/>
                <a:gd name="connsiteY2" fmla="*/ 212271 h 4400550"/>
                <a:gd name="connsiteX3" fmla="*/ 3543300 w 8058150"/>
                <a:gd name="connsiteY3" fmla="*/ 1159328 h 4400550"/>
                <a:gd name="connsiteX4" fmla="*/ 3935186 w 8058150"/>
                <a:gd name="connsiteY4" fmla="*/ 2686050 h 4400550"/>
                <a:gd name="connsiteX5" fmla="*/ 4082143 w 8058150"/>
                <a:gd name="connsiteY5" fmla="*/ 2669721 h 4400550"/>
                <a:gd name="connsiteX6" fmla="*/ 4914900 w 8058150"/>
                <a:gd name="connsiteY6" fmla="*/ 1404257 h 4400550"/>
                <a:gd name="connsiteX7" fmla="*/ 5045529 w 8058150"/>
                <a:gd name="connsiteY7" fmla="*/ 1428750 h 4400550"/>
                <a:gd name="connsiteX8" fmla="*/ 5747657 w 8058150"/>
                <a:gd name="connsiteY8" fmla="*/ 4392385 h 4400550"/>
                <a:gd name="connsiteX9" fmla="*/ 5886450 w 8058150"/>
                <a:gd name="connsiteY9" fmla="*/ 4400550 h 4400550"/>
                <a:gd name="connsiteX10" fmla="*/ 8058150 w 8058150"/>
                <a:gd name="connsiteY10" fmla="*/ 1543050 h 4400550"/>
                <a:gd name="connsiteX0" fmla="*/ 0 w 8058150"/>
                <a:gd name="connsiteY0" fmla="*/ 0 h 4400550"/>
                <a:gd name="connsiteX1" fmla="*/ 3143250 w 8058150"/>
                <a:gd name="connsiteY1" fmla="*/ 16328 h 4400550"/>
                <a:gd name="connsiteX2" fmla="*/ 3306536 w 8058150"/>
                <a:gd name="connsiteY2" fmla="*/ 212271 h 4400550"/>
                <a:gd name="connsiteX3" fmla="*/ 3584121 w 8058150"/>
                <a:gd name="connsiteY3" fmla="*/ 1306285 h 4400550"/>
                <a:gd name="connsiteX4" fmla="*/ 3935186 w 8058150"/>
                <a:gd name="connsiteY4" fmla="*/ 2686050 h 4400550"/>
                <a:gd name="connsiteX5" fmla="*/ 4082143 w 8058150"/>
                <a:gd name="connsiteY5" fmla="*/ 2669721 h 4400550"/>
                <a:gd name="connsiteX6" fmla="*/ 4914900 w 8058150"/>
                <a:gd name="connsiteY6" fmla="*/ 1404257 h 4400550"/>
                <a:gd name="connsiteX7" fmla="*/ 5045529 w 8058150"/>
                <a:gd name="connsiteY7" fmla="*/ 1428750 h 4400550"/>
                <a:gd name="connsiteX8" fmla="*/ 5747657 w 8058150"/>
                <a:gd name="connsiteY8" fmla="*/ 4392385 h 4400550"/>
                <a:gd name="connsiteX9" fmla="*/ 5886450 w 8058150"/>
                <a:gd name="connsiteY9" fmla="*/ 4400550 h 4400550"/>
                <a:gd name="connsiteX10" fmla="*/ 8058150 w 8058150"/>
                <a:gd name="connsiteY10" fmla="*/ 1543050 h 4400550"/>
                <a:gd name="connsiteX0" fmla="*/ 0 w 8058150"/>
                <a:gd name="connsiteY0" fmla="*/ 0 h 4400550"/>
                <a:gd name="connsiteX1" fmla="*/ 3143250 w 8058150"/>
                <a:gd name="connsiteY1" fmla="*/ 16328 h 4400550"/>
                <a:gd name="connsiteX2" fmla="*/ 3306536 w 8058150"/>
                <a:gd name="connsiteY2" fmla="*/ 212271 h 4400550"/>
                <a:gd name="connsiteX3" fmla="*/ 3584121 w 8058150"/>
                <a:gd name="connsiteY3" fmla="*/ 1306285 h 4400550"/>
                <a:gd name="connsiteX4" fmla="*/ 3935186 w 8058150"/>
                <a:gd name="connsiteY4" fmla="*/ 2686050 h 4400550"/>
                <a:gd name="connsiteX5" fmla="*/ 4082143 w 8058150"/>
                <a:gd name="connsiteY5" fmla="*/ 2669721 h 4400550"/>
                <a:gd name="connsiteX6" fmla="*/ 4914900 w 8058150"/>
                <a:gd name="connsiteY6" fmla="*/ 1404257 h 4400550"/>
                <a:gd name="connsiteX7" fmla="*/ 5045529 w 8058150"/>
                <a:gd name="connsiteY7" fmla="*/ 1428750 h 4400550"/>
                <a:gd name="connsiteX8" fmla="*/ 5747657 w 8058150"/>
                <a:gd name="connsiteY8" fmla="*/ 4392385 h 4400550"/>
                <a:gd name="connsiteX9" fmla="*/ 5886450 w 8058150"/>
                <a:gd name="connsiteY9" fmla="*/ 4400550 h 4400550"/>
                <a:gd name="connsiteX10" fmla="*/ 8058150 w 8058150"/>
                <a:gd name="connsiteY10" fmla="*/ 1543050 h 4400550"/>
                <a:gd name="connsiteX0" fmla="*/ 0 w 8058150"/>
                <a:gd name="connsiteY0" fmla="*/ 0 h 4400550"/>
                <a:gd name="connsiteX1" fmla="*/ 3143250 w 8058150"/>
                <a:gd name="connsiteY1" fmla="*/ 16328 h 4400550"/>
                <a:gd name="connsiteX2" fmla="*/ 3306536 w 8058150"/>
                <a:gd name="connsiteY2" fmla="*/ 212271 h 4400550"/>
                <a:gd name="connsiteX3" fmla="*/ 3559628 w 8058150"/>
                <a:gd name="connsiteY3" fmla="*/ 1314449 h 4400550"/>
                <a:gd name="connsiteX4" fmla="*/ 3935186 w 8058150"/>
                <a:gd name="connsiteY4" fmla="*/ 2686050 h 4400550"/>
                <a:gd name="connsiteX5" fmla="*/ 4082143 w 8058150"/>
                <a:gd name="connsiteY5" fmla="*/ 2669721 h 4400550"/>
                <a:gd name="connsiteX6" fmla="*/ 4914900 w 8058150"/>
                <a:gd name="connsiteY6" fmla="*/ 1404257 h 4400550"/>
                <a:gd name="connsiteX7" fmla="*/ 5045529 w 8058150"/>
                <a:gd name="connsiteY7" fmla="*/ 1428750 h 4400550"/>
                <a:gd name="connsiteX8" fmla="*/ 5747657 w 8058150"/>
                <a:gd name="connsiteY8" fmla="*/ 4392385 h 4400550"/>
                <a:gd name="connsiteX9" fmla="*/ 5886450 w 8058150"/>
                <a:gd name="connsiteY9" fmla="*/ 4400550 h 4400550"/>
                <a:gd name="connsiteX10" fmla="*/ 8058150 w 8058150"/>
                <a:gd name="connsiteY10" fmla="*/ 1543050 h 4400550"/>
                <a:gd name="connsiteX0" fmla="*/ 0 w 8058150"/>
                <a:gd name="connsiteY0" fmla="*/ 0 h 4400550"/>
                <a:gd name="connsiteX1" fmla="*/ 3143250 w 8058150"/>
                <a:gd name="connsiteY1" fmla="*/ 16328 h 4400550"/>
                <a:gd name="connsiteX2" fmla="*/ 3306536 w 8058150"/>
                <a:gd name="connsiteY2" fmla="*/ 212271 h 4400550"/>
                <a:gd name="connsiteX3" fmla="*/ 3559628 w 8058150"/>
                <a:gd name="connsiteY3" fmla="*/ 1314449 h 4400550"/>
                <a:gd name="connsiteX4" fmla="*/ 3935186 w 8058150"/>
                <a:gd name="connsiteY4" fmla="*/ 2686050 h 4400550"/>
                <a:gd name="connsiteX5" fmla="*/ 4082143 w 8058150"/>
                <a:gd name="connsiteY5" fmla="*/ 2669721 h 4400550"/>
                <a:gd name="connsiteX6" fmla="*/ 4914900 w 8058150"/>
                <a:gd name="connsiteY6" fmla="*/ 1404257 h 4400550"/>
                <a:gd name="connsiteX7" fmla="*/ 5045529 w 8058150"/>
                <a:gd name="connsiteY7" fmla="*/ 1428750 h 4400550"/>
                <a:gd name="connsiteX8" fmla="*/ 5747657 w 8058150"/>
                <a:gd name="connsiteY8" fmla="*/ 4392385 h 4400550"/>
                <a:gd name="connsiteX9" fmla="*/ 5886450 w 8058150"/>
                <a:gd name="connsiteY9" fmla="*/ 4400550 h 4400550"/>
                <a:gd name="connsiteX10" fmla="*/ 8058150 w 8058150"/>
                <a:gd name="connsiteY10" fmla="*/ 1543050 h 4400550"/>
                <a:gd name="connsiteX0" fmla="*/ 0 w 8058150"/>
                <a:gd name="connsiteY0" fmla="*/ 0 h 4400550"/>
                <a:gd name="connsiteX1" fmla="*/ 3143250 w 8058150"/>
                <a:gd name="connsiteY1" fmla="*/ 16328 h 4400550"/>
                <a:gd name="connsiteX2" fmla="*/ 3306536 w 8058150"/>
                <a:gd name="connsiteY2" fmla="*/ 212271 h 4400550"/>
                <a:gd name="connsiteX3" fmla="*/ 3559628 w 8058150"/>
                <a:gd name="connsiteY3" fmla="*/ 1314449 h 4400550"/>
                <a:gd name="connsiteX4" fmla="*/ 3935186 w 8058150"/>
                <a:gd name="connsiteY4" fmla="*/ 2686050 h 4400550"/>
                <a:gd name="connsiteX5" fmla="*/ 4082143 w 8058150"/>
                <a:gd name="connsiteY5" fmla="*/ 2669721 h 4400550"/>
                <a:gd name="connsiteX6" fmla="*/ 4914900 w 8058150"/>
                <a:gd name="connsiteY6" fmla="*/ 1404257 h 4400550"/>
                <a:gd name="connsiteX7" fmla="*/ 5045529 w 8058150"/>
                <a:gd name="connsiteY7" fmla="*/ 1428750 h 4400550"/>
                <a:gd name="connsiteX8" fmla="*/ 5747657 w 8058150"/>
                <a:gd name="connsiteY8" fmla="*/ 4392385 h 4400550"/>
                <a:gd name="connsiteX9" fmla="*/ 5886450 w 8058150"/>
                <a:gd name="connsiteY9" fmla="*/ 4400550 h 4400550"/>
                <a:gd name="connsiteX10" fmla="*/ 8058150 w 8058150"/>
                <a:gd name="connsiteY10" fmla="*/ 1543050 h 4400550"/>
                <a:gd name="connsiteX0" fmla="*/ 0 w 8058150"/>
                <a:gd name="connsiteY0" fmla="*/ 0 h 4400550"/>
                <a:gd name="connsiteX1" fmla="*/ 3143250 w 8058150"/>
                <a:gd name="connsiteY1" fmla="*/ 16328 h 4400550"/>
                <a:gd name="connsiteX2" fmla="*/ 3306536 w 8058150"/>
                <a:gd name="connsiteY2" fmla="*/ 212271 h 4400550"/>
                <a:gd name="connsiteX3" fmla="*/ 3592285 w 8058150"/>
                <a:gd name="connsiteY3" fmla="*/ 1314449 h 4400550"/>
                <a:gd name="connsiteX4" fmla="*/ 3935186 w 8058150"/>
                <a:gd name="connsiteY4" fmla="*/ 2686050 h 4400550"/>
                <a:gd name="connsiteX5" fmla="*/ 4082143 w 8058150"/>
                <a:gd name="connsiteY5" fmla="*/ 2669721 h 4400550"/>
                <a:gd name="connsiteX6" fmla="*/ 4914900 w 8058150"/>
                <a:gd name="connsiteY6" fmla="*/ 1404257 h 4400550"/>
                <a:gd name="connsiteX7" fmla="*/ 5045529 w 8058150"/>
                <a:gd name="connsiteY7" fmla="*/ 1428750 h 4400550"/>
                <a:gd name="connsiteX8" fmla="*/ 5747657 w 8058150"/>
                <a:gd name="connsiteY8" fmla="*/ 4392385 h 4400550"/>
                <a:gd name="connsiteX9" fmla="*/ 5886450 w 8058150"/>
                <a:gd name="connsiteY9" fmla="*/ 4400550 h 4400550"/>
                <a:gd name="connsiteX10" fmla="*/ 8058150 w 8058150"/>
                <a:gd name="connsiteY10" fmla="*/ 1543050 h 4400550"/>
                <a:gd name="connsiteX0" fmla="*/ 0 w 8058150"/>
                <a:gd name="connsiteY0" fmla="*/ 0 h 4400550"/>
                <a:gd name="connsiteX1" fmla="*/ 3143250 w 8058150"/>
                <a:gd name="connsiteY1" fmla="*/ 16328 h 4400550"/>
                <a:gd name="connsiteX2" fmla="*/ 3306536 w 8058150"/>
                <a:gd name="connsiteY2" fmla="*/ 212271 h 4400550"/>
                <a:gd name="connsiteX3" fmla="*/ 3592285 w 8058150"/>
                <a:gd name="connsiteY3" fmla="*/ 1314449 h 4400550"/>
                <a:gd name="connsiteX4" fmla="*/ 3935186 w 8058150"/>
                <a:gd name="connsiteY4" fmla="*/ 2686050 h 4400550"/>
                <a:gd name="connsiteX5" fmla="*/ 4082143 w 8058150"/>
                <a:gd name="connsiteY5" fmla="*/ 2669721 h 4400550"/>
                <a:gd name="connsiteX6" fmla="*/ 4914900 w 8058150"/>
                <a:gd name="connsiteY6" fmla="*/ 1404257 h 4400550"/>
                <a:gd name="connsiteX7" fmla="*/ 5045529 w 8058150"/>
                <a:gd name="connsiteY7" fmla="*/ 1428750 h 4400550"/>
                <a:gd name="connsiteX8" fmla="*/ 5747657 w 8058150"/>
                <a:gd name="connsiteY8" fmla="*/ 4392385 h 4400550"/>
                <a:gd name="connsiteX9" fmla="*/ 5886450 w 8058150"/>
                <a:gd name="connsiteY9" fmla="*/ 4400550 h 4400550"/>
                <a:gd name="connsiteX10" fmla="*/ 8058150 w 8058150"/>
                <a:gd name="connsiteY10" fmla="*/ 1543050 h 4400550"/>
                <a:gd name="connsiteX0" fmla="*/ 0 w 8058150"/>
                <a:gd name="connsiteY0" fmla="*/ 0 h 4400550"/>
                <a:gd name="connsiteX1" fmla="*/ 3143250 w 8058150"/>
                <a:gd name="connsiteY1" fmla="*/ 16328 h 4400550"/>
                <a:gd name="connsiteX2" fmla="*/ 3306536 w 8058150"/>
                <a:gd name="connsiteY2" fmla="*/ 212271 h 4400550"/>
                <a:gd name="connsiteX3" fmla="*/ 3559628 w 8058150"/>
                <a:gd name="connsiteY3" fmla="*/ 1314449 h 4400550"/>
                <a:gd name="connsiteX4" fmla="*/ 3935186 w 8058150"/>
                <a:gd name="connsiteY4" fmla="*/ 2686050 h 4400550"/>
                <a:gd name="connsiteX5" fmla="*/ 4082143 w 8058150"/>
                <a:gd name="connsiteY5" fmla="*/ 2669721 h 4400550"/>
                <a:gd name="connsiteX6" fmla="*/ 4914900 w 8058150"/>
                <a:gd name="connsiteY6" fmla="*/ 1404257 h 4400550"/>
                <a:gd name="connsiteX7" fmla="*/ 5045529 w 8058150"/>
                <a:gd name="connsiteY7" fmla="*/ 1428750 h 4400550"/>
                <a:gd name="connsiteX8" fmla="*/ 5747657 w 8058150"/>
                <a:gd name="connsiteY8" fmla="*/ 4392385 h 4400550"/>
                <a:gd name="connsiteX9" fmla="*/ 5886450 w 8058150"/>
                <a:gd name="connsiteY9" fmla="*/ 4400550 h 4400550"/>
                <a:gd name="connsiteX10" fmla="*/ 8058150 w 8058150"/>
                <a:gd name="connsiteY10" fmla="*/ 1543050 h 4400550"/>
                <a:gd name="connsiteX0" fmla="*/ 0 w 8058150"/>
                <a:gd name="connsiteY0" fmla="*/ 0 h 4400550"/>
                <a:gd name="connsiteX1" fmla="*/ 3143250 w 8058150"/>
                <a:gd name="connsiteY1" fmla="*/ 16328 h 4400550"/>
                <a:gd name="connsiteX2" fmla="*/ 3306536 w 8058150"/>
                <a:gd name="connsiteY2" fmla="*/ 212271 h 4400550"/>
                <a:gd name="connsiteX3" fmla="*/ 3559628 w 8058150"/>
                <a:gd name="connsiteY3" fmla="*/ 1314449 h 4400550"/>
                <a:gd name="connsiteX4" fmla="*/ 3935186 w 8058150"/>
                <a:gd name="connsiteY4" fmla="*/ 2686050 h 4400550"/>
                <a:gd name="connsiteX5" fmla="*/ 4082143 w 8058150"/>
                <a:gd name="connsiteY5" fmla="*/ 2669721 h 4400550"/>
                <a:gd name="connsiteX6" fmla="*/ 4914900 w 8058150"/>
                <a:gd name="connsiteY6" fmla="*/ 1404257 h 4400550"/>
                <a:gd name="connsiteX7" fmla="*/ 5045529 w 8058150"/>
                <a:gd name="connsiteY7" fmla="*/ 1428750 h 4400550"/>
                <a:gd name="connsiteX8" fmla="*/ 5747657 w 8058150"/>
                <a:gd name="connsiteY8" fmla="*/ 4392385 h 4400550"/>
                <a:gd name="connsiteX9" fmla="*/ 5886450 w 8058150"/>
                <a:gd name="connsiteY9" fmla="*/ 4400550 h 4400550"/>
                <a:gd name="connsiteX10" fmla="*/ 8058150 w 8058150"/>
                <a:gd name="connsiteY10" fmla="*/ 1543050 h 4400550"/>
                <a:gd name="connsiteX0" fmla="*/ 0 w 8058150"/>
                <a:gd name="connsiteY0" fmla="*/ 0 h 4400550"/>
                <a:gd name="connsiteX1" fmla="*/ 3143250 w 8058150"/>
                <a:gd name="connsiteY1" fmla="*/ 16328 h 4400550"/>
                <a:gd name="connsiteX2" fmla="*/ 3306536 w 8058150"/>
                <a:gd name="connsiteY2" fmla="*/ 212271 h 4400550"/>
                <a:gd name="connsiteX3" fmla="*/ 3526971 w 8058150"/>
                <a:gd name="connsiteY3" fmla="*/ 1118506 h 4400550"/>
                <a:gd name="connsiteX4" fmla="*/ 3935186 w 8058150"/>
                <a:gd name="connsiteY4" fmla="*/ 2686050 h 4400550"/>
                <a:gd name="connsiteX5" fmla="*/ 4082143 w 8058150"/>
                <a:gd name="connsiteY5" fmla="*/ 2669721 h 4400550"/>
                <a:gd name="connsiteX6" fmla="*/ 4914900 w 8058150"/>
                <a:gd name="connsiteY6" fmla="*/ 1404257 h 4400550"/>
                <a:gd name="connsiteX7" fmla="*/ 5045529 w 8058150"/>
                <a:gd name="connsiteY7" fmla="*/ 1428750 h 4400550"/>
                <a:gd name="connsiteX8" fmla="*/ 5747657 w 8058150"/>
                <a:gd name="connsiteY8" fmla="*/ 4392385 h 4400550"/>
                <a:gd name="connsiteX9" fmla="*/ 5886450 w 8058150"/>
                <a:gd name="connsiteY9" fmla="*/ 4400550 h 4400550"/>
                <a:gd name="connsiteX10" fmla="*/ 8058150 w 8058150"/>
                <a:gd name="connsiteY10" fmla="*/ 1543050 h 4400550"/>
                <a:gd name="connsiteX0" fmla="*/ 0 w 8058150"/>
                <a:gd name="connsiteY0" fmla="*/ 0 h 4400550"/>
                <a:gd name="connsiteX1" fmla="*/ 3143250 w 8058150"/>
                <a:gd name="connsiteY1" fmla="*/ 16328 h 4400550"/>
                <a:gd name="connsiteX2" fmla="*/ 3306536 w 8058150"/>
                <a:gd name="connsiteY2" fmla="*/ 212271 h 4400550"/>
                <a:gd name="connsiteX3" fmla="*/ 3526971 w 8058150"/>
                <a:gd name="connsiteY3" fmla="*/ 1118506 h 4400550"/>
                <a:gd name="connsiteX4" fmla="*/ 3935186 w 8058150"/>
                <a:gd name="connsiteY4" fmla="*/ 2686050 h 4400550"/>
                <a:gd name="connsiteX5" fmla="*/ 4082143 w 8058150"/>
                <a:gd name="connsiteY5" fmla="*/ 2669721 h 4400550"/>
                <a:gd name="connsiteX6" fmla="*/ 4914900 w 8058150"/>
                <a:gd name="connsiteY6" fmla="*/ 1404257 h 4400550"/>
                <a:gd name="connsiteX7" fmla="*/ 5045529 w 8058150"/>
                <a:gd name="connsiteY7" fmla="*/ 1428750 h 4400550"/>
                <a:gd name="connsiteX8" fmla="*/ 5747657 w 8058150"/>
                <a:gd name="connsiteY8" fmla="*/ 4392385 h 4400550"/>
                <a:gd name="connsiteX9" fmla="*/ 5886450 w 8058150"/>
                <a:gd name="connsiteY9" fmla="*/ 4400550 h 4400550"/>
                <a:gd name="connsiteX10" fmla="*/ 8058150 w 8058150"/>
                <a:gd name="connsiteY10" fmla="*/ 1543050 h 4400550"/>
                <a:gd name="connsiteX0" fmla="*/ 0 w 8058150"/>
                <a:gd name="connsiteY0" fmla="*/ 0 h 4400550"/>
                <a:gd name="connsiteX1" fmla="*/ 3143250 w 8058150"/>
                <a:gd name="connsiteY1" fmla="*/ 16328 h 4400550"/>
                <a:gd name="connsiteX2" fmla="*/ 3306536 w 8058150"/>
                <a:gd name="connsiteY2" fmla="*/ 212271 h 4400550"/>
                <a:gd name="connsiteX3" fmla="*/ 3551464 w 8058150"/>
                <a:gd name="connsiteY3" fmla="*/ 1118506 h 4400550"/>
                <a:gd name="connsiteX4" fmla="*/ 3935186 w 8058150"/>
                <a:gd name="connsiteY4" fmla="*/ 2686050 h 4400550"/>
                <a:gd name="connsiteX5" fmla="*/ 4082143 w 8058150"/>
                <a:gd name="connsiteY5" fmla="*/ 2669721 h 4400550"/>
                <a:gd name="connsiteX6" fmla="*/ 4914900 w 8058150"/>
                <a:gd name="connsiteY6" fmla="*/ 1404257 h 4400550"/>
                <a:gd name="connsiteX7" fmla="*/ 5045529 w 8058150"/>
                <a:gd name="connsiteY7" fmla="*/ 1428750 h 4400550"/>
                <a:gd name="connsiteX8" fmla="*/ 5747657 w 8058150"/>
                <a:gd name="connsiteY8" fmla="*/ 4392385 h 4400550"/>
                <a:gd name="connsiteX9" fmla="*/ 5886450 w 8058150"/>
                <a:gd name="connsiteY9" fmla="*/ 4400550 h 4400550"/>
                <a:gd name="connsiteX10" fmla="*/ 8058150 w 8058150"/>
                <a:gd name="connsiteY10" fmla="*/ 1543050 h 4400550"/>
                <a:gd name="connsiteX0" fmla="*/ 0 w 8058150"/>
                <a:gd name="connsiteY0" fmla="*/ 0 h 4400550"/>
                <a:gd name="connsiteX1" fmla="*/ 3143250 w 8058150"/>
                <a:gd name="connsiteY1" fmla="*/ 16328 h 4400550"/>
                <a:gd name="connsiteX2" fmla="*/ 3306536 w 8058150"/>
                <a:gd name="connsiteY2" fmla="*/ 212271 h 4400550"/>
                <a:gd name="connsiteX3" fmla="*/ 3551464 w 8058150"/>
                <a:gd name="connsiteY3" fmla="*/ 1118506 h 4400550"/>
                <a:gd name="connsiteX4" fmla="*/ 3935186 w 8058150"/>
                <a:gd name="connsiteY4" fmla="*/ 2686050 h 4400550"/>
                <a:gd name="connsiteX5" fmla="*/ 4082143 w 8058150"/>
                <a:gd name="connsiteY5" fmla="*/ 2669721 h 4400550"/>
                <a:gd name="connsiteX6" fmla="*/ 4914900 w 8058150"/>
                <a:gd name="connsiteY6" fmla="*/ 1404257 h 4400550"/>
                <a:gd name="connsiteX7" fmla="*/ 5045529 w 8058150"/>
                <a:gd name="connsiteY7" fmla="*/ 1428750 h 4400550"/>
                <a:gd name="connsiteX8" fmla="*/ 5747657 w 8058150"/>
                <a:gd name="connsiteY8" fmla="*/ 4392385 h 4400550"/>
                <a:gd name="connsiteX9" fmla="*/ 5886450 w 8058150"/>
                <a:gd name="connsiteY9" fmla="*/ 4400550 h 4400550"/>
                <a:gd name="connsiteX10" fmla="*/ 8058150 w 8058150"/>
                <a:gd name="connsiteY10" fmla="*/ 1543050 h 4400550"/>
                <a:gd name="connsiteX0" fmla="*/ 0 w 8058150"/>
                <a:gd name="connsiteY0" fmla="*/ 0 h 4400550"/>
                <a:gd name="connsiteX1" fmla="*/ 3143250 w 8058150"/>
                <a:gd name="connsiteY1" fmla="*/ 16328 h 4400550"/>
                <a:gd name="connsiteX2" fmla="*/ 3306536 w 8058150"/>
                <a:gd name="connsiteY2" fmla="*/ 212271 h 4400550"/>
                <a:gd name="connsiteX3" fmla="*/ 3551464 w 8058150"/>
                <a:gd name="connsiteY3" fmla="*/ 1118506 h 4400550"/>
                <a:gd name="connsiteX4" fmla="*/ 3935186 w 8058150"/>
                <a:gd name="connsiteY4" fmla="*/ 2686050 h 4400550"/>
                <a:gd name="connsiteX5" fmla="*/ 4082143 w 8058150"/>
                <a:gd name="connsiteY5" fmla="*/ 2669721 h 4400550"/>
                <a:gd name="connsiteX6" fmla="*/ 4914900 w 8058150"/>
                <a:gd name="connsiteY6" fmla="*/ 1404257 h 4400550"/>
                <a:gd name="connsiteX7" fmla="*/ 5045529 w 8058150"/>
                <a:gd name="connsiteY7" fmla="*/ 1428750 h 4400550"/>
                <a:gd name="connsiteX8" fmla="*/ 5747657 w 8058150"/>
                <a:gd name="connsiteY8" fmla="*/ 4392385 h 4400550"/>
                <a:gd name="connsiteX9" fmla="*/ 5886450 w 8058150"/>
                <a:gd name="connsiteY9" fmla="*/ 4400550 h 4400550"/>
                <a:gd name="connsiteX10" fmla="*/ 8058150 w 8058150"/>
                <a:gd name="connsiteY10" fmla="*/ 1543050 h 4400550"/>
                <a:gd name="connsiteX0" fmla="*/ 0 w 8058150"/>
                <a:gd name="connsiteY0" fmla="*/ 0 h 4400550"/>
                <a:gd name="connsiteX1" fmla="*/ 3143250 w 8058150"/>
                <a:gd name="connsiteY1" fmla="*/ 16328 h 4400550"/>
                <a:gd name="connsiteX2" fmla="*/ 3306536 w 8058150"/>
                <a:gd name="connsiteY2" fmla="*/ 212271 h 4400550"/>
                <a:gd name="connsiteX3" fmla="*/ 3551464 w 8058150"/>
                <a:gd name="connsiteY3" fmla="*/ 1118506 h 4400550"/>
                <a:gd name="connsiteX4" fmla="*/ 3935186 w 8058150"/>
                <a:gd name="connsiteY4" fmla="*/ 2686050 h 4400550"/>
                <a:gd name="connsiteX5" fmla="*/ 4082143 w 8058150"/>
                <a:gd name="connsiteY5" fmla="*/ 2669721 h 4400550"/>
                <a:gd name="connsiteX6" fmla="*/ 4914900 w 8058150"/>
                <a:gd name="connsiteY6" fmla="*/ 1404257 h 4400550"/>
                <a:gd name="connsiteX7" fmla="*/ 5045529 w 8058150"/>
                <a:gd name="connsiteY7" fmla="*/ 1428750 h 4400550"/>
                <a:gd name="connsiteX8" fmla="*/ 5747657 w 8058150"/>
                <a:gd name="connsiteY8" fmla="*/ 4392385 h 4400550"/>
                <a:gd name="connsiteX9" fmla="*/ 5886450 w 8058150"/>
                <a:gd name="connsiteY9" fmla="*/ 4400550 h 4400550"/>
                <a:gd name="connsiteX10" fmla="*/ 8058150 w 8058150"/>
                <a:gd name="connsiteY10" fmla="*/ 1543050 h 4400550"/>
                <a:gd name="connsiteX0" fmla="*/ 0 w 8058150"/>
                <a:gd name="connsiteY0" fmla="*/ 0 h 4400550"/>
                <a:gd name="connsiteX1" fmla="*/ 3143250 w 8058150"/>
                <a:gd name="connsiteY1" fmla="*/ 16328 h 4400550"/>
                <a:gd name="connsiteX2" fmla="*/ 3306536 w 8058150"/>
                <a:gd name="connsiteY2" fmla="*/ 212271 h 4400550"/>
                <a:gd name="connsiteX3" fmla="*/ 3551464 w 8058150"/>
                <a:gd name="connsiteY3" fmla="*/ 1118506 h 4400550"/>
                <a:gd name="connsiteX4" fmla="*/ 3935186 w 8058150"/>
                <a:gd name="connsiteY4" fmla="*/ 2686050 h 4400550"/>
                <a:gd name="connsiteX5" fmla="*/ 4082143 w 8058150"/>
                <a:gd name="connsiteY5" fmla="*/ 2669721 h 4400550"/>
                <a:gd name="connsiteX6" fmla="*/ 4914900 w 8058150"/>
                <a:gd name="connsiteY6" fmla="*/ 1404257 h 4400550"/>
                <a:gd name="connsiteX7" fmla="*/ 5021036 w 8058150"/>
                <a:gd name="connsiteY7" fmla="*/ 1436914 h 4400550"/>
                <a:gd name="connsiteX8" fmla="*/ 5747657 w 8058150"/>
                <a:gd name="connsiteY8" fmla="*/ 4392385 h 4400550"/>
                <a:gd name="connsiteX9" fmla="*/ 5886450 w 8058150"/>
                <a:gd name="connsiteY9" fmla="*/ 4400550 h 4400550"/>
                <a:gd name="connsiteX10" fmla="*/ 8058150 w 8058150"/>
                <a:gd name="connsiteY10" fmla="*/ 1543050 h 4400550"/>
                <a:gd name="connsiteX0" fmla="*/ 0 w 8058150"/>
                <a:gd name="connsiteY0" fmla="*/ 0 h 4400550"/>
                <a:gd name="connsiteX1" fmla="*/ 3143250 w 8058150"/>
                <a:gd name="connsiteY1" fmla="*/ 16328 h 4400550"/>
                <a:gd name="connsiteX2" fmla="*/ 3306536 w 8058150"/>
                <a:gd name="connsiteY2" fmla="*/ 212271 h 4400550"/>
                <a:gd name="connsiteX3" fmla="*/ 3551464 w 8058150"/>
                <a:gd name="connsiteY3" fmla="*/ 1118506 h 4400550"/>
                <a:gd name="connsiteX4" fmla="*/ 3935186 w 8058150"/>
                <a:gd name="connsiteY4" fmla="*/ 2686050 h 4400550"/>
                <a:gd name="connsiteX5" fmla="*/ 4082143 w 8058150"/>
                <a:gd name="connsiteY5" fmla="*/ 2669721 h 4400550"/>
                <a:gd name="connsiteX6" fmla="*/ 4914900 w 8058150"/>
                <a:gd name="connsiteY6" fmla="*/ 1404257 h 4400550"/>
                <a:gd name="connsiteX7" fmla="*/ 5021036 w 8058150"/>
                <a:gd name="connsiteY7" fmla="*/ 1436914 h 4400550"/>
                <a:gd name="connsiteX8" fmla="*/ 5747657 w 8058150"/>
                <a:gd name="connsiteY8" fmla="*/ 4392385 h 4400550"/>
                <a:gd name="connsiteX9" fmla="*/ 5886450 w 8058150"/>
                <a:gd name="connsiteY9" fmla="*/ 4400550 h 4400550"/>
                <a:gd name="connsiteX10" fmla="*/ 8058150 w 8058150"/>
                <a:gd name="connsiteY10" fmla="*/ 1543050 h 4400550"/>
                <a:gd name="connsiteX0" fmla="*/ 0 w 8058150"/>
                <a:gd name="connsiteY0" fmla="*/ 0 h 4400550"/>
                <a:gd name="connsiteX1" fmla="*/ 3143250 w 8058150"/>
                <a:gd name="connsiteY1" fmla="*/ 16328 h 4400550"/>
                <a:gd name="connsiteX2" fmla="*/ 3306536 w 8058150"/>
                <a:gd name="connsiteY2" fmla="*/ 212271 h 4400550"/>
                <a:gd name="connsiteX3" fmla="*/ 3551464 w 8058150"/>
                <a:gd name="connsiteY3" fmla="*/ 1118506 h 4400550"/>
                <a:gd name="connsiteX4" fmla="*/ 3935186 w 8058150"/>
                <a:gd name="connsiteY4" fmla="*/ 2686050 h 4400550"/>
                <a:gd name="connsiteX5" fmla="*/ 4082143 w 8058150"/>
                <a:gd name="connsiteY5" fmla="*/ 2669721 h 4400550"/>
                <a:gd name="connsiteX6" fmla="*/ 4914900 w 8058150"/>
                <a:gd name="connsiteY6" fmla="*/ 1404257 h 4400550"/>
                <a:gd name="connsiteX7" fmla="*/ 5021036 w 8058150"/>
                <a:gd name="connsiteY7" fmla="*/ 1436914 h 4400550"/>
                <a:gd name="connsiteX8" fmla="*/ 5747657 w 8058150"/>
                <a:gd name="connsiteY8" fmla="*/ 4392385 h 4400550"/>
                <a:gd name="connsiteX9" fmla="*/ 5886450 w 8058150"/>
                <a:gd name="connsiteY9" fmla="*/ 4400550 h 4400550"/>
                <a:gd name="connsiteX10" fmla="*/ 8058150 w 8058150"/>
                <a:gd name="connsiteY10" fmla="*/ 1543050 h 4400550"/>
                <a:gd name="connsiteX0" fmla="*/ 0 w 8058150"/>
                <a:gd name="connsiteY0" fmla="*/ 0 h 4449581"/>
                <a:gd name="connsiteX1" fmla="*/ 3143250 w 8058150"/>
                <a:gd name="connsiteY1" fmla="*/ 16328 h 4449581"/>
                <a:gd name="connsiteX2" fmla="*/ 3306536 w 8058150"/>
                <a:gd name="connsiteY2" fmla="*/ 212271 h 4449581"/>
                <a:gd name="connsiteX3" fmla="*/ 3551464 w 8058150"/>
                <a:gd name="connsiteY3" fmla="*/ 1118506 h 4449581"/>
                <a:gd name="connsiteX4" fmla="*/ 3935186 w 8058150"/>
                <a:gd name="connsiteY4" fmla="*/ 2686050 h 4449581"/>
                <a:gd name="connsiteX5" fmla="*/ 4082143 w 8058150"/>
                <a:gd name="connsiteY5" fmla="*/ 2669721 h 4449581"/>
                <a:gd name="connsiteX6" fmla="*/ 4914900 w 8058150"/>
                <a:gd name="connsiteY6" fmla="*/ 1404257 h 4449581"/>
                <a:gd name="connsiteX7" fmla="*/ 5021036 w 8058150"/>
                <a:gd name="connsiteY7" fmla="*/ 1436914 h 4449581"/>
                <a:gd name="connsiteX8" fmla="*/ 5747657 w 8058150"/>
                <a:gd name="connsiteY8" fmla="*/ 4392385 h 4449581"/>
                <a:gd name="connsiteX9" fmla="*/ 5886450 w 8058150"/>
                <a:gd name="connsiteY9" fmla="*/ 4400550 h 4449581"/>
                <a:gd name="connsiteX10" fmla="*/ 8058150 w 8058150"/>
                <a:gd name="connsiteY10" fmla="*/ 1543050 h 4449581"/>
                <a:gd name="connsiteX0" fmla="*/ 0 w 8058150"/>
                <a:gd name="connsiteY0" fmla="*/ 0 h 4504489"/>
                <a:gd name="connsiteX1" fmla="*/ 3143250 w 8058150"/>
                <a:gd name="connsiteY1" fmla="*/ 16328 h 4504489"/>
                <a:gd name="connsiteX2" fmla="*/ 3306536 w 8058150"/>
                <a:gd name="connsiteY2" fmla="*/ 212271 h 4504489"/>
                <a:gd name="connsiteX3" fmla="*/ 3551464 w 8058150"/>
                <a:gd name="connsiteY3" fmla="*/ 1118506 h 4504489"/>
                <a:gd name="connsiteX4" fmla="*/ 3935186 w 8058150"/>
                <a:gd name="connsiteY4" fmla="*/ 2686050 h 4504489"/>
                <a:gd name="connsiteX5" fmla="*/ 4082143 w 8058150"/>
                <a:gd name="connsiteY5" fmla="*/ 2669721 h 4504489"/>
                <a:gd name="connsiteX6" fmla="*/ 4914900 w 8058150"/>
                <a:gd name="connsiteY6" fmla="*/ 1404257 h 4504489"/>
                <a:gd name="connsiteX7" fmla="*/ 5021036 w 8058150"/>
                <a:gd name="connsiteY7" fmla="*/ 1436914 h 4504489"/>
                <a:gd name="connsiteX8" fmla="*/ 5747657 w 8058150"/>
                <a:gd name="connsiteY8" fmla="*/ 4392385 h 4504489"/>
                <a:gd name="connsiteX9" fmla="*/ 5886450 w 8058150"/>
                <a:gd name="connsiteY9" fmla="*/ 4400550 h 4504489"/>
                <a:gd name="connsiteX10" fmla="*/ 8058150 w 8058150"/>
                <a:gd name="connsiteY10" fmla="*/ 1543050 h 4504489"/>
                <a:gd name="connsiteX0" fmla="*/ 0 w 8058150"/>
                <a:gd name="connsiteY0" fmla="*/ 0 h 4473413"/>
                <a:gd name="connsiteX1" fmla="*/ 3143250 w 8058150"/>
                <a:gd name="connsiteY1" fmla="*/ 16328 h 4473413"/>
                <a:gd name="connsiteX2" fmla="*/ 3306536 w 8058150"/>
                <a:gd name="connsiteY2" fmla="*/ 212271 h 4473413"/>
                <a:gd name="connsiteX3" fmla="*/ 3551464 w 8058150"/>
                <a:gd name="connsiteY3" fmla="*/ 1118506 h 4473413"/>
                <a:gd name="connsiteX4" fmla="*/ 3935186 w 8058150"/>
                <a:gd name="connsiteY4" fmla="*/ 2686050 h 4473413"/>
                <a:gd name="connsiteX5" fmla="*/ 4082143 w 8058150"/>
                <a:gd name="connsiteY5" fmla="*/ 2669721 h 4473413"/>
                <a:gd name="connsiteX6" fmla="*/ 4914900 w 8058150"/>
                <a:gd name="connsiteY6" fmla="*/ 1404257 h 4473413"/>
                <a:gd name="connsiteX7" fmla="*/ 5021036 w 8058150"/>
                <a:gd name="connsiteY7" fmla="*/ 1436914 h 4473413"/>
                <a:gd name="connsiteX8" fmla="*/ 5747657 w 8058150"/>
                <a:gd name="connsiteY8" fmla="*/ 4392385 h 4473413"/>
                <a:gd name="connsiteX9" fmla="*/ 5886450 w 8058150"/>
                <a:gd name="connsiteY9" fmla="*/ 4400550 h 4473413"/>
                <a:gd name="connsiteX10" fmla="*/ 8058150 w 8058150"/>
                <a:gd name="connsiteY10" fmla="*/ 1543050 h 4473413"/>
                <a:gd name="connsiteX0" fmla="*/ 0 w 8058150"/>
                <a:gd name="connsiteY0" fmla="*/ 0 h 4473413"/>
                <a:gd name="connsiteX1" fmla="*/ 3143250 w 8058150"/>
                <a:gd name="connsiteY1" fmla="*/ 16328 h 4473413"/>
                <a:gd name="connsiteX2" fmla="*/ 3306536 w 8058150"/>
                <a:gd name="connsiteY2" fmla="*/ 212271 h 4473413"/>
                <a:gd name="connsiteX3" fmla="*/ 3551464 w 8058150"/>
                <a:gd name="connsiteY3" fmla="*/ 1118506 h 4473413"/>
                <a:gd name="connsiteX4" fmla="*/ 3935186 w 8058150"/>
                <a:gd name="connsiteY4" fmla="*/ 2686050 h 4473413"/>
                <a:gd name="connsiteX5" fmla="*/ 4082143 w 8058150"/>
                <a:gd name="connsiteY5" fmla="*/ 2669721 h 4473413"/>
                <a:gd name="connsiteX6" fmla="*/ 4914900 w 8058150"/>
                <a:gd name="connsiteY6" fmla="*/ 1404257 h 4473413"/>
                <a:gd name="connsiteX7" fmla="*/ 5021036 w 8058150"/>
                <a:gd name="connsiteY7" fmla="*/ 1436914 h 4473413"/>
                <a:gd name="connsiteX8" fmla="*/ 5747657 w 8058150"/>
                <a:gd name="connsiteY8" fmla="*/ 4392385 h 4473413"/>
                <a:gd name="connsiteX9" fmla="*/ 5886450 w 8058150"/>
                <a:gd name="connsiteY9" fmla="*/ 4400550 h 4473413"/>
                <a:gd name="connsiteX10" fmla="*/ 8058150 w 8058150"/>
                <a:gd name="connsiteY10" fmla="*/ 1543050 h 4473413"/>
                <a:gd name="connsiteX0" fmla="*/ 0 w 8058150"/>
                <a:gd name="connsiteY0" fmla="*/ 0 h 4473413"/>
                <a:gd name="connsiteX1" fmla="*/ 3143250 w 8058150"/>
                <a:gd name="connsiteY1" fmla="*/ 16328 h 4473413"/>
                <a:gd name="connsiteX2" fmla="*/ 3306536 w 8058150"/>
                <a:gd name="connsiteY2" fmla="*/ 212271 h 4473413"/>
                <a:gd name="connsiteX3" fmla="*/ 3551464 w 8058150"/>
                <a:gd name="connsiteY3" fmla="*/ 1118506 h 4473413"/>
                <a:gd name="connsiteX4" fmla="*/ 3935186 w 8058150"/>
                <a:gd name="connsiteY4" fmla="*/ 2686050 h 4473413"/>
                <a:gd name="connsiteX5" fmla="*/ 4082143 w 8058150"/>
                <a:gd name="connsiteY5" fmla="*/ 2669721 h 4473413"/>
                <a:gd name="connsiteX6" fmla="*/ 4914900 w 8058150"/>
                <a:gd name="connsiteY6" fmla="*/ 1404257 h 4473413"/>
                <a:gd name="connsiteX7" fmla="*/ 5021036 w 8058150"/>
                <a:gd name="connsiteY7" fmla="*/ 1436914 h 4473413"/>
                <a:gd name="connsiteX8" fmla="*/ 5747657 w 8058150"/>
                <a:gd name="connsiteY8" fmla="*/ 4392385 h 4473413"/>
                <a:gd name="connsiteX9" fmla="*/ 5886450 w 8058150"/>
                <a:gd name="connsiteY9" fmla="*/ 4400550 h 4473413"/>
                <a:gd name="connsiteX10" fmla="*/ 8058150 w 8058150"/>
                <a:gd name="connsiteY10" fmla="*/ 1543050 h 4473413"/>
                <a:gd name="connsiteX0" fmla="*/ 0 w 8058150"/>
                <a:gd name="connsiteY0" fmla="*/ 0 h 4473413"/>
                <a:gd name="connsiteX1" fmla="*/ 3143250 w 8058150"/>
                <a:gd name="connsiteY1" fmla="*/ 16328 h 4473413"/>
                <a:gd name="connsiteX2" fmla="*/ 3306536 w 8058150"/>
                <a:gd name="connsiteY2" fmla="*/ 212271 h 4473413"/>
                <a:gd name="connsiteX3" fmla="*/ 3551464 w 8058150"/>
                <a:gd name="connsiteY3" fmla="*/ 1118506 h 4473413"/>
                <a:gd name="connsiteX4" fmla="*/ 3935186 w 8058150"/>
                <a:gd name="connsiteY4" fmla="*/ 2686050 h 4473413"/>
                <a:gd name="connsiteX5" fmla="*/ 4082143 w 8058150"/>
                <a:gd name="connsiteY5" fmla="*/ 2669721 h 4473413"/>
                <a:gd name="connsiteX6" fmla="*/ 4914900 w 8058150"/>
                <a:gd name="connsiteY6" fmla="*/ 1404257 h 4473413"/>
                <a:gd name="connsiteX7" fmla="*/ 5021036 w 8058150"/>
                <a:gd name="connsiteY7" fmla="*/ 1436914 h 4473413"/>
                <a:gd name="connsiteX8" fmla="*/ 5747657 w 8058150"/>
                <a:gd name="connsiteY8" fmla="*/ 4392385 h 4473413"/>
                <a:gd name="connsiteX9" fmla="*/ 5886450 w 8058150"/>
                <a:gd name="connsiteY9" fmla="*/ 4400550 h 4473413"/>
                <a:gd name="connsiteX10" fmla="*/ 8058150 w 8058150"/>
                <a:gd name="connsiteY10" fmla="*/ 1543050 h 4473413"/>
                <a:gd name="connsiteX0" fmla="*/ 0 w 8058150"/>
                <a:gd name="connsiteY0" fmla="*/ 0 h 4469884"/>
                <a:gd name="connsiteX1" fmla="*/ 3143250 w 8058150"/>
                <a:gd name="connsiteY1" fmla="*/ 16328 h 4469884"/>
                <a:gd name="connsiteX2" fmla="*/ 3306536 w 8058150"/>
                <a:gd name="connsiteY2" fmla="*/ 212271 h 4469884"/>
                <a:gd name="connsiteX3" fmla="*/ 3551464 w 8058150"/>
                <a:gd name="connsiteY3" fmla="*/ 1118506 h 4469884"/>
                <a:gd name="connsiteX4" fmla="*/ 3935186 w 8058150"/>
                <a:gd name="connsiteY4" fmla="*/ 2686050 h 4469884"/>
                <a:gd name="connsiteX5" fmla="*/ 4082143 w 8058150"/>
                <a:gd name="connsiteY5" fmla="*/ 2669721 h 4469884"/>
                <a:gd name="connsiteX6" fmla="*/ 4914900 w 8058150"/>
                <a:gd name="connsiteY6" fmla="*/ 1404257 h 4469884"/>
                <a:gd name="connsiteX7" fmla="*/ 5021036 w 8058150"/>
                <a:gd name="connsiteY7" fmla="*/ 1436914 h 4469884"/>
                <a:gd name="connsiteX8" fmla="*/ 5747657 w 8058150"/>
                <a:gd name="connsiteY8" fmla="*/ 4392385 h 4469884"/>
                <a:gd name="connsiteX9" fmla="*/ 5910943 w 8058150"/>
                <a:gd name="connsiteY9" fmla="*/ 4392385 h 4469884"/>
                <a:gd name="connsiteX10" fmla="*/ 8058150 w 8058150"/>
                <a:gd name="connsiteY10" fmla="*/ 1543050 h 4469884"/>
                <a:gd name="connsiteX0" fmla="*/ 0 w 8090807"/>
                <a:gd name="connsiteY0" fmla="*/ 0 h 4469884"/>
                <a:gd name="connsiteX1" fmla="*/ 3143250 w 8090807"/>
                <a:gd name="connsiteY1" fmla="*/ 16328 h 4469884"/>
                <a:gd name="connsiteX2" fmla="*/ 3306536 w 8090807"/>
                <a:gd name="connsiteY2" fmla="*/ 212271 h 4469884"/>
                <a:gd name="connsiteX3" fmla="*/ 3551464 w 8090807"/>
                <a:gd name="connsiteY3" fmla="*/ 1118506 h 4469884"/>
                <a:gd name="connsiteX4" fmla="*/ 3935186 w 8090807"/>
                <a:gd name="connsiteY4" fmla="*/ 2686050 h 4469884"/>
                <a:gd name="connsiteX5" fmla="*/ 4082143 w 8090807"/>
                <a:gd name="connsiteY5" fmla="*/ 2669721 h 4469884"/>
                <a:gd name="connsiteX6" fmla="*/ 4914900 w 8090807"/>
                <a:gd name="connsiteY6" fmla="*/ 1404257 h 4469884"/>
                <a:gd name="connsiteX7" fmla="*/ 5021036 w 8090807"/>
                <a:gd name="connsiteY7" fmla="*/ 1436914 h 4469884"/>
                <a:gd name="connsiteX8" fmla="*/ 5747657 w 8090807"/>
                <a:gd name="connsiteY8" fmla="*/ 4392385 h 4469884"/>
                <a:gd name="connsiteX9" fmla="*/ 5910943 w 8090807"/>
                <a:gd name="connsiteY9" fmla="*/ 4392385 h 4469884"/>
                <a:gd name="connsiteX10" fmla="*/ 8090807 w 8090807"/>
                <a:gd name="connsiteY10" fmla="*/ 1240972 h 4469884"/>
                <a:gd name="connsiteX0" fmla="*/ 0 w 8107843"/>
                <a:gd name="connsiteY0" fmla="*/ 0 h 4469884"/>
                <a:gd name="connsiteX1" fmla="*/ 3143250 w 8107843"/>
                <a:gd name="connsiteY1" fmla="*/ 16328 h 4469884"/>
                <a:gd name="connsiteX2" fmla="*/ 3306536 w 8107843"/>
                <a:gd name="connsiteY2" fmla="*/ 212271 h 4469884"/>
                <a:gd name="connsiteX3" fmla="*/ 3551464 w 8107843"/>
                <a:gd name="connsiteY3" fmla="*/ 1118506 h 4469884"/>
                <a:gd name="connsiteX4" fmla="*/ 3935186 w 8107843"/>
                <a:gd name="connsiteY4" fmla="*/ 2686050 h 4469884"/>
                <a:gd name="connsiteX5" fmla="*/ 4082143 w 8107843"/>
                <a:gd name="connsiteY5" fmla="*/ 2669721 h 4469884"/>
                <a:gd name="connsiteX6" fmla="*/ 4914900 w 8107843"/>
                <a:gd name="connsiteY6" fmla="*/ 1404257 h 4469884"/>
                <a:gd name="connsiteX7" fmla="*/ 5021036 w 8107843"/>
                <a:gd name="connsiteY7" fmla="*/ 1436914 h 4469884"/>
                <a:gd name="connsiteX8" fmla="*/ 5747657 w 8107843"/>
                <a:gd name="connsiteY8" fmla="*/ 4392385 h 4469884"/>
                <a:gd name="connsiteX9" fmla="*/ 5910943 w 8107843"/>
                <a:gd name="connsiteY9" fmla="*/ 4392385 h 4469884"/>
                <a:gd name="connsiteX10" fmla="*/ 7878536 w 8107843"/>
                <a:gd name="connsiteY10" fmla="*/ 1338943 h 4469884"/>
                <a:gd name="connsiteX11" fmla="*/ 8090807 w 8107843"/>
                <a:gd name="connsiteY11" fmla="*/ 1240972 h 4469884"/>
                <a:gd name="connsiteX0" fmla="*/ 0 w 8202495"/>
                <a:gd name="connsiteY0" fmla="*/ 0 h 4469884"/>
                <a:gd name="connsiteX1" fmla="*/ 3143250 w 8202495"/>
                <a:gd name="connsiteY1" fmla="*/ 16328 h 4469884"/>
                <a:gd name="connsiteX2" fmla="*/ 3306536 w 8202495"/>
                <a:gd name="connsiteY2" fmla="*/ 212271 h 4469884"/>
                <a:gd name="connsiteX3" fmla="*/ 3551464 w 8202495"/>
                <a:gd name="connsiteY3" fmla="*/ 1118506 h 4469884"/>
                <a:gd name="connsiteX4" fmla="*/ 3935186 w 8202495"/>
                <a:gd name="connsiteY4" fmla="*/ 2686050 h 4469884"/>
                <a:gd name="connsiteX5" fmla="*/ 4082143 w 8202495"/>
                <a:gd name="connsiteY5" fmla="*/ 2669721 h 4469884"/>
                <a:gd name="connsiteX6" fmla="*/ 4914900 w 8202495"/>
                <a:gd name="connsiteY6" fmla="*/ 1404257 h 4469884"/>
                <a:gd name="connsiteX7" fmla="*/ 5021036 w 8202495"/>
                <a:gd name="connsiteY7" fmla="*/ 1436914 h 4469884"/>
                <a:gd name="connsiteX8" fmla="*/ 5747657 w 8202495"/>
                <a:gd name="connsiteY8" fmla="*/ 4392385 h 4469884"/>
                <a:gd name="connsiteX9" fmla="*/ 5910943 w 8202495"/>
                <a:gd name="connsiteY9" fmla="*/ 4392385 h 4469884"/>
                <a:gd name="connsiteX10" fmla="*/ 8033657 w 8202495"/>
                <a:gd name="connsiteY10" fmla="*/ 1543050 h 4469884"/>
                <a:gd name="connsiteX11" fmla="*/ 8090807 w 8202495"/>
                <a:gd name="connsiteY11" fmla="*/ 1240972 h 4469884"/>
                <a:gd name="connsiteX0" fmla="*/ 0 w 8202495"/>
                <a:gd name="connsiteY0" fmla="*/ 0 h 4469884"/>
                <a:gd name="connsiteX1" fmla="*/ 3143250 w 8202495"/>
                <a:gd name="connsiteY1" fmla="*/ 16328 h 4469884"/>
                <a:gd name="connsiteX2" fmla="*/ 3306536 w 8202495"/>
                <a:gd name="connsiteY2" fmla="*/ 212271 h 4469884"/>
                <a:gd name="connsiteX3" fmla="*/ 3551464 w 8202495"/>
                <a:gd name="connsiteY3" fmla="*/ 1118506 h 4469884"/>
                <a:gd name="connsiteX4" fmla="*/ 3935186 w 8202495"/>
                <a:gd name="connsiteY4" fmla="*/ 2686050 h 4469884"/>
                <a:gd name="connsiteX5" fmla="*/ 4082143 w 8202495"/>
                <a:gd name="connsiteY5" fmla="*/ 2669721 h 4469884"/>
                <a:gd name="connsiteX6" fmla="*/ 4914900 w 8202495"/>
                <a:gd name="connsiteY6" fmla="*/ 1404257 h 4469884"/>
                <a:gd name="connsiteX7" fmla="*/ 5021036 w 8202495"/>
                <a:gd name="connsiteY7" fmla="*/ 1436914 h 4469884"/>
                <a:gd name="connsiteX8" fmla="*/ 5747657 w 8202495"/>
                <a:gd name="connsiteY8" fmla="*/ 4392385 h 4469884"/>
                <a:gd name="connsiteX9" fmla="*/ 5910943 w 8202495"/>
                <a:gd name="connsiteY9" fmla="*/ 4392385 h 4469884"/>
                <a:gd name="connsiteX10" fmla="*/ 8033657 w 8202495"/>
                <a:gd name="connsiteY10" fmla="*/ 1543050 h 4469884"/>
                <a:gd name="connsiteX11" fmla="*/ 8090807 w 8202495"/>
                <a:gd name="connsiteY11" fmla="*/ 1240972 h 4469884"/>
                <a:gd name="connsiteX0" fmla="*/ 0 w 8202495"/>
                <a:gd name="connsiteY0" fmla="*/ 0 h 4469884"/>
                <a:gd name="connsiteX1" fmla="*/ 3143250 w 8202495"/>
                <a:gd name="connsiteY1" fmla="*/ 16328 h 4469884"/>
                <a:gd name="connsiteX2" fmla="*/ 3306536 w 8202495"/>
                <a:gd name="connsiteY2" fmla="*/ 212271 h 4469884"/>
                <a:gd name="connsiteX3" fmla="*/ 3551464 w 8202495"/>
                <a:gd name="connsiteY3" fmla="*/ 1118506 h 4469884"/>
                <a:gd name="connsiteX4" fmla="*/ 3935186 w 8202495"/>
                <a:gd name="connsiteY4" fmla="*/ 2686050 h 4469884"/>
                <a:gd name="connsiteX5" fmla="*/ 4082143 w 8202495"/>
                <a:gd name="connsiteY5" fmla="*/ 2669721 h 4469884"/>
                <a:gd name="connsiteX6" fmla="*/ 4914900 w 8202495"/>
                <a:gd name="connsiteY6" fmla="*/ 1404257 h 4469884"/>
                <a:gd name="connsiteX7" fmla="*/ 5021036 w 8202495"/>
                <a:gd name="connsiteY7" fmla="*/ 1436914 h 4469884"/>
                <a:gd name="connsiteX8" fmla="*/ 5747657 w 8202495"/>
                <a:gd name="connsiteY8" fmla="*/ 4392385 h 4469884"/>
                <a:gd name="connsiteX9" fmla="*/ 5910943 w 8202495"/>
                <a:gd name="connsiteY9" fmla="*/ 4392385 h 4469884"/>
                <a:gd name="connsiteX10" fmla="*/ 8033657 w 8202495"/>
                <a:gd name="connsiteY10" fmla="*/ 1543050 h 4469884"/>
                <a:gd name="connsiteX11" fmla="*/ 8090807 w 8202495"/>
                <a:gd name="connsiteY11" fmla="*/ 1240972 h 4469884"/>
                <a:gd name="connsiteX0" fmla="*/ 0 w 8202495"/>
                <a:gd name="connsiteY0" fmla="*/ 0 h 4469884"/>
                <a:gd name="connsiteX1" fmla="*/ 3143250 w 8202495"/>
                <a:gd name="connsiteY1" fmla="*/ 16328 h 4469884"/>
                <a:gd name="connsiteX2" fmla="*/ 3306536 w 8202495"/>
                <a:gd name="connsiteY2" fmla="*/ 212271 h 4469884"/>
                <a:gd name="connsiteX3" fmla="*/ 3551464 w 8202495"/>
                <a:gd name="connsiteY3" fmla="*/ 1118506 h 4469884"/>
                <a:gd name="connsiteX4" fmla="*/ 3935186 w 8202495"/>
                <a:gd name="connsiteY4" fmla="*/ 2686050 h 4469884"/>
                <a:gd name="connsiteX5" fmla="*/ 4082143 w 8202495"/>
                <a:gd name="connsiteY5" fmla="*/ 2669721 h 4469884"/>
                <a:gd name="connsiteX6" fmla="*/ 4914900 w 8202495"/>
                <a:gd name="connsiteY6" fmla="*/ 1404257 h 4469884"/>
                <a:gd name="connsiteX7" fmla="*/ 5021036 w 8202495"/>
                <a:gd name="connsiteY7" fmla="*/ 1436914 h 4469884"/>
                <a:gd name="connsiteX8" fmla="*/ 5747657 w 8202495"/>
                <a:gd name="connsiteY8" fmla="*/ 4392385 h 4469884"/>
                <a:gd name="connsiteX9" fmla="*/ 5910943 w 8202495"/>
                <a:gd name="connsiteY9" fmla="*/ 4392385 h 4469884"/>
                <a:gd name="connsiteX10" fmla="*/ 8033657 w 8202495"/>
                <a:gd name="connsiteY10" fmla="*/ 1543050 h 4469884"/>
                <a:gd name="connsiteX11" fmla="*/ 8090807 w 8202495"/>
                <a:gd name="connsiteY11" fmla="*/ 1240972 h 4469884"/>
                <a:gd name="connsiteX0" fmla="*/ 0 w 8181922"/>
                <a:gd name="connsiteY0" fmla="*/ 0 h 4469884"/>
                <a:gd name="connsiteX1" fmla="*/ 3143250 w 8181922"/>
                <a:gd name="connsiteY1" fmla="*/ 16328 h 4469884"/>
                <a:gd name="connsiteX2" fmla="*/ 3306536 w 8181922"/>
                <a:gd name="connsiteY2" fmla="*/ 212271 h 4469884"/>
                <a:gd name="connsiteX3" fmla="*/ 3551464 w 8181922"/>
                <a:gd name="connsiteY3" fmla="*/ 1118506 h 4469884"/>
                <a:gd name="connsiteX4" fmla="*/ 3935186 w 8181922"/>
                <a:gd name="connsiteY4" fmla="*/ 2686050 h 4469884"/>
                <a:gd name="connsiteX5" fmla="*/ 4082143 w 8181922"/>
                <a:gd name="connsiteY5" fmla="*/ 2669721 h 4469884"/>
                <a:gd name="connsiteX6" fmla="*/ 4914900 w 8181922"/>
                <a:gd name="connsiteY6" fmla="*/ 1404257 h 4469884"/>
                <a:gd name="connsiteX7" fmla="*/ 5021036 w 8181922"/>
                <a:gd name="connsiteY7" fmla="*/ 1436914 h 4469884"/>
                <a:gd name="connsiteX8" fmla="*/ 5747657 w 8181922"/>
                <a:gd name="connsiteY8" fmla="*/ 4392385 h 4469884"/>
                <a:gd name="connsiteX9" fmla="*/ 5910943 w 8181922"/>
                <a:gd name="connsiteY9" fmla="*/ 4392385 h 4469884"/>
                <a:gd name="connsiteX10" fmla="*/ 8033657 w 8181922"/>
                <a:gd name="connsiteY10" fmla="*/ 1543050 h 4469884"/>
                <a:gd name="connsiteX11" fmla="*/ 8009164 w 8181922"/>
                <a:gd name="connsiteY11" fmla="*/ 106136 h 4469884"/>
                <a:gd name="connsiteX0" fmla="*/ 0 w 8202495"/>
                <a:gd name="connsiteY0" fmla="*/ 0 h 4469884"/>
                <a:gd name="connsiteX1" fmla="*/ 3143250 w 8202495"/>
                <a:gd name="connsiteY1" fmla="*/ 16328 h 4469884"/>
                <a:gd name="connsiteX2" fmla="*/ 3306536 w 8202495"/>
                <a:gd name="connsiteY2" fmla="*/ 212271 h 4469884"/>
                <a:gd name="connsiteX3" fmla="*/ 3551464 w 8202495"/>
                <a:gd name="connsiteY3" fmla="*/ 1118506 h 4469884"/>
                <a:gd name="connsiteX4" fmla="*/ 3935186 w 8202495"/>
                <a:gd name="connsiteY4" fmla="*/ 2686050 h 4469884"/>
                <a:gd name="connsiteX5" fmla="*/ 4082143 w 8202495"/>
                <a:gd name="connsiteY5" fmla="*/ 2669721 h 4469884"/>
                <a:gd name="connsiteX6" fmla="*/ 4914900 w 8202495"/>
                <a:gd name="connsiteY6" fmla="*/ 1404257 h 4469884"/>
                <a:gd name="connsiteX7" fmla="*/ 5021036 w 8202495"/>
                <a:gd name="connsiteY7" fmla="*/ 1436914 h 4469884"/>
                <a:gd name="connsiteX8" fmla="*/ 5747657 w 8202495"/>
                <a:gd name="connsiteY8" fmla="*/ 4392385 h 4469884"/>
                <a:gd name="connsiteX9" fmla="*/ 5910943 w 8202495"/>
                <a:gd name="connsiteY9" fmla="*/ 4392385 h 4469884"/>
                <a:gd name="connsiteX10" fmla="*/ 8033657 w 8202495"/>
                <a:gd name="connsiteY10" fmla="*/ 1543050 h 4469884"/>
                <a:gd name="connsiteX11" fmla="*/ 8090806 w 8202495"/>
                <a:gd name="connsiteY11" fmla="*/ 81643 h 4469884"/>
                <a:gd name="connsiteX0" fmla="*/ 0 w 8162997"/>
                <a:gd name="connsiteY0" fmla="*/ 195943 h 4665827"/>
                <a:gd name="connsiteX1" fmla="*/ 3143250 w 8162997"/>
                <a:gd name="connsiteY1" fmla="*/ 212271 h 4665827"/>
                <a:gd name="connsiteX2" fmla="*/ 3306536 w 8162997"/>
                <a:gd name="connsiteY2" fmla="*/ 408214 h 4665827"/>
                <a:gd name="connsiteX3" fmla="*/ 3551464 w 8162997"/>
                <a:gd name="connsiteY3" fmla="*/ 1314449 h 4665827"/>
                <a:gd name="connsiteX4" fmla="*/ 3935186 w 8162997"/>
                <a:gd name="connsiteY4" fmla="*/ 2881993 h 4665827"/>
                <a:gd name="connsiteX5" fmla="*/ 4082143 w 8162997"/>
                <a:gd name="connsiteY5" fmla="*/ 2865664 h 4665827"/>
                <a:gd name="connsiteX6" fmla="*/ 4914900 w 8162997"/>
                <a:gd name="connsiteY6" fmla="*/ 1600200 h 4665827"/>
                <a:gd name="connsiteX7" fmla="*/ 5021036 w 8162997"/>
                <a:gd name="connsiteY7" fmla="*/ 1632857 h 4665827"/>
                <a:gd name="connsiteX8" fmla="*/ 5747657 w 8162997"/>
                <a:gd name="connsiteY8" fmla="*/ 4588328 h 4665827"/>
                <a:gd name="connsiteX9" fmla="*/ 5910943 w 8162997"/>
                <a:gd name="connsiteY9" fmla="*/ 4588328 h 4665827"/>
                <a:gd name="connsiteX10" fmla="*/ 8033657 w 8162997"/>
                <a:gd name="connsiteY10" fmla="*/ 1738993 h 4665827"/>
                <a:gd name="connsiteX11" fmla="*/ 7911191 w 8162997"/>
                <a:gd name="connsiteY11" fmla="*/ 0 h 4665827"/>
                <a:gd name="connsiteX0" fmla="*/ 0 w 8195530"/>
                <a:gd name="connsiteY0" fmla="*/ 195943 h 4665827"/>
                <a:gd name="connsiteX1" fmla="*/ 3143250 w 8195530"/>
                <a:gd name="connsiteY1" fmla="*/ 212271 h 4665827"/>
                <a:gd name="connsiteX2" fmla="*/ 3306536 w 8195530"/>
                <a:gd name="connsiteY2" fmla="*/ 408214 h 4665827"/>
                <a:gd name="connsiteX3" fmla="*/ 3551464 w 8195530"/>
                <a:gd name="connsiteY3" fmla="*/ 1314449 h 4665827"/>
                <a:gd name="connsiteX4" fmla="*/ 3935186 w 8195530"/>
                <a:gd name="connsiteY4" fmla="*/ 2881993 h 4665827"/>
                <a:gd name="connsiteX5" fmla="*/ 4082143 w 8195530"/>
                <a:gd name="connsiteY5" fmla="*/ 2865664 h 4665827"/>
                <a:gd name="connsiteX6" fmla="*/ 4914900 w 8195530"/>
                <a:gd name="connsiteY6" fmla="*/ 1600200 h 4665827"/>
                <a:gd name="connsiteX7" fmla="*/ 5021036 w 8195530"/>
                <a:gd name="connsiteY7" fmla="*/ 1632857 h 4665827"/>
                <a:gd name="connsiteX8" fmla="*/ 5747657 w 8195530"/>
                <a:gd name="connsiteY8" fmla="*/ 4588328 h 4665827"/>
                <a:gd name="connsiteX9" fmla="*/ 5910943 w 8195530"/>
                <a:gd name="connsiteY9" fmla="*/ 4588328 h 4665827"/>
                <a:gd name="connsiteX10" fmla="*/ 8033657 w 8195530"/>
                <a:gd name="connsiteY10" fmla="*/ 1738993 h 4665827"/>
                <a:gd name="connsiteX11" fmla="*/ 8033657 w 8195530"/>
                <a:gd name="connsiteY11" fmla="*/ 391887 h 4665827"/>
                <a:gd name="connsiteX12" fmla="*/ 7911191 w 8195530"/>
                <a:gd name="connsiteY12" fmla="*/ 0 h 4665827"/>
                <a:gd name="connsiteX0" fmla="*/ 0 w 8195530"/>
                <a:gd name="connsiteY0" fmla="*/ 0 h 4469884"/>
                <a:gd name="connsiteX1" fmla="*/ 3143250 w 8195530"/>
                <a:gd name="connsiteY1" fmla="*/ 16328 h 4469884"/>
                <a:gd name="connsiteX2" fmla="*/ 3306536 w 8195530"/>
                <a:gd name="connsiteY2" fmla="*/ 212271 h 4469884"/>
                <a:gd name="connsiteX3" fmla="*/ 3551464 w 8195530"/>
                <a:gd name="connsiteY3" fmla="*/ 1118506 h 4469884"/>
                <a:gd name="connsiteX4" fmla="*/ 3935186 w 8195530"/>
                <a:gd name="connsiteY4" fmla="*/ 2686050 h 4469884"/>
                <a:gd name="connsiteX5" fmla="*/ 4082143 w 8195530"/>
                <a:gd name="connsiteY5" fmla="*/ 2669721 h 4469884"/>
                <a:gd name="connsiteX6" fmla="*/ 4914900 w 8195530"/>
                <a:gd name="connsiteY6" fmla="*/ 1404257 h 4469884"/>
                <a:gd name="connsiteX7" fmla="*/ 5021036 w 8195530"/>
                <a:gd name="connsiteY7" fmla="*/ 1436914 h 4469884"/>
                <a:gd name="connsiteX8" fmla="*/ 5747657 w 8195530"/>
                <a:gd name="connsiteY8" fmla="*/ 4392385 h 4469884"/>
                <a:gd name="connsiteX9" fmla="*/ 5910943 w 8195530"/>
                <a:gd name="connsiteY9" fmla="*/ 4392385 h 4469884"/>
                <a:gd name="connsiteX10" fmla="*/ 8033657 w 8195530"/>
                <a:gd name="connsiteY10" fmla="*/ 1543050 h 4469884"/>
                <a:gd name="connsiteX11" fmla="*/ 8033657 w 8195530"/>
                <a:gd name="connsiteY11" fmla="*/ 195944 h 4469884"/>
                <a:gd name="connsiteX0" fmla="*/ 0 w 8043364"/>
                <a:gd name="connsiteY0" fmla="*/ 0 h 4469884"/>
                <a:gd name="connsiteX1" fmla="*/ 3143250 w 8043364"/>
                <a:gd name="connsiteY1" fmla="*/ 16328 h 4469884"/>
                <a:gd name="connsiteX2" fmla="*/ 3306536 w 8043364"/>
                <a:gd name="connsiteY2" fmla="*/ 212271 h 4469884"/>
                <a:gd name="connsiteX3" fmla="*/ 3551464 w 8043364"/>
                <a:gd name="connsiteY3" fmla="*/ 1118506 h 4469884"/>
                <a:gd name="connsiteX4" fmla="*/ 3935186 w 8043364"/>
                <a:gd name="connsiteY4" fmla="*/ 2686050 h 4469884"/>
                <a:gd name="connsiteX5" fmla="*/ 4082143 w 8043364"/>
                <a:gd name="connsiteY5" fmla="*/ 2669721 h 4469884"/>
                <a:gd name="connsiteX6" fmla="*/ 4914900 w 8043364"/>
                <a:gd name="connsiteY6" fmla="*/ 1404257 h 4469884"/>
                <a:gd name="connsiteX7" fmla="*/ 5021036 w 8043364"/>
                <a:gd name="connsiteY7" fmla="*/ 1436914 h 4469884"/>
                <a:gd name="connsiteX8" fmla="*/ 5747657 w 8043364"/>
                <a:gd name="connsiteY8" fmla="*/ 4392385 h 4469884"/>
                <a:gd name="connsiteX9" fmla="*/ 5910943 w 8043364"/>
                <a:gd name="connsiteY9" fmla="*/ 4392385 h 4469884"/>
                <a:gd name="connsiteX10" fmla="*/ 8033657 w 8043364"/>
                <a:gd name="connsiteY10" fmla="*/ 1543050 h 4469884"/>
                <a:gd name="connsiteX11" fmla="*/ 8033657 w 8043364"/>
                <a:gd name="connsiteY11" fmla="*/ 195944 h 4469884"/>
                <a:gd name="connsiteX0" fmla="*/ 0 w 8034320"/>
                <a:gd name="connsiteY0" fmla="*/ 0 h 4469884"/>
                <a:gd name="connsiteX1" fmla="*/ 3143250 w 8034320"/>
                <a:gd name="connsiteY1" fmla="*/ 16328 h 4469884"/>
                <a:gd name="connsiteX2" fmla="*/ 3306536 w 8034320"/>
                <a:gd name="connsiteY2" fmla="*/ 212271 h 4469884"/>
                <a:gd name="connsiteX3" fmla="*/ 3551464 w 8034320"/>
                <a:gd name="connsiteY3" fmla="*/ 1118506 h 4469884"/>
                <a:gd name="connsiteX4" fmla="*/ 3935186 w 8034320"/>
                <a:gd name="connsiteY4" fmla="*/ 2686050 h 4469884"/>
                <a:gd name="connsiteX5" fmla="*/ 4082143 w 8034320"/>
                <a:gd name="connsiteY5" fmla="*/ 2669721 h 4469884"/>
                <a:gd name="connsiteX6" fmla="*/ 4914900 w 8034320"/>
                <a:gd name="connsiteY6" fmla="*/ 1404257 h 4469884"/>
                <a:gd name="connsiteX7" fmla="*/ 5021036 w 8034320"/>
                <a:gd name="connsiteY7" fmla="*/ 1436914 h 4469884"/>
                <a:gd name="connsiteX8" fmla="*/ 5747657 w 8034320"/>
                <a:gd name="connsiteY8" fmla="*/ 4392385 h 4469884"/>
                <a:gd name="connsiteX9" fmla="*/ 5910943 w 8034320"/>
                <a:gd name="connsiteY9" fmla="*/ 4392385 h 4469884"/>
                <a:gd name="connsiteX10" fmla="*/ 8033657 w 8034320"/>
                <a:gd name="connsiteY10" fmla="*/ 1543050 h 4469884"/>
                <a:gd name="connsiteX11" fmla="*/ 8033657 w 8034320"/>
                <a:gd name="connsiteY11" fmla="*/ 195944 h 4469884"/>
                <a:gd name="connsiteX0" fmla="*/ 0 w 8033990"/>
                <a:gd name="connsiteY0" fmla="*/ 0 h 4469884"/>
                <a:gd name="connsiteX1" fmla="*/ 3143250 w 8033990"/>
                <a:gd name="connsiteY1" fmla="*/ 16328 h 4469884"/>
                <a:gd name="connsiteX2" fmla="*/ 3306536 w 8033990"/>
                <a:gd name="connsiteY2" fmla="*/ 212271 h 4469884"/>
                <a:gd name="connsiteX3" fmla="*/ 3551464 w 8033990"/>
                <a:gd name="connsiteY3" fmla="*/ 1118506 h 4469884"/>
                <a:gd name="connsiteX4" fmla="*/ 3935186 w 8033990"/>
                <a:gd name="connsiteY4" fmla="*/ 2686050 h 4469884"/>
                <a:gd name="connsiteX5" fmla="*/ 4082143 w 8033990"/>
                <a:gd name="connsiteY5" fmla="*/ 2669721 h 4469884"/>
                <a:gd name="connsiteX6" fmla="*/ 4914900 w 8033990"/>
                <a:gd name="connsiteY6" fmla="*/ 1404257 h 4469884"/>
                <a:gd name="connsiteX7" fmla="*/ 5021036 w 8033990"/>
                <a:gd name="connsiteY7" fmla="*/ 1436914 h 4469884"/>
                <a:gd name="connsiteX8" fmla="*/ 5747657 w 8033990"/>
                <a:gd name="connsiteY8" fmla="*/ 4392385 h 4469884"/>
                <a:gd name="connsiteX9" fmla="*/ 5910943 w 8033990"/>
                <a:gd name="connsiteY9" fmla="*/ 4392385 h 4469884"/>
                <a:gd name="connsiteX10" fmla="*/ 8033657 w 8033990"/>
                <a:gd name="connsiteY10" fmla="*/ 1543050 h 4469884"/>
                <a:gd name="connsiteX11" fmla="*/ 8025492 w 8033990"/>
                <a:gd name="connsiteY11" fmla="*/ 8166 h 4469884"/>
                <a:gd name="connsiteX0" fmla="*/ 0 w 8033990"/>
                <a:gd name="connsiteY0" fmla="*/ 0 h 4469884"/>
                <a:gd name="connsiteX1" fmla="*/ 3143250 w 8033990"/>
                <a:gd name="connsiteY1" fmla="*/ 16328 h 4469884"/>
                <a:gd name="connsiteX2" fmla="*/ 3306536 w 8033990"/>
                <a:gd name="connsiteY2" fmla="*/ 212271 h 4469884"/>
                <a:gd name="connsiteX3" fmla="*/ 3551464 w 8033990"/>
                <a:gd name="connsiteY3" fmla="*/ 1118506 h 4469884"/>
                <a:gd name="connsiteX4" fmla="*/ 3935186 w 8033990"/>
                <a:gd name="connsiteY4" fmla="*/ 2686050 h 4469884"/>
                <a:gd name="connsiteX5" fmla="*/ 4082143 w 8033990"/>
                <a:gd name="connsiteY5" fmla="*/ 2669721 h 4469884"/>
                <a:gd name="connsiteX6" fmla="*/ 4914900 w 8033990"/>
                <a:gd name="connsiteY6" fmla="*/ 1404257 h 4469884"/>
                <a:gd name="connsiteX7" fmla="*/ 5021036 w 8033990"/>
                <a:gd name="connsiteY7" fmla="*/ 1436914 h 4469884"/>
                <a:gd name="connsiteX8" fmla="*/ 5747657 w 8033990"/>
                <a:gd name="connsiteY8" fmla="*/ 4392385 h 4469884"/>
                <a:gd name="connsiteX9" fmla="*/ 5910943 w 8033990"/>
                <a:gd name="connsiteY9" fmla="*/ 4392385 h 4469884"/>
                <a:gd name="connsiteX10" fmla="*/ 8033657 w 8033990"/>
                <a:gd name="connsiteY10" fmla="*/ 1543050 h 4469884"/>
                <a:gd name="connsiteX11" fmla="*/ 8025492 w 8033990"/>
                <a:gd name="connsiteY11" fmla="*/ 8166 h 4469884"/>
                <a:gd name="connsiteX12" fmla="*/ 0 w 8033990"/>
                <a:gd name="connsiteY12" fmla="*/ 0 h 4469884"/>
                <a:gd name="connsiteX0" fmla="*/ 0 w 8033990"/>
                <a:gd name="connsiteY0" fmla="*/ 0 h 4469884"/>
                <a:gd name="connsiteX1" fmla="*/ 3143250 w 8033990"/>
                <a:gd name="connsiteY1" fmla="*/ 16328 h 4469884"/>
                <a:gd name="connsiteX2" fmla="*/ 3306536 w 8033990"/>
                <a:gd name="connsiteY2" fmla="*/ 212271 h 4469884"/>
                <a:gd name="connsiteX3" fmla="*/ 3551464 w 8033990"/>
                <a:gd name="connsiteY3" fmla="*/ 1118506 h 4469884"/>
                <a:gd name="connsiteX4" fmla="*/ 3935186 w 8033990"/>
                <a:gd name="connsiteY4" fmla="*/ 2686050 h 4469884"/>
                <a:gd name="connsiteX5" fmla="*/ 4082143 w 8033990"/>
                <a:gd name="connsiteY5" fmla="*/ 2669721 h 4469884"/>
                <a:gd name="connsiteX6" fmla="*/ 4914900 w 8033990"/>
                <a:gd name="connsiteY6" fmla="*/ 1404257 h 4469884"/>
                <a:gd name="connsiteX7" fmla="*/ 5021036 w 8033990"/>
                <a:gd name="connsiteY7" fmla="*/ 1436914 h 4469884"/>
                <a:gd name="connsiteX8" fmla="*/ 5747657 w 8033990"/>
                <a:gd name="connsiteY8" fmla="*/ 4392385 h 4469884"/>
                <a:gd name="connsiteX9" fmla="*/ 5910943 w 8033990"/>
                <a:gd name="connsiteY9" fmla="*/ 4392385 h 4469884"/>
                <a:gd name="connsiteX10" fmla="*/ 8033657 w 8033990"/>
                <a:gd name="connsiteY10" fmla="*/ 1543050 h 4469884"/>
                <a:gd name="connsiteX11" fmla="*/ 8025492 w 8033990"/>
                <a:gd name="connsiteY11" fmla="*/ 8166 h 4469884"/>
                <a:gd name="connsiteX12" fmla="*/ 0 w 8033990"/>
                <a:gd name="connsiteY12" fmla="*/ 0 h 4469884"/>
                <a:gd name="connsiteX0" fmla="*/ 0 w 8033990"/>
                <a:gd name="connsiteY0" fmla="*/ 0 h 4469884"/>
                <a:gd name="connsiteX1" fmla="*/ 3143250 w 8033990"/>
                <a:gd name="connsiteY1" fmla="*/ 16328 h 4469884"/>
                <a:gd name="connsiteX2" fmla="*/ 3306536 w 8033990"/>
                <a:gd name="connsiteY2" fmla="*/ 212271 h 4469884"/>
                <a:gd name="connsiteX3" fmla="*/ 3551464 w 8033990"/>
                <a:gd name="connsiteY3" fmla="*/ 1118506 h 4469884"/>
                <a:gd name="connsiteX4" fmla="*/ 3935186 w 8033990"/>
                <a:gd name="connsiteY4" fmla="*/ 2686050 h 4469884"/>
                <a:gd name="connsiteX5" fmla="*/ 4082143 w 8033990"/>
                <a:gd name="connsiteY5" fmla="*/ 2669721 h 4469884"/>
                <a:gd name="connsiteX6" fmla="*/ 4914900 w 8033990"/>
                <a:gd name="connsiteY6" fmla="*/ 1404257 h 4469884"/>
                <a:gd name="connsiteX7" fmla="*/ 5021036 w 8033990"/>
                <a:gd name="connsiteY7" fmla="*/ 1436914 h 4469884"/>
                <a:gd name="connsiteX8" fmla="*/ 5747657 w 8033990"/>
                <a:gd name="connsiteY8" fmla="*/ 4392385 h 4469884"/>
                <a:gd name="connsiteX9" fmla="*/ 5910943 w 8033990"/>
                <a:gd name="connsiteY9" fmla="*/ 4392385 h 4469884"/>
                <a:gd name="connsiteX10" fmla="*/ 8033657 w 8033990"/>
                <a:gd name="connsiteY10" fmla="*/ 1543050 h 4469884"/>
                <a:gd name="connsiteX11" fmla="*/ 8025492 w 8033990"/>
                <a:gd name="connsiteY11" fmla="*/ 8166 h 4469884"/>
                <a:gd name="connsiteX12" fmla="*/ 91440 w 8033990"/>
                <a:gd name="connsiteY12" fmla="*/ 91440 h 4469884"/>
                <a:gd name="connsiteX0" fmla="*/ 0 w 8033990"/>
                <a:gd name="connsiteY0" fmla="*/ 0 h 4469884"/>
                <a:gd name="connsiteX1" fmla="*/ 3143250 w 8033990"/>
                <a:gd name="connsiteY1" fmla="*/ 16328 h 4469884"/>
                <a:gd name="connsiteX2" fmla="*/ 3306536 w 8033990"/>
                <a:gd name="connsiteY2" fmla="*/ 212271 h 4469884"/>
                <a:gd name="connsiteX3" fmla="*/ 3551464 w 8033990"/>
                <a:gd name="connsiteY3" fmla="*/ 1118506 h 4469884"/>
                <a:gd name="connsiteX4" fmla="*/ 3935186 w 8033990"/>
                <a:gd name="connsiteY4" fmla="*/ 2686050 h 4469884"/>
                <a:gd name="connsiteX5" fmla="*/ 4082143 w 8033990"/>
                <a:gd name="connsiteY5" fmla="*/ 2669721 h 4469884"/>
                <a:gd name="connsiteX6" fmla="*/ 4914900 w 8033990"/>
                <a:gd name="connsiteY6" fmla="*/ 1404257 h 4469884"/>
                <a:gd name="connsiteX7" fmla="*/ 5021036 w 8033990"/>
                <a:gd name="connsiteY7" fmla="*/ 1436914 h 4469884"/>
                <a:gd name="connsiteX8" fmla="*/ 5747657 w 8033990"/>
                <a:gd name="connsiteY8" fmla="*/ 4392385 h 4469884"/>
                <a:gd name="connsiteX9" fmla="*/ 5910943 w 8033990"/>
                <a:gd name="connsiteY9" fmla="*/ 4392385 h 4469884"/>
                <a:gd name="connsiteX10" fmla="*/ 8033657 w 8033990"/>
                <a:gd name="connsiteY10" fmla="*/ 1543050 h 4469884"/>
                <a:gd name="connsiteX11" fmla="*/ 8025492 w 8033990"/>
                <a:gd name="connsiteY11" fmla="*/ 8166 h 4469884"/>
                <a:gd name="connsiteX0" fmla="*/ 0 w 8033657"/>
                <a:gd name="connsiteY0" fmla="*/ 0 h 4469884"/>
                <a:gd name="connsiteX1" fmla="*/ 3143250 w 8033657"/>
                <a:gd name="connsiteY1" fmla="*/ 16328 h 4469884"/>
                <a:gd name="connsiteX2" fmla="*/ 3306536 w 8033657"/>
                <a:gd name="connsiteY2" fmla="*/ 212271 h 4469884"/>
                <a:gd name="connsiteX3" fmla="*/ 3551464 w 8033657"/>
                <a:gd name="connsiteY3" fmla="*/ 1118506 h 4469884"/>
                <a:gd name="connsiteX4" fmla="*/ 3935186 w 8033657"/>
                <a:gd name="connsiteY4" fmla="*/ 2686050 h 4469884"/>
                <a:gd name="connsiteX5" fmla="*/ 4082143 w 8033657"/>
                <a:gd name="connsiteY5" fmla="*/ 2669721 h 4469884"/>
                <a:gd name="connsiteX6" fmla="*/ 4914900 w 8033657"/>
                <a:gd name="connsiteY6" fmla="*/ 1404257 h 4469884"/>
                <a:gd name="connsiteX7" fmla="*/ 5021036 w 8033657"/>
                <a:gd name="connsiteY7" fmla="*/ 1436914 h 4469884"/>
                <a:gd name="connsiteX8" fmla="*/ 5747657 w 8033657"/>
                <a:gd name="connsiteY8" fmla="*/ 4392385 h 4469884"/>
                <a:gd name="connsiteX9" fmla="*/ 5910943 w 8033657"/>
                <a:gd name="connsiteY9" fmla="*/ 4392385 h 4469884"/>
                <a:gd name="connsiteX10" fmla="*/ 8033657 w 8033657"/>
                <a:gd name="connsiteY10" fmla="*/ 1543050 h 4469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033657" h="4469884">
                  <a:moveTo>
                    <a:pt x="0" y="0"/>
                  </a:moveTo>
                  <a:lnTo>
                    <a:pt x="3143250" y="16328"/>
                  </a:lnTo>
                  <a:cubicBezTo>
                    <a:pt x="3197679" y="130627"/>
                    <a:pt x="3203121" y="171450"/>
                    <a:pt x="3306536" y="212271"/>
                  </a:cubicBezTo>
                  <a:cubicBezTo>
                    <a:pt x="3375932" y="428624"/>
                    <a:pt x="3486148" y="723899"/>
                    <a:pt x="3551464" y="1118506"/>
                  </a:cubicBezTo>
                  <a:cubicBezTo>
                    <a:pt x="3616780" y="1513113"/>
                    <a:pt x="3771900" y="2185308"/>
                    <a:pt x="3935186" y="2686050"/>
                  </a:cubicBezTo>
                  <a:cubicBezTo>
                    <a:pt x="3967844" y="2794907"/>
                    <a:pt x="4016828" y="2748643"/>
                    <a:pt x="4082143" y="2669721"/>
                  </a:cubicBezTo>
                  <a:cubicBezTo>
                    <a:pt x="4310743" y="2166257"/>
                    <a:pt x="4482193" y="1777092"/>
                    <a:pt x="4914900" y="1404257"/>
                  </a:cubicBezTo>
                  <a:cubicBezTo>
                    <a:pt x="4991100" y="1371599"/>
                    <a:pt x="4953000" y="1347107"/>
                    <a:pt x="5021036" y="1436914"/>
                  </a:cubicBezTo>
                  <a:cubicBezTo>
                    <a:pt x="5214257" y="2471057"/>
                    <a:pt x="5480957" y="3578678"/>
                    <a:pt x="5747657" y="4392385"/>
                  </a:cubicBezTo>
                  <a:cubicBezTo>
                    <a:pt x="5810249" y="4517571"/>
                    <a:pt x="5856514" y="4471306"/>
                    <a:pt x="5910943" y="4392385"/>
                  </a:cubicBezTo>
                  <a:cubicBezTo>
                    <a:pt x="6208939" y="3238499"/>
                    <a:pt x="6723288" y="2125435"/>
                    <a:pt x="8033657" y="1543050"/>
                  </a:cubicBezTo>
                </a:path>
              </a:pathLst>
            </a:custGeom>
            <a:noFill/>
            <a:ln w="50800" cap="flat" cmpd="sng" algn="ctr">
              <a:solidFill>
                <a:srgbClr val="00B0F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400" b="1" i="0" u="none" strike="noStrike" cap="none" normalizeH="0" baseline="0" dirty="0">
                <a:ln>
                  <a:noFill/>
                </a:ln>
                <a:solidFill>
                  <a:schemeClr val="tx1"/>
                </a:solidFill>
                <a:effectLst/>
                <a:latin typeface="Times New Roman" pitchFamily="18" charset="0"/>
              </a:endParaRPr>
            </a:p>
          </p:txBody>
        </p:sp>
      </p:grpSp>
      <p:grpSp>
        <p:nvGrpSpPr>
          <p:cNvPr id="2218" name="DD 0.5 ft"/>
          <p:cNvGrpSpPr/>
          <p:nvPr/>
        </p:nvGrpSpPr>
        <p:grpSpPr>
          <a:xfrm>
            <a:off x="5247400" y="3813468"/>
            <a:ext cx="3355521" cy="1245054"/>
            <a:chOff x="388831" y="1159344"/>
            <a:chExt cx="8033990" cy="4469884"/>
          </a:xfrm>
        </p:grpSpPr>
        <p:sp>
          <p:nvSpPr>
            <p:cNvPr id="2219" name="Freeform 2218"/>
            <p:cNvSpPr/>
            <p:nvPr/>
          </p:nvSpPr>
          <p:spPr bwMode="auto">
            <a:xfrm>
              <a:off x="388831" y="1159344"/>
              <a:ext cx="8033990" cy="4469884"/>
            </a:xfrm>
            <a:custGeom>
              <a:avLst/>
              <a:gdLst>
                <a:gd name="connsiteX0" fmla="*/ 0 w 8058150"/>
                <a:gd name="connsiteY0" fmla="*/ 0 h 4400550"/>
                <a:gd name="connsiteX1" fmla="*/ 3143250 w 8058150"/>
                <a:gd name="connsiteY1" fmla="*/ 16328 h 4400550"/>
                <a:gd name="connsiteX2" fmla="*/ 3306536 w 8058150"/>
                <a:gd name="connsiteY2" fmla="*/ 212271 h 4400550"/>
                <a:gd name="connsiteX3" fmla="*/ 3543300 w 8058150"/>
                <a:gd name="connsiteY3" fmla="*/ 1159328 h 4400550"/>
                <a:gd name="connsiteX4" fmla="*/ 3935186 w 8058150"/>
                <a:gd name="connsiteY4" fmla="*/ 2686050 h 4400550"/>
                <a:gd name="connsiteX5" fmla="*/ 4082143 w 8058150"/>
                <a:gd name="connsiteY5" fmla="*/ 2669721 h 4400550"/>
                <a:gd name="connsiteX6" fmla="*/ 4914900 w 8058150"/>
                <a:gd name="connsiteY6" fmla="*/ 1404257 h 4400550"/>
                <a:gd name="connsiteX7" fmla="*/ 5045529 w 8058150"/>
                <a:gd name="connsiteY7" fmla="*/ 1428750 h 4400550"/>
                <a:gd name="connsiteX8" fmla="*/ 5747657 w 8058150"/>
                <a:gd name="connsiteY8" fmla="*/ 4392385 h 4400550"/>
                <a:gd name="connsiteX9" fmla="*/ 5886450 w 8058150"/>
                <a:gd name="connsiteY9" fmla="*/ 4400550 h 4400550"/>
                <a:gd name="connsiteX10" fmla="*/ 8058150 w 8058150"/>
                <a:gd name="connsiteY10" fmla="*/ 1543050 h 4400550"/>
                <a:gd name="connsiteX0" fmla="*/ 0 w 8058150"/>
                <a:gd name="connsiteY0" fmla="*/ 0 h 4400550"/>
                <a:gd name="connsiteX1" fmla="*/ 3143250 w 8058150"/>
                <a:gd name="connsiteY1" fmla="*/ 16328 h 4400550"/>
                <a:gd name="connsiteX2" fmla="*/ 3306536 w 8058150"/>
                <a:gd name="connsiteY2" fmla="*/ 212271 h 4400550"/>
                <a:gd name="connsiteX3" fmla="*/ 3543300 w 8058150"/>
                <a:gd name="connsiteY3" fmla="*/ 1159328 h 4400550"/>
                <a:gd name="connsiteX4" fmla="*/ 3935186 w 8058150"/>
                <a:gd name="connsiteY4" fmla="*/ 2686050 h 4400550"/>
                <a:gd name="connsiteX5" fmla="*/ 4082143 w 8058150"/>
                <a:gd name="connsiteY5" fmla="*/ 2669721 h 4400550"/>
                <a:gd name="connsiteX6" fmla="*/ 4914900 w 8058150"/>
                <a:gd name="connsiteY6" fmla="*/ 1404257 h 4400550"/>
                <a:gd name="connsiteX7" fmla="*/ 5045529 w 8058150"/>
                <a:gd name="connsiteY7" fmla="*/ 1428750 h 4400550"/>
                <a:gd name="connsiteX8" fmla="*/ 5747657 w 8058150"/>
                <a:gd name="connsiteY8" fmla="*/ 4392385 h 4400550"/>
                <a:gd name="connsiteX9" fmla="*/ 5886450 w 8058150"/>
                <a:gd name="connsiteY9" fmla="*/ 4400550 h 4400550"/>
                <a:gd name="connsiteX10" fmla="*/ 8058150 w 8058150"/>
                <a:gd name="connsiteY10" fmla="*/ 1543050 h 4400550"/>
                <a:gd name="connsiteX0" fmla="*/ 0 w 8058150"/>
                <a:gd name="connsiteY0" fmla="*/ 0 h 4400550"/>
                <a:gd name="connsiteX1" fmla="*/ 3143250 w 8058150"/>
                <a:gd name="connsiteY1" fmla="*/ 16328 h 4400550"/>
                <a:gd name="connsiteX2" fmla="*/ 3306536 w 8058150"/>
                <a:gd name="connsiteY2" fmla="*/ 212271 h 4400550"/>
                <a:gd name="connsiteX3" fmla="*/ 3543300 w 8058150"/>
                <a:gd name="connsiteY3" fmla="*/ 1159328 h 4400550"/>
                <a:gd name="connsiteX4" fmla="*/ 3935186 w 8058150"/>
                <a:gd name="connsiteY4" fmla="*/ 2686050 h 4400550"/>
                <a:gd name="connsiteX5" fmla="*/ 4082143 w 8058150"/>
                <a:gd name="connsiteY5" fmla="*/ 2669721 h 4400550"/>
                <a:gd name="connsiteX6" fmla="*/ 4914900 w 8058150"/>
                <a:gd name="connsiteY6" fmla="*/ 1404257 h 4400550"/>
                <a:gd name="connsiteX7" fmla="*/ 5045529 w 8058150"/>
                <a:gd name="connsiteY7" fmla="*/ 1428750 h 4400550"/>
                <a:gd name="connsiteX8" fmla="*/ 5747657 w 8058150"/>
                <a:gd name="connsiteY8" fmla="*/ 4392385 h 4400550"/>
                <a:gd name="connsiteX9" fmla="*/ 5886450 w 8058150"/>
                <a:gd name="connsiteY9" fmla="*/ 4400550 h 4400550"/>
                <a:gd name="connsiteX10" fmla="*/ 8058150 w 8058150"/>
                <a:gd name="connsiteY10" fmla="*/ 1543050 h 4400550"/>
                <a:gd name="connsiteX0" fmla="*/ 0 w 8058150"/>
                <a:gd name="connsiteY0" fmla="*/ 0 h 4400550"/>
                <a:gd name="connsiteX1" fmla="*/ 3143250 w 8058150"/>
                <a:gd name="connsiteY1" fmla="*/ 16328 h 4400550"/>
                <a:gd name="connsiteX2" fmla="*/ 3306536 w 8058150"/>
                <a:gd name="connsiteY2" fmla="*/ 212271 h 4400550"/>
                <a:gd name="connsiteX3" fmla="*/ 3543300 w 8058150"/>
                <a:gd name="connsiteY3" fmla="*/ 1159328 h 4400550"/>
                <a:gd name="connsiteX4" fmla="*/ 3935186 w 8058150"/>
                <a:gd name="connsiteY4" fmla="*/ 2686050 h 4400550"/>
                <a:gd name="connsiteX5" fmla="*/ 4082143 w 8058150"/>
                <a:gd name="connsiteY5" fmla="*/ 2669721 h 4400550"/>
                <a:gd name="connsiteX6" fmla="*/ 4914900 w 8058150"/>
                <a:gd name="connsiteY6" fmla="*/ 1404257 h 4400550"/>
                <a:gd name="connsiteX7" fmla="*/ 5045529 w 8058150"/>
                <a:gd name="connsiteY7" fmla="*/ 1428750 h 4400550"/>
                <a:gd name="connsiteX8" fmla="*/ 5747657 w 8058150"/>
                <a:gd name="connsiteY8" fmla="*/ 4392385 h 4400550"/>
                <a:gd name="connsiteX9" fmla="*/ 5886450 w 8058150"/>
                <a:gd name="connsiteY9" fmla="*/ 4400550 h 4400550"/>
                <a:gd name="connsiteX10" fmla="*/ 8058150 w 8058150"/>
                <a:gd name="connsiteY10" fmla="*/ 1543050 h 4400550"/>
                <a:gd name="connsiteX0" fmla="*/ 0 w 8058150"/>
                <a:gd name="connsiteY0" fmla="*/ 0 h 4400550"/>
                <a:gd name="connsiteX1" fmla="*/ 3143250 w 8058150"/>
                <a:gd name="connsiteY1" fmla="*/ 16328 h 4400550"/>
                <a:gd name="connsiteX2" fmla="*/ 3306536 w 8058150"/>
                <a:gd name="connsiteY2" fmla="*/ 212271 h 4400550"/>
                <a:gd name="connsiteX3" fmla="*/ 3543300 w 8058150"/>
                <a:gd name="connsiteY3" fmla="*/ 1159328 h 4400550"/>
                <a:gd name="connsiteX4" fmla="*/ 3935186 w 8058150"/>
                <a:gd name="connsiteY4" fmla="*/ 2686050 h 4400550"/>
                <a:gd name="connsiteX5" fmla="*/ 4082143 w 8058150"/>
                <a:gd name="connsiteY5" fmla="*/ 2669721 h 4400550"/>
                <a:gd name="connsiteX6" fmla="*/ 4914900 w 8058150"/>
                <a:gd name="connsiteY6" fmla="*/ 1404257 h 4400550"/>
                <a:gd name="connsiteX7" fmla="*/ 5045529 w 8058150"/>
                <a:gd name="connsiteY7" fmla="*/ 1428750 h 4400550"/>
                <a:gd name="connsiteX8" fmla="*/ 5747657 w 8058150"/>
                <a:gd name="connsiteY8" fmla="*/ 4392385 h 4400550"/>
                <a:gd name="connsiteX9" fmla="*/ 5886450 w 8058150"/>
                <a:gd name="connsiteY9" fmla="*/ 4400550 h 4400550"/>
                <a:gd name="connsiteX10" fmla="*/ 8058150 w 8058150"/>
                <a:gd name="connsiteY10" fmla="*/ 1543050 h 4400550"/>
                <a:gd name="connsiteX0" fmla="*/ 0 w 8058150"/>
                <a:gd name="connsiteY0" fmla="*/ 0 h 4400550"/>
                <a:gd name="connsiteX1" fmla="*/ 3143250 w 8058150"/>
                <a:gd name="connsiteY1" fmla="*/ 16328 h 4400550"/>
                <a:gd name="connsiteX2" fmla="*/ 3306536 w 8058150"/>
                <a:gd name="connsiteY2" fmla="*/ 212271 h 4400550"/>
                <a:gd name="connsiteX3" fmla="*/ 3543300 w 8058150"/>
                <a:gd name="connsiteY3" fmla="*/ 1159328 h 4400550"/>
                <a:gd name="connsiteX4" fmla="*/ 3935186 w 8058150"/>
                <a:gd name="connsiteY4" fmla="*/ 2686050 h 4400550"/>
                <a:gd name="connsiteX5" fmla="*/ 4082143 w 8058150"/>
                <a:gd name="connsiteY5" fmla="*/ 2669721 h 4400550"/>
                <a:gd name="connsiteX6" fmla="*/ 4914900 w 8058150"/>
                <a:gd name="connsiteY6" fmla="*/ 1404257 h 4400550"/>
                <a:gd name="connsiteX7" fmla="*/ 5045529 w 8058150"/>
                <a:gd name="connsiteY7" fmla="*/ 1428750 h 4400550"/>
                <a:gd name="connsiteX8" fmla="*/ 5747657 w 8058150"/>
                <a:gd name="connsiteY8" fmla="*/ 4392385 h 4400550"/>
                <a:gd name="connsiteX9" fmla="*/ 5886450 w 8058150"/>
                <a:gd name="connsiteY9" fmla="*/ 4400550 h 4400550"/>
                <a:gd name="connsiteX10" fmla="*/ 8058150 w 8058150"/>
                <a:gd name="connsiteY10" fmla="*/ 1543050 h 4400550"/>
                <a:gd name="connsiteX0" fmla="*/ 0 w 8058150"/>
                <a:gd name="connsiteY0" fmla="*/ 0 h 4400550"/>
                <a:gd name="connsiteX1" fmla="*/ 3143250 w 8058150"/>
                <a:gd name="connsiteY1" fmla="*/ 16328 h 4400550"/>
                <a:gd name="connsiteX2" fmla="*/ 3306536 w 8058150"/>
                <a:gd name="connsiteY2" fmla="*/ 212271 h 4400550"/>
                <a:gd name="connsiteX3" fmla="*/ 3543300 w 8058150"/>
                <a:gd name="connsiteY3" fmla="*/ 1159328 h 4400550"/>
                <a:gd name="connsiteX4" fmla="*/ 3935186 w 8058150"/>
                <a:gd name="connsiteY4" fmla="*/ 2686050 h 4400550"/>
                <a:gd name="connsiteX5" fmla="*/ 4082143 w 8058150"/>
                <a:gd name="connsiteY5" fmla="*/ 2669721 h 4400550"/>
                <a:gd name="connsiteX6" fmla="*/ 4914900 w 8058150"/>
                <a:gd name="connsiteY6" fmla="*/ 1404257 h 4400550"/>
                <a:gd name="connsiteX7" fmla="*/ 5045529 w 8058150"/>
                <a:gd name="connsiteY7" fmla="*/ 1428750 h 4400550"/>
                <a:gd name="connsiteX8" fmla="*/ 5747657 w 8058150"/>
                <a:gd name="connsiteY8" fmla="*/ 4392385 h 4400550"/>
                <a:gd name="connsiteX9" fmla="*/ 5886450 w 8058150"/>
                <a:gd name="connsiteY9" fmla="*/ 4400550 h 4400550"/>
                <a:gd name="connsiteX10" fmla="*/ 8058150 w 8058150"/>
                <a:gd name="connsiteY10" fmla="*/ 1543050 h 4400550"/>
                <a:gd name="connsiteX0" fmla="*/ 0 w 8058150"/>
                <a:gd name="connsiteY0" fmla="*/ 0 h 4400550"/>
                <a:gd name="connsiteX1" fmla="*/ 3143250 w 8058150"/>
                <a:gd name="connsiteY1" fmla="*/ 16328 h 4400550"/>
                <a:gd name="connsiteX2" fmla="*/ 3306536 w 8058150"/>
                <a:gd name="connsiteY2" fmla="*/ 212271 h 4400550"/>
                <a:gd name="connsiteX3" fmla="*/ 3543300 w 8058150"/>
                <a:gd name="connsiteY3" fmla="*/ 1159328 h 4400550"/>
                <a:gd name="connsiteX4" fmla="*/ 3935186 w 8058150"/>
                <a:gd name="connsiteY4" fmla="*/ 2686050 h 4400550"/>
                <a:gd name="connsiteX5" fmla="*/ 4082143 w 8058150"/>
                <a:gd name="connsiteY5" fmla="*/ 2669721 h 4400550"/>
                <a:gd name="connsiteX6" fmla="*/ 4914900 w 8058150"/>
                <a:gd name="connsiteY6" fmla="*/ 1404257 h 4400550"/>
                <a:gd name="connsiteX7" fmla="*/ 5045529 w 8058150"/>
                <a:gd name="connsiteY7" fmla="*/ 1428750 h 4400550"/>
                <a:gd name="connsiteX8" fmla="*/ 5747657 w 8058150"/>
                <a:gd name="connsiteY8" fmla="*/ 4392385 h 4400550"/>
                <a:gd name="connsiteX9" fmla="*/ 5886450 w 8058150"/>
                <a:gd name="connsiteY9" fmla="*/ 4400550 h 4400550"/>
                <a:gd name="connsiteX10" fmla="*/ 8058150 w 8058150"/>
                <a:gd name="connsiteY10" fmla="*/ 1543050 h 4400550"/>
                <a:gd name="connsiteX0" fmla="*/ 0 w 8058150"/>
                <a:gd name="connsiteY0" fmla="*/ 0 h 4400550"/>
                <a:gd name="connsiteX1" fmla="*/ 3143250 w 8058150"/>
                <a:gd name="connsiteY1" fmla="*/ 16328 h 4400550"/>
                <a:gd name="connsiteX2" fmla="*/ 3306536 w 8058150"/>
                <a:gd name="connsiteY2" fmla="*/ 212271 h 4400550"/>
                <a:gd name="connsiteX3" fmla="*/ 3584121 w 8058150"/>
                <a:gd name="connsiteY3" fmla="*/ 1306285 h 4400550"/>
                <a:gd name="connsiteX4" fmla="*/ 3935186 w 8058150"/>
                <a:gd name="connsiteY4" fmla="*/ 2686050 h 4400550"/>
                <a:gd name="connsiteX5" fmla="*/ 4082143 w 8058150"/>
                <a:gd name="connsiteY5" fmla="*/ 2669721 h 4400550"/>
                <a:gd name="connsiteX6" fmla="*/ 4914900 w 8058150"/>
                <a:gd name="connsiteY6" fmla="*/ 1404257 h 4400550"/>
                <a:gd name="connsiteX7" fmla="*/ 5045529 w 8058150"/>
                <a:gd name="connsiteY7" fmla="*/ 1428750 h 4400550"/>
                <a:gd name="connsiteX8" fmla="*/ 5747657 w 8058150"/>
                <a:gd name="connsiteY8" fmla="*/ 4392385 h 4400550"/>
                <a:gd name="connsiteX9" fmla="*/ 5886450 w 8058150"/>
                <a:gd name="connsiteY9" fmla="*/ 4400550 h 4400550"/>
                <a:gd name="connsiteX10" fmla="*/ 8058150 w 8058150"/>
                <a:gd name="connsiteY10" fmla="*/ 1543050 h 4400550"/>
                <a:gd name="connsiteX0" fmla="*/ 0 w 8058150"/>
                <a:gd name="connsiteY0" fmla="*/ 0 h 4400550"/>
                <a:gd name="connsiteX1" fmla="*/ 3143250 w 8058150"/>
                <a:gd name="connsiteY1" fmla="*/ 16328 h 4400550"/>
                <a:gd name="connsiteX2" fmla="*/ 3306536 w 8058150"/>
                <a:gd name="connsiteY2" fmla="*/ 212271 h 4400550"/>
                <a:gd name="connsiteX3" fmla="*/ 3584121 w 8058150"/>
                <a:gd name="connsiteY3" fmla="*/ 1306285 h 4400550"/>
                <a:gd name="connsiteX4" fmla="*/ 3935186 w 8058150"/>
                <a:gd name="connsiteY4" fmla="*/ 2686050 h 4400550"/>
                <a:gd name="connsiteX5" fmla="*/ 4082143 w 8058150"/>
                <a:gd name="connsiteY5" fmla="*/ 2669721 h 4400550"/>
                <a:gd name="connsiteX6" fmla="*/ 4914900 w 8058150"/>
                <a:gd name="connsiteY6" fmla="*/ 1404257 h 4400550"/>
                <a:gd name="connsiteX7" fmla="*/ 5045529 w 8058150"/>
                <a:gd name="connsiteY7" fmla="*/ 1428750 h 4400550"/>
                <a:gd name="connsiteX8" fmla="*/ 5747657 w 8058150"/>
                <a:gd name="connsiteY8" fmla="*/ 4392385 h 4400550"/>
                <a:gd name="connsiteX9" fmla="*/ 5886450 w 8058150"/>
                <a:gd name="connsiteY9" fmla="*/ 4400550 h 4400550"/>
                <a:gd name="connsiteX10" fmla="*/ 8058150 w 8058150"/>
                <a:gd name="connsiteY10" fmla="*/ 1543050 h 4400550"/>
                <a:gd name="connsiteX0" fmla="*/ 0 w 8058150"/>
                <a:gd name="connsiteY0" fmla="*/ 0 h 4400550"/>
                <a:gd name="connsiteX1" fmla="*/ 3143250 w 8058150"/>
                <a:gd name="connsiteY1" fmla="*/ 16328 h 4400550"/>
                <a:gd name="connsiteX2" fmla="*/ 3306536 w 8058150"/>
                <a:gd name="connsiteY2" fmla="*/ 212271 h 4400550"/>
                <a:gd name="connsiteX3" fmla="*/ 3559628 w 8058150"/>
                <a:gd name="connsiteY3" fmla="*/ 1314449 h 4400550"/>
                <a:gd name="connsiteX4" fmla="*/ 3935186 w 8058150"/>
                <a:gd name="connsiteY4" fmla="*/ 2686050 h 4400550"/>
                <a:gd name="connsiteX5" fmla="*/ 4082143 w 8058150"/>
                <a:gd name="connsiteY5" fmla="*/ 2669721 h 4400550"/>
                <a:gd name="connsiteX6" fmla="*/ 4914900 w 8058150"/>
                <a:gd name="connsiteY6" fmla="*/ 1404257 h 4400550"/>
                <a:gd name="connsiteX7" fmla="*/ 5045529 w 8058150"/>
                <a:gd name="connsiteY7" fmla="*/ 1428750 h 4400550"/>
                <a:gd name="connsiteX8" fmla="*/ 5747657 w 8058150"/>
                <a:gd name="connsiteY8" fmla="*/ 4392385 h 4400550"/>
                <a:gd name="connsiteX9" fmla="*/ 5886450 w 8058150"/>
                <a:gd name="connsiteY9" fmla="*/ 4400550 h 4400550"/>
                <a:gd name="connsiteX10" fmla="*/ 8058150 w 8058150"/>
                <a:gd name="connsiteY10" fmla="*/ 1543050 h 4400550"/>
                <a:gd name="connsiteX0" fmla="*/ 0 w 8058150"/>
                <a:gd name="connsiteY0" fmla="*/ 0 h 4400550"/>
                <a:gd name="connsiteX1" fmla="*/ 3143250 w 8058150"/>
                <a:gd name="connsiteY1" fmla="*/ 16328 h 4400550"/>
                <a:gd name="connsiteX2" fmla="*/ 3306536 w 8058150"/>
                <a:gd name="connsiteY2" fmla="*/ 212271 h 4400550"/>
                <a:gd name="connsiteX3" fmla="*/ 3559628 w 8058150"/>
                <a:gd name="connsiteY3" fmla="*/ 1314449 h 4400550"/>
                <a:gd name="connsiteX4" fmla="*/ 3935186 w 8058150"/>
                <a:gd name="connsiteY4" fmla="*/ 2686050 h 4400550"/>
                <a:gd name="connsiteX5" fmla="*/ 4082143 w 8058150"/>
                <a:gd name="connsiteY5" fmla="*/ 2669721 h 4400550"/>
                <a:gd name="connsiteX6" fmla="*/ 4914900 w 8058150"/>
                <a:gd name="connsiteY6" fmla="*/ 1404257 h 4400550"/>
                <a:gd name="connsiteX7" fmla="*/ 5045529 w 8058150"/>
                <a:gd name="connsiteY7" fmla="*/ 1428750 h 4400550"/>
                <a:gd name="connsiteX8" fmla="*/ 5747657 w 8058150"/>
                <a:gd name="connsiteY8" fmla="*/ 4392385 h 4400550"/>
                <a:gd name="connsiteX9" fmla="*/ 5886450 w 8058150"/>
                <a:gd name="connsiteY9" fmla="*/ 4400550 h 4400550"/>
                <a:gd name="connsiteX10" fmla="*/ 8058150 w 8058150"/>
                <a:gd name="connsiteY10" fmla="*/ 1543050 h 4400550"/>
                <a:gd name="connsiteX0" fmla="*/ 0 w 8058150"/>
                <a:gd name="connsiteY0" fmla="*/ 0 h 4400550"/>
                <a:gd name="connsiteX1" fmla="*/ 3143250 w 8058150"/>
                <a:gd name="connsiteY1" fmla="*/ 16328 h 4400550"/>
                <a:gd name="connsiteX2" fmla="*/ 3306536 w 8058150"/>
                <a:gd name="connsiteY2" fmla="*/ 212271 h 4400550"/>
                <a:gd name="connsiteX3" fmla="*/ 3559628 w 8058150"/>
                <a:gd name="connsiteY3" fmla="*/ 1314449 h 4400550"/>
                <a:gd name="connsiteX4" fmla="*/ 3935186 w 8058150"/>
                <a:gd name="connsiteY4" fmla="*/ 2686050 h 4400550"/>
                <a:gd name="connsiteX5" fmla="*/ 4082143 w 8058150"/>
                <a:gd name="connsiteY5" fmla="*/ 2669721 h 4400550"/>
                <a:gd name="connsiteX6" fmla="*/ 4914900 w 8058150"/>
                <a:gd name="connsiteY6" fmla="*/ 1404257 h 4400550"/>
                <a:gd name="connsiteX7" fmla="*/ 5045529 w 8058150"/>
                <a:gd name="connsiteY7" fmla="*/ 1428750 h 4400550"/>
                <a:gd name="connsiteX8" fmla="*/ 5747657 w 8058150"/>
                <a:gd name="connsiteY8" fmla="*/ 4392385 h 4400550"/>
                <a:gd name="connsiteX9" fmla="*/ 5886450 w 8058150"/>
                <a:gd name="connsiteY9" fmla="*/ 4400550 h 4400550"/>
                <a:gd name="connsiteX10" fmla="*/ 8058150 w 8058150"/>
                <a:gd name="connsiteY10" fmla="*/ 1543050 h 4400550"/>
                <a:gd name="connsiteX0" fmla="*/ 0 w 8058150"/>
                <a:gd name="connsiteY0" fmla="*/ 0 h 4400550"/>
                <a:gd name="connsiteX1" fmla="*/ 3143250 w 8058150"/>
                <a:gd name="connsiteY1" fmla="*/ 16328 h 4400550"/>
                <a:gd name="connsiteX2" fmla="*/ 3306536 w 8058150"/>
                <a:gd name="connsiteY2" fmla="*/ 212271 h 4400550"/>
                <a:gd name="connsiteX3" fmla="*/ 3592285 w 8058150"/>
                <a:gd name="connsiteY3" fmla="*/ 1314449 h 4400550"/>
                <a:gd name="connsiteX4" fmla="*/ 3935186 w 8058150"/>
                <a:gd name="connsiteY4" fmla="*/ 2686050 h 4400550"/>
                <a:gd name="connsiteX5" fmla="*/ 4082143 w 8058150"/>
                <a:gd name="connsiteY5" fmla="*/ 2669721 h 4400550"/>
                <a:gd name="connsiteX6" fmla="*/ 4914900 w 8058150"/>
                <a:gd name="connsiteY6" fmla="*/ 1404257 h 4400550"/>
                <a:gd name="connsiteX7" fmla="*/ 5045529 w 8058150"/>
                <a:gd name="connsiteY7" fmla="*/ 1428750 h 4400550"/>
                <a:gd name="connsiteX8" fmla="*/ 5747657 w 8058150"/>
                <a:gd name="connsiteY8" fmla="*/ 4392385 h 4400550"/>
                <a:gd name="connsiteX9" fmla="*/ 5886450 w 8058150"/>
                <a:gd name="connsiteY9" fmla="*/ 4400550 h 4400550"/>
                <a:gd name="connsiteX10" fmla="*/ 8058150 w 8058150"/>
                <a:gd name="connsiteY10" fmla="*/ 1543050 h 4400550"/>
                <a:gd name="connsiteX0" fmla="*/ 0 w 8058150"/>
                <a:gd name="connsiteY0" fmla="*/ 0 h 4400550"/>
                <a:gd name="connsiteX1" fmla="*/ 3143250 w 8058150"/>
                <a:gd name="connsiteY1" fmla="*/ 16328 h 4400550"/>
                <a:gd name="connsiteX2" fmla="*/ 3306536 w 8058150"/>
                <a:gd name="connsiteY2" fmla="*/ 212271 h 4400550"/>
                <a:gd name="connsiteX3" fmla="*/ 3592285 w 8058150"/>
                <a:gd name="connsiteY3" fmla="*/ 1314449 h 4400550"/>
                <a:gd name="connsiteX4" fmla="*/ 3935186 w 8058150"/>
                <a:gd name="connsiteY4" fmla="*/ 2686050 h 4400550"/>
                <a:gd name="connsiteX5" fmla="*/ 4082143 w 8058150"/>
                <a:gd name="connsiteY5" fmla="*/ 2669721 h 4400550"/>
                <a:gd name="connsiteX6" fmla="*/ 4914900 w 8058150"/>
                <a:gd name="connsiteY6" fmla="*/ 1404257 h 4400550"/>
                <a:gd name="connsiteX7" fmla="*/ 5045529 w 8058150"/>
                <a:gd name="connsiteY7" fmla="*/ 1428750 h 4400550"/>
                <a:gd name="connsiteX8" fmla="*/ 5747657 w 8058150"/>
                <a:gd name="connsiteY8" fmla="*/ 4392385 h 4400550"/>
                <a:gd name="connsiteX9" fmla="*/ 5886450 w 8058150"/>
                <a:gd name="connsiteY9" fmla="*/ 4400550 h 4400550"/>
                <a:gd name="connsiteX10" fmla="*/ 8058150 w 8058150"/>
                <a:gd name="connsiteY10" fmla="*/ 1543050 h 4400550"/>
                <a:gd name="connsiteX0" fmla="*/ 0 w 8058150"/>
                <a:gd name="connsiteY0" fmla="*/ 0 h 4400550"/>
                <a:gd name="connsiteX1" fmla="*/ 3143250 w 8058150"/>
                <a:gd name="connsiteY1" fmla="*/ 16328 h 4400550"/>
                <a:gd name="connsiteX2" fmla="*/ 3306536 w 8058150"/>
                <a:gd name="connsiteY2" fmla="*/ 212271 h 4400550"/>
                <a:gd name="connsiteX3" fmla="*/ 3559628 w 8058150"/>
                <a:gd name="connsiteY3" fmla="*/ 1314449 h 4400550"/>
                <a:gd name="connsiteX4" fmla="*/ 3935186 w 8058150"/>
                <a:gd name="connsiteY4" fmla="*/ 2686050 h 4400550"/>
                <a:gd name="connsiteX5" fmla="*/ 4082143 w 8058150"/>
                <a:gd name="connsiteY5" fmla="*/ 2669721 h 4400550"/>
                <a:gd name="connsiteX6" fmla="*/ 4914900 w 8058150"/>
                <a:gd name="connsiteY6" fmla="*/ 1404257 h 4400550"/>
                <a:gd name="connsiteX7" fmla="*/ 5045529 w 8058150"/>
                <a:gd name="connsiteY7" fmla="*/ 1428750 h 4400550"/>
                <a:gd name="connsiteX8" fmla="*/ 5747657 w 8058150"/>
                <a:gd name="connsiteY8" fmla="*/ 4392385 h 4400550"/>
                <a:gd name="connsiteX9" fmla="*/ 5886450 w 8058150"/>
                <a:gd name="connsiteY9" fmla="*/ 4400550 h 4400550"/>
                <a:gd name="connsiteX10" fmla="*/ 8058150 w 8058150"/>
                <a:gd name="connsiteY10" fmla="*/ 1543050 h 4400550"/>
                <a:gd name="connsiteX0" fmla="*/ 0 w 8058150"/>
                <a:gd name="connsiteY0" fmla="*/ 0 h 4400550"/>
                <a:gd name="connsiteX1" fmla="*/ 3143250 w 8058150"/>
                <a:gd name="connsiteY1" fmla="*/ 16328 h 4400550"/>
                <a:gd name="connsiteX2" fmla="*/ 3306536 w 8058150"/>
                <a:gd name="connsiteY2" fmla="*/ 212271 h 4400550"/>
                <a:gd name="connsiteX3" fmla="*/ 3559628 w 8058150"/>
                <a:gd name="connsiteY3" fmla="*/ 1314449 h 4400550"/>
                <a:gd name="connsiteX4" fmla="*/ 3935186 w 8058150"/>
                <a:gd name="connsiteY4" fmla="*/ 2686050 h 4400550"/>
                <a:gd name="connsiteX5" fmla="*/ 4082143 w 8058150"/>
                <a:gd name="connsiteY5" fmla="*/ 2669721 h 4400550"/>
                <a:gd name="connsiteX6" fmla="*/ 4914900 w 8058150"/>
                <a:gd name="connsiteY6" fmla="*/ 1404257 h 4400550"/>
                <a:gd name="connsiteX7" fmla="*/ 5045529 w 8058150"/>
                <a:gd name="connsiteY7" fmla="*/ 1428750 h 4400550"/>
                <a:gd name="connsiteX8" fmla="*/ 5747657 w 8058150"/>
                <a:gd name="connsiteY8" fmla="*/ 4392385 h 4400550"/>
                <a:gd name="connsiteX9" fmla="*/ 5886450 w 8058150"/>
                <a:gd name="connsiteY9" fmla="*/ 4400550 h 4400550"/>
                <a:gd name="connsiteX10" fmla="*/ 8058150 w 8058150"/>
                <a:gd name="connsiteY10" fmla="*/ 1543050 h 4400550"/>
                <a:gd name="connsiteX0" fmla="*/ 0 w 8058150"/>
                <a:gd name="connsiteY0" fmla="*/ 0 h 4400550"/>
                <a:gd name="connsiteX1" fmla="*/ 3143250 w 8058150"/>
                <a:gd name="connsiteY1" fmla="*/ 16328 h 4400550"/>
                <a:gd name="connsiteX2" fmla="*/ 3306536 w 8058150"/>
                <a:gd name="connsiteY2" fmla="*/ 212271 h 4400550"/>
                <a:gd name="connsiteX3" fmla="*/ 3526971 w 8058150"/>
                <a:gd name="connsiteY3" fmla="*/ 1118506 h 4400550"/>
                <a:gd name="connsiteX4" fmla="*/ 3935186 w 8058150"/>
                <a:gd name="connsiteY4" fmla="*/ 2686050 h 4400550"/>
                <a:gd name="connsiteX5" fmla="*/ 4082143 w 8058150"/>
                <a:gd name="connsiteY5" fmla="*/ 2669721 h 4400550"/>
                <a:gd name="connsiteX6" fmla="*/ 4914900 w 8058150"/>
                <a:gd name="connsiteY6" fmla="*/ 1404257 h 4400550"/>
                <a:gd name="connsiteX7" fmla="*/ 5045529 w 8058150"/>
                <a:gd name="connsiteY7" fmla="*/ 1428750 h 4400550"/>
                <a:gd name="connsiteX8" fmla="*/ 5747657 w 8058150"/>
                <a:gd name="connsiteY8" fmla="*/ 4392385 h 4400550"/>
                <a:gd name="connsiteX9" fmla="*/ 5886450 w 8058150"/>
                <a:gd name="connsiteY9" fmla="*/ 4400550 h 4400550"/>
                <a:gd name="connsiteX10" fmla="*/ 8058150 w 8058150"/>
                <a:gd name="connsiteY10" fmla="*/ 1543050 h 4400550"/>
                <a:gd name="connsiteX0" fmla="*/ 0 w 8058150"/>
                <a:gd name="connsiteY0" fmla="*/ 0 h 4400550"/>
                <a:gd name="connsiteX1" fmla="*/ 3143250 w 8058150"/>
                <a:gd name="connsiteY1" fmla="*/ 16328 h 4400550"/>
                <a:gd name="connsiteX2" fmla="*/ 3306536 w 8058150"/>
                <a:gd name="connsiteY2" fmla="*/ 212271 h 4400550"/>
                <a:gd name="connsiteX3" fmla="*/ 3526971 w 8058150"/>
                <a:gd name="connsiteY3" fmla="*/ 1118506 h 4400550"/>
                <a:gd name="connsiteX4" fmla="*/ 3935186 w 8058150"/>
                <a:gd name="connsiteY4" fmla="*/ 2686050 h 4400550"/>
                <a:gd name="connsiteX5" fmla="*/ 4082143 w 8058150"/>
                <a:gd name="connsiteY5" fmla="*/ 2669721 h 4400550"/>
                <a:gd name="connsiteX6" fmla="*/ 4914900 w 8058150"/>
                <a:gd name="connsiteY6" fmla="*/ 1404257 h 4400550"/>
                <a:gd name="connsiteX7" fmla="*/ 5045529 w 8058150"/>
                <a:gd name="connsiteY7" fmla="*/ 1428750 h 4400550"/>
                <a:gd name="connsiteX8" fmla="*/ 5747657 w 8058150"/>
                <a:gd name="connsiteY8" fmla="*/ 4392385 h 4400550"/>
                <a:gd name="connsiteX9" fmla="*/ 5886450 w 8058150"/>
                <a:gd name="connsiteY9" fmla="*/ 4400550 h 4400550"/>
                <a:gd name="connsiteX10" fmla="*/ 8058150 w 8058150"/>
                <a:gd name="connsiteY10" fmla="*/ 1543050 h 4400550"/>
                <a:gd name="connsiteX0" fmla="*/ 0 w 8058150"/>
                <a:gd name="connsiteY0" fmla="*/ 0 h 4400550"/>
                <a:gd name="connsiteX1" fmla="*/ 3143250 w 8058150"/>
                <a:gd name="connsiteY1" fmla="*/ 16328 h 4400550"/>
                <a:gd name="connsiteX2" fmla="*/ 3306536 w 8058150"/>
                <a:gd name="connsiteY2" fmla="*/ 212271 h 4400550"/>
                <a:gd name="connsiteX3" fmla="*/ 3551464 w 8058150"/>
                <a:gd name="connsiteY3" fmla="*/ 1118506 h 4400550"/>
                <a:gd name="connsiteX4" fmla="*/ 3935186 w 8058150"/>
                <a:gd name="connsiteY4" fmla="*/ 2686050 h 4400550"/>
                <a:gd name="connsiteX5" fmla="*/ 4082143 w 8058150"/>
                <a:gd name="connsiteY5" fmla="*/ 2669721 h 4400550"/>
                <a:gd name="connsiteX6" fmla="*/ 4914900 w 8058150"/>
                <a:gd name="connsiteY6" fmla="*/ 1404257 h 4400550"/>
                <a:gd name="connsiteX7" fmla="*/ 5045529 w 8058150"/>
                <a:gd name="connsiteY7" fmla="*/ 1428750 h 4400550"/>
                <a:gd name="connsiteX8" fmla="*/ 5747657 w 8058150"/>
                <a:gd name="connsiteY8" fmla="*/ 4392385 h 4400550"/>
                <a:gd name="connsiteX9" fmla="*/ 5886450 w 8058150"/>
                <a:gd name="connsiteY9" fmla="*/ 4400550 h 4400550"/>
                <a:gd name="connsiteX10" fmla="*/ 8058150 w 8058150"/>
                <a:gd name="connsiteY10" fmla="*/ 1543050 h 4400550"/>
                <a:gd name="connsiteX0" fmla="*/ 0 w 8058150"/>
                <a:gd name="connsiteY0" fmla="*/ 0 h 4400550"/>
                <a:gd name="connsiteX1" fmla="*/ 3143250 w 8058150"/>
                <a:gd name="connsiteY1" fmla="*/ 16328 h 4400550"/>
                <a:gd name="connsiteX2" fmla="*/ 3306536 w 8058150"/>
                <a:gd name="connsiteY2" fmla="*/ 212271 h 4400550"/>
                <a:gd name="connsiteX3" fmla="*/ 3551464 w 8058150"/>
                <a:gd name="connsiteY3" fmla="*/ 1118506 h 4400550"/>
                <a:gd name="connsiteX4" fmla="*/ 3935186 w 8058150"/>
                <a:gd name="connsiteY4" fmla="*/ 2686050 h 4400550"/>
                <a:gd name="connsiteX5" fmla="*/ 4082143 w 8058150"/>
                <a:gd name="connsiteY5" fmla="*/ 2669721 h 4400550"/>
                <a:gd name="connsiteX6" fmla="*/ 4914900 w 8058150"/>
                <a:gd name="connsiteY6" fmla="*/ 1404257 h 4400550"/>
                <a:gd name="connsiteX7" fmla="*/ 5045529 w 8058150"/>
                <a:gd name="connsiteY7" fmla="*/ 1428750 h 4400550"/>
                <a:gd name="connsiteX8" fmla="*/ 5747657 w 8058150"/>
                <a:gd name="connsiteY8" fmla="*/ 4392385 h 4400550"/>
                <a:gd name="connsiteX9" fmla="*/ 5886450 w 8058150"/>
                <a:gd name="connsiteY9" fmla="*/ 4400550 h 4400550"/>
                <a:gd name="connsiteX10" fmla="*/ 8058150 w 8058150"/>
                <a:gd name="connsiteY10" fmla="*/ 1543050 h 4400550"/>
                <a:gd name="connsiteX0" fmla="*/ 0 w 8058150"/>
                <a:gd name="connsiteY0" fmla="*/ 0 h 4400550"/>
                <a:gd name="connsiteX1" fmla="*/ 3143250 w 8058150"/>
                <a:gd name="connsiteY1" fmla="*/ 16328 h 4400550"/>
                <a:gd name="connsiteX2" fmla="*/ 3306536 w 8058150"/>
                <a:gd name="connsiteY2" fmla="*/ 212271 h 4400550"/>
                <a:gd name="connsiteX3" fmla="*/ 3551464 w 8058150"/>
                <a:gd name="connsiteY3" fmla="*/ 1118506 h 4400550"/>
                <a:gd name="connsiteX4" fmla="*/ 3935186 w 8058150"/>
                <a:gd name="connsiteY4" fmla="*/ 2686050 h 4400550"/>
                <a:gd name="connsiteX5" fmla="*/ 4082143 w 8058150"/>
                <a:gd name="connsiteY5" fmla="*/ 2669721 h 4400550"/>
                <a:gd name="connsiteX6" fmla="*/ 4914900 w 8058150"/>
                <a:gd name="connsiteY6" fmla="*/ 1404257 h 4400550"/>
                <a:gd name="connsiteX7" fmla="*/ 5045529 w 8058150"/>
                <a:gd name="connsiteY7" fmla="*/ 1428750 h 4400550"/>
                <a:gd name="connsiteX8" fmla="*/ 5747657 w 8058150"/>
                <a:gd name="connsiteY8" fmla="*/ 4392385 h 4400550"/>
                <a:gd name="connsiteX9" fmla="*/ 5886450 w 8058150"/>
                <a:gd name="connsiteY9" fmla="*/ 4400550 h 4400550"/>
                <a:gd name="connsiteX10" fmla="*/ 8058150 w 8058150"/>
                <a:gd name="connsiteY10" fmla="*/ 1543050 h 4400550"/>
                <a:gd name="connsiteX0" fmla="*/ 0 w 8058150"/>
                <a:gd name="connsiteY0" fmla="*/ 0 h 4400550"/>
                <a:gd name="connsiteX1" fmla="*/ 3143250 w 8058150"/>
                <a:gd name="connsiteY1" fmla="*/ 16328 h 4400550"/>
                <a:gd name="connsiteX2" fmla="*/ 3306536 w 8058150"/>
                <a:gd name="connsiteY2" fmla="*/ 212271 h 4400550"/>
                <a:gd name="connsiteX3" fmla="*/ 3551464 w 8058150"/>
                <a:gd name="connsiteY3" fmla="*/ 1118506 h 4400550"/>
                <a:gd name="connsiteX4" fmla="*/ 3935186 w 8058150"/>
                <a:gd name="connsiteY4" fmla="*/ 2686050 h 4400550"/>
                <a:gd name="connsiteX5" fmla="*/ 4082143 w 8058150"/>
                <a:gd name="connsiteY5" fmla="*/ 2669721 h 4400550"/>
                <a:gd name="connsiteX6" fmla="*/ 4914900 w 8058150"/>
                <a:gd name="connsiteY6" fmla="*/ 1404257 h 4400550"/>
                <a:gd name="connsiteX7" fmla="*/ 5045529 w 8058150"/>
                <a:gd name="connsiteY7" fmla="*/ 1428750 h 4400550"/>
                <a:gd name="connsiteX8" fmla="*/ 5747657 w 8058150"/>
                <a:gd name="connsiteY8" fmla="*/ 4392385 h 4400550"/>
                <a:gd name="connsiteX9" fmla="*/ 5886450 w 8058150"/>
                <a:gd name="connsiteY9" fmla="*/ 4400550 h 4400550"/>
                <a:gd name="connsiteX10" fmla="*/ 8058150 w 8058150"/>
                <a:gd name="connsiteY10" fmla="*/ 1543050 h 4400550"/>
                <a:gd name="connsiteX0" fmla="*/ 0 w 8058150"/>
                <a:gd name="connsiteY0" fmla="*/ 0 h 4400550"/>
                <a:gd name="connsiteX1" fmla="*/ 3143250 w 8058150"/>
                <a:gd name="connsiteY1" fmla="*/ 16328 h 4400550"/>
                <a:gd name="connsiteX2" fmla="*/ 3306536 w 8058150"/>
                <a:gd name="connsiteY2" fmla="*/ 212271 h 4400550"/>
                <a:gd name="connsiteX3" fmla="*/ 3551464 w 8058150"/>
                <a:gd name="connsiteY3" fmla="*/ 1118506 h 4400550"/>
                <a:gd name="connsiteX4" fmla="*/ 3935186 w 8058150"/>
                <a:gd name="connsiteY4" fmla="*/ 2686050 h 4400550"/>
                <a:gd name="connsiteX5" fmla="*/ 4082143 w 8058150"/>
                <a:gd name="connsiteY5" fmla="*/ 2669721 h 4400550"/>
                <a:gd name="connsiteX6" fmla="*/ 4914900 w 8058150"/>
                <a:gd name="connsiteY6" fmla="*/ 1404257 h 4400550"/>
                <a:gd name="connsiteX7" fmla="*/ 5021036 w 8058150"/>
                <a:gd name="connsiteY7" fmla="*/ 1436914 h 4400550"/>
                <a:gd name="connsiteX8" fmla="*/ 5747657 w 8058150"/>
                <a:gd name="connsiteY8" fmla="*/ 4392385 h 4400550"/>
                <a:gd name="connsiteX9" fmla="*/ 5886450 w 8058150"/>
                <a:gd name="connsiteY9" fmla="*/ 4400550 h 4400550"/>
                <a:gd name="connsiteX10" fmla="*/ 8058150 w 8058150"/>
                <a:gd name="connsiteY10" fmla="*/ 1543050 h 4400550"/>
                <a:gd name="connsiteX0" fmla="*/ 0 w 8058150"/>
                <a:gd name="connsiteY0" fmla="*/ 0 h 4400550"/>
                <a:gd name="connsiteX1" fmla="*/ 3143250 w 8058150"/>
                <a:gd name="connsiteY1" fmla="*/ 16328 h 4400550"/>
                <a:gd name="connsiteX2" fmla="*/ 3306536 w 8058150"/>
                <a:gd name="connsiteY2" fmla="*/ 212271 h 4400550"/>
                <a:gd name="connsiteX3" fmla="*/ 3551464 w 8058150"/>
                <a:gd name="connsiteY3" fmla="*/ 1118506 h 4400550"/>
                <a:gd name="connsiteX4" fmla="*/ 3935186 w 8058150"/>
                <a:gd name="connsiteY4" fmla="*/ 2686050 h 4400550"/>
                <a:gd name="connsiteX5" fmla="*/ 4082143 w 8058150"/>
                <a:gd name="connsiteY5" fmla="*/ 2669721 h 4400550"/>
                <a:gd name="connsiteX6" fmla="*/ 4914900 w 8058150"/>
                <a:gd name="connsiteY6" fmla="*/ 1404257 h 4400550"/>
                <a:gd name="connsiteX7" fmla="*/ 5021036 w 8058150"/>
                <a:gd name="connsiteY7" fmla="*/ 1436914 h 4400550"/>
                <a:gd name="connsiteX8" fmla="*/ 5747657 w 8058150"/>
                <a:gd name="connsiteY8" fmla="*/ 4392385 h 4400550"/>
                <a:gd name="connsiteX9" fmla="*/ 5886450 w 8058150"/>
                <a:gd name="connsiteY9" fmla="*/ 4400550 h 4400550"/>
                <a:gd name="connsiteX10" fmla="*/ 8058150 w 8058150"/>
                <a:gd name="connsiteY10" fmla="*/ 1543050 h 4400550"/>
                <a:gd name="connsiteX0" fmla="*/ 0 w 8058150"/>
                <a:gd name="connsiteY0" fmla="*/ 0 h 4400550"/>
                <a:gd name="connsiteX1" fmla="*/ 3143250 w 8058150"/>
                <a:gd name="connsiteY1" fmla="*/ 16328 h 4400550"/>
                <a:gd name="connsiteX2" fmla="*/ 3306536 w 8058150"/>
                <a:gd name="connsiteY2" fmla="*/ 212271 h 4400550"/>
                <a:gd name="connsiteX3" fmla="*/ 3551464 w 8058150"/>
                <a:gd name="connsiteY3" fmla="*/ 1118506 h 4400550"/>
                <a:gd name="connsiteX4" fmla="*/ 3935186 w 8058150"/>
                <a:gd name="connsiteY4" fmla="*/ 2686050 h 4400550"/>
                <a:gd name="connsiteX5" fmla="*/ 4082143 w 8058150"/>
                <a:gd name="connsiteY5" fmla="*/ 2669721 h 4400550"/>
                <a:gd name="connsiteX6" fmla="*/ 4914900 w 8058150"/>
                <a:gd name="connsiteY6" fmla="*/ 1404257 h 4400550"/>
                <a:gd name="connsiteX7" fmla="*/ 5021036 w 8058150"/>
                <a:gd name="connsiteY7" fmla="*/ 1436914 h 4400550"/>
                <a:gd name="connsiteX8" fmla="*/ 5747657 w 8058150"/>
                <a:gd name="connsiteY8" fmla="*/ 4392385 h 4400550"/>
                <a:gd name="connsiteX9" fmla="*/ 5886450 w 8058150"/>
                <a:gd name="connsiteY9" fmla="*/ 4400550 h 4400550"/>
                <a:gd name="connsiteX10" fmla="*/ 8058150 w 8058150"/>
                <a:gd name="connsiteY10" fmla="*/ 1543050 h 4400550"/>
                <a:gd name="connsiteX0" fmla="*/ 0 w 8058150"/>
                <a:gd name="connsiteY0" fmla="*/ 0 h 4449581"/>
                <a:gd name="connsiteX1" fmla="*/ 3143250 w 8058150"/>
                <a:gd name="connsiteY1" fmla="*/ 16328 h 4449581"/>
                <a:gd name="connsiteX2" fmla="*/ 3306536 w 8058150"/>
                <a:gd name="connsiteY2" fmla="*/ 212271 h 4449581"/>
                <a:gd name="connsiteX3" fmla="*/ 3551464 w 8058150"/>
                <a:gd name="connsiteY3" fmla="*/ 1118506 h 4449581"/>
                <a:gd name="connsiteX4" fmla="*/ 3935186 w 8058150"/>
                <a:gd name="connsiteY4" fmla="*/ 2686050 h 4449581"/>
                <a:gd name="connsiteX5" fmla="*/ 4082143 w 8058150"/>
                <a:gd name="connsiteY5" fmla="*/ 2669721 h 4449581"/>
                <a:gd name="connsiteX6" fmla="*/ 4914900 w 8058150"/>
                <a:gd name="connsiteY6" fmla="*/ 1404257 h 4449581"/>
                <a:gd name="connsiteX7" fmla="*/ 5021036 w 8058150"/>
                <a:gd name="connsiteY7" fmla="*/ 1436914 h 4449581"/>
                <a:gd name="connsiteX8" fmla="*/ 5747657 w 8058150"/>
                <a:gd name="connsiteY8" fmla="*/ 4392385 h 4449581"/>
                <a:gd name="connsiteX9" fmla="*/ 5886450 w 8058150"/>
                <a:gd name="connsiteY9" fmla="*/ 4400550 h 4449581"/>
                <a:gd name="connsiteX10" fmla="*/ 8058150 w 8058150"/>
                <a:gd name="connsiteY10" fmla="*/ 1543050 h 4449581"/>
                <a:gd name="connsiteX0" fmla="*/ 0 w 8058150"/>
                <a:gd name="connsiteY0" fmla="*/ 0 h 4504489"/>
                <a:gd name="connsiteX1" fmla="*/ 3143250 w 8058150"/>
                <a:gd name="connsiteY1" fmla="*/ 16328 h 4504489"/>
                <a:gd name="connsiteX2" fmla="*/ 3306536 w 8058150"/>
                <a:gd name="connsiteY2" fmla="*/ 212271 h 4504489"/>
                <a:gd name="connsiteX3" fmla="*/ 3551464 w 8058150"/>
                <a:gd name="connsiteY3" fmla="*/ 1118506 h 4504489"/>
                <a:gd name="connsiteX4" fmla="*/ 3935186 w 8058150"/>
                <a:gd name="connsiteY4" fmla="*/ 2686050 h 4504489"/>
                <a:gd name="connsiteX5" fmla="*/ 4082143 w 8058150"/>
                <a:gd name="connsiteY5" fmla="*/ 2669721 h 4504489"/>
                <a:gd name="connsiteX6" fmla="*/ 4914900 w 8058150"/>
                <a:gd name="connsiteY6" fmla="*/ 1404257 h 4504489"/>
                <a:gd name="connsiteX7" fmla="*/ 5021036 w 8058150"/>
                <a:gd name="connsiteY7" fmla="*/ 1436914 h 4504489"/>
                <a:gd name="connsiteX8" fmla="*/ 5747657 w 8058150"/>
                <a:gd name="connsiteY8" fmla="*/ 4392385 h 4504489"/>
                <a:gd name="connsiteX9" fmla="*/ 5886450 w 8058150"/>
                <a:gd name="connsiteY9" fmla="*/ 4400550 h 4504489"/>
                <a:gd name="connsiteX10" fmla="*/ 8058150 w 8058150"/>
                <a:gd name="connsiteY10" fmla="*/ 1543050 h 4504489"/>
                <a:gd name="connsiteX0" fmla="*/ 0 w 8058150"/>
                <a:gd name="connsiteY0" fmla="*/ 0 h 4473413"/>
                <a:gd name="connsiteX1" fmla="*/ 3143250 w 8058150"/>
                <a:gd name="connsiteY1" fmla="*/ 16328 h 4473413"/>
                <a:gd name="connsiteX2" fmla="*/ 3306536 w 8058150"/>
                <a:gd name="connsiteY2" fmla="*/ 212271 h 4473413"/>
                <a:gd name="connsiteX3" fmla="*/ 3551464 w 8058150"/>
                <a:gd name="connsiteY3" fmla="*/ 1118506 h 4473413"/>
                <a:gd name="connsiteX4" fmla="*/ 3935186 w 8058150"/>
                <a:gd name="connsiteY4" fmla="*/ 2686050 h 4473413"/>
                <a:gd name="connsiteX5" fmla="*/ 4082143 w 8058150"/>
                <a:gd name="connsiteY5" fmla="*/ 2669721 h 4473413"/>
                <a:gd name="connsiteX6" fmla="*/ 4914900 w 8058150"/>
                <a:gd name="connsiteY6" fmla="*/ 1404257 h 4473413"/>
                <a:gd name="connsiteX7" fmla="*/ 5021036 w 8058150"/>
                <a:gd name="connsiteY7" fmla="*/ 1436914 h 4473413"/>
                <a:gd name="connsiteX8" fmla="*/ 5747657 w 8058150"/>
                <a:gd name="connsiteY8" fmla="*/ 4392385 h 4473413"/>
                <a:gd name="connsiteX9" fmla="*/ 5886450 w 8058150"/>
                <a:gd name="connsiteY9" fmla="*/ 4400550 h 4473413"/>
                <a:gd name="connsiteX10" fmla="*/ 8058150 w 8058150"/>
                <a:gd name="connsiteY10" fmla="*/ 1543050 h 4473413"/>
                <a:gd name="connsiteX0" fmla="*/ 0 w 8058150"/>
                <a:gd name="connsiteY0" fmla="*/ 0 h 4473413"/>
                <a:gd name="connsiteX1" fmla="*/ 3143250 w 8058150"/>
                <a:gd name="connsiteY1" fmla="*/ 16328 h 4473413"/>
                <a:gd name="connsiteX2" fmla="*/ 3306536 w 8058150"/>
                <a:gd name="connsiteY2" fmla="*/ 212271 h 4473413"/>
                <a:gd name="connsiteX3" fmla="*/ 3551464 w 8058150"/>
                <a:gd name="connsiteY3" fmla="*/ 1118506 h 4473413"/>
                <a:gd name="connsiteX4" fmla="*/ 3935186 w 8058150"/>
                <a:gd name="connsiteY4" fmla="*/ 2686050 h 4473413"/>
                <a:gd name="connsiteX5" fmla="*/ 4082143 w 8058150"/>
                <a:gd name="connsiteY5" fmla="*/ 2669721 h 4473413"/>
                <a:gd name="connsiteX6" fmla="*/ 4914900 w 8058150"/>
                <a:gd name="connsiteY6" fmla="*/ 1404257 h 4473413"/>
                <a:gd name="connsiteX7" fmla="*/ 5021036 w 8058150"/>
                <a:gd name="connsiteY7" fmla="*/ 1436914 h 4473413"/>
                <a:gd name="connsiteX8" fmla="*/ 5747657 w 8058150"/>
                <a:gd name="connsiteY8" fmla="*/ 4392385 h 4473413"/>
                <a:gd name="connsiteX9" fmla="*/ 5886450 w 8058150"/>
                <a:gd name="connsiteY9" fmla="*/ 4400550 h 4473413"/>
                <a:gd name="connsiteX10" fmla="*/ 8058150 w 8058150"/>
                <a:gd name="connsiteY10" fmla="*/ 1543050 h 4473413"/>
                <a:gd name="connsiteX0" fmla="*/ 0 w 8058150"/>
                <a:gd name="connsiteY0" fmla="*/ 0 h 4473413"/>
                <a:gd name="connsiteX1" fmla="*/ 3143250 w 8058150"/>
                <a:gd name="connsiteY1" fmla="*/ 16328 h 4473413"/>
                <a:gd name="connsiteX2" fmla="*/ 3306536 w 8058150"/>
                <a:gd name="connsiteY2" fmla="*/ 212271 h 4473413"/>
                <a:gd name="connsiteX3" fmla="*/ 3551464 w 8058150"/>
                <a:gd name="connsiteY3" fmla="*/ 1118506 h 4473413"/>
                <a:gd name="connsiteX4" fmla="*/ 3935186 w 8058150"/>
                <a:gd name="connsiteY4" fmla="*/ 2686050 h 4473413"/>
                <a:gd name="connsiteX5" fmla="*/ 4082143 w 8058150"/>
                <a:gd name="connsiteY5" fmla="*/ 2669721 h 4473413"/>
                <a:gd name="connsiteX6" fmla="*/ 4914900 w 8058150"/>
                <a:gd name="connsiteY6" fmla="*/ 1404257 h 4473413"/>
                <a:gd name="connsiteX7" fmla="*/ 5021036 w 8058150"/>
                <a:gd name="connsiteY7" fmla="*/ 1436914 h 4473413"/>
                <a:gd name="connsiteX8" fmla="*/ 5747657 w 8058150"/>
                <a:gd name="connsiteY8" fmla="*/ 4392385 h 4473413"/>
                <a:gd name="connsiteX9" fmla="*/ 5886450 w 8058150"/>
                <a:gd name="connsiteY9" fmla="*/ 4400550 h 4473413"/>
                <a:gd name="connsiteX10" fmla="*/ 8058150 w 8058150"/>
                <a:gd name="connsiteY10" fmla="*/ 1543050 h 4473413"/>
                <a:gd name="connsiteX0" fmla="*/ 0 w 8058150"/>
                <a:gd name="connsiteY0" fmla="*/ 0 h 4473413"/>
                <a:gd name="connsiteX1" fmla="*/ 3143250 w 8058150"/>
                <a:gd name="connsiteY1" fmla="*/ 16328 h 4473413"/>
                <a:gd name="connsiteX2" fmla="*/ 3306536 w 8058150"/>
                <a:gd name="connsiteY2" fmla="*/ 212271 h 4473413"/>
                <a:gd name="connsiteX3" fmla="*/ 3551464 w 8058150"/>
                <a:gd name="connsiteY3" fmla="*/ 1118506 h 4473413"/>
                <a:gd name="connsiteX4" fmla="*/ 3935186 w 8058150"/>
                <a:gd name="connsiteY4" fmla="*/ 2686050 h 4473413"/>
                <a:gd name="connsiteX5" fmla="*/ 4082143 w 8058150"/>
                <a:gd name="connsiteY5" fmla="*/ 2669721 h 4473413"/>
                <a:gd name="connsiteX6" fmla="*/ 4914900 w 8058150"/>
                <a:gd name="connsiteY6" fmla="*/ 1404257 h 4473413"/>
                <a:gd name="connsiteX7" fmla="*/ 5021036 w 8058150"/>
                <a:gd name="connsiteY7" fmla="*/ 1436914 h 4473413"/>
                <a:gd name="connsiteX8" fmla="*/ 5747657 w 8058150"/>
                <a:gd name="connsiteY8" fmla="*/ 4392385 h 4473413"/>
                <a:gd name="connsiteX9" fmla="*/ 5886450 w 8058150"/>
                <a:gd name="connsiteY9" fmla="*/ 4400550 h 4473413"/>
                <a:gd name="connsiteX10" fmla="*/ 8058150 w 8058150"/>
                <a:gd name="connsiteY10" fmla="*/ 1543050 h 4473413"/>
                <a:gd name="connsiteX0" fmla="*/ 0 w 8058150"/>
                <a:gd name="connsiteY0" fmla="*/ 0 h 4469884"/>
                <a:gd name="connsiteX1" fmla="*/ 3143250 w 8058150"/>
                <a:gd name="connsiteY1" fmla="*/ 16328 h 4469884"/>
                <a:gd name="connsiteX2" fmla="*/ 3306536 w 8058150"/>
                <a:gd name="connsiteY2" fmla="*/ 212271 h 4469884"/>
                <a:gd name="connsiteX3" fmla="*/ 3551464 w 8058150"/>
                <a:gd name="connsiteY3" fmla="*/ 1118506 h 4469884"/>
                <a:gd name="connsiteX4" fmla="*/ 3935186 w 8058150"/>
                <a:gd name="connsiteY4" fmla="*/ 2686050 h 4469884"/>
                <a:gd name="connsiteX5" fmla="*/ 4082143 w 8058150"/>
                <a:gd name="connsiteY5" fmla="*/ 2669721 h 4469884"/>
                <a:gd name="connsiteX6" fmla="*/ 4914900 w 8058150"/>
                <a:gd name="connsiteY6" fmla="*/ 1404257 h 4469884"/>
                <a:gd name="connsiteX7" fmla="*/ 5021036 w 8058150"/>
                <a:gd name="connsiteY7" fmla="*/ 1436914 h 4469884"/>
                <a:gd name="connsiteX8" fmla="*/ 5747657 w 8058150"/>
                <a:gd name="connsiteY8" fmla="*/ 4392385 h 4469884"/>
                <a:gd name="connsiteX9" fmla="*/ 5910943 w 8058150"/>
                <a:gd name="connsiteY9" fmla="*/ 4392385 h 4469884"/>
                <a:gd name="connsiteX10" fmla="*/ 8058150 w 8058150"/>
                <a:gd name="connsiteY10" fmla="*/ 1543050 h 4469884"/>
                <a:gd name="connsiteX0" fmla="*/ 0 w 8090807"/>
                <a:gd name="connsiteY0" fmla="*/ 0 h 4469884"/>
                <a:gd name="connsiteX1" fmla="*/ 3143250 w 8090807"/>
                <a:gd name="connsiteY1" fmla="*/ 16328 h 4469884"/>
                <a:gd name="connsiteX2" fmla="*/ 3306536 w 8090807"/>
                <a:gd name="connsiteY2" fmla="*/ 212271 h 4469884"/>
                <a:gd name="connsiteX3" fmla="*/ 3551464 w 8090807"/>
                <a:gd name="connsiteY3" fmla="*/ 1118506 h 4469884"/>
                <a:gd name="connsiteX4" fmla="*/ 3935186 w 8090807"/>
                <a:gd name="connsiteY4" fmla="*/ 2686050 h 4469884"/>
                <a:gd name="connsiteX5" fmla="*/ 4082143 w 8090807"/>
                <a:gd name="connsiteY5" fmla="*/ 2669721 h 4469884"/>
                <a:gd name="connsiteX6" fmla="*/ 4914900 w 8090807"/>
                <a:gd name="connsiteY6" fmla="*/ 1404257 h 4469884"/>
                <a:gd name="connsiteX7" fmla="*/ 5021036 w 8090807"/>
                <a:gd name="connsiteY7" fmla="*/ 1436914 h 4469884"/>
                <a:gd name="connsiteX8" fmla="*/ 5747657 w 8090807"/>
                <a:gd name="connsiteY8" fmla="*/ 4392385 h 4469884"/>
                <a:gd name="connsiteX9" fmla="*/ 5910943 w 8090807"/>
                <a:gd name="connsiteY9" fmla="*/ 4392385 h 4469884"/>
                <a:gd name="connsiteX10" fmla="*/ 8090807 w 8090807"/>
                <a:gd name="connsiteY10" fmla="*/ 1240972 h 4469884"/>
                <a:gd name="connsiteX0" fmla="*/ 0 w 8107843"/>
                <a:gd name="connsiteY0" fmla="*/ 0 h 4469884"/>
                <a:gd name="connsiteX1" fmla="*/ 3143250 w 8107843"/>
                <a:gd name="connsiteY1" fmla="*/ 16328 h 4469884"/>
                <a:gd name="connsiteX2" fmla="*/ 3306536 w 8107843"/>
                <a:gd name="connsiteY2" fmla="*/ 212271 h 4469884"/>
                <a:gd name="connsiteX3" fmla="*/ 3551464 w 8107843"/>
                <a:gd name="connsiteY3" fmla="*/ 1118506 h 4469884"/>
                <a:gd name="connsiteX4" fmla="*/ 3935186 w 8107843"/>
                <a:gd name="connsiteY4" fmla="*/ 2686050 h 4469884"/>
                <a:gd name="connsiteX5" fmla="*/ 4082143 w 8107843"/>
                <a:gd name="connsiteY5" fmla="*/ 2669721 h 4469884"/>
                <a:gd name="connsiteX6" fmla="*/ 4914900 w 8107843"/>
                <a:gd name="connsiteY6" fmla="*/ 1404257 h 4469884"/>
                <a:gd name="connsiteX7" fmla="*/ 5021036 w 8107843"/>
                <a:gd name="connsiteY7" fmla="*/ 1436914 h 4469884"/>
                <a:gd name="connsiteX8" fmla="*/ 5747657 w 8107843"/>
                <a:gd name="connsiteY8" fmla="*/ 4392385 h 4469884"/>
                <a:gd name="connsiteX9" fmla="*/ 5910943 w 8107843"/>
                <a:gd name="connsiteY9" fmla="*/ 4392385 h 4469884"/>
                <a:gd name="connsiteX10" fmla="*/ 7878536 w 8107843"/>
                <a:gd name="connsiteY10" fmla="*/ 1338943 h 4469884"/>
                <a:gd name="connsiteX11" fmla="*/ 8090807 w 8107843"/>
                <a:gd name="connsiteY11" fmla="*/ 1240972 h 4469884"/>
                <a:gd name="connsiteX0" fmla="*/ 0 w 8202495"/>
                <a:gd name="connsiteY0" fmla="*/ 0 h 4469884"/>
                <a:gd name="connsiteX1" fmla="*/ 3143250 w 8202495"/>
                <a:gd name="connsiteY1" fmla="*/ 16328 h 4469884"/>
                <a:gd name="connsiteX2" fmla="*/ 3306536 w 8202495"/>
                <a:gd name="connsiteY2" fmla="*/ 212271 h 4469884"/>
                <a:gd name="connsiteX3" fmla="*/ 3551464 w 8202495"/>
                <a:gd name="connsiteY3" fmla="*/ 1118506 h 4469884"/>
                <a:gd name="connsiteX4" fmla="*/ 3935186 w 8202495"/>
                <a:gd name="connsiteY4" fmla="*/ 2686050 h 4469884"/>
                <a:gd name="connsiteX5" fmla="*/ 4082143 w 8202495"/>
                <a:gd name="connsiteY5" fmla="*/ 2669721 h 4469884"/>
                <a:gd name="connsiteX6" fmla="*/ 4914900 w 8202495"/>
                <a:gd name="connsiteY6" fmla="*/ 1404257 h 4469884"/>
                <a:gd name="connsiteX7" fmla="*/ 5021036 w 8202495"/>
                <a:gd name="connsiteY7" fmla="*/ 1436914 h 4469884"/>
                <a:gd name="connsiteX8" fmla="*/ 5747657 w 8202495"/>
                <a:gd name="connsiteY8" fmla="*/ 4392385 h 4469884"/>
                <a:gd name="connsiteX9" fmla="*/ 5910943 w 8202495"/>
                <a:gd name="connsiteY9" fmla="*/ 4392385 h 4469884"/>
                <a:gd name="connsiteX10" fmla="*/ 8033657 w 8202495"/>
                <a:gd name="connsiteY10" fmla="*/ 1543050 h 4469884"/>
                <a:gd name="connsiteX11" fmla="*/ 8090807 w 8202495"/>
                <a:gd name="connsiteY11" fmla="*/ 1240972 h 4469884"/>
                <a:gd name="connsiteX0" fmla="*/ 0 w 8202495"/>
                <a:gd name="connsiteY0" fmla="*/ 0 h 4469884"/>
                <a:gd name="connsiteX1" fmla="*/ 3143250 w 8202495"/>
                <a:gd name="connsiteY1" fmla="*/ 16328 h 4469884"/>
                <a:gd name="connsiteX2" fmla="*/ 3306536 w 8202495"/>
                <a:gd name="connsiteY2" fmla="*/ 212271 h 4469884"/>
                <a:gd name="connsiteX3" fmla="*/ 3551464 w 8202495"/>
                <a:gd name="connsiteY3" fmla="*/ 1118506 h 4469884"/>
                <a:gd name="connsiteX4" fmla="*/ 3935186 w 8202495"/>
                <a:gd name="connsiteY4" fmla="*/ 2686050 h 4469884"/>
                <a:gd name="connsiteX5" fmla="*/ 4082143 w 8202495"/>
                <a:gd name="connsiteY5" fmla="*/ 2669721 h 4469884"/>
                <a:gd name="connsiteX6" fmla="*/ 4914900 w 8202495"/>
                <a:gd name="connsiteY6" fmla="*/ 1404257 h 4469884"/>
                <a:gd name="connsiteX7" fmla="*/ 5021036 w 8202495"/>
                <a:gd name="connsiteY7" fmla="*/ 1436914 h 4469884"/>
                <a:gd name="connsiteX8" fmla="*/ 5747657 w 8202495"/>
                <a:gd name="connsiteY8" fmla="*/ 4392385 h 4469884"/>
                <a:gd name="connsiteX9" fmla="*/ 5910943 w 8202495"/>
                <a:gd name="connsiteY9" fmla="*/ 4392385 h 4469884"/>
                <a:gd name="connsiteX10" fmla="*/ 8033657 w 8202495"/>
                <a:gd name="connsiteY10" fmla="*/ 1543050 h 4469884"/>
                <a:gd name="connsiteX11" fmla="*/ 8090807 w 8202495"/>
                <a:gd name="connsiteY11" fmla="*/ 1240972 h 4469884"/>
                <a:gd name="connsiteX0" fmla="*/ 0 w 8202495"/>
                <a:gd name="connsiteY0" fmla="*/ 0 h 4469884"/>
                <a:gd name="connsiteX1" fmla="*/ 3143250 w 8202495"/>
                <a:gd name="connsiteY1" fmla="*/ 16328 h 4469884"/>
                <a:gd name="connsiteX2" fmla="*/ 3306536 w 8202495"/>
                <a:gd name="connsiteY2" fmla="*/ 212271 h 4469884"/>
                <a:gd name="connsiteX3" fmla="*/ 3551464 w 8202495"/>
                <a:gd name="connsiteY3" fmla="*/ 1118506 h 4469884"/>
                <a:gd name="connsiteX4" fmla="*/ 3935186 w 8202495"/>
                <a:gd name="connsiteY4" fmla="*/ 2686050 h 4469884"/>
                <a:gd name="connsiteX5" fmla="*/ 4082143 w 8202495"/>
                <a:gd name="connsiteY5" fmla="*/ 2669721 h 4469884"/>
                <a:gd name="connsiteX6" fmla="*/ 4914900 w 8202495"/>
                <a:gd name="connsiteY6" fmla="*/ 1404257 h 4469884"/>
                <a:gd name="connsiteX7" fmla="*/ 5021036 w 8202495"/>
                <a:gd name="connsiteY7" fmla="*/ 1436914 h 4469884"/>
                <a:gd name="connsiteX8" fmla="*/ 5747657 w 8202495"/>
                <a:gd name="connsiteY8" fmla="*/ 4392385 h 4469884"/>
                <a:gd name="connsiteX9" fmla="*/ 5910943 w 8202495"/>
                <a:gd name="connsiteY9" fmla="*/ 4392385 h 4469884"/>
                <a:gd name="connsiteX10" fmla="*/ 8033657 w 8202495"/>
                <a:gd name="connsiteY10" fmla="*/ 1543050 h 4469884"/>
                <a:gd name="connsiteX11" fmla="*/ 8090807 w 8202495"/>
                <a:gd name="connsiteY11" fmla="*/ 1240972 h 4469884"/>
                <a:gd name="connsiteX0" fmla="*/ 0 w 8202495"/>
                <a:gd name="connsiteY0" fmla="*/ 0 h 4469884"/>
                <a:gd name="connsiteX1" fmla="*/ 3143250 w 8202495"/>
                <a:gd name="connsiteY1" fmla="*/ 16328 h 4469884"/>
                <a:gd name="connsiteX2" fmla="*/ 3306536 w 8202495"/>
                <a:gd name="connsiteY2" fmla="*/ 212271 h 4469884"/>
                <a:gd name="connsiteX3" fmla="*/ 3551464 w 8202495"/>
                <a:gd name="connsiteY3" fmla="*/ 1118506 h 4469884"/>
                <a:gd name="connsiteX4" fmla="*/ 3935186 w 8202495"/>
                <a:gd name="connsiteY4" fmla="*/ 2686050 h 4469884"/>
                <a:gd name="connsiteX5" fmla="*/ 4082143 w 8202495"/>
                <a:gd name="connsiteY5" fmla="*/ 2669721 h 4469884"/>
                <a:gd name="connsiteX6" fmla="*/ 4914900 w 8202495"/>
                <a:gd name="connsiteY6" fmla="*/ 1404257 h 4469884"/>
                <a:gd name="connsiteX7" fmla="*/ 5021036 w 8202495"/>
                <a:gd name="connsiteY7" fmla="*/ 1436914 h 4469884"/>
                <a:gd name="connsiteX8" fmla="*/ 5747657 w 8202495"/>
                <a:gd name="connsiteY8" fmla="*/ 4392385 h 4469884"/>
                <a:gd name="connsiteX9" fmla="*/ 5910943 w 8202495"/>
                <a:gd name="connsiteY9" fmla="*/ 4392385 h 4469884"/>
                <a:gd name="connsiteX10" fmla="*/ 8033657 w 8202495"/>
                <a:gd name="connsiteY10" fmla="*/ 1543050 h 4469884"/>
                <a:gd name="connsiteX11" fmla="*/ 8090807 w 8202495"/>
                <a:gd name="connsiteY11" fmla="*/ 1240972 h 4469884"/>
                <a:gd name="connsiteX0" fmla="*/ 0 w 8181922"/>
                <a:gd name="connsiteY0" fmla="*/ 0 h 4469884"/>
                <a:gd name="connsiteX1" fmla="*/ 3143250 w 8181922"/>
                <a:gd name="connsiteY1" fmla="*/ 16328 h 4469884"/>
                <a:gd name="connsiteX2" fmla="*/ 3306536 w 8181922"/>
                <a:gd name="connsiteY2" fmla="*/ 212271 h 4469884"/>
                <a:gd name="connsiteX3" fmla="*/ 3551464 w 8181922"/>
                <a:gd name="connsiteY3" fmla="*/ 1118506 h 4469884"/>
                <a:gd name="connsiteX4" fmla="*/ 3935186 w 8181922"/>
                <a:gd name="connsiteY4" fmla="*/ 2686050 h 4469884"/>
                <a:gd name="connsiteX5" fmla="*/ 4082143 w 8181922"/>
                <a:gd name="connsiteY5" fmla="*/ 2669721 h 4469884"/>
                <a:gd name="connsiteX6" fmla="*/ 4914900 w 8181922"/>
                <a:gd name="connsiteY6" fmla="*/ 1404257 h 4469884"/>
                <a:gd name="connsiteX7" fmla="*/ 5021036 w 8181922"/>
                <a:gd name="connsiteY7" fmla="*/ 1436914 h 4469884"/>
                <a:gd name="connsiteX8" fmla="*/ 5747657 w 8181922"/>
                <a:gd name="connsiteY8" fmla="*/ 4392385 h 4469884"/>
                <a:gd name="connsiteX9" fmla="*/ 5910943 w 8181922"/>
                <a:gd name="connsiteY9" fmla="*/ 4392385 h 4469884"/>
                <a:gd name="connsiteX10" fmla="*/ 8033657 w 8181922"/>
                <a:gd name="connsiteY10" fmla="*/ 1543050 h 4469884"/>
                <a:gd name="connsiteX11" fmla="*/ 8009164 w 8181922"/>
                <a:gd name="connsiteY11" fmla="*/ 106136 h 4469884"/>
                <a:gd name="connsiteX0" fmla="*/ 0 w 8202495"/>
                <a:gd name="connsiteY0" fmla="*/ 0 h 4469884"/>
                <a:gd name="connsiteX1" fmla="*/ 3143250 w 8202495"/>
                <a:gd name="connsiteY1" fmla="*/ 16328 h 4469884"/>
                <a:gd name="connsiteX2" fmla="*/ 3306536 w 8202495"/>
                <a:gd name="connsiteY2" fmla="*/ 212271 h 4469884"/>
                <a:gd name="connsiteX3" fmla="*/ 3551464 w 8202495"/>
                <a:gd name="connsiteY3" fmla="*/ 1118506 h 4469884"/>
                <a:gd name="connsiteX4" fmla="*/ 3935186 w 8202495"/>
                <a:gd name="connsiteY4" fmla="*/ 2686050 h 4469884"/>
                <a:gd name="connsiteX5" fmla="*/ 4082143 w 8202495"/>
                <a:gd name="connsiteY5" fmla="*/ 2669721 h 4469884"/>
                <a:gd name="connsiteX6" fmla="*/ 4914900 w 8202495"/>
                <a:gd name="connsiteY6" fmla="*/ 1404257 h 4469884"/>
                <a:gd name="connsiteX7" fmla="*/ 5021036 w 8202495"/>
                <a:gd name="connsiteY7" fmla="*/ 1436914 h 4469884"/>
                <a:gd name="connsiteX8" fmla="*/ 5747657 w 8202495"/>
                <a:gd name="connsiteY8" fmla="*/ 4392385 h 4469884"/>
                <a:gd name="connsiteX9" fmla="*/ 5910943 w 8202495"/>
                <a:gd name="connsiteY9" fmla="*/ 4392385 h 4469884"/>
                <a:gd name="connsiteX10" fmla="*/ 8033657 w 8202495"/>
                <a:gd name="connsiteY10" fmla="*/ 1543050 h 4469884"/>
                <a:gd name="connsiteX11" fmla="*/ 8090806 w 8202495"/>
                <a:gd name="connsiteY11" fmla="*/ 81643 h 4469884"/>
                <a:gd name="connsiteX0" fmla="*/ 0 w 8162997"/>
                <a:gd name="connsiteY0" fmla="*/ 195943 h 4665827"/>
                <a:gd name="connsiteX1" fmla="*/ 3143250 w 8162997"/>
                <a:gd name="connsiteY1" fmla="*/ 212271 h 4665827"/>
                <a:gd name="connsiteX2" fmla="*/ 3306536 w 8162997"/>
                <a:gd name="connsiteY2" fmla="*/ 408214 h 4665827"/>
                <a:gd name="connsiteX3" fmla="*/ 3551464 w 8162997"/>
                <a:gd name="connsiteY3" fmla="*/ 1314449 h 4665827"/>
                <a:gd name="connsiteX4" fmla="*/ 3935186 w 8162997"/>
                <a:gd name="connsiteY4" fmla="*/ 2881993 h 4665827"/>
                <a:gd name="connsiteX5" fmla="*/ 4082143 w 8162997"/>
                <a:gd name="connsiteY5" fmla="*/ 2865664 h 4665827"/>
                <a:gd name="connsiteX6" fmla="*/ 4914900 w 8162997"/>
                <a:gd name="connsiteY6" fmla="*/ 1600200 h 4665827"/>
                <a:gd name="connsiteX7" fmla="*/ 5021036 w 8162997"/>
                <a:gd name="connsiteY7" fmla="*/ 1632857 h 4665827"/>
                <a:gd name="connsiteX8" fmla="*/ 5747657 w 8162997"/>
                <a:gd name="connsiteY8" fmla="*/ 4588328 h 4665827"/>
                <a:gd name="connsiteX9" fmla="*/ 5910943 w 8162997"/>
                <a:gd name="connsiteY9" fmla="*/ 4588328 h 4665827"/>
                <a:gd name="connsiteX10" fmla="*/ 8033657 w 8162997"/>
                <a:gd name="connsiteY10" fmla="*/ 1738993 h 4665827"/>
                <a:gd name="connsiteX11" fmla="*/ 7911191 w 8162997"/>
                <a:gd name="connsiteY11" fmla="*/ 0 h 4665827"/>
                <a:gd name="connsiteX0" fmla="*/ 0 w 8195530"/>
                <a:gd name="connsiteY0" fmla="*/ 195943 h 4665827"/>
                <a:gd name="connsiteX1" fmla="*/ 3143250 w 8195530"/>
                <a:gd name="connsiteY1" fmla="*/ 212271 h 4665827"/>
                <a:gd name="connsiteX2" fmla="*/ 3306536 w 8195530"/>
                <a:gd name="connsiteY2" fmla="*/ 408214 h 4665827"/>
                <a:gd name="connsiteX3" fmla="*/ 3551464 w 8195530"/>
                <a:gd name="connsiteY3" fmla="*/ 1314449 h 4665827"/>
                <a:gd name="connsiteX4" fmla="*/ 3935186 w 8195530"/>
                <a:gd name="connsiteY4" fmla="*/ 2881993 h 4665827"/>
                <a:gd name="connsiteX5" fmla="*/ 4082143 w 8195530"/>
                <a:gd name="connsiteY5" fmla="*/ 2865664 h 4665827"/>
                <a:gd name="connsiteX6" fmla="*/ 4914900 w 8195530"/>
                <a:gd name="connsiteY6" fmla="*/ 1600200 h 4665827"/>
                <a:gd name="connsiteX7" fmla="*/ 5021036 w 8195530"/>
                <a:gd name="connsiteY7" fmla="*/ 1632857 h 4665827"/>
                <a:gd name="connsiteX8" fmla="*/ 5747657 w 8195530"/>
                <a:gd name="connsiteY8" fmla="*/ 4588328 h 4665827"/>
                <a:gd name="connsiteX9" fmla="*/ 5910943 w 8195530"/>
                <a:gd name="connsiteY9" fmla="*/ 4588328 h 4665827"/>
                <a:gd name="connsiteX10" fmla="*/ 8033657 w 8195530"/>
                <a:gd name="connsiteY10" fmla="*/ 1738993 h 4665827"/>
                <a:gd name="connsiteX11" fmla="*/ 8033657 w 8195530"/>
                <a:gd name="connsiteY11" fmla="*/ 391887 h 4665827"/>
                <a:gd name="connsiteX12" fmla="*/ 7911191 w 8195530"/>
                <a:gd name="connsiteY12" fmla="*/ 0 h 4665827"/>
                <a:gd name="connsiteX0" fmla="*/ 0 w 8195530"/>
                <a:gd name="connsiteY0" fmla="*/ 0 h 4469884"/>
                <a:gd name="connsiteX1" fmla="*/ 3143250 w 8195530"/>
                <a:gd name="connsiteY1" fmla="*/ 16328 h 4469884"/>
                <a:gd name="connsiteX2" fmla="*/ 3306536 w 8195530"/>
                <a:gd name="connsiteY2" fmla="*/ 212271 h 4469884"/>
                <a:gd name="connsiteX3" fmla="*/ 3551464 w 8195530"/>
                <a:gd name="connsiteY3" fmla="*/ 1118506 h 4469884"/>
                <a:gd name="connsiteX4" fmla="*/ 3935186 w 8195530"/>
                <a:gd name="connsiteY4" fmla="*/ 2686050 h 4469884"/>
                <a:gd name="connsiteX5" fmla="*/ 4082143 w 8195530"/>
                <a:gd name="connsiteY5" fmla="*/ 2669721 h 4469884"/>
                <a:gd name="connsiteX6" fmla="*/ 4914900 w 8195530"/>
                <a:gd name="connsiteY6" fmla="*/ 1404257 h 4469884"/>
                <a:gd name="connsiteX7" fmla="*/ 5021036 w 8195530"/>
                <a:gd name="connsiteY7" fmla="*/ 1436914 h 4469884"/>
                <a:gd name="connsiteX8" fmla="*/ 5747657 w 8195530"/>
                <a:gd name="connsiteY8" fmla="*/ 4392385 h 4469884"/>
                <a:gd name="connsiteX9" fmla="*/ 5910943 w 8195530"/>
                <a:gd name="connsiteY9" fmla="*/ 4392385 h 4469884"/>
                <a:gd name="connsiteX10" fmla="*/ 8033657 w 8195530"/>
                <a:gd name="connsiteY10" fmla="*/ 1543050 h 4469884"/>
                <a:gd name="connsiteX11" fmla="*/ 8033657 w 8195530"/>
                <a:gd name="connsiteY11" fmla="*/ 195944 h 4469884"/>
                <a:gd name="connsiteX0" fmla="*/ 0 w 8043364"/>
                <a:gd name="connsiteY0" fmla="*/ 0 h 4469884"/>
                <a:gd name="connsiteX1" fmla="*/ 3143250 w 8043364"/>
                <a:gd name="connsiteY1" fmla="*/ 16328 h 4469884"/>
                <a:gd name="connsiteX2" fmla="*/ 3306536 w 8043364"/>
                <a:gd name="connsiteY2" fmla="*/ 212271 h 4469884"/>
                <a:gd name="connsiteX3" fmla="*/ 3551464 w 8043364"/>
                <a:gd name="connsiteY3" fmla="*/ 1118506 h 4469884"/>
                <a:gd name="connsiteX4" fmla="*/ 3935186 w 8043364"/>
                <a:gd name="connsiteY4" fmla="*/ 2686050 h 4469884"/>
                <a:gd name="connsiteX5" fmla="*/ 4082143 w 8043364"/>
                <a:gd name="connsiteY5" fmla="*/ 2669721 h 4469884"/>
                <a:gd name="connsiteX6" fmla="*/ 4914900 w 8043364"/>
                <a:gd name="connsiteY6" fmla="*/ 1404257 h 4469884"/>
                <a:gd name="connsiteX7" fmla="*/ 5021036 w 8043364"/>
                <a:gd name="connsiteY7" fmla="*/ 1436914 h 4469884"/>
                <a:gd name="connsiteX8" fmla="*/ 5747657 w 8043364"/>
                <a:gd name="connsiteY8" fmla="*/ 4392385 h 4469884"/>
                <a:gd name="connsiteX9" fmla="*/ 5910943 w 8043364"/>
                <a:gd name="connsiteY9" fmla="*/ 4392385 h 4469884"/>
                <a:gd name="connsiteX10" fmla="*/ 8033657 w 8043364"/>
                <a:gd name="connsiteY10" fmla="*/ 1543050 h 4469884"/>
                <a:gd name="connsiteX11" fmla="*/ 8033657 w 8043364"/>
                <a:gd name="connsiteY11" fmla="*/ 195944 h 4469884"/>
                <a:gd name="connsiteX0" fmla="*/ 0 w 8034320"/>
                <a:gd name="connsiteY0" fmla="*/ 0 h 4469884"/>
                <a:gd name="connsiteX1" fmla="*/ 3143250 w 8034320"/>
                <a:gd name="connsiteY1" fmla="*/ 16328 h 4469884"/>
                <a:gd name="connsiteX2" fmla="*/ 3306536 w 8034320"/>
                <a:gd name="connsiteY2" fmla="*/ 212271 h 4469884"/>
                <a:gd name="connsiteX3" fmla="*/ 3551464 w 8034320"/>
                <a:gd name="connsiteY3" fmla="*/ 1118506 h 4469884"/>
                <a:gd name="connsiteX4" fmla="*/ 3935186 w 8034320"/>
                <a:gd name="connsiteY4" fmla="*/ 2686050 h 4469884"/>
                <a:gd name="connsiteX5" fmla="*/ 4082143 w 8034320"/>
                <a:gd name="connsiteY5" fmla="*/ 2669721 h 4469884"/>
                <a:gd name="connsiteX6" fmla="*/ 4914900 w 8034320"/>
                <a:gd name="connsiteY6" fmla="*/ 1404257 h 4469884"/>
                <a:gd name="connsiteX7" fmla="*/ 5021036 w 8034320"/>
                <a:gd name="connsiteY7" fmla="*/ 1436914 h 4469884"/>
                <a:gd name="connsiteX8" fmla="*/ 5747657 w 8034320"/>
                <a:gd name="connsiteY8" fmla="*/ 4392385 h 4469884"/>
                <a:gd name="connsiteX9" fmla="*/ 5910943 w 8034320"/>
                <a:gd name="connsiteY9" fmla="*/ 4392385 h 4469884"/>
                <a:gd name="connsiteX10" fmla="*/ 8033657 w 8034320"/>
                <a:gd name="connsiteY10" fmla="*/ 1543050 h 4469884"/>
                <a:gd name="connsiteX11" fmla="*/ 8033657 w 8034320"/>
                <a:gd name="connsiteY11" fmla="*/ 195944 h 4469884"/>
                <a:gd name="connsiteX0" fmla="*/ 0 w 8033990"/>
                <a:gd name="connsiteY0" fmla="*/ 0 h 4469884"/>
                <a:gd name="connsiteX1" fmla="*/ 3143250 w 8033990"/>
                <a:gd name="connsiteY1" fmla="*/ 16328 h 4469884"/>
                <a:gd name="connsiteX2" fmla="*/ 3306536 w 8033990"/>
                <a:gd name="connsiteY2" fmla="*/ 212271 h 4469884"/>
                <a:gd name="connsiteX3" fmla="*/ 3551464 w 8033990"/>
                <a:gd name="connsiteY3" fmla="*/ 1118506 h 4469884"/>
                <a:gd name="connsiteX4" fmla="*/ 3935186 w 8033990"/>
                <a:gd name="connsiteY4" fmla="*/ 2686050 h 4469884"/>
                <a:gd name="connsiteX5" fmla="*/ 4082143 w 8033990"/>
                <a:gd name="connsiteY5" fmla="*/ 2669721 h 4469884"/>
                <a:gd name="connsiteX6" fmla="*/ 4914900 w 8033990"/>
                <a:gd name="connsiteY6" fmla="*/ 1404257 h 4469884"/>
                <a:gd name="connsiteX7" fmla="*/ 5021036 w 8033990"/>
                <a:gd name="connsiteY7" fmla="*/ 1436914 h 4469884"/>
                <a:gd name="connsiteX8" fmla="*/ 5747657 w 8033990"/>
                <a:gd name="connsiteY8" fmla="*/ 4392385 h 4469884"/>
                <a:gd name="connsiteX9" fmla="*/ 5910943 w 8033990"/>
                <a:gd name="connsiteY9" fmla="*/ 4392385 h 4469884"/>
                <a:gd name="connsiteX10" fmla="*/ 8033657 w 8033990"/>
                <a:gd name="connsiteY10" fmla="*/ 1543050 h 4469884"/>
                <a:gd name="connsiteX11" fmla="*/ 8025492 w 8033990"/>
                <a:gd name="connsiteY11" fmla="*/ 8166 h 4469884"/>
                <a:gd name="connsiteX0" fmla="*/ 0 w 8033990"/>
                <a:gd name="connsiteY0" fmla="*/ 0 h 4469884"/>
                <a:gd name="connsiteX1" fmla="*/ 3143250 w 8033990"/>
                <a:gd name="connsiteY1" fmla="*/ 16328 h 4469884"/>
                <a:gd name="connsiteX2" fmla="*/ 3306536 w 8033990"/>
                <a:gd name="connsiteY2" fmla="*/ 212271 h 4469884"/>
                <a:gd name="connsiteX3" fmla="*/ 3551464 w 8033990"/>
                <a:gd name="connsiteY3" fmla="*/ 1118506 h 4469884"/>
                <a:gd name="connsiteX4" fmla="*/ 3935186 w 8033990"/>
                <a:gd name="connsiteY4" fmla="*/ 2686050 h 4469884"/>
                <a:gd name="connsiteX5" fmla="*/ 4082143 w 8033990"/>
                <a:gd name="connsiteY5" fmla="*/ 2669721 h 4469884"/>
                <a:gd name="connsiteX6" fmla="*/ 4914900 w 8033990"/>
                <a:gd name="connsiteY6" fmla="*/ 1404257 h 4469884"/>
                <a:gd name="connsiteX7" fmla="*/ 5021036 w 8033990"/>
                <a:gd name="connsiteY7" fmla="*/ 1436914 h 4469884"/>
                <a:gd name="connsiteX8" fmla="*/ 5747657 w 8033990"/>
                <a:gd name="connsiteY8" fmla="*/ 4392385 h 4469884"/>
                <a:gd name="connsiteX9" fmla="*/ 5910943 w 8033990"/>
                <a:gd name="connsiteY9" fmla="*/ 4392385 h 4469884"/>
                <a:gd name="connsiteX10" fmla="*/ 8033657 w 8033990"/>
                <a:gd name="connsiteY10" fmla="*/ 1543050 h 4469884"/>
                <a:gd name="connsiteX11" fmla="*/ 8025492 w 8033990"/>
                <a:gd name="connsiteY11" fmla="*/ 8166 h 4469884"/>
                <a:gd name="connsiteX12" fmla="*/ 0 w 8033990"/>
                <a:gd name="connsiteY12" fmla="*/ 0 h 4469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033990" h="4469884">
                  <a:moveTo>
                    <a:pt x="0" y="0"/>
                  </a:moveTo>
                  <a:lnTo>
                    <a:pt x="3143250" y="16328"/>
                  </a:lnTo>
                  <a:cubicBezTo>
                    <a:pt x="3197679" y="130627"/>
                    <a:pt x="3203121" y="171450"/>
                    <a:pt x="3306536" y="212271"/>
                  </a:cubicBezTo>
                  <a:cubicBezTo>
                    <a:pt x="3375932" y="428624"/>
                    <a:pt x="3486148" y="723899"/>
                    <a:pt x="3551464" y="1118506"/>
                  </a:cubicBezTo>
                  <a:cubicBezTo>
                    <a:pt x="3616780" y="1513113"/>
                    <a:pt x="3771900" y="2185308"/>
                    <a:pt x="3935186" y="2686050"/>
                  </a:cubicBezTo>
                  <a:cubicBezTo>
                    <a:pt x="3967844" y="2794907"/>
                    <a:pt x="4016828" y="2748643"/>
                    <a:pt x="4082143" y="2669721"/>
                  </a:cubicBezTo>
                  <a:cubicBezTo>
                    <a:pt x="4310743" y="2166257"/>
                    <a:pt x="4482193" y="1777092"/>
                    <a:pt x="4914900" y="1404257"/>
                  </a:cubicBezTo>
                  <a:cubicBezTo>
                    <a:pt x="4991100" y="1371599"/>
                    <a:pt x="4953000" y="1347107"/>
                    <a:pt x="5021036" y="1436914"/>
                  </a:cubicBezTo>
                  <a:cubicBezTo>
                    <a:pt x="5214257" y="2471057"/>
                    <a:pt x="5480957" y="3578678"/>
                    <a:pt x="5747657" y="4392385"/>
                  </a:cubicBezTo>
                  <a:cubicBezTo>
                    <a:pt x="5810249" y="4517571"/>
                    <a:pt x="5856514" y="4471306"/>
                    <a:pt x="5910943" y="4392385"/>
                  </a:cubicBezTo>
                  <a:cubicBezTo>
                    <a:pt x="6208939" y="3238499"/>
                    <a:pt x="6723288" y="2125435"/>
                    <a:pt x="8033657" y="1543050"/>
                  </a:cubicBezTo>
                  <a:cubicBezTo>
                    <a:pt x="8036379" y="1113065"/>
                    <a:pt x="8021410" y="306162"/>
                    <a:pt x="8025492" y="8166"/>
                  </a:cubicBezTo>
                  <a:lnTo>
                    <a:pt x="0" y="0"/>
                  </a:lnTo>
                  <a:close/>
                </a:path>
              </a:pathLst>
            </a:custGeom>
            <a:solidFill>
              <a:schemeClr val="accent2">
                <a:lumMod val="75000"/>
                <a:alpha val="50000"/>
              </a:schemeClr>
            </a:solidFill>
            <a:ln w="349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400" b="1" i="0" u="none" strike="noStrike" cap="none" normalizeH="0" baseline="0" dirty="0">
                <a:ln>
                  <a:noFill/>
                </a:ln>
                <a:solidFill>
                  <a:schemeClr val="tx1"/>
                </a:solidFill>
                <a:effectLst/>
                <a:latin typeface="Times New Roman" pitchFamily="18" charset="0"/>
              </a:endParaRPr>
            </a:p>
          </p:txBody>
        </p:sp>
        <p:sp>
          <p:nvSpPr>
            <p:cNvPr id="2220" name="Freeform 2219"/>
            <p:cNvSpPr/>
            <p:nvPr/>
          </p:nvSpPr>
          <p:spPr bwMode="auto">
            <a:xfrm>
              <a:off x="389164" y="1159344"/>
              <a:ext cx="8033657" cy="4469884"/>
            </a:xfrm>
            <a:custGeom>
              <a:avLst/>
              <a:gdLst>
                <a:gd name="connsiteX0" fmla="*/ 0 w 8058150"/>
                <a:gd name="connsiteY0" fmla="*/ 0 h 4400550"/>
                <a:gd name="connsiteX1" fmla="*/ 3143250 w 8058150"/>
                <a:gd name="connsiteY1" fmla="*/ 16328 h 4400550"/>
                <a:gd name="connsiteX2" fmla="*/ 3306536 w 8058150"/>
                <a:gd name="connsiteY2" fmla="*/ 212271 h 4400550"/>
                <a:gd name="connsiteX3" fmla="*/ 3543300 w 8058150"/>
                <a:gd name="connsiteY3" fmla="*/ 1159328 h 4400550"/>
                <a:gd name="connsiteX4" fmla="*/ 3935186 w 8058150"/>
                <a:gd name="connsiteY4" fmla="*/ 2686050 h 4400550"/>
                <a:gd name="connsiteX5" fmla="*/ 4082143 w 8058150"/>
                <a:gd name="connsiteY5" fmla="*/ 2669721 h 4400550"/>
                <a:gd name="connsiteX6" fmla="*/ 4914900 w 8058150"/>
                <a:gd name="connsiteY6" fmla="*/ 1404257 h 4400550"/>
                <a:gd name="connsiteX7" fmla="*/ 5045529 w 8058150"/>
                <a:gd name="connsiteY7" fmla="*/ 1428750 h 4400550"/>
                <a:gd name="connsiteX8" fmla="*/ 5747657 w 8058150"/>
                <a:gd name="connsiteY8" fmla="*/ 4392385 h 4400550"/>
                <a:gd name="connsiteX9" fmla="*/ 5886450 w 8058150"/>
                <a:gd name="connsiteY9" fmla="*/ 4400550 h 4400550"/>
                <a:gd name="connsiteX10" fmla="*/ 8058150 w 8058150"/>
                <a:gd name="connsiteY10" fmla="*/ 1543050 h 4400550"/>
                <a:gd name="connsiteX0" fmla="*/ 0 w 8058150"/>
                <a:gd name="connsiteY0" fmla="*/ 0 h 4400550"/>
                <a:gd name="connsiteX1" fmla="*/ 3143250 w 8058150"/>
                <a:gd name="connsiteY1" fmla="*/ 16328 h 4400550"/>
                <a:gd name="connsiteX2" fmla="*/ 3306536 w 8058150"/>
                <a:gd name="connsiteY2" fmla="*/ 212271 h 4400550"/>
                <a:gd name="connsiteX3" fmla="*/ 3543300 w 8058150"/>
                <a:gd name="connsiteY3" fmla="*/ 1159328 h 4400550"/>
                <a:gd name="connsiteX4" fmla="*/ 3935186 w 8058150"/>
                <a:gd name="connsiteY4" fmla="*/ 2686050 h 4400550"/>
                <a:gd name="connsiteX5" fmla="*/ 4082143 w 8058150"/>
                <a:gd name="connsiteY5" fmla="*/ 2669721 h 4400550"/>
                <a:gd name="connsiteX6" fmla="*/ 4914900 w 8058150"/>
                <a:gd name="connsiteY6" fmla="*/ 1404257 h 4400550"/>
                <a:gd name="connsiteX7" fmla="*/ 5045529 w 8058150"/>
                <a:gd name="connsiteY7" fmla="*/ 1428750 h 4400550"/>
                <a:gd name="connsiteX8" fmla="*/ 5747657 w 8058150"/>
                <a:gd name="connsiteY8" fmla="*/ 4392385 h 4400550"/>
                <a:gd name="connsiteX9" fmla="*/ 5886450 w 8058150"/>
                <a:gd name="connsiteY9" fmla="*/ 4400550 h 4400550"/>
                <a:gd name="connsiteX10" fmla="*/ 8058150 w 8058150"/>
                <a:gd name="connsiteY10" fmla="*/ 1543050 h 4400550"/>
                <a:gd name="connsiteX0" fmla="*/ 0 w 8058150"/>
                <a:gd name="connsiteY0" fmla="*/ 0 h 4400550"/>
                <a:gd name="connsiteX1" fmla="*/ 3143250 w 8058150"/>
                <a:gd name="connsiteY1" fmla="*/ 16328 h 4400550"/>
                <a:gd name="connsiteX2" fmla="*/ 3306536 w 8058150"/>
                <a:gd name="connsiteY2" fmla="*/ 212271 h 4400550"/>
                <a:gd name="connsiteX3" fmla="*/ 3543300 w 8058150"/>
                <a:gd name="connsiteY3" fmla="*/ 1159328 h 4400550"/>
                <a:gd name="connsiteX4" fmla="*/ 3935186 w 8058150"/>
                <a:gd name="connsiteY4" fmla="*/ 2686050 h 4400550"/>
                <a:gd name="connsiteX5" fmla="*/ 4082143 w 8058150"/>
                <a:gd name="connsiteY5" fmla="*/ 2669721 h 4400550"/>
                <a:gd name="connsiteX6" fmla="*/ 4914900 w 8058150"/>
                <a:gd name="connsiteY6" fmla="*/ 1404257 h 4400550"/>
                <a:gd name="connsiteX7" fmla="*/ 5045529 w 8058150"/>
                <a:gd name="connsiteY7" fmla="*/ 1428750 h 4400550"/>
                <a:gd name="connsiteX8" fmla="*/ 5747657 w 8058150"/>
                <a:gd name="connsiteY8" fmla="*/ 4392385 h 4400550"/>
                <a:gd name="connsiteX9" fmla="*/ 5886450 w 8058150"/>
                <a:gd name="connsiteY9" fmla="*/ 4400550 h 4400550"/>
                <a:gd name="connsiteX10" fmla="*/ 8058150 w 8058150"/>
                <a:gd name="connsiteY10" fmla="*/ 1543050 h 4400550"/>
                <a:gd name="connsiteX0" fmla="*/ 0 w 8058150"/>
                <a:gd name="connsiteY0" fmla="*/ 0 h 4400550"/>
                <a:gd name="connsiteX1" fmla="*/ 3143250 w 8058150"/>
                <a:gd name="connsiteY1" fmla="*/ 16328 h 4400550"/>
                <a:gd name="connsiteX2" fmla="*/ 3306536 w 8058150"/>
                <a:gd name="connsiteY2" fmla="*/ 212271 h 4400550"/>
                <a:gd name="connsiteX3" fmla="*/ 3543300 w 8058150"/>
                <a:gd name="connsiteY3" fmla="*/ 1159328 h 4400550"/>
                <a:gd name="connsiteX4" fmla="*/ 3935186 w 8058150"/>
                <a:gd name="connsiteY4" fmla="*/ 2686050 h 4400550"/>
                <a:gd name="connsiteX5" fmla="*/ 4082143 w 8058150"/>
                <a:gd name="connsiteY5" fmla="*/ 2669721 h 4400550"/>
                <a:gd name="connsiteX6" fmla="*/ 4914900 w 8058150"/>
                <a:gd name="connsiteY6" fmla="*/ 1404257 h 4400550"/>
                <a:gd name="connsiteX7" fmla="*/ 5045529 w 8058150"/>
                <a:gd name="connsiteY7" fmla="*/ 1428750 h 4400550"/>
                <a:gd name="connsiteX8" fmla="*/ 5747657 w 8058150"/>
                <a:gd name="connsiteY8" fmla="*/ 4392385 h 4400550"/>
                <a:gd name="connsiteX9" fmla="*/ 5886450 w 8058150"/>
                <a:gd name="connsiteY9" fmla="*/ 4400550 h 4400550"/>
                <a:gd name="connsiteX10" fmla="*/ 8058150 w 8058150"/>
                <a:gd name="connsiteY10" fmla="*/ 1543050 h 4400550"/>
                <a:gd name="connsiteX0" fmla="*/ 0 w 8058150"/>
                <a:gd name="connsiteY0" fmla="*/ 0 h 4400550"/>
                <a:gd name="connsiteX1" fmla="*/ 3143250 w 8058150"/>
                <a:gd name="connsiteY1" fmla="*/ 16328 h 4400550"/>
                <a:gd name="connsiteX2" fmla="*/ 3306536 w 8058150"/>
                <a:gd name="connsiteY2" fmla="*/ 212271 h 4400550"/>
                <a:gd name="connsiteX3" fmla="*/ 3543300 w 8058150"/>
                <a:gd name="connsiteY3" fmla="*/ 1159328 h 4400550"/>
                <a:gd name="connsiteX4" fmla="*/ 3935186 w 8058150"/>
                <a:gd name="connsiteY4" fmla="*/ 2686050 h 4400550"/>
                <a:gd name="connsiteX5" fmla="*/ 4082143 w 8058150"/>
                <a:gd name="connsiteY5" fmla="*/ 2669721 h 4400550"/>
                <a:gd name="connsiteX6" fmla="*/ 4914900 w 8058150"/>
                <a:gd name="connsiteY6" fmla="*/ 1404257 h 4400550"/>
                <a:gd name="connsiteX7" fmla="*/ 5045529 w 8058150"/>
                <a:gd name="connsiteY7" fmla="*/ 1428750 h 4400550"/>
                <a:gd name="connsiteX8" fmla="*/ 5747657 w 8058150"/>
                <a:gd name="connsiteY8" fmla="*/ 4392385 h 4400550"/>
                <a:gd name="connsiteX9" fmla="*/ 5886450 w 8058150"/>
                <a:gd name="connsiteY9" fmla="*/ 4400550 h 4400550"/>
                <a:gd name="connsiteX10" fmla="*/ 8058150 w 8058150"/>
                <a:gd name="connsiteY10" fmla="*/ 1543050 h 4400550"/>
                <a:gd name="connsiteX0" fmla="*/ 0 w 8058150"/>
                <a:gd name="connsiteY0" fmla="*/ 0 h 4400550"/>
                <a:gd name="connsiteX1" fmla="*/ 3143250 w 8058150"/>
                <a:gd name="connsiteY1" fmla="*/ 16328 h 4400550"/>
                <a:gd name="connsiteX2" fmla="*/ 3306536 w 8058150"/>
                <a:gd name="connsiteY2" fmla="*/ 212271 h 4400550"/>
                <a:gd name="connsiteX3" fmla="*/ 3543300 w 8058150"/>
                <a:gd name="connsiteY3" fmla="*/ 1159328 h 4400550"/>
                <a:gd name="connsiteX4" fmla="*/ 3935186 w 8058150"/>
                <a:gd name="connsiteY4" fmla="*/ 2686050 h 4400550"/>
                <a:gd name="connsiteX5" fmla="*/ 4082143 w 8058150"/>
                <a:gd name="connsiteY5" fmla="*/ 2669721 h 4400550"/>
                <a:gd name="connsiteX6" fmla="*/ 4914900 w 8058150"/>
                <a:gd name="connsiteY6" fmla="*/ 1404257 h 4400550"/>
                <a:gd name="connsiteX7" fmla="*/ 5045529 w 8058150"/>
                <a:gd name="connsiteY7" fmla="*/ 1428750 h 4400550"/>
                <a:gd name="connsiteX8" fmla="*/ 5747657 w 8058150"/>
                <a:gd name="connsiteY8" fmla="*/ 4392385 h 4400550"/>
                <a:gd name="connsiteX9" fmla="*/ 5886450 w 8058150"/>
                <a:gd name="connsiteY9" fmla="*/ 4400550 h 4400550"/>
                <a:gd name="connsiteX10" fmla="*/ 8058150 w 8058150"/>
                <a:gd name="connsiteY10" fmla="*/ 1543050 h 4400550"/>
                <a:gd name="connsiteX0" fmla="*/ 0 w 8058150"/>
                <a:gd name="connsiteY0" fmla="*/ 0 h 4400550"/>
                <a:gd name="connsiteX1" fmla="*/ 3143250 w 8058150"/>
                <a:gd name="connsiteY1" fmla="*/ 16328 h 4400550"/>
                <a:gd name="connsiteX2" fmla="*/ 3306536 w 8058150"/>
                <a:gd name="connsiteY2" fmla="*/ 212271 h 4400550"/>
                <a:gd name="connsiteX3" fmla="*/ 3543300 w 8058150"/>
                <a:gd name="connsiteY3" fmla="*/ 1159328 h 4400550"/>
                <a:gd name="connsiteX4" fmla="*/ 3935186 w 8058150"/>
                <a:gd name="connsiteY4" fmla="*/ 2686050 h 4400550"/>
                <a:gd name="connsiteX5" fmla="*/ 4082143 w 8058150"/>
                <a:gd name="connsiteY5" fmla="*/ 2669721 h 4400550"/>
                <a:gd name="connsiteX6" fmla="*/ 4914900 w 8058150"/>
                <a:gd name="connsiteY6" fmla="*/ 1404257 h 4400550"/>
                <a:gd name="connsiteX7" fmla="*/ 5045529 w 8058150"/>
                <a:gd name="connsiteY7" fmla="*/ 1428750 h 4400550"/>
                <a:gd name="connsiteX8" fmla="*/ 5747657 w 8058150"/>
                <a:gd name="connsiteY8" fmla="*/ 4392385 h 4400550"/>
                <a:gd name="connsiteX9" fmla="*/ 5886450 w 8058150"/>
                <a:gd name="connsiteY9" fmla="*/ 4400550 h 4400550"/>
                <a:gd name="connsiteX10" fmla="*/ 8058150 w 8058150"/>
                <a:gd name="connsiteY10" fmla="*/ 1543050 h 4400550"/>
                <a:gd name="connsiteX0" fmla="*/ 0 w 8058150"/>
                <a:gd name="connsiteY0" fmla="*/ 0 h 4400550"/>
                <a:gd name="connsiteX1" fmla="*/ 3143250 w 8058150"/>
                <a:gd name="connsiteY1" fmla="*/ 16328 h 4400550"/>
                <a:gd name="connsiteX2" fmla="*/ 3306536 w 8058150"/>
                <a:gd name="connsiteY2" fmla="*/ 212271 h 4400550"/>
                <a:gd name="connsiteX3" fmla="*/ 3543300 w 8058150"/>
                <a:gd name="connsiteY3" fmla="*/ 1159328 h 4400550"/>
                <a:gd name="connsiteX4" fmla="*/ 3935186 w 8058150"/>
                <a:gd name="connsiteY4" fmla="*/ 2686050 h 4400550"/>
                <a:gd name="connsiteX5" fmla="*/ 4082143 w 8058150"/>
                <a:gd name="connsiteY5" fmla="*/ 2669721 h 4400550"/>
                <a:gd name="connsiteX6" fmla="*/ 4914900 w 8058150"/>
                <a:gd name="connsiteY6" fmla="*/ 1404257 h 4400550"/>
                <a:gd name="connsiteX7" fmla="*/ 5045529 w 8058150"/>
                <a:gd name="connsiteY7" fmla="*/ 1428750 h 4400550"/>
                <a:gd name="connsiteX8" fmla="*/ 5747657 w 8058150"/>
                <a:gd name="connsiteY8" fmla="*/ 4392385 h 4400550"/>
                <a:gd name="connsiteX9" fmla="*/ 5886450 w 8058150"/>
                <a:gd name="connsiteY9" fmla="*/ 4400550 h 4400550"/>
                <a:gd name="connsiteX10" fmla="*/ 8058150 w 8058150"/>
                <a:gd name="connsiteY10" fmla="*/ 1543050 h 4400550"/>
                <a:gd name="connsiteX0" fmla="*/ 0 w 8058150"/>
                <a:gd name="connsiteY0" fmla="*/ 0 h 4400550"/>
                <a:gd name="connsiteX1" fmla="*/ 3143250 w 8058150"/>
                <a:gd name="connsiteY1" fmla="*/ 16328 h 4400550"/>
                <a:gd name="connsiteX2" fmla="*/ 3306536 w 8058150"/>
                <a:gd name="connsiteY2" fmla="*/ 212271 h 4400550"/>
                <a:gd name="connsiteX3" fmla="*/ 3584121 w 8058150"/>
                <a:gd name="connsiteY3" fmla="*/ 1306285 h 4400550"/>
                <a:gd name="connsiteX4" fmla="*/ 3935186 w 8058150"/>
                <a:gd name="connsiteY4" fmla="*/ 2686050 h 4400550"/>
                <a:gd name="connsiteX5" fmla="*/ 4082143 w 8058150"/>
                <a:gd name="connsiteY5" fmla="*/ 2669721 h 4400550"/>
                <a:gd name="connsiteX6" fmla="*/ 4914900 w 8058150"/>
                <a:gd name="connsiteY6" fmla="*/ 1404257 h 4400550"/>
                <a:gd name="connsiteX7" fmla="*/ 5045529 w 8058150"/>
                <a:gd name="connsiteY7" fmla="*/ 1428750 h 4400550"/>
                <a:gd name="connsiteX8" fmla="*/ 5747657 w 8058150"/>
                <a:gd name="connsiteY8" fmla="*/ 4392385 h 4400550"/>
                <a:gd name="connsiteX9" fmla="*/ 5886450 w 8058150"/>
                <a:gd name="connsiteY9" fmla="*/ 4400550 h 4400550"/>
                <a:gd name="connsiteX10" fmla="*/ 8058150 w 8058150"/>
                <a:gd name="connsiteY10" fmla="*/ 1543050 h 4400550"/>
                <a:gd name="connsiteX0" fmla="*/ 0 w 8058150"/>
                <a:gd name="connsiteY0" fmla="*/ 0 h 4400550"/>
                <a:gd name="connsiteX1" fmla="*/ 3143250 w 8058150"/>
                <a:gd name="connsiteY1" fmla="*/ 16328 h 4400550"/>
                <a:gd name="connsiteX2" fmla="*/ 3306536 w 8058150"/>
                <a:gd name="connsiteY2" fmla="*/ 212271 h 4400550"/>
                <a:gd name="connsiteX3" fmla="*/ 3584121 w 8058150"/>
                <a:gd name="connsiteY3" fmla="*/ 1306285 h 4400550"/>
                <a:gd name="connsiteX4" fmla="*/ 3935186 w 8058150"/>
                <a:gd name="connsiteY4" fmla="*/ 2686050 h 4400550"/>
                <a:gd name="connsiteX5" fmla="*/ 4082143 w 8058150"/>
                <a:gd name="connsiteY5" fmla="*/ 2669721 h 4400550"/>
                <a:gd name="connsiteX6" fmla="*/ 4914900 w 8058150"/>
                <a:gd name="connsiteY6" fmla="*/ 1404257 h 4400550"/>
                <a:gd name="connsiteX7" fmla="*/ 5045529 w 8058150"/>
                <a:gd name="connsiteY7" fmla="*/ 1428750 h 4400550"/>
                <a:gd name="connsiteX8" fmla="*/ 5747657 w 8058150"/>
                <a:gd name="connsiteY8" fmla="*/ 4392385 h 4400550"/>
                <a:gd name="connsiteX9" fmla="*/ 5886450 w 8058150"/>
                <a:gd name="connsiteY9" fmla="*/ 4400550 h 4400550"/>
                <a:gd name="connsiteX10" fmla="*/ 8058150 w 8058150"/>
                <a:gd name="connsiteY10" fmla="*/ 1543050 h 4400550"/>
                <a:gd name="connsiteX0" fmla="*/ 0 w 8058150"/>
                <a:gd name="connsiteY0" fmla="*/ 0 h 4400550"/>
                <a:gd name="connsiteX1" fmla="*/ 3143250 w 8058150"/>
                <a:gd name="connsiteY1" fmla="*/ 16328 h 4400550"/>
                <a:gd name="connsiteX2" fmla="*/ 3306536 w 8058150"/>
                <a:gd name="connsiteY2" fmla="*/ 212271 h 4400550"/>
                <a:gd name="connsiteX3" fmla="*/ 3559628 w 8058150"/>
                <a:gd name="connsiteY3" fmla="*/ 1314449 h 4400550"/>
                <a:gd name="connsiteX4" fmla="*/ 3935186 w 8058150"/>
                <a:gd name="connsiteY4" fmla="*/ 2686050 h 4400550"/>
                <a:gd name="connsiteX5" fmla="*/ 4082143 w 8058150"/>
                <a:gd name="connsiteY5" fmla="*/ 2669721 h 4400550"/>
                <a:gd name="connsiteX6" fmla="*/ 4914900 w 8058150"/>
                <a:gd name="connsiteY6" fmla="*/ 1404257 h 4400550"/>
                <a:gd name="connsiteX7" fmla="*/ 5045529 w 8058150"/>
                <a:gd name="connsiteY7" fmla="*/ 1428750 h 4400550"/>
                <a:gd name="connsiteX8" fmla="*/ 5747657 w 8058150"/>
                <a:gd name="connsiteY8" fmla="*/ 4392385 h 4400550"/>
                <a:gd name="connsiteX9" fmla="*/ 5886450 w 8058150"/>
                <a:gd name="connsiteY9" fmla="*/ 4400550 h 4400550"/>
                <a:gd name="connsiteX10" fmla="*/ 8058150 w 8058150"/>
                <a:gd name="connsiteY10" fmla="*/ 1543050 h 4400550"/>
                <a:gd name="connsiteX0" fmla="*/ 0 w 8058150"/>
                <a:gd name="connsiteY0" fmla="*/ 0 h 4400550"/>
                <a:gd name="connsiteX1" fmla="*/ 3143250 w 8058150"/>
                <a:gd name="connsiteY1" fmla="*/ 16328 h 4400550"/>
                <a:gd name="connsiteX2" fmla="*/ 3306536 w 8058150"/>
                <a:gd name="connsiteY2" fmla="*/ 212271 h 4400550"/>
                <a:gd name="connsiteX3" fmla="*/ 3559628 w 8058150"/>
                <a:gd name="connsiteY3" fmla="*/ 1314449 h 4400550"/>
                <a:gd name="connsiteX4" fmla="*/ 3935186 w 8058150"/>
                <a:gd name="connsiteY4" fmla="*/ 2686050 h 4400550"/>
                <a:gd name="connsiteX5" fmla="*/ 4082143 w 8058150"/>
                <a:gd name="connsiteY5" fmla="*/ 2669721 h 4400550"/>
                <a:gd name="connsiteX6" fmla="*/ 4914900 w 8058150"/>
                <a:gd name="connsiteY6" fmla="*/ 1404257 h 4400550"/>
                <a:gd name="connsiteX7" fmla="*/ 5045529 w 8058150"/>
                <a:gd name="connsiteY7" fmla="*/ 1428750 h 4400550"/>
                <a:gd name="connsiteX8" fmla="*/ 5747657 w 8058150"/>
                <a:gd name="connsiteY8" fmla="*/ 4392385 h 4400550"/>
                <a:gd name="connsiteX9" fmla="*/ 5886450 w 8058150"/>
                <a:gd name="connsiteY9" fmla="*/ 4400550 h 4400550"/>
                <a:gd name="connsiteX10" fmla="*/ 8058150 w 8058150"/>
                <a:gd name="connsiteY10" fmla="*/ 1543050 h 4400550"/>
                <a:gd name="connsiteX0" fmla="*/ 0 w 8058150"/>
                <a:gd name="connsiteY0" fmla="*/ 0 h 4400550"/>
                <a:gd name="connsiteX1" fmla="*/ 3143250 w 8058150"/>
                <a:gd name="connsiteY1" fmla="*/ 16328 h 4400550"/>
                <a:gd name="connsiteX2" fmla="*/ 3306536 w 8058150"/>
                <a:gd name="connsiteY2" fmla="*/ 212271 h 4400550"/>
                <a:gd name="connsiteX3" fmla="*/ 3559628 w 8058150"/>
                <a:gd name="connsiteY3" fmla="*/ 1314449 h 4400550"/>
                <a:gd name="connsiteX4" fmla="*/ 3935186 w 8058150"/>
                <a:gd name="connsiteY4" fmla="*/ 2686050 h 4400550"/>
                <a:gd name="connsiteX5" fmla="*/ 4082143 w 8058150"/>
                <a:gd name="connsiteY5" fmla="*/ 2669721 h 4400550"/>
                <a:gd name="connsiteX6" fmla="*/ 4914900 w 8058150"/>
                <a:gd name="connsiteY6" fmla="*/ 1404257 h 4400550"/>
                <a:gd name="connsiteX7" fmla="*/ 5045529 w 8058150"/>
                <a:gd name="connsiteY7" fmla="*/ 1428750 h 4400550"/>
                <a:gd name="connsiteX8" fmla="*/ 5747657 w 8058150"/>
                <a:gd name="connsiteY8" fmla="*/ 4392385 h 4400550"/>
                <a:gd name="connsiteX9" fmla="*/ 5886450 w 8058150"/>
                <a:gd name="connsiteY9" fmla="*/ 4400550 h 4400550"/>
                <a:gd name="connsiteX10" fmla="*/ 8058150 w 8058150"/>
                <a:gd name="connsiteY10" fmla="*/ 1543050 h 4400550"/>
                <a:gd name="connsiteX0" fmla="*/ 0 w 8058150"/>
                <a:gd name="connsiteY0" fmla="*/ 0 h 4400550"/>
                <a:gd name="connsiteX1" fmla="*/ 3143250 w 8058150"/>
                <a:gd name="connsiteY1" fmla="*/ 16328 h 4400550"/>
                <a:gd name="connsiteX2" fmla="*/ 3306536 w 8058150"/>
                <a:gd name="connsiteY2" fmla="*/ 212271 h 4400550"/>
                <a:gd name="connsiteX3" fmla="*/ 3592285 w 8058150"/>
                <a:gd name="connsiteY3" fmla="*/ 1314449 h 4400550"/>
                <a:gd name="connsiteX4" fmla="*/ 3935186 w 8058150"/>
                <a:gd name="connsiteY4" fmla="*/ 2686050 h 4400550"/>
                <a:gd name="connsiteX5" fmla="*/ 4082143 w 8058150"/>
                <a:gd name="connsiteY5" fmla="*/ 2669721 h 4400550"/>
                <a:gd name="connsiteX6" fmla="*/ 4914900 w 8058150"/>
                <a:gd name="connsiteY6" fmla="*/ 1404257 h 4400550"/>
                <a:gd name="connsiteX7" fmla="*/ 5045529 w 8058150"/>
                <a:gd name="connsiteY7" fmla="*/ 1428750 h 4400550"/>
                <a:gd name="connsiteX8" fmla="*/ 5747657 w 8058150"/>
                <a:gd name="connsiteY8" fmla="*/ 4392385 h 4400550"/>
                <a:gd name="connsiteX9" fmla="*/ 5886450 w 8058150"/>
                <a:gd name="connsiteY9" fmla="*/ 4400550 h 4400550"/>
                <a:gd name="connsiteX10" fmla="*/ 8058150 w 8058150"/>
                <a:gd name="connsiteY10" fmla="*/ 1543050 h 4400550"/>
                <a:gd name="connsiteX0" fmla="*/ 0 w 8058150"/>
                <a:gd name="connsiteY0" fmla="*/ 0 h 4400550"/>
                <a:gd name="connsiteX1" fmla="*/ 3143250 w 8058150"/>
                <a:gd name="connsiteY1" fmla="*/ 16328 h 4400550"/>
                <a:gd name="connsiteX2" fmla="*/ 3306536 w 8058150"/>
                <a:gd name="connsiteY2" fmla="*/ 212271 h 4400550"/>
                <a:gd name="connsiteX3" fmla="*/ 3592285 w 8058150"/>
                <a:gd name="connsiteY3" fmla="*/ 1314449 h 4400550"/>
                <a:gd name="connsiteX4" fmla="*/ 3935186 w 8058150"/>
                <a:gd name="connsiteY4" fmla="*/ 2686050 h 4400550"/>
                <a:gd name="connsiteX5" fmla="*/ 4082143 w 8058150"/>
                <a:gd name="connsiteY5" fmla="*/ 2669721 h 4400550"/>
                <a:gd name="connsiteX6" fmla="*/ 4914900 w 8058150"/>
                <a:gd name="connsiteY6" fmla="*/ 1404257 h 4400550"/>
                <a:gd name="connsiteX7" fmla="*/ 5045529 w 8058150"/>
                <a:gd name="connsiteY7" fmla="*/ 1428750 h 4400550"/>
                <a:gd name="connsiteX8" fmla="*/ 5747657 w 8058150"/>
                <a:gd name="connsiteY8" fmla="*/ 4392385 h 4400550"/>
                <a:gd name="connsiteX9" fmla="*/ 5886450 w 8058150"/>
                <a:gd name="connsiteY9" fmla="*/ 4400550 h 4400550"/>
                <a:gd name="connsiteX10" fmla="*/ 8058150 w 8058150"/>
                <a:gd name="connsiteY10" fmla="*/ 1543050 h 4400550"/>
                <a:gd name="connsiteX0" fmla="*/ 0 w 8058150"/>
                <a:gd name="connsiteY0" fmla="*/ 0 h 4400550"/>
                <a:gd name="connsiteX1" fmla="*/ 3143250 w 8058150"/>
                <a:gd name="connsiteY1" fmla="*/ 16328 h 4400550"/>
                <a:gd name="connsiteX2" fmla="*/ 3306536 w 8058150"/>
                <a:gd name="connsiteY2" fmla="*/ 212271 h 4400550"/>
                <a:gd name="connsiteX3" fmla="*/ 3559628 w 8058150"/>
                <a:gd name="connsiteY3" fmla="*/ 1314449 h 4400550"/>
                <a:gd name="connsiteX4" fmla="*/ 3935186 w 8058150"/>
                <a:gd name="connsiteY4" fmla="*/ 2686050 h 4400550"/>
                <a:gd name="connsiteX5" fmla="*/ 4082143 w 8058150"/>
                <a:gd name="connsiteY5" fmla="*/ 2669721 h 4400550"/>
                <a:gd name="connsiteX6" fmla="*/ 4914900 w 8058150"/>
                <a:gd name="connsiteY6" fmla="*/ 1404257 h 4400550"/>
                <a:gd name="connsiteX7" fmla="*/ 5045529 w 8058150"/>
                <a:gd name="connsiteY7" fmla="*/ 1428750 h 4400550"/>
                <a:gd name="connsiteX8" fmla="*/ 5747657 w 8058150"/>
                <a:gd name="connsiteY8" fmla="*/ 4392385 h 4400550"/>
                <a:gd name="connsiteX9" fmla="*/ 5886450 w 8058150"/>
                <a:gd name="connsiteY9" fmla="*/ 4400550 h 4400550"/>
                <a:gd name="connsiteX10" fmla="*/ 8058150 w 8058150"/>
                <a:gd name="connsiteY10" fmla="*/ 1543050 h 4400550"/>
                <a:gd name="connsiteX0" fmla="*/ 0 w 8058150"/>
                <a:gd name="connsiteY0" fmla="*/ 0 h 4400550"/>
                <a:gd name="connsiteX1" fmla="*/ 3143250 w 8058150"/>
                <a:gd name="connsiteY1" fmla="*/ 16328 h 4400550"/>
                <a:gd name="connsiteX2" fmla="*/ 3306536 w 8058150"/>
                <a:gd name="connsiteY2" fmla="*/ 212271 h 4400550"/>
                <a:gd name="connsiteX3" fmla="*/ 3559628 w 8058150"/>
                <a:gd name="connsiteY3" fmla="*/ 1314449 h 4400550"/>
                <a:gd name="connsiteX4" fmla="*/ 3935186 w 8058150"/>
                <a:gd name="connsiteY4" fmla="*/ 2686050 h 4400550"/>
                <a:gd name="connsiteX5" fmla="*/ 4082143 w 8058150"/>
                <a:gd name="connsiteY5" fmla="*/ 2669721 h 4400550"/>
                <a:gd name="connsiteX6" fmla="*/ 4914900 w 8058150"/>
                <a:gd name="connsiteY6" fmla="*/ 1404257 h 4400550"/>
                <a:gd name="connsiteX7" fmla="*/ 5045529 w 8058150"/>
                <a:gd name="connsiteY7" fmla="*/ 1428750 h 4400550"/>
                <a:gd name="connsiteX8" fmla="*/ 5747657 w 8058150"/>
                <a:gd name="connsiteY8" fmla="*/ 4392385 h 4400550"/>
                <a:gd name="connsiteX9" fmla="*/ 5886450 w 8058150"/>
                <a:gd name="connsiteY9" fmla="*/ 4400550 h 4400550"/>
                <a:gd name="connsiteX10" fmla="*/ 8058150 w 8058150"/>
                <a:gd name="connsiteY10" fmla="*/ 1543050 h 4400550"/>
                <a:gd name="connsiteX0" fmla="*/ 0 w 8058150"/>
                <a:gd name="connsiteY0" fmla="*/ 0 h 4400550"/>
                <a:gd name="connsiteX1" fmla="*/ 3143250 w 8058150"/>
                <a:gd name="connsiteY1" fmla="*/ 16328 h 4400550"/>
                <a:gd name="connsiteX2" fmla="*/ 3306536 w 8058150"/>
                <a:gd name="connsiteY2" fmla="*/ 212271 h 4400550"/>
                <a:gd name="connsiteX3" fmla="*/ 3526971 w 8058150"/>
                <a:gd name="connsiteY3" fmla="*/ 1118506 h 4400550"/>
                <a:gd name="connsiteX4" fmla="*/ 3935186 w 8058150"/>
                <a:gd name="connsiteY4" fmla="*/ 2686050 h 4400550"/>
                <a:gd name="connsiteX5" fmla="*/ 4082143 w 8058150"/>
                <a:gd name="connsiteY5" fmla="*/ 2669721 h 4400550"/>
                <a:gd name="connsiteX6" fmla="*/ 4914900 w 8058150"/>
                <a:gd name="connsiteY6" fmla="*/ 1404257 h 4400550"/>
                <a:gd name="connsiteX7" fmla="*/ 5045529 w 8058150"/>
                <a:gd name="connsiteY7" fmla="*/ 1428750 h 4400550"/>
                <a:gd name="connsiteX8" fmla="*/ 5747657 w 8058150"/>
                <a:gd name="connsiteY8" fmla="*/ 4392385 h 4400550"/>
                <a:gd name="connsiteX9" fmla="*/ 5886450 w 8058150"/>
                <a:gd name="connsiteY9" fmla="*/ 4400550 h 4400550"/>
                <a:gd name="connsiteX10" fmla="*/ 8058150 w 8058150"/>
                <a:gd name="connsiteY10" fmla="*/ 1543050 h 4400550"/>
                <a:gd name="connsiteX0" fmla="*/ 0 w 8058150"/>
                <a:gd name="connsiteY0" fmla="*/ 0 h 4400550"/>
                <a:gd name="connsiteX1" fmla="*/ 3143250 w 8058150"/>
                <a:gd name="connsiteY1" fmla="*/ 16328 h 4400550"/>
                <a:gd name="connsiteX2" fmla="*/ 3306536 w 8058150"/>
                <a:gd name="connsiteY2" fmla="*/ 212271 h 4400550"/>
                <a:gd name="connsiteX3" fmla="*/ 3526971 w 8058150"/>
                <a:gd name="connsiteY3" fmla="*/ 1118506 h 4400550"/>
                <a:gd name="connsiteX4" fmla="*/ 3935186 w 8058150"/>
                <a:gd name="connsiteY4" fmla="*/ 2686050 h 4400550"/>
                <a:gd name="connsiteX5" fmla="*/ 4082143 w 8058150"/>
                <a:gd name="connsiteY5" fmla="*/ 2669721 h 4400550"/>
                <a:gd name="connsiteX6" fmla="*/ 4914900 w 8058150"/>
                <a:gd name="connsiteY6" fmla="*/ 1404257 h 4400550"/>
                <a:gd name="connsiteX7" fmla="*/ 5045529 w 8058150"/>
                <a:gd name="connsiteY7" fmla="*/ 1428750 h 4400550"/>
                <a:gd name="connsiteX8" fmla="*/ 5747657 w 8058150"/>
                <a:gd name="connsiteY8" fmla="*/ 4392385 h 4400550"/>
                <a:gd name="connsiteX9" fmla="*/ 5886450 w 8058150"/>
                <a:gd name="connsiteY9" fmla="*/ 4400550 h 4400550"/>
                <a:gd name="connsiteX10" fmla="*/ 8058150 w 8058150"/>
                <a:gd name="connsiteY10" fmla="*/ 1543050 h 4400550"/>
                <a:gd name="connsiteX0" fmla="*/ 0 w 8058150"/>
                <a:gd name="connsiteY0" fmla="*/ 0 h 4400550"/>
                <a:gd name="connsiteX1" fmla="*/ 3143250 w 8058150"/>
                <a:gd name="connsiteY1" fmla="*/ 16328 h 4400550"/>
                <a:gd name="connsiteX2" fmla="*/ 3306536 w 8058150"/>
                <a:gd name="connsiteY2" fmla="*/ 212271 h 4400550"/>
                <a:gd name="connsiteX3" fmla="*/ 3551464 w 8058150"/>
                <a:gd name="connsiteY3" fmla="*/ 1118506 h 4400550"/>
                <a:gd name="connsiteX4" fmla="*/ 3935186 w 8058150"/>
                <a:gd name="connsiteY4" fmla="*/ 2686050 h 4400550"/>
                <a:gd name="connsiteX5" fmla="*/ 4082143 w 8058150"/>
                <a:gd name="connsiteY5" fmla="*/ 2669721 h 4400550"/>
                <a:gd name="connsiteX6" fmla="*/ 4914900 w 8058150"/>
                <a:gd name="connsiteY6" fmla="*/ 1404257 h 4400550"/>
                <a:gd name="connsiteX7" fmla="*/ 5045529 w 8058150"/>
                <a:gd name="connsiteY7" fmla="*/ 1428750 h 4400550"/>
                <a:gd name="connsiteX8" fmla="*/ 5747657 w 8058150"/>
                <a:gd name="connsiteY8" fmla="*/ 4392385 h 4400550"/>
                <a:gd name="connsiteX9" fmla="*/ 5886450 w 8058150"/>
                <a:gd name="connsiteY9" fmla="*/ 4400550 h 4400550"/>
                <a:gd name="connsiteX10" fmla="*/ 8058150 w 8058150"/>
                <a:gd name="connsiteY10" fmla="*/ 1543050 h 4400550"/>
                <a:gd name="connsiteX0" fmla="*/ 0 w 8058150"/>
                <a:gd name="connsiteY0" fmla="*/ 0 h 4400550"/>
                <a:gd name="connsiteX1" fmla="*/ 3143250 w 8058150"/>
                <a:gd name="connsiteY1" fmla="*/ 16328 h 4400550"/>
                <a:gd name="connsiteX2" fmla="*/ 3306536 w 8058150"/>
                <a:gd name="connsiteY2" fmla="*/ 212271 h 4400550"/>
                <a:gd name="connsiteX3" fmla="*/ 3551464 w 8058150"/>
                <a:gd name="connsiteY3" fmla="*/ 1118506 h 4400550"/>
                <a:gd name="connsiteX4" fmla="*/ 3935186 w 8058150"/>
                <a:gd name="connsiteY4" fmla="*/ 2686050 h 4400550"/>
                <a:gd name="connsiteX5" fmla="*/ 4082143 w 8058150"/>
                <a:gd name="connsiteY5" fmla="*/ 2669721 h 4400550"/>
                <a:gd name="connsiteX6" fmla="*/ 4914900 w 8058150"/>
                <a:gd name="connsiteY6" fmla="*/ 1404257 h 4400550"/>
                <a:gd name="connsiteX7" fmla="*/ 5045529 w 8058150"/>
                <a:gd name="connsiteY7" fmla="*/ 1428750 h 4400550"/>
                <a:gd name="connsiteX8" fmla="*/ 5747657 w 8058150"/>
                <a:gd name="connsiteY8" fmla="*/ 4392385 h 4400550"/>
                <a:gd name="connsiteX9" fmla="*/ 5886450 w 8058150"/>
                <a:gd name="connsiteY9" fmla="*/ 4400550 h 4400550"/>
                <a:gd name="connsiteX10" fmla="*/ 8058150 w 8058150"/>
                <a:gd name="connsiteY10" fmla="*/ 1543050 h 4400550"/>
                <a:gd name="connsiteX0" fmla="*/ 0 w 8058150"/>
                <a:gd name="connsiteY0" fmla="*/ 0 h 4400550"/>
                <a:gd name="connsiteX1" fmla="*/ 3143250 w 8058150"/>
                <a:gd name="connsiteY1" fmla="*/ 16328 h 4400550"/>
                <a:gd name="connsiteX2" fmla="*/ 3306536 w 8058150"/>
                <a:gd name="connsiteY2" fmla="*/ 212271 h 4400550"/>
                <a:gd name="connsiteX3" fmla="*/ 3551464 w 8058150"/>
                <a:gd name="connsiteY3" fmla="*/ 1118506 h 4400550"/>
                <a:gd name="connsiteX4" fmla="*/ 3935186 w 8058150"/>
                <a:gd name="connsiteY4" fmla="*/ 2686050 h 4400550"/>
                <a:gd name="connsiteX5" fmla="*/ 4082143 w 8058150"/>
                <a:gd name="connsiteY5" fmla="*/ 2669721 h 4400550"/>
                <a:gd name="connsiteX6" fmla="*/ 4914900 w 8058150"/>
                <a:gd name="connsiteY6" fmla="*/ 1404257 h 4400550"/>
                <a:gd name="connsiteX7" fmla="*/ 5045529 w 8058150"/>
                <a:gd name="connsiteY7" fmla="*/ 1428750 h 4400550"/>
                <a:gd name="connsiteX8" fmla="*/ 5747657 w 8058150"/>
                <a:gd name="connsiteY8" fmla="*/ 4392385 h 4400550"/>
                <a:gd name="connsiteX9" fmla="*/ 5886450 w 8058150"/>
                <a:gd name="connsiteY9" fmla="*/ 4400550 h 4400550"/>
                <a:gd name="connsiteX10" fmla="*/ 8058150 w 8058150"/>
                <a:gd name="connsiteY10" fmla="*/ 1543050 h 4400550"/>
                <a:gd name="connsiteX0" fmla="*/ 0 w 8058150"/>
                <a:gd name="connsiteY0" fmla="*/ 0 h 4400550"/>
                <a:gd name="connsiteX1" fmla="*/ 3143250 w 8058150"/>
                <a:gd name="connsiteY1" fmla="*/ 16328 h 4400550"/>
                <a:gd name="connsiteX2" fmla="*/ 3306536 w 8058150"/>
                <a:gd name="connsiteY2" fmla="*/ 212271 h 4400550"/>
                <a:gd name="connsiteX3" fmla="*/ 3551464 w 8058150"/>
                <a:gd name="connsiteY3" fmla="*/ 1118506 h 4400550"/>
                <a:gd name="connsiteX4" fmla="*/ 3935186 w 8058150"/>
                <a:gd name="connsiteY4" fmla="*/ 2686050 h 4400550"/>
                <a:gd name="connsiteX5" fmla="*/ 4082143 w 8058150"/>
                <a:gd name="connsiteY5" fmla="*/ 2669721 h 4400550"/>
                <a:gd name="connsiteX6" fmla="*/ 4914900 w 8058150"/>
                <a:gd name="connsiteY6" fmla="*/ 1404257 h 4400550"/>
                <a:gd name="connsiteX7" fmla="*/ 5045529 w 8058150"/>
                <a:gd name="connsiteY7" fmla="*/ 1428750 h 4400550"/>
                <a:gd name="connsiteX8" fmla="*/ 5747657 w 8058150"/>
                <a:gd name="connsiteY8" fmla="*/ 4392385 h 4400550"/>
                <a:gd name="connsiteX9" fmla="*/ 5886450 w 8058150"/>
                <a:gd name="connsiteY9" fmla="*/ 4400550 h 4400550"/>
                <a:gd name="connsiteX10" fmla="*/ 8058150 w 8058150"/>
                <a:gd name="connsiteY10" fmla="*/ 1543050 h 4400550"/>
                <a:gd name="connsiteX0" fmla="*/ 0 w 8058150"/>
                <a:gd name="connsiteY0" fmla="*/ 0 h 4400550"/>
                <a:gd name="connsiteX1" fmla="*/ 3143250 w 8058150"/>
                <a:gd name="connsiteY1" fmla="*/ 16328 h 4400550"/>
                <a:gd name="connsiteX2" fmla="*/ 3306536 w 8058150"/>
                <a:gd name="connsiteY2" fmla="*/ 212271 h 4400550"/>
                <a:gd name="connsiteX3" fmla="*/ 3551464 w 8058150"/>
                <a:gd name="connsiteY3" fmla="*/ 1118506 h 4400550"/>
                <a:gd name="connsiteX4" fmla="*/ 3935186 w 8058150"/>
                <a:gd name="connsiteY4" fmla="*/ 2686050 h 4400550"/>
                <a:gd name="connsiteX5" fmla="*/ 4082143 w 8058150"/>
                <a:gd name="connsiteY5" fmla="*/ 2669721 h 4400550"/>
                <a:gd name="connsiteX6" fmla="*/ 4914900 w 8058150"/>
                <a:gd name="connsiteY6" fmla="*/ 1404257 h 4400550"/>
                <a:gd name="connsiteX7" fmla="*/ 5021036 w 8058150"/>
                <a:gd name="connsiteY7" fmla="*/ 1436914 h 4400550"/>
                <a:gd name="connsiteX8" fmla="*/ 5747657 w 8058150"/>
                <a:gd name="connsiteY8" fmla="*/ 4392385 h 4400550"/>
                <a:gd name="connsiteX9" fmla="*/ 5886450 w 8058150"/>
                <a:gd name="connsiteY9" fmla="*/ 4400550 h 4400550"/>
                <a:gd name="connsiteX10" fmla="*/ 8058150 w 8058150"/>
                <a:gd name="connsiteY10" fmla="*/ 1543050 h 4400550"/>
                <a:gd name="connsiteX0" fmla="*/ 0 w 8058150"/>
                <a:gd name="connsiteY0" fmla="*/ 0 h 4400550"/>
                <a:gd name="connsiteX1" fmla="*/ 3143250 w 8058150"/>
                <a:gd name="connsiteY1" fmla="*/ 16328 h 4400550"/>
                <a:gd name="connsiteX2" fmla="*/ 3306536 w 8058150"/>
                <a:gd name="connsiteY2" fmla="*/ 212271 h 4400550"/>
                <a:gd name="connsiteX3" fmla="*/ 3551464 w 8058150"/>
                <a:gd name="connsiteY3" fmla="*/ 1118506 h 4400550"/>
                <a:gd name="connsiteX4" fmla="*/ 3935186 w 8058150"/>
                <a:gd name="connsiteY4" fmla="*/ 2686050 h 4400550"/>
                <a:gd name="connsiteX5" fmla="*/ 4082143 w 8058150"/>
                <a:gd name="connsiteY5" fmla="*/ 2669721 h 4400550"/>
                <a:gd name="connsiteX6" fmla="*/ 4914900 w 8058150"/>
                <a:gd name="connsiteY6" fmla="*/ 1404257 h 4400550"/>
                <a:gd name="connsiteX7" fmla="*/ 5021036 w 8058150"/>
                <a:gd name="connsiteY7" fmla="*/ 1436914 h 4400550"/>
                <a:gd name="connsiteX8" fmla="*/ 5747657 w 8058150"/>
                <a:gd name="connsiteY8" fmla="*/ 4392385 h 4400550"/>
                <a:gd name="connsiteX9" fmla="*/ 5886450 w 8058150"/>
                <a:gd name="connsiteY9" fmla="*/ 4400550 h 4400550"/>
                <a:gd name="connsiteX10" fmla="*/ 8058150 w 8058150"/>
                <a:gd name="connsiteY10" fmla="*/ 1543050 h 4400550"/>
                <a:gd name="connsiteX0" fmla="*/ 0 w 8058150"/>
                <a:gd name="connsiteY0" fmla="*/ 0 h 4400550"/>
                <a:gd name="connsiteX1" fmla="*/ 3143250 w 8058150"/>
                <a:gd name="connsiteY1" fmla="*/ 16328 h 4400550"/>
                <a:gd name="connsiteX2" fmla="*/ 3306536 w 8058150"/>
                <a:gd name="connsiteY2" fmla="*/ 212271 h 4400550"/>
                <a:gd name="connsiteX3" fmla="*/ 3551464 w 8058150"/>
                <a:gd name="connsiteY3" fmla="*/ 1118506 h 4400550"/>
                <a:gd name="connsiteX4" fmla="*/ 3935186 w 8058150"/>
                <a:gd name="connsiteY4" fmla="*/ 2686050 h 4400550"/>
                <a:gd name="connsiteX5" fmla="*/ 4082143 w 8058150"/>
                <a:gd name="connsiteY5" fmla="*/ 2669721 h 4400550"/>
                <a:gd name="connsiteX6" fmla="*/ 4914900 w 8058150"/>
                <a:gd name="connsiteY6" fmla="*/ 1404257 h 4400550"/>
                <a:gd name="connsiteX7" fmla="*/ 5021036 w 8058150"/>
                <a:gd name="connsiteY7" fmla="*/ 1436914 h 4400550"/>
                <a:gd name="connsiteX8" fmla="*/ 5747657 w 8058150"/>
                <a:gd name="connsiteY8" fmla="*/ 4392385 h 4400550"/>
                <a:gd name="connsiteX9" fmla="*/ 5886450 w 8058150"/>
                <a:gd name="connsiteY9" fmla="*/ 4400550 h 4400550"/>
                <a:gd name="connsiteX10" fmla="*/ 8058150 w 8058150"/>
                <a:gd name="connsiteY10" fmla="*/ 1543050 h 4400550"/>
                <a:gd name="connsiteX0" fmla="*/ 0 w 8058150"/>
                <a:gd name="connsiteY0" fmla="*/ 0 h 4449581"/>
                <a:gd name="connsiteX1" fmla="*/ 3143250 w 8058150"/>
                <a:gd name="connsiteY1" fmla="*/ 16328 h 4449581"/>
                <a:gd name="connsiteX2" fmla="*/ 3306536 w 8058150"/>
                <a:gd name="connsiteY2" fmla="*/ 212271 h 4449581"/>
                <a:gd name="connsiteX3" fmla="*/ 3551464 w 8058150"/>
                <a:gd name="connsiteY3" fmla="*/ 1118506 h 4449581"/>
                <a:gd name="connsiteX4" fmla="*/ 3935186 w 8058150"/>
                <a:gd name="connsiteY4" fmla="*/ 2686050 h 4449581"/>
                <a:gd name="connsiteX5" fmla="*/ 4082143 w 8058150"/>
                <a:gd name="connsiteY5" fmla="*/ 2669721 h 4449581"/>
                <a:gd name="connsiteX6" fmla="*/ 4914900 w 8058150"/>
                <a:gd name="connsiteY6" fmla="*/ 1404257 h 4449581"/>
                <a:gd name="connsiteX7" fmla="*/ 5021036 w 8058150"/>
                <a:gd name="connsiteY7" fmla="*/ 1436914 h 4449581"/>
                <a:gd name="connsiteX8" fmla="*/ 5747657 w 8058150"/>
                <a:gd name="connsiteY8" fmla="*/ 4392385 h 4449581"/>
                <a:gd name="connsiteX9" fmla="*/ 5886450 w 8058150"/>
                <a:gd name="connsiteY9" fmla="*/ 4400550 h 4449581"/>
                <a:gd name="connsiteX10" fmla="*/ 8058150 w 8058150"/>
                <a:gd name="connsiteY10" fmla="*/ 1543050 h 4449581"/>
                <a:gd name="connsiteX0" fmla="*/ 0 w 8058150"/>
                <a:gd name="connsiteY0" fmla="*/ 0 h 4504489"/>
                <a:gd name="connsiteX1" fmla="*/ 3143250 w 8058150"/>
                <a:gd name="connsiteY1" fmla="*/ 16328 h 4504489"/>
                <a:gd name="connsiteX2" fmla="*/ 3306536 w 8058150"/>
                <a:gd name="connsiteY2" fmla="*/ 212271 h 4504489"/>
                <a:gd name="connsiteX3" fmla="*/ 3551464 w 8058150"/>
                <a:gd name="connsiteY3" fmla="*/ 1118506 h 4504489"/>
                <a:gd name="connsiteX4" fmla="*/ 3935186 w 8058150"/>
                <a:gd name="connsiteY4" fmla="*/ 2686050 h 4504489"/>
                <a:gd name="connsiteX5" fmla="*/ 4082143 w 8058150"/>
                <a:gd name="connsiteY5" fmla="*/ 2669721 h 4504489"/>
                <a:gd name="connsiteX6" fmla="*/ 4914900 w 8058150"/>
                <a:gd name="connsiteY6" fmla="*/ 1404257 h 4504489"/>
                <a:gd name="connsiteX7" fmla="*/ 5021036 w 8058150"/>
                <a:gd name="connsiteY7" fmla="*/ 1436914 h 4504489"/>
                <a:gd name="connsiteX8" fmla="*/ 5747657 w 8058150"/>
                <a:gd name="connsiteY8" fmla="*/ 4392385 h 4504489"/>
                <a:gd name="connsiteX9" fmla="*/ 5886450 w 8058150"/>
                <a:gd name="connsiteY9" fmla="*/ 4400550 h 4504489"/>
                <a:gd name="connsiteX10" fmla="*/ 8058150 w 8058150"/>
                <a:gd name="connsiteY10" fmla="*/ 1543050 h 4504489"/>
                <a:gd name="connsiteX0" fmla="*/ 0 w 8058150"/>
                <a:gd name="connsiteY0" fmla="*/ 0 h 4473413"/>
                <a:gd name="connsiteX1" fmla="*/ 3143250 w 8058150"/>
                <a:gd name="connsiteY1" fmla="*/ 16328 h 4473413"/>
                <a:gd name="connsiteX2" fmla="*/ 3306536 w 8058150"/>
                <a:gd name="connsiteY2" fmla="*/ 212271 h 4473413"/>
                <a:gd name="connsiteX3" fmla="*/ 3551464 w 8058150"/>
                <a:gd name="connsiteY3" fmla="*/ 1118506 h 4473413"/>
                <a:gd name="connsiteX4" fmla="*/ 3935186 w 8058150"/>
                <a:gd name="connsiteY4" fmla="*/ 2686050 h 4473413"/>
                <a:gd name="connsiteX5" fmla="*/ 4082143 w 8058150"/>
                <a:gd name="connsiteY5" fmla="*/ 2669721 h 4473413"/>
                <a:gd name="connsiteX6" fmla="*/ 4914900 w 8058150"/>
                <a:gd name="connsiteY6" fmla="*/ 1404257 h 4473413"/>
                <a:gd name="connsiteX7" fmla="*/ 5021036 w 8058150"/>
                <a:gd name="connsiteY7" fmla="*/ 1436914 h 4473413"/>
                <a:gd name="connsiteX8" fmla="*/ 5747657 w 8058150"/>
                <a:gd name="connsiteY8" fmla="*/ 4392385 h 4473413"/>
                <a:gd name="connsiteX9" fmla="*/ 5886450 w 8058150"/>
                <a:gd name="connsiteY9" fmla="*/ 4400550 h 4473413"/>
                <a:gd name="connsiteX10" fmla="*/ 8058150 w 8058150"/>
                <a:gd name="connsiteY10" fmla="*/ 1543050 h 4473413"/>
                <a:gd name="connsiteX0" fmla="*/ 0 w 8058150"/>
                <a:gd name="connsiteY0" fmla="*/ 0 h 4473413"/>
                <a:gd name="connsiteX1" fmla="*/ 3143250 w 8058150"/>
                <a:gd name="connsiteY1" fmla="*/ 16328 h 4473413"/>
                <a:gd name="connsiteX2" fmla="*/ 3306536 w 8058150"/>
                <a:gd name="connsiteY2" fmla="*/ 212271 h 4473413"/>
                <a:gd name="connsiteX3" fmla="*/ 3551464 w 8058150"/>
                <a:gd name="connsiteY3" fmla="*/ 1118506 h 4473413"/>
                <a:gd name="connsiteX4" fmla="*/ 3935186 w 8058150"/>
                <a:gd name="connsiteY4" fmla="*/ 2686050 h 4473413"/>
                <a:gd name="connsiteX5" fmla="*/ 4082143 w 8058150"/>
                <a:gd name="connsiteY5" fmla="*/ 2669721 h 4473413"/>
                <a:gd name="connsiteX6" fmla="*/ 4914900 w 8058150"/>
                <a:gd name="connsiteY6" fmla="*/ 1404257 h 4473413"/>
                <a:gd name="connsiteX7" fmla="*/ 5021036 w 8058150"/>
                <a:gd name="connsiteY7" fmla="*/ 1436914 h 4473413"/>
                <a:gd name="connsiteX8" fmla="*/ 5747657 w 8058150"/>
                <a:gd name="connsiteY8" fmla="*/ 4392385 h 4473413"/>
                <a:gd name="connsiteX9" fmla="*/ 5886450 w 8058150"/>
                <a:gd name="connsiteY9" fmla="*/ 4400550 h 4473413"/>
                <a:gd name="connsiteX10" fmla="*/ 8058150 w 8058150"/>
                <a:gd name="connsiteY10" fmla="*/ 1543050 h 4473413"/>
                <a:gd name="connsiteX0" fmla="*/ 0 w 8058150"/>
                <a:gd name="connsiteY0" fmla="*/ 0 h 4473413"/>
                <a:gd name="connsiteX1" fmla="*/ 3143250 w 8058150"/>
                <a:gd name="connsiteY1" fmla="*/ 16328 h 4473413"/>
                <a:gd name="connsiteX2" fmla="*/ 3306536 w 8058150"/>
                <a:gd name="connsiteY2" fmla="*/ 212271 h 4473413"/>
                <a:gd name="connsiteX3" fmla="*/ 3551464 w 8058150"/>
                <a:gd name="connsiteY3" fmla="*/ 1118506 h 4473413"/>
                <a:gd name="connsiteX4" fmla="*/ 3935186 w 8058150"/>
                <a:gd name="connsiteY4" fmla="*/ 2686050 h 4473413"/>
                <a:gd name="connsiteX5" fmla="*/ 4082143 w 8058150"/>
                <a:gd name="connsiteY5" fmla="*/ 2669721 h 4473413"/>
                <a:gd name="connsiteX6" fmla="*/ 4914900 w 8058150"/>
                <a:gd name="connsiteY6" fmla="*/ 1404257 h 4473413"/>
                <a:gd name="connsiteX7" fmla="*/ 5021036 w 8058150"/>
                <a:gd name="connsiteY7" fmla="*/ 1436914 h 4473413"/>
                <a:gd name="connsiteX8" fmla="*/ 5747657 w 8058150"/>
                <a:gd name="connsiteY8" fmla="*/ 4392385 h 4473413"/>
                <a:gd name="connsiteX9" fmla="*/ 5886450 w 8058150"/>
                <a:gd name="connsiteY9" fmla="*/ 4400550 h 4473413"/>
                <a:gd name="connsiteX10" fmla="*/ 8058150 w 8058150"/>
                <a:gd name="connsiteY10" fmla="*/ 1543050 h 4473413"/>
                <a:gd name="connsiteX0" fmla="*/ 0 w 8058150"/>
                <a:gd name="connsiteY0" fmla="*/ 0 h 4473413"/>
                <a:gd name="connsiteX1" fmla="*/ 3143250 w 8058150"/>
                <a:gd name="connsiteY1" fmla="*/ 16328 h 4473413"/>
                <a:gd name="connsiteX2" fmla="*/ 3306536 w 8058150"/>
                <a:gd name="connsiteY2" fmla="*/ 212271 h 4473413"/>
                <a:gd name="connsiteX3" fmla="*/ 3551464 w 8058150"/>
                <a:gd name="connsiteY3" fmla="*/ 1118506 h 4473413"/>
                <a:gd name="connsiteX4" fmla="*/ 3935186 w 8058150"/>
                <a:gd name="connsiteY4" fmla="*/ 2686050 h 4473413"/>
                <a:gd name="connsiteX5" fmla="*/ 4082143 w 8058150"/>
                <a:gd name="connsiteY5" fmla="*/ 2669721 h 4473413"/>
                <a:gd name="connsiteX6" fmla="*/ 4914900 w 8058150"/>
                <a:gd name="connsiteY6" fmla="*/ 1404257 h 4473413"/>
                <a:gd name="connsiteX7" fmla="*/ 5021036 w 8058150"/>
                <a:gd name="connsiteY7" fmla="*/ 1436914 h 4473413"/>
                <a:gd name="connsiteX8" fmla="*/ 5747657 w 8058150"/>
                <a:gd name="connsiteY8" fmla="*/ 4392385 h 4473413"/>
                <a:gd name="connsiteX9" fmla="*/ 5886450 w 8058150"/>
                <a:gd name="connsiteY9" fmla="*/ 4400550 h 4473413"/>
                <a:gd name="connsiteX10" fmla="*/ 8058150 w 8058150"/>
                <a:gd name="connsiteY10" fmla="*/ 1543050 h 4473413"/>
                <a:gd name="connsiteX0" fmla="*/ 0 w 8058150"/>
                <a:gd name="connsiteY0" fmla="*/ 0 h 4469884"/>
                <a:gd name="connsiteX1" fmla="*/ 3143250 w 8058150"/>
                <a:gd name="connsiteY1" fmla="*/ 16328 h 4469884"/>
                <a:gd name="connsiteX2" fmla="*/ 3306536 w 8058150"/>
                <a:gd name="connsiteY2" fmla="*/ 212271 h 4469884"/>
                <a:gd name="connsiteX3" fmla="*/ 3551464 w 8058150"/>
                <a:gd name="connsiteY3" fmla="*/ 1118506 h 4469884"/>
                <a:gd name="connsiteX4" fmla="*/ 3935186 w 8058150"/>
                <a:gd name="connsiteY4" fmla="*/ 2686050 h 4469884"/>
                <a:gd name="connsiteX5" fmla="*/ 4082143 w 8058150"/>
                <a:gd name="connsiteY5" fmla="*/ 2669721 h 4469884"/>
                <a:gd name="connsiteX6" fmla="*/ 4914900 w 8058150"/>
                <a:gd name="connsiteY6" fmla="*/ 1404257 h 4469884"/>
                <a:gd name="connsiteX7" fmla="*/ 5021036 w 8058150"/>
                <a:gd name="connsiteY7" fmla="*/ 1436914 h 4469884"/>
                <a:gd name="connsiteX8" fmla="*/ 5747657 w 8058150"/>
                <a:gd name="connsiteY8" fmla="*/ 4392385 h 4469884"/>
                <a:gd name="connsiteX9" fmla="*/ 5910943 w 8058150"/>
                <a:gd name="connsiteY9" fmla="*/ 4392385 h 4469884"/>
                <a:gd name="connsiteX10" fmla="*/ 8058150 w 8058150"/>
                <a:gd name="connsiteY10" fmla="*/ 1543050 h 4469884"/>
                <a:gd name="connsiteX0" fmla="*/ 0 w 8090807"/>
                <a:gd name="connsiteY0" fmla="*/ 0 h 4469884"/>
                <a:gd name="connsiteX1" fmla="*/ 3143250 w 8090807"/>
                <a:gd name="connsiteY1" fmla="*/ 16328 h 4469884"/>
                <a:gd name="connsiteX2" fmla="*/ 3306536 w 8090807"/>
                <a:gd name="connsiteY2" fmla="*/ 212271 h 4469884"/>
                <a:gd name="connsiteX3" fmla="*/ 3551464 w 8090807"/>
                <a:gd name="connsiteY3" fmla="*/ 1118506 h 4469884"/>
                <a:gd name="connsiteX4" fmla="*/ 3935186 w 8090807"/>
                <a:gd name="connsiteY4" fmla="*/ 2686050 h 4469884"/>
                <a:gd name="connsiteX5" fmla="*/ 4082143 w 8090807"/>
                <a:gd name="connsiteY5" fmla="*/ 2669721 h 4469884"/>
                <a:gd name="connsiteX6" fmla="*/ 4914900 w 8090807"/>
                <a:gd name="connsiteY6" fmla="*/ 1404257 h 4469884"/>
                <a:gd name="connsiteX7" fmla="*/ 5021036 w 8090807"/>
                <a:gd name="connsiteY7" fmla="*/ 1436914 h 4469884"/>
                <a:gd name="connsiteX8" fmla="*/ 5747657 w 8090807"/>
                <a:gd name="connsiteY8" fmla="*/ 4392385 h 4469884"/>
                <a:gd name="connsiteX9" fmla="*/ 5910943 w 8090807"/>
                <a:gd name="connsiteY9" fmla="*/ 4392385 h 4469884"/>
                <a:gd name="connsiteX10" fmla="*/ 8090807 w 8090807"/>
                <a:gd name="connsiteY10" fmla="*/ 1240972 h 4469884"/>
                <a:gd name="connsiteX0" fmla="*/ 0 w 8107843"/>
                <a:gd name="connsiteY0" fmla="*/ 0 h 4469884"/>
                <a:gd name="connsiteX1" fmla="*/ 3143250 w 8107843"/>
                <a:gd name="connsiteY1" fmla="*/ 16328 h 4469884"/>
                <a:gd name="connsiteX2" fmla="*/ 3306536 w 8107843"/>
                <a:gd name="connsiteY2" fmla="*/ 212271 h 4469884"/>
                <a:gd name="connsiteX3" fmla="*/ 3551464 w 8107843"/>
                <a:gd name="connsiteY3" fmla="*/ 1118506 h 4469884"/>
                <a:gd name="connsiteX4" fmla="*/ 3935186 w 8107843"/>
                <a:gd name="connsiteY4" fmla="*/ 2686050 h 4469884"/>
                <a:gd name="connsiteX5" fmla="*/ 4082143 w 8107843"/>
                <a:gd name="connsiteY5" fmla="*/ 2669721 h 4469884"/>
                <a:gd name="connsiteX6" fmla="*/ 4914900 w 8107843"/>
                <a:gd name="connsiteY6" fmla="*/ 1404257 h 4469884"/>
                <a:gd name="connsiteX7" fmla="*/ 5021036 w 8107843"/>
                <a:gd name="connsiteY7" fmla="*/ 1436914 h 4469884"/>
                <a:gd name="connsiteX8" fmla="*/ 5747657 w 8107843"/>
                <a:gd name="connsiteY8" fmla="*/ 4392385 h 4469884"/>
                <a:gd name="connsiteX9" fmla="*/ 5910943 w 8107843"/>
                <a:gd name="connsiteY9" fmla="*/ 4392385 h 4469884"/>
                <a:gd name="connsiteX10" fmla="*/ 7878536 w 8107843"/>
                <a:gd name="connsiteY10" fmla="*/ 1338943 h 4469884"/>
                <a:gd name="connsiteX11" fmla="*/ 8090807 w 8107843"/>
                <a:gd name="connsiteY11" fmla="*/ 1240972 h 4469884"/>
                <a:gd name="connsiteX0" fmla="*/ 0 w 8202495"/>
                <a:gd name="connsiteY0" fmla="*/ 0 h 4469884"/>
                <a:gd name="connsiteX1" fmla="*/ 3143250 w 8202495"/>
                <a:gd name="connsiteY1" fmla="*/ 16328 h 4469884"/>
                <a:gd name="connsiteX2" fmla="*/ 3306536 w 8202495"/>
                <a:gd name="connsiteY2" fmla="*/ 212271 h 4469884"/>
                <a:gd name="connsiteX3" fmla="*/ 3551464 w 8202495"/>
                <a:gd name="connsiteY3" fmla="*/ 1118506 h 4469884"/>
                <a:gd name="connsiteX4" fmla="*/ 3935186 w 8202495"/>
                <a:gd name="connsiteY4" fmla="*/ 2686050 h 4469884"/>
                <a:gd name="connsiteX5" fmla="*/ 4082143 w 8202495"/>
                <a:gd name="connsiteY5" fmla="*/ 2669721 h 4469884"/>
                <a:gd name="connsiteX6" fmla="*/ 4914900 w 8202495"/>
                <a:gd name="connsiteY6" fmla="*/ 1404257 h 4469884"/>
                <a:gd name="connsiteX7" fmla="*/ 5021036 w 8202495"/>
                <a:gd name="connsiteY7" fmla="*/ 1436914 h 4469884"/>
                <a:gd name="connsiteX8" fmla="*/ 5747657 w 8202495"/>
                <a:gd name="connsiteY8" fmla="*/ 4392385 h 4469884"/>
                <a:gd name="connsiteX9" fmla="*/ 5910943 w 8202495"/>
                <a:gd name="connsiteY9" fmla="*/ 4392385 h 4469884"/>
                <a:gd name="connsiteX10" fmla="*/ 8033657 w 8202495"/>
                <a:gd name="connsiteY10" fmla="*/ 1543050 h 4469884"/>
                <a:gd name="connsiteX11" fmla="*/ 8090807 w 8202495"/>
                <a:gd name="connsiteY11" fmla="*/ 1240972 h 4469884"/>
                <a:gd name="connsiteX0" fmla="*/ 0 w 8202495"/>
                <a:gd name="connsiteY0" fmla="*/ 0 h 4469884"/>
                <a:gd name="connsiteX1" fmla="*/ 3143250 w 8202495"/>
                <a:gd name="connsiteY1" fmla="*/ 16328 h 4469884"/>
                <a:gd name="connsiteX2" fmla="*/ 3306536 w 8202495"/>
                <a:gd name="connsiteY2" fmla="*/ 212271 h 4469884"/>
                <a:gd name="connsiteX3" fmla="*/ 3551464 w 8202495"/>
                <a:gd name="connsiteY3" fmla="*/ 1118506 h 4469884"/>
                <a:gd name="connsiteX4" fmla="*/ 3935186 w 8202495"/>
                <a:gd name="connsiteY4" fmla="*/ 2686050 h 4469884"/>
                <a:gd name="connsiteX5" fmla="*/ 4082143 w 8202495"/>
                <a:gd name="connsiteY5" fmla="*/ 2669721 h 4469884"/>
                <a:gd name="connsiteX6" fmla="*/ 4914900 w 8202495"/>
                <a:gd name="connsiteY6" fmla="*/ 1404257 h 4469884"/>
                <a:gd name="connsiteX7" fmla="*/ 5021036 w 8202495"/>
                <a:gd name="connsiteY7" fmla="*/ 1436914 h 4469884"/>
                <a:gd name="connsiteX8" fmla="*/ 5747657 w 8202495"/>
                <a:gd name="connsiteY8" fmla="*/ 4392385 h 4469884"/>
                <a:gd name="connsiteX9" fmla="*/ 5910943 w 8202495"/>
                <a:gd name="connsiteY9" fmla="*/ 4392385 h 4469884"/>
                <a:gd name="connsiteX10" fmla="*/ 8033657 w 8202495"/>
                <a:gd name="connsiteY10" fmla="*/ 1543050 h 4469884"/>
                <a:gd name="connsiteX11" fmla="*/ 8090807 w 8202495"/>
                <a:gd name="connsiteY11" fmla="*/ 1240972 h 4469884"/>
                <a:gd name="connsiteX0" fmla="*/ 0 w 8202495"/>
                <a:gd name="connsiteY0" fmla="*/ 0 h 4469884"/>
                <a:gd name="connsiteX1" fmla="*/ 3143250 w 8202495"/>
                <a:gd name="connsiteY1" fmla="*/ 16328 h 4469884"/>
                <a:gd name="connsiteX2" fmla="*/ 3306536 w 8202495"/>
                <a:gd name="connsiteY2" fmla="*/ 212271 h 4469884"/>
                <a:gd name="connsiteX3" fmla="*/ 3551464 w 8202495"/>
                <a:gd name="connsiteY3" fmla="*/ 1118506 h 4469884"/>
                <a:gd name="connsiteX4" fmla="*/ 3935186 w 8202495"/>
                <a:gd name="connsiteY4" fmla="*/ 2686050 h 4469884"/>
                <a:gd name="connsiteX5" fmla="*/ 4082143 w 8202495"/>
                <a:gd name="connsiteY5" fmla="*/ 2669721 h 4469884"/>
                <a:gd name="connsiteX6" fmla="*/ 4914900 w 8202495"/>
                <a:gd name="connsiteY6" fmla="*/ 1404257 h 4469884"/>
                <a:gd name="connsiteX7" fmla="*/ 5021036 w 8202495"/>
                <a:gd name="connsiteY7" fmla="*/ 1436914 h 4469884"/>
                <a:gd name="connsiteX8" fmla="*/ 5747657 w 8202495"/>
                <a:gd name="connsiteY8" fmla="*/ 4392385 h 4469884"/>
                <a:gd name="connsiteX9" fmla="*/ 5910943 w 8202495"/>
                <a:gd name="connsiteY9" fmla="*/ 4392385 h 4469884"/>
                <a:gd name="connsiteX10" fmla="*/ 8033657 w 8202495"/>
                <a:gd name="connsiteY10" fmla="*/ 1543050 h 4469884"/>
                <a:gd name="connsiteX11" fmla="*/ 8090807 w 8202495"/>
                <a:gd name="connsiteY11" fmla="*/ 1240972 h 4469884"/>
                <a:gd name="connsiteX0" fmla="*/ 0 w 8202495"/>
                <a:gd name="connsiteY0" fmla="*/ 0 h 4469884"/>
                <a:gd name="connsiteX1" fmla="*/ 3143250 w 8202495"/>
                <a:gd name="connsiteY1" fmla="*/ 16328 h 4469884"/>
                <a:gd name="connsiteX2" fmla="*/ 3306536 w 8202495"/>
                <a:gd name="connsiteY2" fmla="*/ 212271 h 4469884"/>
                <a:gd name="connsiteX3" fmla="*/ 3551464 w 8202495"/>
                <a:gd name="connsiteY3" fmla="*/ 1118506 h 4469884"/>
                <a:gd name="connsiteX4" fmla="*/ 3935186 w 8202495"/>
                <a:gd name="connsiteY4" fmla="*/ 2686050 h 4469884"/>
                <a:gd name="connsiteX5" fmla="*/ 4082143 w 8202495"/>
                <a:gd name="connsiteY5" fmla="*/ 2669721 h 4469884"/>
                <a:gd name="connsiteX6" fmla="*/ 4914900 w 8202495"/>
                <a:gd name="connsiteY6" fmla="*/ 1404257 h 4469884"/>
                <a:gd name="connsiteX7" fmla="*/ 5021036 w 8202495"/>
                <a:gd name="connsiteY7" fmla="*/ 1436914 h 4469884"/>
                <a:gd name="connsiteX8" fmla="*/ 5747657 w 8202495"/>
                <a:gd name="connsiteY8" fmla="*/ 4392385 h 4469884"/>
                <a:gd name="connsiteX9" fmla="*/ 5910943 w 8202495"/>
                <a:gd name="connsiteY9" fmla="*/ 4392385 h 4469884"/>
                <a:gd name="connsiteX10" fmla="*/ 8033657 w 8202495"/>
                <a:gd name="connsiteY10" fmla="*/ 1543050 h 4469884"/>
                <a:gd name="connsiteX11" fmla="*/ 8090807 w 8202495"/>
                <a:gd name="connsiteY11" fmla="*/ 1240972 h 4469884"/>
                <a:gd name="connsiteX0" fmla="*/ 0 w 8181922"/>
                <a:gd name="connsiteY0" fmla="*/ 0 h 4469884"/>
                <a:gd name="connsiteX1" fmla="*/ 3143250 w 8181922"/>
                <a:gd name="connsiteY1" fmla="*/ 16328 h 4469884"/>
                <a:gd name="connsiteX2" fmla="*/ 3306536 w 8181922"/>
                <a:gd name="connsiteY2" fmla="*/ 212271 h 4469884"/>
                <a:gd name="connsiteX3" fmla="*/ 3551464 w 8181922"/>
                <a:gd name="connsiteY3" fmla="*/ 1118506 h 4469884"/>
                <a:gd name="connsiteX4" fmla="*/ 3935186 w 8181922"/>
                <a:gd name="connsiteY4" fmla="*/ 2686050 h 4469884"/>
                <a:gd name="connsiteX5" fmla="*/ 4082143 w 8181922"/>
                <a:gd name="connsiteY5" fmla="*/ 2669721 h 4469884"/>
                <a:gd name="connsiteX6" fmla="*/ 4914900 w 8181922"/>
                <a:gd name="connsiteY6" fmla="*/ 1404257 h 4469884"/>
                <a:gd name="connsiteX7" fmla="*/ 5021036 w 8181922"/>
                <a:gd name="connsiteY7" fmla="*/ 1436914 h 4469884"/>
                <a:gd name="connsiteX8" fmla="*/ 5747657 w 8181922"/>
                <a:gd name="connsiteY8" fmla="*/ 4392385 h 4469884"/>
                <a:gd name="connsiteX9" fmla="*/ 5910943 w 8181922"/>
                <a:gd name="connsiteY9" fmla="*/ 4392385 h 4469884"/>
                <a:gd name="connsiteX10" fmla="*/ 8033657 w 8181922"/>
                <a:gd name="connsiteY10" fmla="*/ 1543050 h 4469884"/>
                <a:gd name="connsiteX11" fmla="*/ 8009164 w 8181922"/>
                <a:gd name="connsiteY11" fmla="*/ 106136 h 4469884"/>
                <a:gd name="connsiteX0" fmla="*/ 0 w 8202495"/>
                <a:gd name="connsiteY0" fmla="*/ 0 h 4469884"/>
                <a:gd name="connsiteX1" fmla="*/ 3143250 w 8202495"/>
                <a:gd name="connsiteY1" fmla="*/ 16328 h 4469884"/>
                <a:gd name="connsiteX2" fmla="*/ 3306536 w 8202495"/>
                <a:gd name="connsiteY2" fmla="*/ 212271 h 4469884"/>
                <a:gd name="connsiteX3" fmla="*/ 3551464 w 8202495"/>
                <a:gd name="connsiteY3" fmla="*/ 1118506 h 4469884"/>
                <a:gd name="connsiteX4" fmla="*/ 3935186 w 8202495"/>
                <a:gd name="connsiteY4" fmla="*/ 2686050 h 4469884"/>
                <a:gd name="connsiteX5" fmla="*/ 4082143 w 8202495"/>
                <a:gd name="connsiteY5" fmla="*/ 2669721 h 4469884"/>
                <a:gd name="connsiteX6" fmla="*/ 4914900 w 8202495"/>
                <a:gd name="connsiteY6" fmla="*/ 1404257 h 4469884"/>
                <a:gd name="connsiteX7" fmla="*/ 5021036 w 8202495"/>
                <a:gd name="connsiteY7" fmla="*/ 1436914 h 4469884"/>
                <a:gd name="connsiteX8" fmla="*/ 5747657 w 8202495"/>
                <a:gd name="connsiteY8" fmla="*/ 4392385 h 4469884"/>
                <a:gd name="connsiteX9" fmla="*/ 5910943 w 8202495"/>
                <a:gd name="connsiteY9" fmla="*/ 4392385 h 4469884"/>
                <a:gd name="connsiteX10" fmla="*/ 8033657 w 8202495"/>
                <a:gd name="connsiteY10" fmla="*/ 1543050 h 4469884"/>
                <a:gd name="connsiteX11" fmla="*/ 8090806 w 8202495"/>
                <a:gd name="connsiteY11" fmla="*/ 81643 h 4469884"/>
                <a:gd name="connsiteX0" fmla="*/ 0 w 8162997"/>
                <a:gd name="connsiteY0" fmla="*/ 195943 h 4665827"/>
                <a:gd name="connsiteX1" fmla="*/ 3143250 w 8162997"/>
                <a:gd name="connsiteY1" fmla="*/ 212271 h 4665827"/>
                <a:gd name="connsiteX2" fmla="*/ 3306536 w 8162997"/>
                <a:gd name="connsiteY2" fmla="*/ 408214 h 4665827"/>
                <a:gd name="connsiteX3" fmla="*/ 3551464 w 8162997"/>
                <a:gd name="connsiteY3" fmla="*/ 1314449 h 4665827"/>
                <a:gd name="connsiteX4" fmla="*/ 3935186 w 8162997"/>
                <a:gd name="connsiteY4" fmla="*/ 2881993 h 4665827"/>
                <a:gd name="connsiteX5" fmla="*/ 4082143 w 8162997"/>
                <a:gd name="connsiteY5" fmla="*/ 2865664 h 4665827"/>
                <a:gd name="connsiteX6" fmla="*/ 4914900 w 8162997"/>
                <a:gd name="connsiteY6" fmla="*/ 1600200 h 4665827"/>
                <a:gd name="connsiteX7" fmla="*/ 5021036 w 8162997"/>
                <a:gd name="connsiteY7" fmla="*/ 1632857 h 4665827"/>
                <a:gd name="connsiteX8" fmla="*/ 5747657 w 8162997"/>
                <a:gd name="connsiteY8" fmla="*/ 4588328 h 4665827"/>
                <a:gd name="connsiteX9" fmla="*/ 5910943 w 8162997"/>
                <a:gd name="connsiteY9" fmla="*/ 4588328 h 4665827"/>
                <a:gd name="connsiteX10" fmla="*/ 8033657 w 8162997"/>
                <a:gd name="connsiteY10" fmla="*/ 1738993 h 4665827"/>
                <a:gd name="connsiteX11" fmla="*/ 7911191 w 8162997"/>
                <a:gd name="connsiteY11" fmla="*/ 0 h 4665827"/>
                <a:gd name="connsiteX0" fmla="*/ 0 w 8195530"/>
                <a:gd name="connsiteY0" fmla="*/ 195943 h 4665827"/>
                <a:gd name="connsiteX1" fmla="*/ 3143250 w 8195530"/>
                <a:gd name="connsiteY1" fmla="*/ 212271 h 4665827"/>
                <a:gd name="connsiteX2" fmla="*/ 3306536 w 8195530"/>
                <a:gd name="connsiteY2" fmla="*/ 408214 h 4665827"/>
                <a:gd name="connsiteX3" fmla="*/ 3551464 w 8195530"/>
                <a:gd name="connsiteY3" fmla="*/ 1314449 h 4665827"/>
                <a:gd name="connsiteX4" fmla="*/ 3935186 w 8195530"/>
                <a:gd name="connsiteY4" fmla="*/ 2881993 h 4665827"/>
                <a:gd name="connsiteX5" fmla="*/ 4082143 w 8195530"/>
                <a:gd name="connsiteY5" fmla="*/ 2865664 h 4665827"/>
                <a:gd name="connsiteX6" fmla="*/ 4914900 w 8195530"/>
                <a:gd name="connsiteY6" fmla="*/ 1600200 h 4665827"/>
                <a:gd name="connsiteX7" fmla="*/ 5021036 w 8195530"/>
                <a:gd name="connsiteY7" fmla="*/ 1632857 h 4665827"/>
                <a:gd name="connsiteX8" fmla="*/ 5747657 w 8195530"/>
                <a:gd name="connsiteY8" fmla="*/ 4588328 h 4665827"/>
                <a:gd name="connsiteX9" fmla="*/ 5910943 w 8195530"/>
                <a:gd name="connsiteY9" fmla="*/ 4588328 h 4665827"/>
                <a:gd name="connsiteX10" fmla="*/ 8033657 w 8195530"/>
                <a:gd name="connsiteY10" fmla="*/ 1738993 h 4665827"/>
                <a:gd name="connsiteX11" fmla="*/ 8033657 w 8195530"/>
                <a:gd name="connsiteY11" fmla="*/ 391887 h 4665827"/>
                <a:gd name="connsiteX12" fmla="*/ 7911191 w 8195530"/>
                <a:gd name="connsiteY12" fmla="*/ 0 h 4665827"/>
                <a:gd name="connsiteX0" fmla="*/ 0 w 8195530"/>
                <a:gd name="connsiteY0" fmla="*/ 0 h 4469884"/>
                <a:gd name="connsiteX1" fmla="*/ 3143250 w 8195530"/>
                <a:gd name="connsiteY1" fmla="*/ 16328 h 4469884"/>
                <a:gd name="connsiteX2" fmla="*/ 3306536 w 8195530"/>
                <a:gd name="connsiteY2" fmla="*/ 212271 h 4469884"/>
                <a:gd name="connsiteX3" fmla="*/ 3551464 w 8195530"/>
                <a:gd name="connsiteY3" fmla="*/ 1118506 h 4469884"/>
                <a:gd name="connsiteX4" fmla="*/ 3935186 w 8195530"/>
                <a:gd name="connsiteY4" fmla="*/ 2686050 h 4469884"/>
                <a:gd name="connsiteX5" fmla="*/ 4082143 w 8195530"/>
                <a:gd name="connsiteY5" fmla="*/ 2669721 h 4469884"/>
                <a:gd name="connsiteX6" fmla="*/ 4914900 w 8195530"/>
                <a:gd name="connsiteY6" fmla="*/ 1404257 h 4469884"/>
                <a:gd name="connsiteX7" fmla="*/ 5021036 w 8195530"/>
                <a:gd name="connsiteY7" fmla="*/ 1436914 h 4469884"/>
                <a:gd name="connsiteX8" fmla="*/ 5747657 w 8195530"/>
                <a:gd name="connsiteY8" fmla="*/ 4392385 h 4469884"/>
                <a:gd name="connsiteX9" fmla="*/ 5910943 w 8195530"/>
                <a:gd name="connsiteY9" fmla="*/ 4392385 h 4469884"/>
                <a:gd name="connsiteX10" fmla="*/ 8033657 w 8195530"/>
                <a:gd name="connsiteY10" fmla="*/ 1543050 h 4469884"/>
                <a:gd name="connsiteX11" fmla="*/ 8033657 w 8195530"/>
                <a:gd name="connsiteY11" fmla="*/ 195944 h 4469884"/>
                <a:gd name="connsiteX0" fmla="*/ 0 w 8043364"/>
                <a:gd name="connsiteY0" fmla="*/ 0 h 4469884"/>
                <a:gd name="connsiteX1" fmla="*/ 3143250 w 8043364"/>
                <a:gd name="connsiteY1" fmla="*/ 16328 h 4469884"/>
                <a:gd name="connsiteX2" fmla="*/ 3306536 w 8043364"/>
                <a:gd name="connsiteY2" fmla="*/ 212271 h 4469884"/>
                <a:gd name="connsiteX3" fmla="*/ 3551464 w 8043364"/>
                <a:gd name="connsiteY3" fmla="*/ 1118506 h 4469884"/>
                <a:gd name="connsiteX4" fmla="*/ 3935186 w 8043364"/>
                <a:gd name="connsiteY4" fmla="*/ 2686050 h 4469884"/>
                <a:gd name="connsiteX5" fmla="*/ 4082143 w 8043364"/>
                <a:gd name="connsiteY5" fmla="*/ 2669721 h 4469884"/>
                <a:gd name="connsiteX6" fmla="*/ 4914900 w 8043364"/>
                <a:gd name="connsiteY6" fmla="*/ 1404257 h 4469884"/>
                <a:gd name="connsiteX7" fmla="*/ 5021036 w 8043364"/>
                <a:gd name="connsiteY7" fmla="*/ 1436914 h 4469884"/>
                <a:gd name="connsiteX8" fmla="*/ 5747657 w 8043364"/>
                <a:gd name="connsiteY8" fmla="*/ 4392385 h 4469884"/>
                <a:gd name="connsiteX9" fmla="*/ 5910943 w 8043364"/>
                <a:gd name="connsiteY9" fmla="*/ 4392385 h 4469884"/>
                <a:gd name="connsiteX10" fmla="*/ 8033657 w 8043364"/>
                <a:gd name="connsiteY10" fmla="*/ 1543050 h 4469884"/>
                <a:gd name="connsiteX11" fmla="*/ 8033657 w 8043364"/>
                <a:gd name="connsiteY11" fmla="*/ 195944 h 4469884"/>
                <a:gd name="connsiteX0" fmla="*/ 0 w 8034320"/>
                <a:gd name="connsiteY0" fmla="*/ 0 h 4469884"/>
                <a:gd name="connsiteX1" fmla="*/ 3143250 w 8034320"/>
                <a:gd name="connsiteY1" fmla="*/ 16328 h 4469884"/>
                <a:gd name="connsiteX2" fmla="*/ 3306536 w 8034320"/>
                <a:gd name="connsiteY2" fmla="*/ 212271 h 4469884"/>
                <a:gd name="connsiteX3" fmla="*/ 3551464 w 8034320"/>
                <a:gd name="connsiteY3" fmla="*/ 1118506 h 4469884"/>
                <a:gd name="connsiteX4" fmla="*/ 3935186 w 8034320"/>
                <a:gd name="connsiteY4" fmla="*/ 2686050 h 4469884"/>
                <a:gd name="connsiteX5" fmla="*/ 4082143 w 8034320"/>
                <a:gd name="connsiteY5" fmla="*/ 2669721 h 4469884"/>
                <a:gd name="connsiteX6" fmla="*/ 4914900 w 8034320"/>
                <a:gd name="connsiteY6" fmla="*/ 1404257 h 4469884"/>
                <a:gd name="connsiteX7" fmla="*/ 5021036 w 8034320"/>
                <a:gd name="connsiteY7" fmla="*/ 1436914 h 4469884"/>
                <a:gd name="connsiteX8" fmla="*/ 5747657 w 8034320"/>
                <a:gd name="connsiteY8" fmla="*/ 4392385 h 4469884"/>
                <a:gd name="connsiteX9" fmla="*/ 5910943 w 8034320"/>
                <a:gd name="connsiteY9" fmla="*/ 4392385 h 4469884"/>
                <a:gd name="connsiteX10" fmla="*/ 8033657 w 8034320"/>
                <a:gd name="connsiteY10" fmla="*/ 1543050 h 4469884"/>
                <a:gd name="connsiteX11" fmla="*/ 8033657 w 8034320"/>
                <a:gd name="connsiteY11" fmla="*/ 195944 h 4469884"/>
                <a:gd name="connsiteX0" fmla="*/ 0 w 8033990"/>
                <a:gd name="connsiteY0" fmla="*/ 0 h 4469884"/>
                <a:gd name="connsiteX1" fmla="*/ 3143250 w 8033990"/>
                <a:gd name="connsiteY1" fmla="*/ 16328 h 4469884"/>
                <a:gd name="connsiteX2" fmla="*/ 3306536 w 8033990"/>
                <a:gd name="connsiteY2" fmla="*/ 212271 h 4469884"/>
                <a:gd name="connsiteX3" fmla="*/ 3551464 w 8033990"/>
                <a:gd name="connsiteY3" fmla="*/ 1118506 h 4469884"/>
                <a:gd name="connsiteX4" fmla="*/ 3935186 w 8033990"/>
                <a:gd name="connsiteY4" fmla="*/ 2686050 h 4469884"/>
                <a:gd name="connsiteX5" fmla="*/ 4082143 w 8033990"/>
                <a:gd name="connsiteY5" fmla="*/ 2669721 h 4469884"/>
                <a:gd name="connsiteX6" fmla="*/ 4914900 w 8033990"/>
                <a:gd name="connsiteY6" fmla="*/ 1404257 h 4469884"/>
                <a:gd name="connsiteX7" fmla="*/ 5021036 w 8033990"/>
                <a:gd name="connsiteY7" fmla="*/ 1436914 h 4469884"/>
                <a:gd name="connsiteX8" fmla="*/ 5747657 w 8033990"/>
                <a:gd name="connsiteY8" fmla="*/ 4392385 h 4469884"/>
                <a:gd name="connsiteX9" fmla="*/ 5910943 w 8033990"/>
                <a:gd name="connsiteY9" fmla="*/ 4392385 h 4469884"/>
                <a:gd name="connsiteX10" fmla="*/ 8033657 w 8033990"/>
                <a:gd name="connsiteY10" fmla="*/ 1543050 h 4469884"/>
                <a:gd name="connsiteX11" fmla="*/ 8025492 w 8033990"/>
                <a:gd name="connsiteY11" fmla="*/ 8166 h 4469884"/>
                <a:gd name="connsiteX0" fmla="*/ 0 w 8033990"/>
                <a:gd name="connsiteY0" fmla="*/ 0 h 4469884"/>
                <a:gd name="connsiteX1" fmla="*/ 3143250 w 8033990"/>
                <a:gd name="connsiteY1" fmla="*/ 16328 h 4469884"/>
                <a:gd name="connsiteX2" fmla="*/ 3306536 w 8033990"/>
                <a:gd name="connsiteY2" fmla="*/ 212271 h 4469884"/>
                <a:gd name="connsiteX3" fmla="*/ 3551464 w 8033990"/>
                <a:gd name="connsiteY3" fmla="*/ 1118506 h 4469884"/>
                <a:gd name="connsiteX4" fmla="*/ 3935186 w 8033990"/>
                <a:gd name="connsiteY4" fmla="*/ 2686050 h 4469884"/>
                <a:gd name="connsiteX5" fmla="*/ 4082143 w 8033990"/>
                <a:gd name="connsiteY5" fmla="*/ 2669721 h 4469884"/>
                <a:gd name="connsiteX6" fmla="*/ 4914900 w 8033990"/>
                <a:gd name="connsiteY6" fmla="*/ 1404257 h 4469884"/>
                <a:gd name="connsiteX7" fmla="*/ 5021036 w 8033990"/>
                <a:gd name="connsiteY7" fmla="*/ 1436914 h 4469884"/>
                <a:gd name="connsiteX8" fmla="*/ 5747657 w 8033990"/>
                <a:gd name="connsiteY8" fmla="*/ 4392385 h 4469884"/>
                <a:gd name="connsiteX9" fmla="*/ 5910943 w 8033990"/>
                <a:gd name="connsiteY9" fmla="*/ 4392385 h 4469884"/>
                <a:gd name="connsiteX10" fmla="*/ 8033657 w 8033990"/>
                <a:gd name="connsiteY10" fmla="*/ 1543050 h 4469884"/>
                <a:gd name="connsiteX11" fmla="*/ 8025492 w 8033990"/>
                <a:gd name="connsiteY11" fmla="*/ 8166 h 4469884"/>
                <a:gd name="connsiteX12" fmla="*/ 0 w 8033990"/>
                <a:gd name="connsiteY12" fmla="*/ 0 h 4469884"/>
                <a:gd name="connsiteX0" fmla="*/ 0 w 8033990"/>
                <a:gd name="connsiteY0" fmla="*/ 0 h 4469884"/>
                <a:gd name="connsiteX1" fmla="*/ 3143250 w 8033990"/>
                <a:gd name="connsiteY1" fmla="*/ 16328 h 4469884"/>
                <a:gd name="connsiteX2" fmla="*/ 3306536 w 8033990"/>
                <a:gd name="connsiteY2" fmla="*/ 212271 h 4469884"/>
                <a:gd name="connsiteX3" fmla="*/ 3551464 w 8033990"/>
                <a:gd name="connsiteY3" fmla="*/ 1118506 h 4469884"/>
                <a:gd name="connsiteX4" fmla="*/ 3935186 w 8033990"/>
                <a:gd name="connsiteY4" fmla="*/ 2686050 h 4469884"/>
                <a:gd name="connsiteX5" fmla="*/ 4082143 w 8033990"/>
                <a:gd name="connsiteY5" fmla="*/ 2669721 h 4469884"/>
                <a:gd name="connsiteX6" fmla="*/ 4914900 w 8033990"/>
                <a:gd name="connsiteY6" fmla="*/ 1404257 h 4469884"/>
                <a:gd name="connsiteX7" fmla="*/ 5021036 w 8033990"/>
                <a:gd name="connsiteY7" fmla="*/ 1436914 h 4469884"/>
                <a:gd name="connsiteX8" fmla="*/ 5747657 w 8033990"/>
                <a:gd name="connsiteY8" fmla="*/ 4392385 h 4469884"/>
                <a:gd name="connsiteX9" fmla="*/ 5910943 w 8033990"/>
                <a:gd name="connsiteY9" fmla="*/ 4392385 h 4469884"/>
                <a:gd name="connsiteX10" fmla="*/ 8033657 w 8033990"/>
                <a:gd name="connsiteY10" fmla="*/ 1543050 h 4469884"/>
                <a:gd name="connsiteX11" fmla="*/ 8025492 w 8033990"/>
                <a:gd name="connsiteY11" fmla="*/ 8166 h 4469884"/>
                <a:gd name="connsiteX12" fmla="*/ 0 w 8033990"/>
                <a:gd name="connsiteY12" fmla="*/ 0 h 4469884"/>
                <a:gd name="connsiteX0" fmla="*/ 0 w 8033990"/>
                <a:gd name="connsiteY0" fmla="*/ 0 h 4469884"/>
                <a:gd name="connsiteX1" fmla="*/ 3143250 w 8033990"/>
                <a:gd name="connsiteY1" fmla="*/ 16328 h 4469884"/>
                <a:gd name="connsiteX2" fmla="*/ 3306536 w 8033990"/>
                <a:gd name="connsiteY2" fmla="*/ 212271 h 4469884"/>
                <a:gd name="connsiteX3" fmla="*/ 3551464 w 8033990"/>
                <a:gd name="connsiteY3" fmla="*/ 1118506 h 4469884"/>
                <a:gd name="connsiteX4" fmla="*/ 3935186 w 8033990"/>
                <a:gd name="connsiteY4" fmla="*/ 2686050 h 4469884"/>
                <a:gd name="connsiteX5" fmla="*/ 4082143 w 8033990"/>
                <a:gd name="connsiteY5" fmla="*/ 2669721 h 4469884"/>
                <a:gd name="connsiteX6" fmla="*/ 4914900 w 8033990"/>
                <a:gd name="connsiteY6" fmla="*/ 1404257 h 4469884"/>
                <a:gd name="connsiteX7" fmla="*/ 5021036 w 8033990"/>
                <a:gd name="connsiteY7" fmla="*/ 1436914 h 4469884"/>
                <a:gd name="connsiteX8" fmla="*/ 5747657 w 8033990"/>
                <a:gd name="connsiteY8" fmla="*/ 4392385 h 4469884"/>
                <a:gd name="connsiteX9" fmla="*/ 5910943 w 8033990"/>
                <a:gd name="connsiteY9" fmla="*/ 4392385 h 4469884"/>
                <a:gd name="connsiteX10" fmla="*/ 8033657 w 8033990"/>
                <a:gd name="connsiteY10" fmla="*/ 1543050 h 4469884"/>
                <a:gd name="connsiteX11" fmla="*/ 8025492 w 8033990"/>
                <a:gd name="connsiteY11" fmla="*/ 8166 h 4469884"/>
                <a:gd name="connsiteX12" fmla="*/ 91440 w 8033990"/>
                <a:gd name="connsiteY12" fmla="*/ 91440 h 4469884"/>
                <a:gd name="connsiteX0" fmla="*/ 0 w 8033990"/>
                <a:gd name="connsiteY0" fmla="*/ 0 h 4469884"/>
                <a:gd name="connsiteX1" fmla="*/ 3143250 w 8033990"/>
                <a:gd name="connsiteY1" fmla="*/ 16328 h 4469884"/>
                <a:gd name="connsiteX2" fmla="*/ 3306536 w 8033990"/>
                <a:gd name="connsiteY2" fmla="*/ 212271 h 4469884"/>
                <a:gd name="connsiteX3" fmla="*/ 3551464 w 8033990"/>
                <a:gd name="connsiteY3" fmla="*/ 1118506 h 4469884"/>
                <a:gd name="connsiteX4" fmla="*/ 3935186 w 8033990"/>
                <a:gd name="connsiteY4" fmla="*/ 2686050 h 4469884"/>
                <a:gd name="connsiteX5" fmla="*/ 4082143 w 8033990"/>
                <a:gd name="connsiteY5" fmla="*/ 2669721 h 4469884"/>
                <a:gd name="connsiteX6" fmla="*/ 4914900 w 8033990"/>
                <a:gd name="connsiteY6" fmla="*/ 1404257 h 4469884"/>
                <a:gd name="connsiteX7" fmla="*/ 5021036 w 8033990"/>
                <a:gd name="connsiteY7" fmla="*/ 1436914 h 4469884"/>
                <a:gd name="connsiteX8" fmla="*/ 5747657 w 8033990"/>
                <a:gd name="connsiteY8" fmla="*/ 4392385 h 4469884"/>
                <a:gd name="connsiteX9" fmla="*/ 5910943 w 8033990"/>
                <a:gd name="connsiteY9" fmla="*/ 4392385 h 4469884"/>
                <a:gd name="connsiteX10" fmla="*/ 8033657 w 8033990"/>
                <a:gd name="connsiteY10" fmla="*/ 1543050 h 4469884"/>
                <a:gd name="connsiteX11" fmla="*/ 8025492 w 8033990"/>
                <a:gd name="connsiteY11" fmla="*/ 8166 h 4469884"/>
                <a:gd name="connsiteX0" fmla="*/ 0 w 8033657"/>
                <a:gd name="connsiteY0" fmla="*/ 0 h 4469884"/>
                <a:gd name="connsiteX1" fmla="*/ 3143250 w 8033657"/>
                <a:gd name="connsiteY1" fmla="*/ 16328 h 4469884"/>
                <a:gd name="connsiteX2" fmla="*/ 3306536 w 8033657"/>
                <a:gd name="connsiteY2" fmla="*/ 212271 h 4469884"/>
                <a:gd name="connsiteX3" fmla="*/ 3551464 w 8033657"/>
                <a:gd name="connsiteY3" fmla="*/ 1118506 h 4469884"/>
                <a:gd name="connsiteX4" fmla="*/ 3935186 w 8033657"/>
                <a:gd name="connsiteY4" fmla="*/ 2686050 h 4469884"/>
                <a:gd name="connsiteX5" fmla="*/ 4082143 w 8033657"/>
                <a:gd name="connsiteY5" fmla="*/ 2669721 h 4469884"/>
                <a:gd name="connsiteX6" fmla="*/ 4914900 w 8033657"/>
                <a:gd name="connsiteY6" fmla="*/ 1404257 h 4469884"/>
                <a:gd name="connsiteX7" fmla="*/ 5021036 w 8033657"/>
                <a:gd name="connsiteY7" fmla="*/ 1436914 h 4469884"/>
                <a:gd name="connsiteX8" fmla="*/ 5747657 w 8033657"/>
                <a:gd name="connsiteY8" fmla="*/ 4392385 h 4469884"/>
                <a:gd name="connsiteX9" fmla="*/ 5910943 w 8033657"/>
                <a:gd name="connsiteY9" fmla="*/ 4392385 h 4469884"/>
                <a:gd name="connsiteX10" fmla="*/ 8033657 w 8033657"/>
                <a:gd name="connsiteY10" fmla="*/ 1543050 h 4469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033657" h="4469884">
                  <a:moveTo>
                    <a:pt x="0" y="0"/>
                  </a:moveTo>
                  <a:lnTo>
                    <a:pt x="3143250" y="16328"/>
                  </a:lnTo>
                  <a:cubicBezTo>
                    <a:pt x="3197679" y="130627"/>
                    <a:pt x="3203121" y="171450"/>
                    <a:pt x="3306536" y="212271"/>
                  </a:cubicBezTo>
                  <a:cubicBezTo>
                    <a:pt x="3375932" y="428624"/>
                    <a:pt x="3486148" y="723899"/>
                    <a:pt x="3551464" y="1118506"/>
                  </a:cubicBezTo>
                  <a:cubicBezTo>
                    <a:pt x="3616780" y="1513113"/>
                    <a:pt x="3771900" y="2185308"/>
                    <a:pt x="3935186" y="2686050"/>
                  </a:cubicBezTo>
                  <a:cubicBezTo>
                    <a:pt x="3967844" y="2794907"/>
                    <a:pt x="4016828" y="2748643"/>
                    <a:pt x="4082143" y="2669721"/>
                  </a:cubicBezTo>
                  <a:cubicBezTo>
                    <a:pt x="4310743" y="2166257"/>
                    <a:pt x="4482193" y="1777092"/>
                    <a:pt x="4914900" y="1404257"/>
                  </a:cubicBezTo>
                  <a:cubicBezTo>
                    <a:pt x="4991100" y="1371599"/>
                    <a:pt x="4953000" y="1347107"/>
                    <a:pt x="5021036" y="1436914"/>
                  </a:cubicBezTo>
                  <a:cubicBezTo>
                    <a:pt x="5214257" y="2471057"/>
                    <a:pt x="5480957" y="3578678"/>
                    <a:pt x="5747657" y="4392385"/>
                  </a:cubicBezTo>
                  <a:cubicBezTo>
                    <a:pt x="5810249" y="4517571"/>
                    <a:pt x="5856514" y="4471306"/>
                    <a:pt x="5910943" y="4392385"/>
                  </a:cubicBezTo>
                  <a:cubicBezTo>
                    <a:pt x="6208939" y="3238499"/>
                    <a:pt x="6723288" y="2125435"/>
                    <a:pt x="8033657" y="1543050"/>
                  </a:cubicBezTo>
                </a:path>
              </a:pathLst>
            </a:custGeom>
            <a:noFill/>
            <a:ln w="50800" cap="flat" cmpd="sng" algn="ctr">
              <a:solidFill>
                <a:srgbClr val="00B0F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400" b="1" i="0" u="none" strike="noStrike" cap="none" normalizeH="0" baseline="0" dirty="0">
                <a:ln>
                  <a:noFill/>
                </a:ln>
                <a:solidFill>
                  <a:schemeClr val="tx1"/>
                </a:solidFill>
                <a:effectLst/>
                <a:latin typeface="Times New Roman" pitchFamily="18" charset="0"/>
              </a:endParaRPr>
            </a:p>
          </p:txBody>
        </p:sp>
      </p:grpSp>
      <p:grpSp>
        <p:nvGrpSpPr>
          <p:cNvPr id="2221" name="DD 0.25 ft"/>
          <p:cNvGrpSpPr/>
          <p:nvPr/>
        </p:nvGrpSpPr>
        <p:grpSpPr>
          <a:xfrm>
            <a:off x="5247400" y="3813468"/>
            <a:ext cx="3355521" cy="622527"/>
            <a:chOff x="388831" y="1159344"/>
            <a:chExt cx="8033990" cy="4469884"/>
          </a:xfrm>
        </p:grpSpPr>
        <p:sp>
          <p:nvSpPr>
            <p:cNvPr id="2222" name="Freeform 2221"/>
            <p:cNvSpPr/>
            <p:nvPr/>
          </p:nvSpPr>
          <p:spPr bwMode="auto">
            <a:xfrm>
              <a:off x="388831" y="1159344"/>
              <a:ext cx="8033990" cy="4469884"/>
            </a:xfrm>
            <a:custGeom>
              <a:avLst/>
              <a:gdLst>
                <a:gd name="connsiteX0" fmla="*/ 0 w 8058150"/>
                <a:gd name="connsiteY0" fmla="*/ 0 h 4400550"/>
                <a:gd name="connsiteX1" fmla="*/ 3143250 w 8058150"/>
                <a:gd name="connsiteY1" fmla="*/ 16328 h 4400550"/>
                <a:gd name="connsiteX2" fmla="*/ 3306536 w 8058150"/>
                <a:gd name="connsiteY2" fmla="*/ 212271 h 4400550"/>
                <a:gd name="connsiteX3" fmla="*/ 3543300 w 8058150"/>
                <a:gd name="connsiteY3" fmla="*/ 1159328 h 4400550"/>
                <a:gd name="connsiteX4" fmla="*/ 3935186 w 8058150"/>
                <a:gd name="connsiteY4" fmla="*/ 2686050 h 4400550"/>
                <a:gd name="connsiteX5" fmla="*/ 4082143 w 8058150"/>
                <a:gd name="connsiteY5" fmla="*/ 2669721 h 4400550"/>
                <a:gd name="connsiteX6" fmla="*/ 4914900 w 8058150"/>
                <a:gd name="connsiteY6" fmla="*/ 1404257 h 4400550"/>
                <a:gd name="connsiteX7" fmla="*/ 5045529 w 8058150"/>
                <a:gd name="connsiteY7" fmla="*/ 1428750 h 4400550"/>
                <a:gd name="connsiteX8" fmla="*/ 5747657 w 8058150"/>
                <a:gd name="connsiteY8" fmla="*/ 4392385 h 4400550"/>
                <a:gd name="connsiteX9" fmla="*/ 5886450 w 8058150"/>
                <a:gd name="connsiteY9" fmla="*/ 4400550 h 4400550"/>
                <a:gd name="connsiteX10" fmla="*/ 8058150 w 8058150"/>
                <a:gd name="connsiteY10" fmla="*/ 1543050 h 4400550"/>
                <a:gd name="connsiteX0" fmla="*/ 0 w 8058150"/>
                <a:gd name="connsiteY0" fmla="*/ 0 h 4400550"/>
                <a:gd name="connsiteX1" fmla="*/ 3143250 w 8058150"/>
                <a:gd name="connsiteY1" fmla="*/ 16328 h 4400550"/>
                <a:gd name="connsiteX2" fmla="*/ 3306536 w 8058150"/>
                <a:gd name="connsiteY2" fmla="*/ 212271 h 4400550"/>
                <a:gd name="connsiteX3" fmla="*/ 3543300 w 8058150"/>
                <a:gd name="connsiteY3" fmla="*/ 1159328 h 4400550"/>
                <a:gd name="connsiteX4" fmla="*/ 3935186 w 8058150"/>
                <a:gd name="connsiteY4" fmla="*/ 2686050 h 4400550"/>
                <a:gd name="connsiteX5" fmla="*/ 4082143 w 8058150"/>
                <a:gd name="connsiteY5" fmla="*/ 2669721 h 4400550"/>
                <a:gd name="connsiteX6" fmla="*/ 4914900 w 8058150"/>
                <a:gd name="connsiteY6" fmla="*/ 1404257 h 4400550"/>
                <a:gd name="connsiteX7" fmla="*/ 5045529 w 8058150"/>
                <a:gd name="connsiteY7" fmla="*/ 1428750 h 4400550"/>
                <a:gd name="connsiteX8" fmla="*/ 5747657 w 8058150"/>
                <a:gd name="connsiteY8" fmla="*/ 4392385 h 4400550"/>
                <a:gd name="connsiteX9" fmla="*/ 5886450 w 8058150"/>
                <a:gd name="connsiteY9" fmla="*/ 4400550 h 4400550"/>
                <a:gd name="connsiteX10" fmla="*/ 8058150 w 8058150"/>
                <a:gd name="connsiteY10" fmla="*/ 1543050 h 4400550"/>
                <a:gd name="connsiteX0" fmla="*/ 0 w 8058150"/>
                <a:gd name="connsiteY0" fmla="*/ 0 h 4400550"/>
                <a:gd name="connsiteX1" fmla="*/ 3143250 w 8058150"/>
                <a:gd name="connsiteY1" fmla="*/ 16328 h 4400550"/>
                <a:gd name="connsiteX2" fmla="*/ 3306536 w 8058150"/>
                <a:gd name="connsiteY2" fmla="*/ 212271 h 4400550"/>
                <a:gd name="connsiteX3" fmla="*/ 3543300 w 8058150"/>
                <a:gd name="connsiteY3" fmla="*/ 1159328 h 4400550"/>
                <a:gd name="connsiteX4" fmla="*/ 3935186 w 8058150"/>
                <a:gd name="connsiteY4" fmla="*/ 2686050 h 4400550"/>
                <a:gd name="connsiteX5" fmla="*/ 4082143 w 8058150"/>
                <a:gd name="connsiteY5" fmla="*/ 2669721 h 4400550"/>
                <a:gd name="connsiteX6" fmla="*/ 4914900 w 8058150"/>
                <a:gd name="connsiteY6" fmla="*/ 1404257 h 4400550"/>
                <a:gd name="connsiteX7" fmla="*/ 5045529 w 8058150"/>
                <a:gd name="connsiteY7" fmla="*/ 1428750 h 4400550"/>
                <a:gd name="connsiteX8" fmla="*/ 5747657 w 8058150"/>
                <a:gd name="connsiteY8" fmla="*/ 4392385 h 4400550"/>
                <a:gd name="connsiteX9" fmla="*/ 5886450 w 8058150"/>
                <a:gd name="connsiteY9" fmla="*/ 4400550 h 4400550"/>
                <a:gd name="connsiteX10" fmla="*/ 8058150 w 8058150"/>
                <a:gd name="connsiteY10" fmla="*/ 1543050 h 4400550"/>
                <a:gd name="connsiteX0" fmla="*/ 0 w 8058150"/>
                <a:gd name="connsiteY0" fmla="*/ 0 h 4400550"/>
                <a:gd name="connsiteX1" fmla="*/ 3143250 w 8058150"/>
                <a:gd name="connsiteY1" fmla="*/ 16328 h 4400550"/>
                <a:gd name="connsiteX2" fmla="*/ 3306536 w 8058150"/>
                <a:gd name="connsiteY2" fmla="*/ 212271 h 4400550"/>
                <a:gd name="connsiteX3" fmla="*/ 3543300 w 8058150"/>
                <a:gd name="connsiteY3" fmla="*/ 1159328 h 4400550"/>
                <a:gd name="connsiteX4" fmla="*/ 3935186 w 8058150"/>
                <a:gd name="connsiteY4" fmla="*/ 2686050 h 4400550"/>
                <a:gd name="connsiteX5" fmla="*/ 4082143 w 8058150"/>
                <a:gd name="connsiteY5" fmla="*/ 2669721 h 4400550"/>
                <a:gd name="connsiteX6" fmla="*/ 4914900 w 8058150"/>
                <a:gd name="connsiteY6" fmla="*/ 1404257 h 4400550"/>
                <a:gd name="connsiteX7" fmla="*/ 5045529 w 8058150"/>
                <a:gd name="connsiteY7" fmla="*/ 1428750 h 4400550"/>
                <a:gd name="connsiteX8" fmla="*/ 5747657 w 8058150"/>
                <a:gd name="connsiteY8" fmla="*/ 4392385 h 4400550"/>
                <a:gd name="connsiteX9" fmla="*/ 5886450 w 8058150"/>
                <a:gd name="connsiteY9" fmla="*/ 4400550 h 4400550"/>
                <a:gd name="connsiteX10" fmla="*/ 8058150 w 8058150"/>
                <a:gd name="connsiteY10" fmla="*/ 1543050 h 4400550"/>
                <a:gd name="connsiteX0" fmla="*/ 0 w 8058150"/>
                <a:gd name="connsiteY0" fmla="*/ 0 h 4400550"/>
                <a:gd name="connsiteX1" fmla="*/ 3143250 w 8058150"/>
                <a:gd name="connsiteY1" fmla="*/ 16328 h 4400550"/>
                <a:gd name="connsiteX2" fmla="*/ 3306536 w 8058150"/>
                <a:gd name="connsiteY2" fmla="*/ 212271 h 4400550"/>
                <a:gd name="connsiteX3" fmla="*/ 3543300 w 8058150"/>
                <a:gd name="connsiteY3" fmla="*/ 1159328 h 4400550"/>
                <a:gd name="connsiteX4" fmla="*/ 3935186 w 8058150"/>
                <a:gd name="connsiteY4" fmla="*/ 2686050 h 4400550"/>
                <a:gd name="connsiteX5" fmla="*/ 4082143 w 8058150"/>
                <a:gd name="connsiteY5" fmla="*/ 2669721 h 4400550"/>
                <a:gd name="connsiteX6" fmla="*/ 4914900 w 8058150"/>
                <a:gd name="connsiteY6" fmla="*/ 1404257 h 4400550"/>
                <a:gd name="connsiteX7" fmla="*/ 5045529 w 8058150"/>
                <a:gd name="connsiteY7" fmla="*/ 1428750 h 4400550"/>
                <a:gd name="connsiteX8" fmla="*/ 5747657 w 8058150"/>
                <a:gd name="connsiteY8" fmla="*/ 4392385 h 4400550"/>
                <a:gd name="connsiteX9" fmla="*/ 5886450 w 8058150"/>
                <a:gd name="connsiteY9" fmla="*/ 4400550 h 4400550"/>
                <a:gd name="connsiteX10" fmla="*/ 8058150 w 8058150"/>
                <a:gd name="connsiteY10" fmla="*/ 1543050 h 4400550"/>
                <a:gd name="connsiteX0" fmla="*/ 0 w 8058150"/>
                <a:gd name="connsiteY0" fmla="*/ 0 h 4400550"/>
                <a:gd name="connsiteX1" fmla="*/ 3143250 w 8058150"/>
                <a:gd name="connsiteY1" fmla="*/ 16328 h 4400550"/>
                <a:gd name="connsiteX2" fmla="*/ 3306536 w 8058150"/>
                <a:gd name="connsiteY2" fmla="*/ 212271 h 4400550"/>
                <a:gd name="connsiteX3" fmla="*/ 3543300 w 8058150"/>
                <a:gd name="connsiteY3" fmla="*/ 1159328 h 4400550"/>
                <a:gd name="connsiteX4" fmla="*/ 3935186 w 8058150"/>
                <a:gd name="connsiteY4" fmla="*/ 2686050 h 4400550"/>
                <a:gd name="connsiteX5" fmla="*/ 4082143 w 8058150"/>
                <a:gd name="connsiteY5" fmla="*/ 2669721 h 4400550"/>
                <a:gd name="connsiteX6" fmla="*/ 4914900 w 8058150"/>
                <a:gd name="connsiteY6" fmla="*/ 1404257 h 4400550"/>
                <a:gd name="connsiteX7" fmla="*/ 5045529 w 8058150"/>
                <a:gd name="connsiteY7" fmla="*/ 1428750 h 4400550"/>
                <a:gd name="connsiteX8" fmla="*/ 5747657 w 8058150"/>
                <a:gd name="connsiteY8" fmla="*/ 4392385 h 4400550"/>
                <a:gd name="connsiteX9" fmla="*/ 5886450 w 8058150"/>
                <a:gd name="connsiteY9" fmla="*/ 4400550 h 4400550"/>
                <a:gd name="connsiteX10" fmla="*/ 8058150 w 8058150"/>
                <a:gd name="connsiteY10" fmla="*/ 1543050 h 4400550"/>
                <a:gd name="connsiteX0" fmla="*/ 0 w 8058150"/>
                <a:gd name="connsiteY0" fmla="*/ 0 h 4400550"/>
                <a:gd name="connsiteX1" fmla="*/ 3143250 w 8058150"/>
                <a:gd name="connsiteY1" fmla="*/ 16328 h 4400550"/>
                <a:gd name="connsiteX2" fmla="*/ 3306536 w 8058150"/>
                <a:gd name="connsiteY2" fmla="*/ 212271 h 4400550"/>
                <a:gd name="connsiteX3" fmla="*/ 3543300 w 8058150"/>
                <a:gd name="connsiteY3" fmla="*/ 1159328 h 4400550"/>
                <a:gd name="connsiteX4" fmla="*/ 3935186 w 8058150"/>
                <a:gd name="connsiteY4" fmla="*/ 2686050 h 4400550"/>
                <a:gd name="connsiteX5" fmla="*/ 4082143 w 8058150"/>
                <a:gd name="connsiteY5" fmla="*/ 2669721 h 4400550"/>
                <a:gd name="connsiteX6" fmla="*/ 4914900 w 8058150"/>
                <a:gd name="connsiteY6" fmla="*/ 1404257 h 4400550"/>
                <a:gd name="connsiteX7" fmla="*/ 5045529 w 8058150"/>
                <a:gd name="connsiteY7" fmla="*/ 1428750 h 4400550"/>
                <a:gd name="connsiteX8" fmla="*/ 5747657 w 8058150"/>
                <a:gd name="connsiteY8" fmla="*/ 4392385 h 4400550"/>
                <a:gd name="connsiteX9" fmla="*/ 5886450 w 8058150"/>
                <a:gd name="connsiteY9" fmla="*/ 4400550 h 4400550"/>
                <a:gd name="connsiteX10" fmla="*/ 8058150 w 8058150"/>
                <a:gd name="connsiteY10" fmla="*/ 1543050 h 4400550"/>
                <a:gd name="connsiteX0" fmla="*/ 0 w 8058150"/>
                <a:gd name="connsiteY0" fmla="*/ 0 h 4400550"/>
                <a:gd name="connsiteX1" fmla="*/ 3143250 w 8058150"/>
                <a:gd name="connsiteY1" fmla="*/ 16328 h 4400550"/>
                <a:gd name="connsiteX2" fmla="*/ 3306536 w 8058150"/>
                <a:gd name="connsiteY2" fmla="*/ 212271 h 4400550"/>
                <a:gd name="connsiteX3" fmla="*/ 3543300 w 8058150"/>
                <a:gd name="connsiteY3" fmla="*/ 1159328 h 4400550"/>
                <a:gd name="connsiteX4" fmla="*/ 3935186 w 8058150"/>
                <a:gd name="connsiteY4" fmla="*/ 2686050 h 4400550"/>
                <a:gd name="connsiteX5" fmla="*/ 4082143 w 8058150"/>
                <a:gd name="connsiteY5" fmla="*/ 2669721 h 4400550"/>
                <a:gd name="connsiteX6" fmla="*/ 4914900 w 8058150"/>
                <a:gd name="connsiteY6" fmla="*/ 1404257 h 4400550"/>
                <a:gd name="connsiteX7" fmla="*/ 5045529 w 8058150"/>
                <a:gd name="connsiteY7" fmla="*/ 1428750 h 4400550"/>
                <a:gd name="connsiteX8" fmla="*/ 5747657 w 8058150"/>
                <a:gd name="connsiteY8" fmla="*/ 4392385 h 4400550"/>
                <a:gd name="connsiteX9" fmla="*/ 5886450 w 8058150"/>
                <a:gd name="connsiteY9" fmla="*/ 4400550 h 4400550"/>
                <a:gd name="connsiteX10" fmla="*/ 8058150 w 8058150"/>
                <a:gd name="connsiteY10" fmla="*/ 1543050 h 4400550"/>
                <a:gd name="connsiteX0" fmla="*/ 0 w 8058150"/>
                <a:gd name="connsiteY0" fmla="*/ 0 h 4400550"/>
                <a:gd name="connsiteX1" fmla="*/ 3143250 w 8058150"/>
                <a:gd name="connsiteY1" fmla="*/ 16328 h 4400550"/>
                <a:gd name="connsiteX2" fmla="*/ 3306536 w 8058150"/>
                <a:gd name="connsiteY2" fmla="*/ 212271 h 4400550"/>
                <a:gd name="connsiteX3" fmla="*/ 3584121 w 8058150"/>
                <a:gd name="connsiteY3" fmla="*/ 1306285 h 4400550"/>
                <a:gd name="connsiteX4" fmla="*/ 3935186 w 8058150"/>
                <a:gd name="connsiteY4" fmla="*/ 2686050 h 4400550"/>
                <a:gd name="connsiteX5" fmla="*/ 4082143 w 8058150"/>
                <a:gd name="connsiteY5" fmla="*/ 2669721 h 4400550"/>
                <a:gd name="connsiteX6" fmla="*/ 4914900 w 8058150"/>
                <a:gd name="connsiteY6" fmla="*/ 1404257 h 4400550"/>
                <a:gd name="connsiteX7" fmla="*/ 5045529 w 8058150"/>
                <a:gd name="connsiteY7" fmla="*/ 1428750 h 4400550"/>
                <a:gd name="connsiteX8" fmla="*/ 5747657 w 8058150"/>
                <a:gd name="connsiteY8" fmla="*/ 4392385 h 4400550"/>
                <a:gd name="connsiteX9" fmla="*/ 5886450 w 8058150"/>
                <a:gd name="connsiteY9" fmla="*/ 4400550 h 4400550"/>
                <a:gd name="connsiteX10" fmla="*/ 8058150 w 8058150"/>
                <a:gd name="connsiteY10" fmla="*/ 1543050 h 4400550"/>
                <a:gd name="connsiteX0" fmla="*/ 0 w 8058150"/>
                <a:gd name="connsiteY0" fmla="*/ 0 h 4400550"/>
                <a:gd name="connsiteX1" fmla="*/ 3143250 w 8058150"/>
                <a:gd name="connsiteY1" fmla="*/ 16328 h 4400550"/>
                <a:gd name="connsiteX2" fmla="*/ 3306536 w 8058150"/>
                <a:gd name="connsiteY2" fmla="*/ 212271 h 4400550"/>
                <a:gd name="connsiteX3" fmla="*/ 3584121 w 8058150"/>
                <a:gd name="connsiteY3" fmla="*/ 1306285 h 4400550"/>
                <a:gd name="connsiteX4" fmla="*/ 3935186 w 8058150"/>
                <a:gd name="connsiteY4" fmla="*/ 2686050 h 4400550"/>
                <a:gd name="connsiteX5" fmla="*/ 4082143 w 8058150"/>
                <a:gd name="connsiteY5" fmla="*/ 2669721 h 4400550"/>
                <a:gd name="connsiteX6" fmla="*/ 4914900 w 8058150"/>
                <a:gd name="connsiteY6" fmla="*/ 1404257 h 4400550"/>
                <a:gd name="connsiteX7" fmla="*/ 5045529 w 8058150"/>
                <a:gd name="connsiteY7" fmla="*/ 1428750 h 4400550"/>
                <a:gd name="connsiteX8" fmla="*/ 5747657 w 8058150"/>
                <a:gd name="connsiteY8" fmla="*/ 4392385 h 4400550"/>
                <a:gd name="connsiteX9" fmla="*/ 5886450 w 8058150"/>
                <a:gd name="connsiteY9" fmla="*/ 4400550 h 4400550"/>
                <a:gd name="connsiteX10" fmla="*/ 8058150 w 8058150"/>
                <a:gd name="connsiteY10" fmla="*/ 1543050 h 4400550"/>
                <a:gd name="connsiteX0" fmla="*/ 0 w 8058150"/>
                <a:gd name="connsiteY0" fmla="*/ 0 h 4400550"/>
                <a:gd name="connsiteX1" fmla="*/ 3143250 w 8058150"/>
                <a:gd name="connsiteY1" fmla="*/ 16328 h 4400550"/>
                <a:gd name="connsiteX2" fmla="*/ 3306536 w 8058150"/>
                <a:gd name="connsiteY2" fmla="*/ 212271 h 4400550"/>
                <a:gd name="connsiteX3" fmla="*/ 3559628 w 8058150"/>
                <a:gd name="connsiteY3" fmla="*/ 1314449 h 4400550"/>
                <a:gd name="connsiteX4" fmla="*/ 3935186 w 8058150"/>
                <a:gd name="connsiteY4" fmla="*/ 2686050 h 4400550"/>
                <a:gd name="connsiteX5" fmla="*/ 4082143 w 8058150"/>
                <a:gd name="connsiteY5" fmla="*/ 2669721 h 4400550"/>
                <a:gd name="connsiteX6" fmla="*/ 4914900 w 8058150"/>
                <a:gd name="connsiteY6" fmla="*/ 1404257 h 4400550"/>
                <a:gd name="connsiteX7" fmla="*/ 5045529 w 8058150"/>
                <a:gd name="connsiteY7" fmla="*/ 1428750 h 4400550"/>
                <a:gd name="connsiteX8" fmla="*/ 5747657 w 8058150"/>
                <a:gd name="connsiteY8" fmla="*/ 4392385 h 4400550"/>
                <a:gd name="connsiteX9" fmla="*/ 5886450 w 8058150"/>
                <a:gd name="connsiteY9" fmla="*/ 4400550 h 4400550"/>
                <a:gd name="connsiteX10" fmla="*/ 8058150 w 8058150"/>
                <a:gd name="connsiteY10" fmla="*/ 1543050 h 4400550"/>
                <a:gd name="connsiteX0" fmla="*/ 0 w 8058150"/>
                <a:gd name="connsiteY0" fmla="*/ 0 h 4400550"/>
                <a:gd name="connsiteX1" fmla="*/ 3143250 w 8058150"/>
                <a:gd name="connsiteY1" fmla="*/ 16328 h 4400550"/>
                <a:gd name="connsiteX2" fmla="*/ 3306536 w 8058150"/>
                <a:gd name="connsiteY2" fmla="*/ 212271 h 4400550"/>
                <a:gd name="connsiteX3" fmla="*/ 3559628 w 8058150"/>
                <a:gd name="connsiteY3" fmla="*/ 1314449 h 4400550"/>
                <a:gd name="connsiteX4" fmla="*/ 3935186 w 8058150"/>
                <a:gd name="connsiteY4" fmla="*/ 2686050 h 4400550"/>
                <a:gd name="connsiteX5" fmla="*/ 4082143 w 8058150"/>
                <a:gd name="connsiteY5" fmla="*/ 2669721 h 4400550"/>
                <a:gd name="connsiteX6" fmla="*/ 4914900 w 8058150"/>
                <a:gd name="connsiteY6" fmla="*/ 1404257 h 4400550"/>
                <a:gd name="connsiteX7" fmla="*/ 5045529 w 8058150"/>
                <a:gd name="connsiteY7" fmla="*/ 1428750 h 4400550"/>
                <a:gd name="connsiteX8" fmla="*/ 5747657 w 8058150"/>
                <a:gd name="connsiteY8" fmla="*/ 4392385 h 4400550"/>
                <a:gd name="connsiteX9" fmla="*/ 5886450 w 8058150"/>
                <a:gd name="connsiteY9" fmla="*/ 4400550 h 4400550"/>
                <a:gd name="connsiteX10" fmla="*/ 8058150 w 8058150"/>
                <a:gd name="connsiteY10" fmla="*/ 1543050 h 4400550"/>
                <a:gd name="connsiteX0" fmla="*/ 0 w 8058150"/>
                <a:gd name="connsiteY0" fmla="*/ 0 h 4400550"/>
                <a:gd name="connsiteX1" fmla="*/ 3143250 w 8058150"/>
                <a:gd name="connsiteY1" fmla="*/ 16328 h 4400550"/>
                <a:gd name="connsiteX2" fmla="*/ 3306536 w 8058150"/>
                <a:gd name="connsiteY2" fmla="*/ 212271 h 4400550"/>
                <a:gd name="connsiteX3" fmla="*/ 3559628 w 8058150"/>
                <a:gd name="connsiteY3" fmla="*/ 1314449 h 4400550"/>
                <a:gd name="connsiteX4" fmla="*/ 3935186 w 8058150"/>
                <a:gd name="connsiteY4" fmla="*/ 2686050 h 4400550"/>
                <a:gd name="connsiteX5" fmla="*/ 4082143 w 8058150"/>
                <a:gd name="connsiteY5" fmla="*/ 2669721 h 4400550"/>
                <a:gd name="connsiteX6" fmla="*/ 4914900 w 8058150"/>
                <a:gd name="connsiteY6" fmla="*/ 1404257 h 4400550"/>
                <a:gd name="connsiteX7" fmla="*/ 5045529 w 8058150"/>
                <a:gd name="connsiteY7" fmla="*/ 1428750 h 4400550"/>
                <a:gd name="connsiteX8" fmla="*/ 5747657 w 8058150"/>
                <a:gd name="connsiteY8" fmla="*/ 4392385 h 4400550"/>
                <a:gd name="connsiteX9" fmla="*/ 5886450 w 8058150"/>
                <a:gd name="connsiteY9" fmla="*/ 4400550 h 4400550"/>
                <a:gd name="connsiteX10" fmla="*/ 8058150 w 8058150"/>
                <a:gd name="connsiteY10" fmla="*/ 1543050 h 4400550"/>
                <a:gd name="connsiteX0" fmla="*/ 0 w 8058150"/>
                <a:gd name="connsiteY0" fmla="*/ 0 h 4400550"/>
                <a:gd name="connsiteX1" fmla="*/ 3143250 w 8058150"/>
                <a:gd name="connsiteY1" fmla="*/ 16328 h 4400550"/>
                <a:gd name="connsiteX2" fmla="*/ 3306536 w 8058150"/>
                <a:gd name="connsiteY2" fmla="*/ 212271 h 4400550"/>
                <a:gd name="connsiteX3" fmla="*/ 3592285 w 8058150"/>
                <a:gd name="connsiteY3" fmla="*/ 1314449 h 4400550"/>
                <a:gd name="connsiteX4" fmla="*/ 3935186 w 8058150"/>
                <a:gd name="connsiteY4" fmla="*/ 2686050 h 4400550"/>
                <a:gd name="connsiteX5" fmla="*/ 4082143 w 8058150"/>
                <a:gd name="connsiteY5" fmla="*/ 2669721 h 4400550"/>
                <a:gd name="connsiteX6" fmla="*/ 4914900 w 8058150"/>
                <a:gd name="connsiteY6" fmla="*/ 1404257 h 4400550"/>
                <a:gd name="connsiteX7" fmla="*/ 5045529 w 8058150"/>
                <a:gd name="connsiteY7" fmla="*/ 1428750 h 4400550"/>
                <a:gd name="connsiteX8" fmla="*/ 5747657 w 8058150"/>
                <a:gd name="connsiteY8" fmla="*/ 4392385 h 4400550"/>
                <a:gd name="connsiteX9" fmla="*/ 5886450 w 8058150"/>
                <a:gd name="connsiteY9" fmla="*/ 4400550 h 4400550"/>
                <a:gd name="connsiteX10" fmla="*/ 8058150 w 8058150"/>
                <a:gd name="connsiteY10" fmla="*/ 1543050 h 4400550"/>
                <a:gd name="connsiteX0" fmla="*/ 0 w 8058150"/>
                <a:gd name="connsiteY0" fmla="*/ 0 h 4400550"/>
                <a:gd name="connsiteX1" fmla="*/ 3143250 w 8058150"/>
                <a:gd name="connsiteY1" fmla="*/ 16328 h 4400550"/>
                <a:gd name="connsiteX2" fmla="*/ 3306536 w 8058150"/>
                <a:gd name="connsiteY2" fmla="*/ 212271 h 4400550"/>
                <a:gd name="connsiteX3" fmla="*/ 3592285 w 8058150"/>
                <a:gd name="connsiteY3" fmla="*/ 1314449 h 4400550"/>
                <a:gd name="connsiteX4" fmla="*/ 3935186 w 8058150"/>
                <a:gd name="connsiteY4" fmla="*/ 2686050 h 4400550"/>
                <a:gd name="connsiteX5" fmla="*/ 4082143 w 8058150"/>
                <a:gd name="connsiteY5" fmla="*/ 2669721 h 4400550"/>
                <a:gd name="connsiteX6" fmla="*/ 4914900 w 8058150"/>
                <a:gd name="connsiteY6" fmla="*/ 1404257 h 4400550"/>
                <a:gd name="connsiteX7" fmla="*/ 5045529 w 8058150"/>
                <a:gd name="connsiteY7" fmla="*/ 1428750 h 4400550"/>
                <a:gd name="connsiteX8" fmla="*/ 5747657 w 8058150"/>
                <a:gd name="connsiteY8" fmla="*/ 4392385 h 4400550"/>
                <a:gd name="connsiteX9" fmla="*/ 5886450 w 8058150"/>
                <a:gd name="connsiteY9" fmla="*/ 4400550 h 4400550"/>
                <a:gd name="connsiteX10" fmla="*/ 8058150 w 8058150"/>
                <a:gd name="connsiteY10" fmla="*/ 1543050 h 4400550"/>
                <a:gd name="connsiteX0" fmla="*/ 0 w 8058150"/>
                <a:gd name="connsiteY0" fmla="*/ 0 h 4400550"/>
                <a:gd name="connsiteX1" fmla="*/ 3143250 w 8058150"/>
                <a:gd name="connsiteY1" fmla="*/ 16328 h 4400550"/>
                <a:gd name="connsiteX2" fmla="*/ 3306536 w 8058150"/>
                <a:gd name="connsiteY2" fmla="*/ 212271 h 4400550"/>
                <a:gd name="connsiteX3" fmla="*/ 3559628 w 8058150"/>
                <a:gd name="connsiteY3" fmla="*/ 1314449 h 4400550"/>
                <a:gd name="connsiteX4" fmla="*/ 3935186 w 8058150"/>
                <a:gd name="connsiteY4" fmla="*/ 2686050 h 4400550"/>
                <a:gd name="connsiteX5" fmla="*/ 4082143 w 8058150"/>
                <a:gd name="connsiteY5" fmla="*/ 2669721 h 4400550"/>
                <a:gd name="connsiteX6" fmla="*/ 4914900 w 8058150"/>
                <a:gd name="connsiteY6" fmla="*/ 1404257 h 4400550"/>
                <a:gd name="connsiteX7" fmla="*/ 5045529 w 8058150"/>
                <a:gd name="connsiteY7" fmla="*/ 1428750 h 4400550"/>
                <a:gd name="connsiteX8" fmla="*/ 5747657 w 8058150"/>
                <a:gd name="connsiteY8" fmla="*/ 4392385 h 4400550"/>
                <a:gd name="connsiteX9" fmla="*/ 5886450 w 8058150"/>
                <a:gd name="connsiteY9" fmla="*/ 4400550 h 4400550"/>
                <a:gd name="connsiteX10" fmla="*/ 8058150 w 8058150"/>
                <a:gd name="connsiteY10" fmla="*/ 1543050 h 4400550"/>
                <a:gd name="connsiteX0" fmla="*/ 0 w 8058150"/>
                <a:gd name="connsiteY0" fmla="*/ 0 h 4400550"/>
                <a:gd name="connsiteX1" fmla="*/ 3143250 w 8058150"/>
                <a:gd name="connsiteY1" fmla="*/ 16328 h 4400550"/>
                <a:gd name="connsiteX2" fmla="*/ 3306536 w 8058150"/>
                <a:gd name="connsiteY2" fmla="*/ 212271 h 4400550"/>
                <a:gd name="connsiteX3" fmla="*/ 3559628 w 8058150"/>
                <a:gd name="connsiteY3" fmla="*/ 1314449 h 4400550"/>
                <a:gd name="connsiteX4" fmla="*/ 3935186 w 8058150"/>
                <a:gd name="connsiteY4" fmla="*/ 2686050 h 4400550"/>
                <a:gd name="connsiteX5" fmla="*/ 4082143 w 8058150"/>
                <a:gd name="connsiteY5" fmla="*/ 2669721 h 4400550"/>
                <a:gd name="connsiteX6" fmla="*/ 4914900 w 8058150"/>
                <a:gd name="connsiteY6" fmla="*/ 1404257 h 4400550"/>
                <a:gd name="connsiteX7" fmla="*/ 5045529 w 8058150"/>
                <a:gd name="connsiteY7" fmla="*/ 1428750 h 4400550"/>
                <a:gd name="connsiteX8" fmla="*/ 5747657 w 8058150"/>
                <a:gd name="connsiteY8" fmla="*/ 4392385 h 4400550"/>
                <a:gd name="connsiteX9" fmla="*/ 5886450 w 8058150"/>
                <a:gd name="connsiteY9" fmla="*/ 4400550 h 4400550"/>
                <a:gd name="connsiteX10" fmla="*/ 8058150 w 8058150"/>
                <a:gd name="connsiteY10" fmla="*/ 1543050 h 4400550"/>
                <a:gd name="connsiteX0" fmla="*/ 0 w 8058150"/>
                <a:gd name="connsiteY0" fmla="*/ 0 h 4400550"/>
                <a:gd name="connsiteX1" fmla="*/ 3143250 w 8058150"/>
                <a:gd name="connsiteY1" fmla="*/ 16328 h 4400550"/>
                <a:gd name="connsiteX2" fmla="*/ 3306536 w 8058150"/>
                <a:gd name="connsiteY2" fmla="*/ 212271 h 4400550"/>
                <a:gd name="connsiteX3" fmla="*/ 3526971 w 8058150"/>
                <a:gd name="connsiteY3" fmla="*/ 1118506 h 4400550"/>
                <a:gd name="connsiteX4" fmla="*/ 3935186 w 8058150"/>
                <a:gd name="connsiteY4" fmla="*/ 2686050 h 4400550"/>
                <a:gd name="connsiteX5" fmla="*/ 4082143 w 8058150"/>
                <a:gd name="connsiteY5" fmla="*/ 2669721 h 4400550"/>
                <a:gd name="connsiteX6" fmla="*/ 4914900 w 8058150"/>
                <a:gd name="connsiteY6" fmla="*/ 1404257 h 4400550"/>
                <a:gd name="connsiteX7" fmla="*/ 5045529 w 8058150"/>
                <a:gd name="connsiteY7" fmla="*/ 1428750 h 4400550"/>
                <a:gd name="connsiteX8" fmla="*/ 5747657 w 8058150"/>
                <a:gd name="connsiteY8" fmla="*/ 4392385 h 4400550"/>
                <a:gd name="connsiteX9" fmla="*/ 5886450 w 8058150"/>
                <a:gd name="connsiteY9" fmla="*/ 4400550 h 4400550"/>
                <a:gd name="connsiteX10" fmla="*/ 8058150 w 8058150"/>
                <a:gd name="connsiteY10" fmla="*/ 1543050 h 4400550"/>
                <a:gd name="connsiteX0" fmla="*/ 0 w 8058150"/>
                <a:gd name="connsiteY0" fmla="*/ 0 h 4400550"/>
                <a:gd name="connsiteX1" fmla="*/ 3143250 w 8058150"/>
                <a:gd name="connsiteY1" fmla="*/ 16328 h 4400550"/>
                <a:gd name="connsiteX2" fmla="*/ 3306536 w 8058150"/>
                <a:gd name="connsiteY2" fmla="*/ 212271 h 4400550"/>
                <a:gd name="connsiteX3" fmla="*/ 3526971 w 8058150"/>
                <a:gd name="connsiteY3" fmla="*/ 1118506 h 4400550"/>
                <a:gd name="connsiteX4" fmla="*/ 3935186 w 8058150"/>
                <a:gd name="connsiteY4" fmla="*/ 2686050 h 4400550"/>
                <a:gd name="connsiteX5" fmla="*/ 4082143 w 8058150"/>
                <a:gd name="connsiteY5" fmla="*/ 2669721 h 4400550"/>
                <a:gd name="connsiteX6" fmla="*/ 4914900 w 8058150"/>
                <a:gd name="connsiteY6" fmla="*/ 1404257 h 4400550"/>
                <a:gd name="connsiteX7" fmla="*/ 5045529 w 8058150"/>
                <a:gd name="connsiteY7" fmla="*/ 1428750 h 4400550"/>
                <a:gd name="connsiteX8" fmla="*/ 5747657 w 8058150"/>
                <a:gd name="connsiteY8" fmla="*/ 4392385 h 4400550"/>
                <a:gd name="connsiteX9" fmla="*/ 5886450 w 8058150"/>
                <a:gd name="connsiteY9" fmla="*/ 4400550 h 4400550"/>
                <a:gd name="connsiteX10" fmla="*/ 8058150 w 8058150"/>
                <a:gd name="connsiteY10" fmla="*/ 1543050 h 4400550"/>
                <a:gd name="connsiteX0" fmla="*/ 0 w 8058150"/>
                <a:gd name="connsiteY0" fmla="*/ 0 h 4400550"/>
                <a:gd name="connsiteX1" fmla="*/ 3143250 w 8058150"/>
                <a:gd name="connsiteY1" fmla="*/ 16328 h 4400550"/>
                <a:gd name="connsiteX2" fmla="*/ 3306536 w 8058150"/>
                <a:gd name="connsiteY2" fmla="*/ 212271 h 4400550"/>
                <a:gd name="connsiteX3" fmla="*/ 3551464 w 8058150"/>
                <a:gd name="connsiteY3" fmla="*/ 1118506 h 4400550"/>
                <a:gd name="connsiteX4" fmla="*/ 3935186 w 8058150"/>
                <a:gd name="connsiteY4" fmla="*/ 2686050 h 4400550"/>
                <a:gd name="connsiteX5" fmla="*/ 4082143 w 8058150"/>
                <a:gd name="connsiteY5" fmla="*/ 2669721 h 4400550"/>
                <a:gd name="connsiteX6" fmla="*/ 4914900 w 8058150"/>
                <a:gd name="connsiteY6" fmla="*/ 1404257 h 4400550"/>
                <a:gd name="connsiteX7" fmla="*/ 5045529 w 8058150"/>
                <a:gd name="connsiteY7" fmla="*/ 1428750 h 4400550"/>
                <a:gd name="connsiteX8" fmla="*/ 5747657 w 8058150"/>
                <a:gd name="connsiteY8" fmla="*/ 4392385 h 4400550"/>
                <a:gd name="connsiteX9" fmla="*/ 5886450 w 8058150"/>
                <a:gd name="connsiteY9" fmla="*/ 4400550 h 4400550"/>
                <a:gd name="connsiteX10" fmla="*/ 8058150 w 8058150"/>
                <a:gd name="connsiteY10" fmla="*/ 1543050 h 4400550"/>
                <a:gd name="connsiteX0" fmla="*/ 0 w 8058150"/>
                <a:gd name="connsiteY0" fmla="*/ 0 h 4400550"/>
                <a:gd name="connsiteX1" fmla="*/ 3143250 w 8058150"/>
                <a:gd name="connsiteY1" fmla="*/ 16328 h 4400550"/>
                <a:gd name="connsiteX2" fmla="*/ 3306536 w 8058150"/>
                <a:gd name="connsiteY2" fmla="*/ 212271 h 4400550"/>
                <a:gd name="connsiteX3" fmla="*/ 3551464 w 8058150"/>
                <a:gd name="connsiteY3" fmla="*/ 1118506 h 4400550"/>
                <a:gd name="connsiteX4" fmla="*/ 3935186 w 8058150"/>
                <a:gd name="connsiteY4" fmla="*/ 2686050 h 4400550"/>
                <a:gd name="connsiteX5" fmla="*/ 4082143 w 8058150"/>
                <a:gd name="connsiteY5" fmla="*/ 2669721 h 4400550"/>
                <a:gd name="connsiteX6" fmla="*/ 4914900 w 8058150"/>
                <a:gd name="connsiteY6" fmla="*/ 1404257 h 4400550"/>
                <a:gd name="connsiteX7" fmla="*/ 5045529 w 8058150"/>
                <a:gd name="connsiteY7" fmla="*/ 1428750 h 4400550"/>
                <a:gd name="connsiteX8" fmla="*/ 5747657 w 8058150"/>
                <a:gd name="connsiteY8" fmla="*/ 4392385 h 4400550"/>
                <a:gd name="connsiteX9" fmla="*/ 5886450 w 8058150"/>
                <a:gd name="connsiteY9" fmla="*/ 4400550 h 4400550"/>
                <a:gd name="connsiteX10" fmla="*/ 8058150 w 8058150"/>
                <a:gd name="connsiteY10" fmla="*/ 1543050 h 4400550"/>
                <a:gd name="connsiteX0" fmla="*/ 0 w 8058150"/>
                <a:gd name="connsiteY0" fmla="*/ 0 h 4400550"/>
                <a:gd name="connsiteX1" fmla="*/ 3143250 w 8058150"/>
                <a:gd name="connsiteY1" fmla="*/ 16328 h 4400550"/>
                <a:gd name="connsiteX2" fmla="*/ 3306536 w 8058150"/>
                <a:gd name="connsiteY2" fmla="*/ 212271 h 4400550"/>
                <a:gd name="connsiteX3" fmla="*/ 3551464 w 8058150"/>
                <a:gd name="connsiteY3" fmla="*/ 1118506 h 4400550"/>
                <a:gd name="connsiteX4" fmla="*/ 3935186 w 8058150"/>
                <a:gd name="connsiteY4" fmla="*/ 2686050 h 4400550"/>
                <a:gd name="connsiteX5" fmla="*/ 4082143 w 8058150"/>
                <a:gd name="connsiteY5" fmla="*/ 2669721 h 4400550"/>
                <a:gd name="connsiteX6" fmla="*/ 4914900 w 8058150"/>
                <a:gd name="connsiteY6" fmla="*/ 1404257 h 4400550"/>
                <a:gd name="connsiteX7" fmla="*/ 5045529 w 8058150"/>
                <a:gd name="connsiteY7" fmla="*/ 1428750 h 4400550"/>
                <a:gd name="connsiteX8" fmla="*/ 5747657 w 8058150"/>
                <a:gd name="connsiteY8" fmla="*/ 4392385 h 4400550"/>
                <a:gd name="connsiteX9" fmla="*/ 5886450 w 8058150"/>
                <a:gd name="connsiteY9" fmla="*/ 4400550 h 4400550"/>
                <a:gd name="connsiteX10" fmla="*/ 8058150 w 8058150"/>
                <a:gd name="connsiteY10" fmla="*/ 1543050 h 4400550"/>
                <a:gd name="connsiteX0" fmla="*/ 0 w 8058150"/>
                <a:gd name="connsiteY0" fmla="*/ 0 h 4400550"/>
                <a:gd name="connsiteX1" fmla="*/ 3143250 w 8058150"/>
                <a:gd name="connsiteY1" fmla="*/ 16328 h 4400550"/>
                <a:gd name="connsiteX2" fmla="*/ 3306536 w 8058150"/>
                <a:gd name="connsiteY2" fmla="*/ 212271 h 4400550"/>
                <a:gd name="connsiteX3" fmla="*/ 3551464 w 8058150"/>
                <a:gd name="connsiteY3" fmla="*/ 1118506 h 4400550"/>
                <a:gd name="connsiteX4" fmla="*/ 3935186 w 8058150"/>
                <a:gd name="connsiteY4" fmla="*/ 2686050 h 4400550"/>
                <a:gd name="connsiteX5" fmla="*/ 4082143 w 8058150"/>
                <a:gd name="connsiteY5" fmla="*/ 2669721 h 4400550"/>
                <a:gd name="connsiteX6" fmla="*/ 4914900 w 8058150"/>
                <a:gd name="connsiteY6" fmla="*/ 1404257 h 4400550"/>
                <a:gd name="connsiteX7" fmla="*/ 5045529 w 8058150"/>
                <a:gd name="connsiteY7" fmla="*/ 1428750 h 4400550"/>
                <a:gd name="connsiteX8" fmla="*/ 5747657 w 8058150"/>
                <a:gd name="connsiteY8" fmla="*/ 4392385 h 4400550"/>
                <a:gd name="connsiteX9" fmla="*/ 5886450 w 8058150"/>
                <a:gd name="connsiteY9" fmla="*/ 4400550 h 4400550"/>
                <a:gd name="connsiteX10" fmla="*/ 8058150 w 8058150"/>
                <a:gd name="connsiteY10" fmla="*/ 1543050 h 4400550"/>
                <a:gd name="connsiteX0" fmla="*/ 0 w 8058150"/>
                <a:gd name="connsiteY0" fmla="*/ 0 h 4400550"/>
                <a:gd name="connsiteX1" fmla="*/ 3143250 w 8058150"/>
                <a:gd name="connsiteY1" fmla="*/ 16328 h 4400550"/>
                <a:gd name="connsiteX2" fmla="*/ 3306536 w 8058150"/>
                <a:gd name="connsiteY2" fmla="*/ 212271 h 4400550"/>
                <a:gd name="connsiteX3" fmla="*/ 3551464 w 8058150"/>
                <a:gd name="connsiteY3" fmla="*/ 1118506 h 4400550"/>
                <a:gd name="connsiteX4" fmla="*/ 3935186 w 8058150"/>
                <a:gd name="connsiteY4" fmla="*/ 2686050 h 4400550"/>
                <a:gd name="connsiteX5" fmla="*/ 4082143 w 8058150"/>
                <a:gd name="connsiteY5" fmla="*/ 2669721 h 4400550"/>
                <a:gd name="connsiteX6" fmla="*/ 4914900 w 8058150"/>
                <a:gd name="connsiteY6" fmla="*/ 1404257 h 4400550"/>
                <a:gd name="connsiteX7" fmla="*/ 5021036 w 8058150"/>
                <a:gd name="connsiteY7" fmla="*/ 1436914 h 4400550"/>
                <a:gd name="connsiteX8" fmla="*/ 5747657 w 8058150"/>
                <a:gd name="connsiteY8" fmla="*/ 4392385 h 4400550"/>
                <a:gd name="connsiteX9" fmla="*/ 5886450 w 8058150"/>
                <a:gd name="connsiteY9" fmla="*/ 4400550 h 4400550"/>
                <a:gd name="connsiteX10" fmla="*/ 8058150 w 8058150"/>
                <a:gd name="connsiteY10" fmla="*/ 1543050 h 4400550"/>
                <a:gd name="connsiteX0" fmla="*/ 0 w 8058150"/>
                <a:gd name="connsiteY0" fmla="*/ 0 h 4400550"/>
                <a:gd name="connsiteX1" fmla="*/ 3143250 w 8058150"/>
                <a:gd name="connsiteY1" fmla="*/ 16328 h 4400550"/>
                <a:gd name="connsiteX2" fmla="*/ 3306536 w 8058150"/>
                <a:gd name="connsiteY2" fmla="*/ 212271 h 4400550"/>
                <a:gd name="connsiteX3" fmla="*/ 3551464 w 8058150"/>
                <a:gd name="connsiteY3" fmla="*/ 1118506 h 4400550"/>
                <a:gd name="connsiteX4" fmla="*/ 3935186 w 8058150"/>
                <a:gd name="connsiteY4" fmla="*/ 2686050 h 4400550"/>
                <a:gd name="connsiteX5" fmla="*/ 4082143 w 8058150"/>
                <a:gd name="connsiteY5" fmla="*/ 2669721 h 4400550"/>
                <a:gd name="connsiteX6" fmla="*/ 4914900 w 8058150"/>
                <a:gd name="connsiteY6" fmla="*/ 1404257 h 4400550"/>
                <a:gd name="connsiteX7" fmla="*/ 5021036 w 8058150"/>
                <a:gd name="connsiteY7" fmla="*/ 1436914 h 4400550"/>
                <a:gd name="connsiteX8" fmla="*/ 5747657 w 8058150"/>
                <a:gd name="connsiteY8" fmla="*/ 4392385 h 4400550"/>
                <a:gd name="connsiteX9" fmla="*/ 5886450 w 8058150"/>
                <a:gd name="connsiteY9" fmla="*/ 4400550 h 4400550"/>
                <a:gd name="connsiteX10" fmla="*/ 8058150 w 8058150"/>
                <a:gd name="connsiteY10" fmla="*/ 1543050 h 4400550"/>
                <a:gd name="connsiteX0" fmla="*/ 0 w 8058150"/>
                <a:gd name="connsiteY0" fmla="*/ 0 h 4400550"/>
                <a:gd name="connsiteX1" fmla="*/ 3143250 w 8058150"/>
                <a:gd name="connsiteY1" fmla="*/ 16328 h 4400550"/>
                <a:gd name="connsiteX2" fmla="*/ 3306536 w 8058150"/>
                <a:gd name="connsiteY2" fmla="*/ 212271 h 4400550"/>
                <a:gd name="connsiteX3" fmla="*/ 3551464 w 8058150"/>
                <a:gd name="connsiteY3" fmla="*/ 1118506 h 4400550"/>
                <a:gd name="connsiteX4" fmla="*/ 3935186 w 8058150"/>
                <a:gd name="connsiteY4" fmla="*/ 2686050 h 4400550"/>
                <a:gd name="connsiteX5" fmla="*/ 4082143 w 8058150"/>
                <a:gd name="connsiteY5" fmla="*/ 2669721 h 4400550"/>
                <a:gd name="connsiteX6" fmla="*/ 4914900 w 8058150"/>
                <a:gd name="connsiteY6" fmla="*/ 1404257 h 4400550"/>
                <a:gd name="connsiteX7" fmla="*/ 5021036 w 8058150"/>
                <a:gd name="connsiteY7" fmla="*/ 1436914 h 4400550"/>
                <a:gd name="connsiteX8" fmla="*/ 5747657 w 8058150"/>
                <a:gd name="connsiteY8" fmla="*/ 4392385 h 4400550"/>
                <a:gd name="connsiteX9" fmla="*/ 5886450 w 8058150"/>
                <a:gd name="connsiteY9" fmla="*/ 4400550 h 4400550"/>
                <a:gd name="connsiteX10" fmla="*/ 8058150 w 8058150"/>
                <a:gd name="connsiteY10" fmla="*/ 1543050 h 4400550"/>
                <a:gd name="connsiteX0" fmla="*/ 0 w 8058150"/>
                <a:gd name="connsiteY0" fmla="*/ 0 h 4449581"/>
                <a:gd name="connsiteX1" fmla="*/ 3143250 w 8058150"/>
                <a:gd name="connsiteY1" fmla="*/ 16328 h 4449581"/>
                <a:gd name="connsiteX2" fmla="*/ 3306536 w 8058150"/>
                <a:gd name="connsiteY2" fmla="*/ 212271 h 4449581"/>
                <a:gd name="connsiteX3" fmla="*/ 3551464 w 8058150"/>
                <a:gd name="connsiteY3" fmla="*/ 1118506 h 4449581"/>
                <a:gd name="connsiteX4" fmla="*/ 3935186 w 8058150"/>
                <a:gd name="connsiteY4" fmla="*/ 2686050 h 4449581"/>
                <a:gd name="connsiteX5" fmla="*/ 4082143 w 8058150"/>
                <a:gd name="connsiteY5" fmla="*/ 2669721 h 4449581"/>
                <a:gd name="connsiteX6" fmla="*/ 4914900 w 8058150"/>
                <a:gd name="connsiteY6" fmla="*/ 1404257 h 4449581"/>
                <a:gd name="connsiteX7" fmla="*/ 5021036 w 8058150"/>
                <a:gd name="connsiteY7" fmla="*/ 1436914 h 4449581"/>
                <a:gd name="connsiteX8" fmla="*/ 5747657 w 8058150"/>
                <a:gd name="connsiteY8" fmla="*/ 4392385 h 4449581"/>
                <a:gd name="connsiteX9" fmla="*/ 5886450 w 8058150"/>
                <a:gd name="connsiteY9" fmla="*/ 4400550 h 4449581"/>
                <a:gd name="connsiteX10" fmla="*/ 8058150 w 8058150"/>
                <a:gd name="connsiteY10" fmla="*/ 1543050 h 4449581"/>
                <a:gd name="connsiteX0" fmla="*/ 0 w 8058150"/>
                <a:gd name="connsiteY0" fmla="*/ 0 h 4504489"/>
                <a:gd name="connsiteX1" fmla="*/ 3143250 w 8058150"/>
                <a:gd name="connsiteY1" fmla="*/ 16328 h 4504489"/>
                <a:gd name="connsiteX2" fmla="*/ 3306536 w 8058150"/>
                <a:gd name="connsiteY2" fmla="*/ 212271 h 4504489"/>
                <a:gd name="connsiteX3" fmla="*/ 3551464 w 8058150"/>
                <a:gd name="connsiteY3" fmla="*/ 1118506 h 4504489"/>
                <a:gd name="connsiteX4" fmla="*/ 3935186 w 8058150"/>
                <a:gd name="connsiteY4" fmla="*/ 2686050 h 4504489"/>
                <a:gd name="connsiteX5" fmla="*/ 4082143 w 8058150"/>
                <a:gd name="connsiteY5" fmla="*/ 2669721 h 4504489"/>
                <a:gd name="connsiteX6" fmla="*/ 4914900 w 8058150"/>
                <a:gd name="connsiteY6" fmla="*/ 1404257 h 4504489"/>
                <a:gd name="connsiteX7" fmla="*/ 5021036 w 8058150"/>
                <a:gd name="connsiteY7" fmla="*/ 1436914 h 4504489"/>
                <a:gd name="connsiteX8" fmla="*/ 5747657 w 8058150"/>
                <a:gd name="connsiteY8" fmla="*/ 4392385 h 4504489"/>
                <a:gd name="connsiteX9" fmla="*/ 5886450 w 8058150"/>
                <a:gd name="connsiteY9" fmla="*/ 4400550 h 4504489"/>
                <a:gd name="connsiteX10" fmla="*/ 8058150 w 8058150"/>
                <a:gd name="connsiteY10" fmla="*/ 1543050 h 4504489"/>
                <a:gd name="connsiteX0" fmla="*/ 0 w 8058150"/>
                <a:gd name="connsiteY0" fmla="*/ 0 h 4473413"/>
                <a:gd name="connsiteX1" fmla="*/ 3143250 w 8058150"/>
                <a:gd name="connsiteY1" fmla="*/ 16328 h 4473413"/>
                <a:gd name="connsiteX2" fmla="*/ 3306536 w 8058150"/>
                <a:gd name="connsiteY2" fmla="*/ 212271 h 4473413"/>
                <a:gd name="connsiteX3" fmla="*/ 3551464 w 8058150"/>
                <a:gd name="connsiteY3" fmla="*/ 1118506 h 4473413"/>
                <a:gd name="connsiteX4" fmla="*/ 3935186 w 8058150"/>
                <a:gd name="connsiteY4" fmla="*/ 2686050 h 4473413"/>
                <a:gd name="connsiteX5" fmla="*/ 4082143 w 8058150"/>
                <a:gd name="connsiteY5" fmla="*/ 2669721 h 4473413"/>
                <a:gd name="connsiteX6" fmla="*/ 4914900 w 8058150"/>
                <a:gd name="connsiteY6" fmla="*/ 1404257 h 4473413"/>
                <a:gd name="connsiteX7" fmla="*/ 5021036 w 8058150"/>
                <a:gd name="connsiteY7" fmla="*/ 1436914 h 4473413"/>
                <a:gd name="connsiteX8" fmla="*/ 5747657 w 8058150"/>
                <a:gd name="connsiteY8" fmla="*/ 4392385 h 4473413"/>
                <a:gd name="connsiteX9" fmla="*/ 5886450 w 8058150"/>
                <a:gd name="connsiteY9" fmla="*/ 4400550 h 4473413"/>
                <a:gd name="connsiteX10" fmla="*/ 8058150 w 8058150"/>
                <a:gd name="connsiteY10" fmla="*/ 1543050 h 4473413"/>
                <a:gd name="connsiteX0" fmla="*/ 0 w 8058150"/>
                <a:gd name="connsiteY0" fmla="*/ 0 h 4473413"/>
                <a:gd name="connsiteX1" fmla="*/ 3143250 w 8058150"/>
                <a:gd name="connsiteY1" fmla="*/ 16328 h 4473413"/>
                <a:gd name="connsiteX2" fmla="*/ 3306536 w 8058150"/>
                <a:gd name="connsiteY2" fmla="*/ 212271 h 4473413"/>
                <a:gd name="connsiteX3" fmla="*/ 3551464 w 8058150"/>
                <a:gd name="connsiteY3" fmla="*/ 1118506 h 4473413"/>
                <a:gd name="connsiteX4" fmla="*/ 3935186 w 8058150"/>
                <a:gd name="connsiteY4" fmla="*/ 2686050 h 4473413"/>
                <a:gd name="connsiteX5" fmla="*/ 4082143 w 8058150"/>
                <a:gd name="connsiteY5" fmla="*/ 2669721 h 4473413"/>
                <a:gd name="connsiteX6" fmla="*/ 4914900 w 8058150"/>
                <a:gd name="connsiteY6" fmla="*/ 1404257 h 4473413"/>
                <a:gd name="connsiteX7" fmla="*/ 5021036 w 8058150"/>
                <a:gd name="connsiteY7" fmla="*/ 1436914 h 4473413"/>
                <a:gd name="connsiteX8" fmla="*/ 5747657 w 8058150"/>
                <a:gd name="connsiteY8" fmla="*/ 4392385 h 4473413"/>
                <a:gd name="connsiteX9" fmla="*/ 5886450 w 8058150"/>
                <a:gd name="connsiteY9" fmla="*/ 4400550 h 4473413"/>
                <a:gd name="connsiteX10" fmla="*/ 8058150 w 8058150"/>
                <a:gd name="connsiteY10" fmla="*/ 1543050 h 4473413"/>
                <a:gd name="connsiteX0" fmla="*/ 0 w 8058150"/>
                <a:gd name="connsiteY0" fmla="*/ 0 h 4473413"/>
                <a:gd name="connsiteX1" fmla="*/ 3143250 w 8058150"/>
                <a:gd name="connsiteY1" fmla="*/ 16328 h 4473413"/>
                <a:gd name="connsiteX2" fmla="*/ 3306536 w 8058150"/>
                <a:gd name="connsiteY2" fmla="*/ 212271 h 4473413"/>
                <a:gd name="connsiteX3" fmla="*/ 3551464 w 8058150"/>
                <a:gd name="connsiteY3" fmla="*/ 1118506 h 4473413"/>
                <a:gd name="connsiteX4" fmla="*/ 3935186 w 8058150"/>
                <a:gd name="connsiteY4" fmla="*/ 2686050 h 4473413"/>
                <a:gd name="connsiteX5" fmla="*/ 4082143 w 8058150"/>
                <a:gd name="connsiteY5" fmla="*/ 2669721 h 4473413"/>
                <a:gd name="connsiteX6" fmla="*/ 4914900 w 8058150"/>
                <a:gd name="connsiteY6" fmla="*/ 1404257 h 4473413"/>
                <a:gd name="connsiteX7" fmla="*/ 5021036 w 8058150"/>
                <a:gd name="connsiteY7" fmla="*/ 1436914 h 4473413"/>
                <a:gd name="connsiteX8" fmla="*/ 5747657 w 8058150"/>
                <a:gd name="connsiteY8" fmla="*/ 4392385 h 4473413"/>
                <a:gd name="connsiteX9" fmla="*/ 5886450 w 8058150"/>
                <a:gd name="connsiteY9" fmla="*/ 4400550 h 4473413"/>
                <a:gd name="connsiteX10" fmla="*/ 8058150 w 8058150"/>
                <a:gd name="connsiteY10" fmla="*/ 1543050 h 4473413"/>
                <a:gd name="connsiteX0" fmla="*/ 0 w 8058150"/>
                <a:gd name="connsiteY0" fmla="*/ 0 h 4473413"/>
                <a:gd name="connsiteX1" fmla="*/ 3143250 w 8058150"/>
                <a:gd name="connsiteY1" fmla="*/ 16328 h 4473413"/>
                <a:gd name="connsiteX2" fmla="*/ 3306536 w 8058150"/>
                <a:gd name="connsiteY2" fmla="*/ 212271 h 4473413"/>
                <a:gd name="connsiteX3" fmla="*/ 3551464 w 8058150"/>
                <a:gd name="connsiteY3" fmla="*/ 1118506 h 4473413"/>
                <a:gd name="connsiteX4" fmla="*/ 3935186 w 8058150"/>
                <a:gd name="connsiteY4" fmla="*/ 2686050 h 4473413"/>
                <a:gd name="connsiteX5" fmla="*/ 4082143 w 8058150"/>
                <a:gd name="connsiteY5" fmla="*/ 2669721 h 4473413"/>
                <a:gd name="connsiteX6" fmla="*/ 4914900 w 8058150"/>
                <a:gd name="connsiteY6" fmla="*/ 1404257 h 4473413"/>
                <a:gd name="connsiteX7" fmla="*/ 5021036 w 8058150"/>
                <a:gd name="connsiteY7" fmla="*/ 1436914 h 4473413"/>
                <a:gd name="connsiteX8" fmla="*/ 5747657 w 8058150"/>
                <a:gd name="connsiteY8" fmla="*/ 4392385 h 4473413"/>
                <a:gd name="connsiteX9" fmla="*/ 5886450 w 8058150"/>
                <a:gd name="connsiteY9" fmla="*/ 4400550 h 4473413"/>
                <a:gd name="connsiteX10" fmla="*/ 8058150 w 8058150"/>
                <a:gd name="connsiteY10" fmla="*/ 1543050 h 4473413"/>
                <a:gd name="connsiteX0" fmla="*/ 0 w 8058150"/>
                <a:gd name="connsiteY0" fmla="*/ 0 h 4469884"/>
                <a:gd name="connsiteX1" fmla="*/ 3143250 w 8058150"/>
                <a:gd name="connsiteY1" fmla="*/ 16328 h 4469884"/>
                <a:gd name="connsiteX2" fmla="*/ 3306536 w 8058150"/>
                <a:gd name="connsiteY2" fmla="*/ 212271 h 4469884"/>
                <a:gd name="connsiteX3" fmla="*/ 3551464 w 8058150"/>
                <a:gd name="connsiteY3" fmla="*/ 1118506 h 4469884"/>
                <a:gd name="connsiteX4" fmla="*/ 3935186 w 8058150"/>
                <a:gd name="connsiteY4" fmla="*/ 2686050 h 4469884"/>
                <a:gd name="connsiteX5" fmla="*/ 4082143 w 8058150"/>
                <a:gd name="connsiteY5" fmla="*/ 2669721 h 4469884"/>
                <a:gd name="connsiteX6" fmla="*/ 4914900 w 8058150"/>
                <a:gd name="connsiteY6" fmla="*/ 1404257 h 4469884"/>
                <a:gd name="connsiteX7" fmla="*/ 5021036 w 8058150"/>
                <a:gd name="connsiteY7" fmla="*/ 1436914 h 4469884"/>
                <a:gd name="connsiteX8" fmla="*/ 5747657 w 8058150"/>
                <a:gd name="connsiteY8" fmla="*/ 4392385 h 4469884"/>
                <a:gd name="connsiteX9" fmla="*/ 5910943 w 8058150"/>
                <a:gd name="connsiteY9" fmla="*/ 4392385 h 4469884"/>
                <a:gd name="connsiteX10" fmla="*/ 8058150 w 8058150"/>
                <a:gd name="connsiteY10" fmla="*/ 1543050 h 4469884"/>
                <a:gd name="connsiteX0" fmla="*/ 0 w 8090807"/>
                <a:gd name="connsiteY0" fmla="*/ 0 h 4469884"/>
                <a:gd name="connsiteX1" fmla="*/ 3143250 w 8090807"/>
                <a:gd name="connsiteY1" fmla="*/ 16328 h 4469884"/>
                <a:gd name="connsiteX2" fmla="*/ 3306536 w 8090807"/>
                <a:gd name="connsiteY2" fmla="*/ 212271 h 4469884"/>
                <a:gd name="connsiteX3" fmla="*/ 3551464 w 8090807"/>
                <a:gd name="connsiteY3" fmla="*/ 1118506 h 4469884"/>
                <a:gd name="connsiteX4" fmla="*/ 3935186 w 8090807"/>
                <a:gd name="connsiteY4" fmla="*/ 2686050 h 4469884"/>
                <a:gd name="connsiteX5" fmla="*/ 4082143 w 8090807"/>
                <a:gd name="connsiteY5" fmla="*/ 2669721 h 4469884"/>
                <a:gd name="connsiteX6" fmla="*/ 4914900 w 8090807"/>
                <a:gd name="connsiteY6" fmla="*/ 1404257 h 4469884"/>
                <a:gd name="connsiteX7" fmla="*/ 5021036 w 8090807"/>
                <a:gd name="connsiteY7" fmla="*/ 1436914 h 4469884"/>
                <a:gd name="connsiteX8" fmla="*/ 5747657 w 8090807"/>
                <a:gd name="connsiteY8" fmla="*/ 4392385 h 4469884"/>
                <a:gd name="connsiteX9" fmla="*/ 5910943 w 8090807"/>
                <a:gd name="connsiteY9" fmla="*/ 4392385 h 4469884"/>
                <a:gd name="connsiteX10" fmla="*/ 8090807 w 8090807"/>
                <a:gd name="connsiteY10" fmla="*/ 1240972 h 4469884"/>
                <a:gd name="connsiteX0" fmla="*/ 0 w 8107843"/>
                <a:gd name="connsiteY0" fmla="*/ 0 h 4469884"/>
                <a:gd name="connsiteX1" fmla="*/ 3143250 w 8107843"/>
                <a:gd name="connsiteY1" fmla="*/ 16328 h 4469884"/>
                <a:gd name="connsiteX2" fmla="*/ 3306536 w 8107843"/>
                <a:gd name="connsiteY2" fmla="*/ 212271 h 4469884"/>
                <a:gd name="connsiteX3" fmla="*/ 3551464 w 8107843"/>
                <a:gd name="connsiteY3" fmla="*/ 1118506 h 4469884"/>
                <a:gd name="connsiteX4" fmla="*/ 3935186 w 8107843"/>
                <a:gd name="connsiteY4" fmla="*/ 2686050 h 4469884"/>
                <a:gd name="connsiteX5" fmla="*/ 4082143 w 8107843"/>
                <a:gd name="connsiteY5" fmla="*/ 2669721 h 4469884"/>
                <a:gd name="connsiteX6" fmla="*/ 4914900 w 8107843"/>
                <a:gd name="connsiteY6" fmla="*/ 1404257 h 4469884"/>
                <a:gd name="connsiteX7" fmla="*/ 5021036 w 8107843"/>
                <a:gd name="connsiteY7" fmla="*/ 1436914 h 4469884"/>
                <a:gd name="connsiteX8" fmla="*/ 5747657 w 8107843"/>
                <a:gd name="connsiteY8" fmla="*/ 4392385 h 4469884"/>
                <a:gd name="connsiteX9" fmla="*/ 5910943 w 8107843"/>
                <a:gd name="connsiteY9" fmla="*/ 4392385 h 4469884"/>
                <a:gd name="connsiteX10" fmla="*/ 7878536 w 8107843"/>
                <a:gd name="connsiteY10" fmla="*/ 1338943 h 4469884"/>
                <a:gd name="connsiteX11" fmla="*/ 8090807 w 8107843"/>
                <a:gd name="connsiteY11" fmla="*/ 1240972 h 4469884"/>
                <a:gd name="connsiteX0" fmla="*/ 0 w 8202495"/>
                <a:gd name="connsiteY0" fmla="*/ 0 h 4469884"/>
                <a:gd name="connsiteX1" fmla="*/ 3143250 w 8202495"/>
                <a:gd name="connsiteY1" fmla="*/ 16328 h 4469884"/>
                <a:gd name="connsiteX2" fmla="*/ 3306536 w 8202495"/>
                <a:gd name="connsiteY2" fmla="*/ 212271 h 4469884"/>
                <a:gd name="connsiteX3" fmla="*/ 3551464 w 8202495"/>
                <a:gd name="connsiteY3" fmla="*/ 1118506 h 4469884"/>
                <a:gd name="connsiteX4" fmla="*/ 3935186 w 8202495"/>
                <a:gd name="connsiteY4" fmla="*/ 2686050 h 4469884"/>
                <a:gd name="connsiteX5" fmla="*/ 4082143 w 8202495"/>
                <a:gd name="connsiteY5" fmla="*/ 2669721 h 4469884"/>
                <a:gd name="connsiteX6" fmla="*/ 4914900 w 8202495"/>
                <a:gd name="connsiteY6" fmla="*/ 1404257 h 4469884"/>
                <a:gd name="connsiteX7" fmla="*/ 5021036 w 8202495"/>
                <a:gd name="connsiteY7" fmla="*/ 1436914 h 4469884"/>
                <a:gd name="connsiteX8" fmla="*/ 5747657 w 8202495"/>
                <a:gd name="connsiteY8" fmla="*/ 4392385 h 4469884"/>
                <a:gd name="connsiteX9" fmla="*/ 5910943 w 8202495"/>
                <a:gd name="connsiteY9" fmla="*/ 4392385 h 4469884"/>
                <a:gd name="connsiteX10" fmla="*/ 8033657 w 8202495"/>
                <a:gd name="connsiteY10" fmla="*/ 1543050 h 4469884"/>
                <a:gd name="connsiteX11" fmla="*/ 8090807 w 8202495"/>
                <a:gd name="connsiteY11" fmla="*/ 1240972 h 4469884"/>
                <a:gd name="connsiteX0" fmla="*/ 0 w 8202495"/>
                <a:gd name="connsiteY0" fmla="*/ 0 h 4469884"/>
                <a:gd name="connsiteX1" fmla="*/ 3143250 w 8202495"/>
                <a:gd name="connsiteY1" fmla="*/ 16328 h 4469884"/>
                <a:gd name="connsiteX2" fmla="*/ 3306536 w 8202495"/>
                <a:gd name="connsiteY2" fmla="*/ 212271 h 4469884"/>
                <a:gd name="connsiteX3" fmla="*/ 3551464 w 8202495"/>
                <a:gd name="connsiteY3" fmla="*/ 1118506 h 4469884"/>
                <a:gd name="connsiteX4" fmla="*/ 3935186 w 8202495"/>
                <a:gd name="connsiteY4" fmla="*/ 2686050 h 4469884"/>
                <a:gd name="connsiteX5" fmla="*/ 4082143 w 8202495"/>
                <a:gd name="connsiteY5" fmla="*/ 2669721 h 4469884"/>
                <a:gd name="connsiteX6" fmla="*/ 4914900 w 8202495"/>
                <a:gd name="connsiteY6" fmla="*/ 1404257 h 4469884"/>
                <a:gd name="connsiteX7" fmla="*/ 5021036 w 8202495"/>
                <a:gd name="connsiteY7" fmla="*/ 1436914 h 4469884"/>
                <a:gd name="connsiteX8" fmla="*/ 5747657 w 8202495"/>
                <a:gd name="connsiteY8" fmla="*/ 4392385 h 4469884"/>
                <a:gd name="connsiteX9" fmla="*/ 5910943 w 8202495"/>
                <a:gd name="connsiteY9" fmla="*/ 4392385 h 4469884"/>
                <a:gd name="connsiteX10" fmla="*/ 8033657 w 8202495"/>
                <a:gd name="connsiteY10" fmla="*/ 1543050 h 4469884"/>
                <a:gd name="connsiteX11" fmla="*/ 8090807 w 8202495"/>
                <a:gd name="connsiteY11" fmla="*/ 1240972 h 4469884"/>
                <a:gd name="connsiteX0" fmla="*/ 0 w 8202495"/>
                <a:gd name="connsiteY0" fmla="*/ 0 h 4469884"/>
                <a:gd name="connsiteX1" fmla="*/ 3143250 w 8202495"/>
                <a:gd name="connsiteY1" fmla="*/ 16328 h 4469884"/>
                <a:gd name="connsiteX2" fmla="*/ 3306536 w 8202495"/>
                <a:gd name="connsiteY2" fmla="*/ 212271 h 4469884"/>
                <a:gd name="connsiteX3" fmla="*/ 3551464 w 8202495"/>
                <a:gd name="connsiteY3" fmla="*/ 1118506 h 4469884"/>
                <a:gd name="connsiteX4" fmla="*/ 3935186 w 8202495"/>
                <a:gd name="connsiteY4" fmla="*/ 2686050 h 4469884"/>
                <a:gd name="connsiteX5" fmla="*/ 4082143 w 8202495"/>
                <a:gd name="connsiteY5" fmla="*/ 2669721 h 4469884"/>
                <a:gd name="connsiteX6" fmla="*/ 4914900 w 8202495"/>
                <a:gd name="connsiteY6" fmla="*/ 1404257 h 4469884"/>
                <a:gd name="connsiteX7" fmla="*/ 5021036 w 8202495"/>
                <a:gd name="connsiteY7" fmla="*/ 1436914 h 4469884"/>
                <a:gd name="connsiteX8" fmla="*/ 5747657 w 8202495"/>
                <a:gd name="connsiteY8" fmla="*/ 4392385 h 4469884"/>
                <a:gd name="connsiteX9" fmla="*/ 5910943 w 8202495"/>
                <a:gd name="connsiteY9" fmla="*/ 4392385 h 4469884"/>
                <a:gd name="connsiteX10" fmla="*/ 8033657 w 8202495"/>
                <a:gd name="connsiteY10" fmla="*/ 1543050 h 4469884"/>
                <a:gd name="connsiteX11" fmla="*/ 8090807 w 8202495"/>
                <a:gd name="connsiteY11" fmla="*/ 1240972 h 4469884"/>
                <a:gd name="connsiteX0" fmla="*/ 0 w 8202495"/>
                <a:gd name="connsiteY0" fmla="*/ 0 h 4469884"/>
                <a:gd name="connsiteX1" fmla="*/ 3143250 w 8202495"/>
                <a:gd name="connsiteY1" fmla="*/ 16328 h 4469884"/>
                <a:gd name="connsiteX2" fmla="*/ 3306536 w 8202495"/>
                <a:gd name="connsiteY2" fmla="*/ 212271 h 4469884"/>
                <a:gd name="connsiteX3" fmla="*/ 3551464 w 8202495"/>
                <a:gd name="connsiteY3" fmla="*/ 1118506 h 4469884"/>
                <a:gd name="connsiteX4" fmla="*/ 3935186 w 8202495"/>
                <a:gd name="connsiteY4" fmla="*/ 2686050 h 4469884"/>
                <a:gd name="connsiteX5" fmla="*/ 4082143 w 8202495"/>
                <a:gd name="connsiteY5" fmla="*/ 2669721 h 4469884"/>
                <a:gd name="connsiteX6" fmla="*/ 4914900 w 8202495"/>
                <a:gd name="connsiteY6" fmla="*/ 1404257 h 4469884"/>
                <a:gd name="connsiteX7" fmla="*/ 5021036 w 8202495"/>
                <a:gd name="connsiteY7" fmla="*/ 1436914 h 4469884"/>
                <a:gd name="connsiteX8" fmla="*/ 5747657 w 8202495"/>
                <a:gd name="connsiteY8" fmla="*/ 4392385 h 4469884"/>
                <a:gd name="connsiteX9" fmla="*/ 5910943 w 8202495"/>
                <a:gd name="connsiteY9" fmla="*/ 4392385 h 4469884"/>
                <a:gd name="connsiteX10" fmla="*/ 8033657 w 8202495"/>
                <a:gd name="connsiteY10" fmla="*/ 1543050 h 4469884"/>
                <a:gd name="connsiteX11" fmla="*/ 8090807 w 8202495"/>
                <a:gd name="connsiteY11" fmla="*/ 1240972 h 4469884"/>
                <a:gd name="connsiteX0" fmla="*/ 0 w 8181922"/>
                <a:gd name="connsiteY0" fmla="*/ 0 h 4469884"/>
                <a:gd name="connsiteX1" fmla="*/ 3143250 w 8181922"/>
                <a:gd name="connsiteY1" fmla="*/ 16328 h 4469884"/>
                <a:gd name="connsiteX2" fmla="*/ 3306536 w 8181922"/>
                <a:gd name="connsiteY2" fmla="*/ 212271 h 4469884"/>
                <a:gd name="connsiteX3" fmla="*/ 3551464 w 8181922"/>
                <a:gd name="connsiteY3" fmla="*/ 1118506 h 4469884"/>
                <a:gd name="connsiteX4" fmla="*/ 3935186 w 8181922"/>
                <a:gd name="connsiteY4" fmla="*/ 2686050 h 4469884"/>
                <a:gd name="connsiteX5" fmla="*/ 4082143 w 8181922"/>
                <a:gd name="connsiteY5" fmla="*/ 2669721 h 4469884"/>
                <a:gd name="connsiteX6" fmla="*/ 4914900 w 8181922"/>
                <a:gd name="connsiteY6" fmla="*/ 1404257 h 4469884"/>
                <a:gd name="connsiteX7" fmla="*/ 5021036 w 8181922"/>
                <a:gd name="connsiteY7" fmla="*/ 1436914 h 4469884"/>
                <a:gd name="connsiteX8" fmla="*/ 5747657 w 8181922"/>
                <a:gd name="connsiteY8" fmla="*/ 4392385 h 4469884"/>
                <a:gd name="connsiteX9" fmla="*/ 5910943 w 8181922"/>
                <a:gd name="connsiteY9" fmla="*/ 4392385 h 4469884"/>
                <a:gd name="connsiteX10" fmla="*/ 8033657 w 8181922"/>
                <a:gd name="connsiteY10" fmla="*/ 1543050 h 4469884"/>
                <a:gd name="connsiteX11" fmla="*/ 8009164 w 8181922"/>
                <a:gd name="connsiteY11" fmla="*/ 106136 h 4469884"/>
                <a:gd name="connsiteX0" fmla="*/ 0 w 8202495"/>
                <a:gd name="connsiteY0" fmla="*/ 0 h 4469884"/>
                <a:gd name="connsiteX1" fmla="*/ 3143250 w 8202495"/>
                <a:gd name="connsiteY1" fmla="*/ 16328 h 4469884"/>
                <a:gd name="connsiteX2" fmla="*/ 3306536 w 8202495"/>
                <a:gd name="connsiteY2" fmla="*/ 212271 h 4469884"/>
                <a:gd name="connsiteX3" fmla="*/ 3551464 w 8202495"/>
                <a:gd name="connsiteY3" fmla="*/ 1118506 h 4469884"/>
                <a:gd name="connsiteX4" fmla="*/ 3935186 w 8202495"/>
                <a:gd name="connsiteY4" fmla="*/ 2686050 h 4469884"/>
                <a:gd name="connsiteX5" fmla="*/ 4082143 w 8202495"/>
                <a:gd name="connsiteY5" fmla="*/ 2669721 h 4469884"/>
                <a:gd name="connsiteX6" fmla="*/ 4914900 w 8202495"/>
                <a:gd name="connsiteY6" fmla="*/ 1404257 h 4469884"/>
                <a:gd name="connsiteX7" fmla="*/ 5021036 w 8202495"/>
                <a:gd name="connsiteY7" fmla="*/ 1436914 h 4469884"/>
                <a:gd name="connsiteX8" fmla="*/ 5747657 w 8202495"/>
                <a:gd name="connsiteY8" fmla="*/ 4392385 h 4469884"/>
                <a:gd name="connsiteX9" fmla="*/ 5910943 w 8202495"/>
                <a:gd name="connsiteY9" fmla="*/ 4392385 h 4469884"/>
                <a:gd name="connsiteX10" fmla="*/ 8033657 w 8202495"/>
                <a:gd name="connsiteY10" fmla="*/ 1543050 h 4469884"/>
                <a:gd name="connsiteX11" fmla="*/ 8090806 w 8202495"/>
                <a:gd name="connsiteY11" fmla="*/ 81643 h 4469884"/>
                <a:gd name="connsiteX0" fmla="*/ 0 w 8162997"/>
                <a:gd name="connsiteY0" fmla="*/ 195943 h 4665827"/>
                <a:gd name="connsiteX1" fmla="*/ 3143250 w 8162997"/>
                <a:gd name="connsiteY1" fmla="*/ 212271 h 4665827"/>
                <a:gd name="connsiteX2" fmla="*/ 3306536 w 8162997"/>
                <a:gd name="connsiteY2" fmla="*/ 408214 h 4665827"/>
                <a:gd name="connsiteX3" fmla="*/ 3551464 w 8162997"/>
                <a:gd name="connsiteY3" fmla="*/ 1314449 h 4665827"/>
                <a:gd name="connsiteX4" fmla="*/ 3935186 w 8162997"/>
                <a:gd name="connsiteY4" fmla="*/ 2881993 h 4665827"/>
                <a:gd name="connsiteX5" fmla="*/ 4082143 w 8162997"/>
                <a:gd name="connsiteY5" fmla="*/ 2865664 h 4665827"/>
                <a:gd name="connsiteX6" fmla="*/ 4914900 w 8162997"/>
                <a:gd name="connsiteY6" fmla="*/ 1600200 h 4665827"/>
                <a:gd name="connsiteX7" fmla="*/ 5021036 w 8162997"/>
                <a:gd name="connsiteY7" fmla="*/ 1632857 h 4665827"/>
                <a:gd name="connsiteX8" fmla="*/ 5747657 w 8162997"/>
                <a:gd name="connsiteY8" fmla="*/ 4588328 h 4665827"/>
                <a:gd name="connsiteX9" fmla="*/ 5910943 w 8162997"/>
                <a:gd name="connsiteY9" fmla="*/ 4588328 h 4665827"/>
                <a:gd name="connsiteX10" fmla="*/ 8033657 w 8162997"/>
                <a:gd name="connsiteY10" fmla="*/ 1738993 h 4665827"/>
                <a:gd name="connsiteX11" fmla="*/ 7911191 w 8162997"/>
                <a:gd name="connsiteY11" fmla="*/ 0 h 4665827"/>
                <a:gd name="connsiteX0" fmla="*/ 0 w 8195530"/>
                <a:gd name="connsiteY0" fmla="*/ 195943 h 4665827"/>
                <a:gd name="connsiteX1" fmla="*/ 3143250 w 8195530"/>
                <a:gd name="connsiteY1" fmla="*/ 212271 h 4665827"/>
                <a:gd name="connsiteX2" fmla="*/ 3306536 w 8195530"/>
                <a:gd name="connsiteY2" fmla="*/ 408214 h 4665827"/>
                <a:gd name="connsiteX3" fmla="*/ 3551464 w 8195530"/>
                <a:gd name="connsiteY3" fmla="*/ 1314449 h 4665827"/>
                <a:gd name="connsiteX4" fmla="*/ 3935186 w 8195530"/>
                <a:gd name="connsiteY4" fmla="*/ 2881993 h 4665827"/>
                <a:gd name="connsiteX5" fmla="*/ 4082143 w 8195530"/>
                <a:gd name="connsiteY5" fmla="*/ 2865664 h 4665827"/>
                <a:gd name="connsiteX6" fmla="*/ 4914900 w 8195530"/>
                <a:gd name="connsiteY6" fmla="*/ 1600200 h 4665827"/>
                <a:gd name="connsiteX7" fmla="*/ 5021036 w 8195530"/>
                <a:gd name="connsiteY7" fmla="*/ 1632857 h 4665827"/>
                <a:gd name="connsiteX8" fmla="*/ 5747657 w 8195530"/>
                <a:gd name="connsiteY8" fmla="*/ 4588328 h 4665827"/>
                <a:gd name="connsiteX9" fmla="*/ 5910943 w 8195530"/>
                <a:gd name="connsiteY9" fmla="*/ 4588328 h 4665827"/>
                <a:gd name="connsiteX10" fmla="*/ 8033657 w 8195530"/>
                <a:gd name="connsiteY10" fmla="*/ 1738993 h 4665827"/>
                <a:gd name="connsiteX11" fmla="*/ 8033657 w 8195530"/>
                <a:gd name="connsiteY11" fmla="*/ 391887 h 4665827"/>
                <a:gd name="connsiteX12" fmla="*/ 7911191 w 8195530"/>
                <a:gd name="connsiteY12" fmla="*/ 0 h 4665827"/>
                <a:gd name="connsiteX0" fmla="*/ 0 w 8195530"/>
                <a:gd name="connsiteY0" fmla="*/ 0 h 4469884"/>
                <a:gd name="connsiteX1" fmla="*/ 3143250 w 8195530"/>
                <a:gd name="connsiteY1" fmla="*/ 16328 h 4469884"/>
                <a:gd name="connsiteX2" fmla="*/ 3306536 w 8195530"/>
                <a:gd name="connsiteY2" fmla="*/ 212271 h 4469884"/>
                <a:gd name="connsiteX3" fmla="*/ 3551464 w 8195530"/>
                <a:gd name="connsiteY3" fmla="*/ 1118506 h 4469884"/>
                <a:gd name="connsiteX4" fmla="*/ 3935186 w 8195530"/>
                <a:gd name="connsiteY4" fmla="*/ 2686050 h 4469884"/>
                <a:gd name="connsiteX5" fmla="*/ 4082143 w 8195530"/>
                <a:gd name="connsiteY5" fmla="*/ 2669721 h 4469884"/>
                <a:gd name="connsiteX6" fmla="*/ 4914900 w 8195530"/>
                <a:gd name="connsiteY6" fmla="*/ 1404257 h 4469884"/>
                <a:gd name="connsiteX7" fmla="*/ 5021036 w 8195530"/>
                <a:gd name="connsiteY7" fmla="*/ 1436914 h 4469884"/>
                <a:gd name="connsiteX8" fmla="*/ 5747657 w 8195530"/>
                <a:gd name="connsiteY8" fmla="*/ 4392385 h 4469884"/>
                <a:gd name="connsiteX9" fmla="*/ 5910943 w 8195530"/>
                <a:gd name="connsiteY9" fmla="*/ 4392385 h 4469884"/>
                <a:gd name="connsiteX10" fmla="*/ 8033657 w 8195530"/>
                <a:gd name="connsiteY10" fmla="*/ 1543050 h 4469884"/>
                <a:gd name="connsiteX11" fmla="*/ 8033657 w 8195530"/>
                <a:gd name="connsiteY11" fmla="*/ 195944 h 4469884"/>
                <a:gd name="connsiteX0" fmla="*/ 0 w 8043364"/>
                <a:gd name="connsiteY0" fmla="*/ 0 h 4469884"/>
                <a:gd name="connsiteX1" fmla="*/ 3143250 w 8043364"/>
                <a:gd name="connsiteY1" fmla="*/ 16328 h 4469884"/>
                <a:gd name="connsiteX2" fmla="*/ 3306536 w 8043364"/>
                <a:gd name="connsiteY2" fmla="*/ 212271 h 4469884"/>
                <a:gd name="connsiteX3" fmla="*/ 3551464 w 8043364"/>
                <a:gd name="connsiteY3" fmla="*/ 1118506 h 4469884"/>
                <a:gd name="connsiteX4" fmla="*/ 3935186 w 8043364"/>
                <a:gd name="connsiteY4" fmla="*/ 2686050 h 4469884"/>
                <a:gd name="connsiteX5" fmla="*/ 4082143 w 8043364"/>
                <a:gd name="connsiteY5" fmla="*/ 2669721 h 4469884"/>
                <a:gd name="connsiteX6" fmla="*/ 4914900 w 8043364"/>
                <a:gd name="connsiteY6" fmla="*/ 1404257 h 4469884"/>
                <a:gd name="connsiteX7" fmla="*/ 5021036 w 8043364"/>
                <a:gd name="connsiteY7" fmla="*/ 1436914 h 4469884"/>
                <a:gd name="connsiteX8" fmla="*/ 5747657 w 8043364"/>
                <a:gd name="connsiteY8" fmla="*/ 4392385 h 4469884"/>
                <a:gd name="connsiteX9" fmla="*/ 5910943 w 8043364"/>
                <a:gd name="connsiteY9" fmla="*/ 4392385 h 4469884"/>
                <a:gd name="connsiteX10" fmla="*/ 8033657 w 8043364"/>
                <a:gd name="connsiteY10" fmla="*/ 1543050 h 4469884"/>
                <a:gd name="connsiteX11" fmla="*/ 8033657 w 8043364"/>
                <a:gd name="connsiteY11" fmla="*/ 195944 h 4469884"/>
                <a:gd name="connsiteX0" fmla="*/ 0 w 8034320"/>
                <a:gd name="connsiteY0" fmla="*/ 0 h 4469884"/>
                <a:gd name="connsiteX1" fmla="*/ 3143250 w 8034320"/>
                <a:gd name="connsiteY1" fmla="*/ 16328 h 4469884"/>
                <a:gd name="connsiteX2" fmla="*/ 3306536 w 8034320"/>
                <a:gd name="connsiteY2" fmla="*/ 212271 h 4469884"/>
                <a:gd name="connsiteX3" fmla="*/ 3551464 w 8034320"/>
                <a:gd name="connsiteY3" fmla="*/ 1118506 h 4469884"/>
                <a:gd name="connsiteX4" fmla="*/ 3935186 w 8034320"/>
                <a:gd name="connsiteY4" fmla="*/ 2686050 h 4469884"/>
                <a:gd name="connsiteX5" fmla="*/ 4082143 w 8034320"/>
                <a:gd name="connsiteY5" fmla="*/ 2669721 h 4469884"/>
                <a:gd name="connsiteX6" fmla="*/ 4914900 w 8034320"/>
                <a:gd name="connsiteY6" fmla="*/ 1404257 h 4469884"/>
                <a:gd name="connsiteX7" fmla="*/ 5021036 w 8034320"/>
                <a:gd name="connsiteY7" fmla="*/ 1436914 h 4469884"/>
                <a:gd name="connsiteX8" fmla="*/ 5747657 w 8034320"/>
                <a:gd name="connsiteY8" fmla="*/ 4392385 h 4469884"/>
                <a:gd name="connsiteX9" fmla="*/ 5910943 w 8034320"/>
                <a:gd name="connsiteY9" fmla="*/ 4392385 h 4469884"/>
                <a:gd name="connsiteX10" fmla="*/ 8033657 w 8034320"/>
                <a:gd name="connsiteY10" fmla="*/ 1543050 h 4469884"/>
                <a:gd name="connsiteX11" fmla="*/ 8033657 w 8034320"/>
                <a:gd name="connsiteY11" fmla="*/ 195944 h 4469884"/>
                <a:gd name="connsiteX0" fmla="*/ 0 w 8033990"/>
                <a:gd name="connsiteY0" fmla="*/ 0 h 4469884"/>
                <a:gd name="connsiteX1" fmla="*/ 3143250 w 8033990"/>
                <a:gd name="connsiteY1" fmla="*/ 16328 h 4469884"/>
                <a:gd name="connsiteX2" fmla="*/ 3306536 w 8033990"/>
                <a:gd name="connsiteY2" fmla="*/ 212271 h 4469884"/>
                <a:gd name="connsiteX3" fmla="*/ 3551464 w 8033990"/>
                <a:gd name="connsiteY3" fmla="*/ 1118506 h 4469884"/>
                <a:gd name="connsiteX4" fmla="*/ 3935186 w 8033990"/>
                <a:gd name="connsiteY4" fmla="*/ 2686050 h 4469884"/>
                <a:gd name="connsiteX5" fmla="*/ 4082143 w 8033990"/>
                <a:gd name="connsiteY5" fmla="*/ 2669721 h 4469884"/>
                <a:gd name="connsiteX6" fmla="*/ 4914900 w 8033990"/>
                <a:gd name="connsiteY6" fmla="*/ 1404257 h 4469884"/>
                <a:gd name="connsiteX7" fmla="*/ 5021036 w 8033990"/>
                <a:gd name="connsiteY7" fmla="*/ 1436914 h 4469884"/>
                <a:gd name="connsiteX8" fmla="*/ 5747657 w 8033990"/>
                <a:gd name="connsiteY8" fmla="*/ 4392385 h 4469884"/>
                <a:gd name="connsiteX9" fmla="*/ 5910943 w 8033990"/>
                <a:gd name="connsiteY9" fmla="*/ 4392385 h 4469884"/>
                <a:gd name="connsiteX10" fmla="*/ 8033657 w 8033990"/>
                <a:gd name="connsiteY10" fmla="*/ 1543050 h 4469884"/>
                <a:gd name="connsiteX11" fmla="*/ 8025492 w 8033990"/>
                <a:gd name="connsiteY11" fmla="*/ 8166 h 4469884"/>
                <a:gd name="connsiteX0" fmla="*/ 0 w 8033990"/>
                <a:gd name="connsiteY0" fmla="*/ 0 h 4469884"/>
                <a:gd name="connsiteX1" fmla="*/ 3143250 w 8033990"/>
                <a:gd name="connsiteY1" fmla="*/ 16328 h 4469884"/>
                <a:gd name="connsiteX2" fmla="*/ 3306536 w 8033990"/>
                <a:gd name="connsiteY2" fmla="*/ 212271 h 4469884"/>
                <a:gd name="connsiteX3" fmla="*/ 3551464 w 8033990"/>
                <a:gd name="connsiteY3" fmla="*/ 1118506 h 4469884"/>
                <a:gd name="connsiteX4" fmla="*/ 3935186 w 8033990"/>
                <a:gd name="connsiteY4" fmla="*/ 2686050 h 4469884"/>
                <a:gd name="connsiteX5" fmla="*/ 4082143 w 8033990"/>
                <a:gd name="connsiteY5" fmla="*/ 2669721 h 4469884"/>
                <a:gd name="connsiteX6" fmla="*/ 4914900 w 8033990"/>
                <a:gd name="connsiteY6" fmla="*/ 1404257 h 4469884"/>
                <a:gd name="connsiteX7" fmla="*/ 5021036 w 8033990"/>
                <a:gd name="connsiteY7" fmla="*/ 1436914 h 4469884"/>
                <a:gd name="connsiteX8" fmla="*/ 5747657 w 8033990"/>
                <a:gd name="connsiteY8" fmla="*/ 4392385 h 4469884"/>
                <a:gd name="connsiteX9" fmla="*/ 5910943 w 8033990"/>
                <a:gd name="connsiteY9" fmla="*/ 4392385 h 4469884"/>
                <a:gd name="connsiteX10" fmla="*/ 8033657 w 8033990"/>
                <a:gd name="connsiteY10" fmla="*/ 1543050 h 4469884"/>
                <a:gd name="connsiteX11" fmla="*/ 8025492 w 8033990"/>
                <a:gd name="connsiteY11" fmla="*/ 8166 h 4469884"/>
                <a:gd name="connsiteX12" fmla="*/ 0 w 8033990"/>
                <a:gd name="connsiteY12" fmla="*/ 0 h 4469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033990" h="4469884">
                  <a:moveTo>
                    <a:pt x="0" y="0"/>
                  </a:moveTo>
                  <a:lnTo>
                    <a:pt x="3143250" y="16328"/>
                  </a:lnTo>
                  <a:cubicBezTo>
                    <a:pt x="3197679" y="130627"/>
                    <a:pt x="3203121" y="171450"/>
                    <a:pt x="3306536" y="212271"/>
                  </a:cubicBezTo>
                  <a:cubicBezTo>
                    <a:pt x="3375932" y="428624"/>
                    <a:pt x="3486148" y="723899"/>
                    <a:pt x="3551464" y="1118506"/>
                  </a:cubicBezTo>
                  <a:cubicBezTo>
                    <a:pt x="3616780" y="1513113"/>
                    <a:pt x="3771900" y="2185308"/>
                    <a:pt x="3935186" y="2686050"/>
                  </a:cubicBezTo>
                  <a:cubicBezTo>
                    <a:pt x="3967844" y="2794907"/>
                    <a:pt x="4016828" y="2748643"/>
                    <a:pt x="4082143" y="2669721"/>
                  </a:cubicBezTo>
                  <a:cubicBezTo>
                    <a:pt x="4310743" y="2166257"/>
                    <a:pt x="4482193" y="1777092"/>
                    <a:pt x="4914900" y="1404257"/>
                  </a:cubicBezTo>
                  <a:cubicBezTo>
                    <a:pt x="4991100" y="1371599"/>
                    <a:pt x="4953000" y="1347107"/>
                    <a:pt x="5021036" y="1436914"/>
                  </a:cubicBezTo>
                  <a:cubicBezTo>
                    <a:pt x="5214257" y="2471057"/>
                    <a:pt x="5480957" y="3578678"/>
                    <a:pt x="5747657" y="4392385"/>
                  </a:cubicBezTo>
                  <a:cubicBezTo>
                    <a:pt x="5810249" y="4517571"/>
                    <a:pt x="5856514" y="4471306"/>
                    <a:pt x="5910943" y="4392385"/>
                  </a:cubicBezTo>
                  <a:cubicBezTo>
                    <a:pt x="6208939" y="3238499"/>
                    <a:pt x="6723288" y="2125435"/>
                    <a:pt x="8033657" y="1543050"/>
                  </a:cubicBezTo>
                  <a:cubicBezTo>
                    <a:pt x="8036379" y="1113065"/>
                    <a:pt x="8021410" y="306162"/>
                    <a:pt x="8025492" y="8166"/>
                  </a:cubicBezTo>
                  <a:lnTo>
                    <a:pt x="0" y="0"/>
                  </a:lnTo>
                  <a:close/>
                </a:path>
              </a:pathLst>
            </a:custGeom>
            <a:solidFill>
              <a:schemeClr val="accent2">
                <a:lumMod val="75000"/>
                <a:alpha val="50000"/>
              </a:schemeClr>
            </a:solidFill>
            <a:ln w="349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400" b="1" i="0" u="none" strike="noStrike" cap="none" normalizeH="0" baseline="0" dirty="0">
                <a:ln>
                  <a:noFill/>
                </a:ln>
                <a:solidFill>
                  <a:schemeClr val="tx1"/>
                </a:solidFill>
                <a:effectLst/>
                <a:latin typeface="Times New Roman" pitchFamily="18" charset="0"/>
              </a:endParaRPr>
            </a:p>
          </p:txBody>
        </p:sp>
        <p:sp>
          <p:nvSpPr>
            <p:cNvPr id="2223" name="Freeform 2222"/>
            <p:cNvSpPr/>
            <p:nvPr/>
          </p:nvSpPr>
          <p:spPr bwMode="auto">
            <a:xfrm>
              <a:off x="389164" y="1159344"/>
              <a:ext cx="8033657" cy="4469884"/>
            </a:xfrm>
            <a:custGeom>
              <a:avLst/>
              <a:gdLst>
                <a:gd name="connsiteX0" fmla="*/ 0 w 8058150"/>
                <a:gd name="connsiteY0" fmla="*/ 0 h 4400550"/>
                <a:gd name="connsiteX1" fmla="*/ 3143250 w 8058150"/>
                <a:gd name="connsiteY1" fmla="*/ 16328 h 4400550"/>
                <a:gd name="connsiteX2" fmla="*/ 3306536 w 8058150"/>
                <a:gd name="connsiteY2" fmla="*/ 212271 h 4400550"/>
                <a:gd name="connsiteX3" fmla="*/ 3543300 w 8058150"/>
                <a:gd name="connsiteY3" fmla="*/ 1159328 h 4400550"/>
                <a:gd name="connsiteX4" fmla="*/ 3935186 w 8058150"/>
                <a:gd name="connsiteY4" fmla="*/ 2686050 h 4400550"/>
                <a:gd name="connsiteX5" fmla="*/ 4082143 w 8058150"/>
                <a:gd name="connsiteY5" fmla="*/ 2669721 h 4400550"/>
                <a:gd name="connsiteX6" fmla="*/ 4914900 w 8058150"/>
                <a:gd name="connsiteY6" fmla="*/ 1404257 h 4400550"/>
                <a:gd name="connsiteX7" fmla="*/ 5045529 w 8058150"/>
                <a:gd name="connsiteY7" fmla="*/ 1428750 h 4400550"/>
                <a:gd name="connsiteX8" fmla="*/ 5747657 w 8058150"/>
                <a:gd name="connsiteY8" fmla="*/ 4392385 h 4400550"/>
                <a:gd name="connsiteX9" fmla="*/ 5886450 w 8058150"/>
                <a:gd name="connsiteY9" fmla="*/ 4400550 h 4400550"/>
                <a:gd name="connsiteX10" fmla="*/ 8058150 w 8058150"/>
                <a:gd name="connsiteY10" fmla="*/ 1543050 h 4400550"/>
                <a:gd name="connsiteX0" fmla="*/ 0 w 8058150"/>
                <a:gd name="connsiteY0" fmla="*/ 0 h 4400550"/>
                <a:gd name="connsiteX1" fmla="*/ 3143250 w 8058150"/>
                <a:gd name="connsiteY1" fmla="*/ 16328 h 4400550"/>
                <a:gd name="connsiteX2" fmla="*/ 3306536 w 8058150"/>
                <a:gd name="connsiteY2" fmla="*/ 212271 h 4400550"/>
                <a:gd name="connsiteX3" fmla="*/ 3543300 w 8058150"/>
                <a:gd name="connsiteY3" fmla="*/ 1159328 h 4400550"/>
                <a:gd name="connsiteX4" fmla="*/ 3935186 w 8058150"/>
                <a:gd name="connsiteY4" fmla="*/ 2686050 h 4400550"/>
                <a:gd name="connsiteX5" fmla="*/ 4082143 w 8058150"/>
                <a:gd name="connsiteY5" fmla="*/ 2669721 h 4400550"/>
                <a:gd name="connsiteX6" fmla="*/ 4914900 w 8058150"/>
                <a:gd name="connsiteY6" fmla="*/ 1404257 h 4400550"/>
                <a:gd name="connsiteX7" fmla="*/ 5045529 w 8058150"/>
                <a:gd name="connsiteY7" fmla="*/ 1428750 h 4400550"/>
                <a:gd name="connsiteX8" fmla="*/ 5747657 w 8058150"/>
                <a:gd name="connsiteY8" fmla="*/ 4392385 h 4400550"/>
                <a:gd name="connsiteX9" fmla="*/ 5886450 w 8058150"/>
                <a:gd name="connsiteY9" fmla="*/ 4400550 h 4400550"/>
                <a:gd name="connsiteX10" fmla="*/ 8058150 w 8058150"/>
                <a:gd name="connsiteY10" fmla="*/ 1543050 h 4400550"/>
                <a:gd name="connsiteX0" fmla="*/ 0 w 8058150"/>
                <a:gd name="connsiteY0" fmla="*/ 0 h 4400550"/>
                <a:gd name="connsiteX1" fmla="*/ 3143250 w 8058150"/>
                <a:gd name="connsiteY1" fmla="*/ 16328 h 4400550"/>
                <a:gd name="connsiteX2" fmla="*/ 3306536 w 8058150"/>
                <a:gd name="connsiteY2" fmla="*/ 212271 h 4400550"/>
                <a:gd name="connsiteX3" fmla="*/ 3543300 w 8058150"/>
                <a:gd name="connsiteY3" fmla="*/ 1159328 h 4400550"/>
                <a:gd name="connsiteX4" fmla="*/ 3935186 w 8058150"/>
                <a:gd name="connsiteY4" fmla="*/ 2686050 h 4400550"/>
                <a:gd name="connsiteX5" fmla="*/ 4082143 w 8058150"/>
                <a:gd name="connsiteY5" fmla="*/ 2669721 h 4400550"/>
                <a:gd name="connsiteX6" fmla="*/ 4914900 w 8058150"/>
                <a:gd name="connsiteY6" fmla="*/ 1404257 h 4400550"/>
                <a:gd name="connsiteX7" fmla="*/ 5045529 w 8058150"/>
                <a:gd name="connsiteY7" fmla="*/ 1428750 h 4400550"/>
                <a:gd name="connsiteX8" fmla="*/ 5747657 w 8058150"/>
                <a:gd name="connsiteY8" fmla="*/ 4392385 h 4400550"/>
                <a:gd name="connsiteX9" fmla="*/ 5886450 w 8058150"/>
                <a:gd name="connsiteY9" fmla="*/ 4400550 h 4400550"/>
                <a:gd name="connsiteX10" fmla="*/ 8058150 w 8058150"/>
                <a:gd name="connsiteY10" fmla="*/ 1543050 h 4400550"/>
                <a:gd name="connsiteX0" fmla="*/ 0 w 8058150"/>
                <a:gd name="connsiteY0" fmla="*/ 0 h 4400550"/>
                <a:gd name="connsiteX1" fmla="*/ 3143250 w 8058150"/>
                <a:gd name="connsiteY1" fmla="*/ 16328 h 4400550"/>
                <a:gd name="connsiteX2" fmla="*/ 3306536 w 8058150"/>
                <a:gd name="connsiteY2" fmla="*/ 212271 h 4400550"/>
                <a:gd name="connsiteX3" fmla="*/ 3543300 w 8058150"/>
                <a:gd name="connsiteY3" fmla="*/ 1159328 h 4400550"/>
                <a:gd name="connsiteX4" fmla="*/ 3935186 w 8058150"/>
                <a:gd name="connsiteY4" fmla="*/ 2686050 h 4400550"/>
                <a:gd name="connsiteX5" fmla="*/ 4082143 w 8058150"/>
                <a:gd name="connsiteY5" fmla="*/ 2669721 h 4400550"/>
                <a:gd name="connsiteX6" fmla="*/ 4914900 w 8058150"/>
                <a:gd name="connsiteY6" fmla="*/ 1404257 h 4400550"/>
                <a:gd name="connsiteX7" fmla="*/ 5045529 w 8058150"/>
                <a:gd name="connsiteY7" fmla="*/ 1428750 h 4400550"/>
                <a:gd name="connsiteX8" fmla="*/ 5747657 w 8058150"/>
                <a:gd name="connsiteY8" fmla="*/ 4392385 h 4400550"/>
                <a:gd name="connsiteX9" fmla="*/ 5886450 w 8058150"/>
                <a:gd name="connsiteY9" fmla="*/ 4400550 h 4400550"/>
                <a:gd name="connsiteX10" fmla="*/ 8058150 w 8058150"/>
                <a:gd name="connsiteY10" fmla="*/ 1543050 h 4400550"/>
                <a:gd name="connsiteX0" fmla="*/ 0 w 8058150"/>
                <a:gd name="connsiteY0" fmla="*/ 0 h 4400550"/>
                <a:gd name="connsiteX1" fmla="*/ 3143250 w 8058150"/>
                <a:gd name="connsiteY1" fmla="*/ 16328 h 4400550"/>
                <a:gd name="connsiteX2" fmla="*/ 3306536 w 8058150"/>
                <a:gd name="connsiteY2" fmla="*/ 212271 h 4400550"/>
                <a:gd name="connsiteX3" fmla="*/ 3543300 w 8058150"/>
                <a:gd name="connsiteY3" fmla="*/ 1159328 h 4400550"/>
                <a:gd name="connsiteX4" fmla="*/ 3935186 w 8058150"/>
                <a:gd name="connsiteY4" fmla="*/ 2686050 h 4400550"/>
                <a:gd name="connsiteX5" fmla="*/ 4082143 w 8058150"/>
                <a:gd name="connsiteY5" fmla="*/ 2669721 h 4400550"/>
                <a:gd name="connsiteX6" fmla="*/ 4914900 w 8058150"/>
                <a:gd name="connsiteY6" fmla="*/ 1404257 h 4400550"/>
                <a:gd name="connsiteX7" fmla="*/ 5045529 w 8058150"/>
                <a:gd name="connsiteY7" fmla="*/ 1428750 h 4400550"/>
                <a:gd name="connsiteX8" fmla="*/ 5747657 w 8058150"/>
                <a:gd name="connsiteY8" fmla="*/ 4392385 h 4400550"/>
                <a:gd name="connsiteX9" fmla="*/ 5886450 w 8058150"/>
                <a:gd name="connsiteY9" fmla="*/ 4400550 h 4400550"/>
                <a:gd name="connsiteX10" fmla="*/ 8058150 w 8058150"/>
                <a:gd name="connsiteY10" fmla="*/ 1543050 h 4400550"/>
                <a:gd name="connsiteX0" fmla="*/ 0 w 8058150"/>
                <a:gd name="connsiteY0" fmla="*/ 0 h 4400550"/>
                <a:gd name="connsiteX1" fmla="*/ 3143250 w 8058150"/>
                <a:gd name="connsiteY1" fmla="*/ 16328 h 4400550"/>
                <a:gd name="connsiteX2" fmla="*/ 3306536 w 8058150"/>
                <a:gd name="connsiteY2" fmla="*/ 212271 h 4400550"/>
                <a:gd name="connsiteX3" fmla="*/ 3543300 w 8058150"/>
                <a:gd name="connsiteY3" fmla="*/ 1159328 h 4400550"/>
                <a:gd name="connsiteX4" fmla="*/ 3935186 w 8058150"/>
                <a:gd name="connsiteY4" fmla="*/ 2686050 h 4400550"/>
                <a:gd name="connsiteX5" fmla="*/ 4082143 w 8058150"/>
                <a:gd name="connsiteY5" fmla="*/ 2669721 h 4400550"/>
                <a:gd name="connsiteX6" fmla="*/ 4914900 w 8058150"/>
                <a:gd name="connsiteY6" fmla="*/ 1404257 h 4400550"/>
                <a:gd name="connsiteX7" fmla="*/ 5045529 w 8058150"/>
                <a:gd name="connsiteY7" fmla="*/ 1428750 h 4400550"/>
                <a:gd name="connsiteX8" fmla="*/ 5747657 w 8058150"/>
                <a:gd name="connsiteY8" fmla="*/ 4392385 h 4400550"/>
                <a:gd name="connsiteX9" fmla="*/ 5886450 w 8058150"/>
                <a:gd name="connsiteY9" fmla="*/ 4400550 h 4400550"/>
                <a:gd name="connsiteX10" fmla="*/ 8058150 w 8058150"/>
                <a:gd name="connsiteY10" fmla="*/ 1543050 h 4400550"/>
                <a:gd name="connsiteX0" fmla="*/ 0 w 8058150"/>
                <a:gd name="connsiteY0" fmla="*/ 0 h 4400550"/>
                <a:gd name="connsiteX1" fmla="*/ 3143250 w 8058150"/>
                <a:gd name="connsiteY1" fmla="*/ 16328 h 4400550"/>
                <a:gd name="connsiteX2" fmla="*/ 3306536 w 8058150"/>
                <a:gd name="connsiteY2" fmla="*/ 212271 h 4400550"/>
                <a:gd name="connsiteX3" fmla="*/ 3543300 w 8058150"/>
                <a:gd name="connsiteY3" fmla="*/ 1159328 h 4400550"/>
                <a:gd name="connsiteX4" fmla="*/ 3935186 w 8058150"/>
                <a:gd name="connsiteY4" fmla="*/ 2686050 h 4400550"/>
                <a:gd name="connsiteX5" fmla="*/ 4082143 w 8058150"/>
                <a:gd name="connsiteY5" fmla="*/ 2669721 h 4400550"/>
                <a:gd name="connsiteX6" fmla="*/ 4914900 w 8058150"/>
                <a:gd name="connsiteY6" fmla="*/ 1404257 h 4400550"/>
                <a:gd name="connsiteX7" fmla="*/ 5045529 w 8058150"/>
                <a:gd name="connsiteY7" fmla="*/ 1428750 h 4400550"/>
                <a:gd name="connsiteX8" fmla="*/ 5747657 w 8058150"/>
                <a:gd name="connsiteY8" fmla="*/ 4392385 h 4400550"/>
                <a:gd name="connsiteX9" fmla="*/ 5886450 w 8058150"/>
                <a:gd name="connsiteY9" fmla="*/ 4400550 h 4400550"/>
                <a:gd name="connsiteX10" fmla="*/ 8058150 w 8058150"/>
                <a:gd name="connsiteY10" fmla="*/ 1543050 h 4400550"/>
                <a:gd name="connsiteX0" fmla="*/ 0 w 8058150"/>
                <a:gd name="connsiteY0" fmla="*/ 0 h 4400550"/>
                <a:gd name="connsiteX1" fmla="*/ 3143250 w 8058150"/>
                <a:gd name="connsiteY1" fmla="*/ 16328 h 4400550"/>
                <a:gd name="connsiteX2" fmla="*/ 3306536 w 8058150"/>
                <a:gd name="connsiteY2" fmla="*/ 212271 h 4400550"/>
                <a:gd name="connsiteX3" fmla="*/ 3543300 w 8058150"/>
                <a:gd name="connsiteY3" fmla="*/ 1159328 h 4400550"/>
                <a:gd name="connsiteX4" fmla="*/ 3935186 w 8058150"/>
                <a:gd name="connsiteY4" fmla="*/ 2686050 h 4400550"/>
                <a:gd name="connsiteX5" fmla="*/ 4082143 w 8058150"/>
                <a:gd name="connsiteY5" fmla="*/ 2669721 h 4400550"/>
                <a:gd name="connsiteX6" fmla="*/ 4914900 w 8058150"/>
                <a:gd name="connsiteY6" fmla="*/ 1404257 h 4400550"/>
                <a:gd name="connsiteX7" fmla="*/ 5045529 w 8058150"/>
                <a:gd name="connsiteY7" fmla="*/ 1428750 h 4400550"/>
                <a:gd name="connsiteX8" fmla="*/ 5747657 w 8058150"/>
                <a:gd name="connsiteY8" fmla="*/ 4392385 h 4400550"/>
                <a:gd name="connsiteX9" fmla="*/ 5886450 w 8058150"/>
                <a:gd name="connsiteY9" fmla="*/ 4400550 h 4400550"/>
                <a:gd name="connsiteX10" fmla="*/ 8058150 w 8058150"/>
                <a:gd name="connsiteY10" fmla="*/ 1543050 h 4400550"/>
                <a:gd name="connsiteX0" fmla="*/ 0 w 8058150"/>
                <a:gd name="connsiteY0" fmla="*/ 0 h 4400550"/>
                <a:gd name="connsiteX1" fmla="*/ 3143250 w 8058150"/>
                <a:gd name="connsiteY1" fmla="*/ 16328 h 4400550"/>
                <a:gd name="connsiteX2" fmla="*/ 3306536 w 8058150"/>
                <a:gd name="connsiteY2" fmla="*/ 212271 h 4400550"/>
                <a:gd name="connsiteX3" fmla="*/ 3584121 w 8058150"/>
                <a:gd name="connsiteY3" fmla="*/ 1306285 h 4400550"/>
                <a:gd name="connsiteX4" fmla="*/ 3935186 w 8058150"/>
                <a:gd name="connsiteY4" fmla="*/ 2686050 h 4400550"/>
                <a:gd name="connsiteX5" fmla="*/ 4082143 w 8058150"/>
                <a:gd name="connsiteY5" fmla="*/ 2669721 h 4400550"/>
                <a:gd name="connsiteX6" fmla="*/ 4914900 w 8058150"/>
                <a:gd name="connsiteY6" fmla="*/ 1404257 h 4400550"/>
                <a:gd name="connsiteX7" fmla="*/ 5045529 w 8058150"/>
                <a:gd name="connsiteY7" fmla="*/ 1428750 h 4400550"/>
                <a:gd name="connsiteX8" fmla="*/ 5747657 w 8058150"/>
                <a:gd name="connsiteY8" fmla="*/ 4392385 h 4400550"/>
                <a:gd name="connsiteX9" fmla="*/ 5886450 w 8058150"/>
                <a:gd name="connsiteY9" fmla="*/ 4400550 h 4400550"/>
                <a:gd name="connsiteX10" fmla="*/ 8058150 w 8058150"/>
                <a:gd name="connsiteY10" fmla="*/ 1543050 h 4400550"/>
                <a:gd name="connsiteX0" fmla="*/ 0 w 8058150"/>
                <a:gd name="connsiteY0" fmla="*/ 0 h 4400550"/>
                <a:gd name="connsiteX1" fmla="*/ 3143250 w 8058150"/>
                <a:gd name="connsiteY1" fmla="*/ 16328 h 4400550"/>
                <a:gd name="connsiteX2" fmla="*/ 3306536 w 8058150"/>
                <a:gd name="connsiteY2" fmla="*/ 212271 h 4400550"/>
                <a:gd name="connsiteX3" fmla="*/ 3584121 w 8058150"/>
                <a:gd name="connsiteY3" fmla="*/ 1306285 h 4400550"/>
                <a:gd name="connsiteX4" fmla="*/ 3935186 w 8058150"/>
                <a:gd name="connsiteY4" fmla="*/ 2686050 h 4400550"/>
                <a:gd name="connsiteX5" fmla="*/ 4082143 w 8058150"/>
                <a:gd name="connsiteY5" fmla="*/ 2669721 h 4400550"/>
                <a:gd name="connsiteX6" fmla="*/ 4914900 w 8058150"/>
                <a:gd name="connsiteY6" fmla="*/ 1404257 h 4400550"/>
                <a:gd name="connsiteX7" fmla="*/ 5045529 w 8058150"/>
                <a:gd name="connsiteY7" fmla="*/ 1428750 h 4400550"/>
                <a:gd name="connsiteX8" fmla="*/ 5747657 w 8058150"/>
                <a:gd name="connsiteY8" fmla="*/ 4392385 h 4400550"/>
                <a:gd name="connsiteX9" fmla="*/ 5886450 w 8058150"/>
                <a:gd name="connsiteY9" fmla="*/ 4400550 h 4400550"/>
                <a:gd name="connsiteX10" fmla="*/ 8058150 w 8058150"/>
                <a:gd name="connsiteY10" fmla="*/ 1543050 h 4400550"/>
                <a:gd name="connsiteX0" fmla="*/ 0 w 8058150"/>
                <a:gd name="connsiteY0" fmla="*/ 0 h 4400550"/>
                <a:gd name="connsiteX1" fmla="*/ 3143250 w 8058150"/>
                <a:gd name="connsiteY1" fmla="*/ 16328 h 4400550"/>
                <a:gd name="connsiteX2" fmla="*/ 3306536 w 8058150"/>
                <a:gd name="connsiteY2" fmla="*/ 212271 h 4400550"/>
                <a:gd name="connsiteX3" fmla="*/ 3559628 w 8058150"/>
                <a:gd name="connsiteY3" fmla="*/ 1314449 h 4400550"/>
                <a:gd name="connsiteX4" fmla="*/ 3935186 w 8058150"/>
                <a:gd name="connsiteY4" fmla="*/ 2686050 h 4400550"/>
                <a:gd name="connsiteX5" fmla="*/ 4082143 w 8058150"/>
                <a:gd name="connsiteY5" fmla="*/ 2669721 h 4400550"/>
                <a:gd name="connsiteX6" fmla="*/ 4914900 w 8058150"/>
                <a:gd name="connsiteY6" fmla="*/ 1404257 h 4400550"/>
                <a:gd name="connsiteX7" fmla="*/ 5045529 w 8058150"/>
                <a:gd name="connsiteY7" fmla="*/ 1428750 h 4400550"/>
                <a:gd name="connsiteX8" fmla="*/ 5747657 w 8058150"/>
                <a:gd name="connsiteY8" fmla="*/ 4392385 h 4400550"/>
                <a:gd name="connsiteX9" fmla="*/ 5886450 w 8058150"/>
                <a:gd name="connsiteY9" fmla="*/ 4400550 h 4400550"/>
                <a:gd name="connsiteX10" fmla="*/ 8058150 w 8058150"/>
                <a:gd name="connsiteY10" fmla="*/ 1543050 h 4400550"/>
                <a:gd name="connsiteX0" fmla="*/ 0 w 8058150"/>
                <a:gd name="connsiteY0" fmla="*/ 0 h 4400550"/>
                <a:gd name="connsiteX1" fmla="*/ 3143250 w 8058150"/>
                <a:gd name="connsiteY1" fmla="*/ 16328 h 4400550"/>
                <a:gd name="connsiteX2" fmla="*/ 3306536 w 8058150"/>
                <a:gd name="connsiteY2" fmla="*/ 212271 h 4400550"/>
                <a:gd name="connsiteX3" fmla="*/ 3559628 w 8058150"/>
                <a:gd name="connsiteY3" fmla="*/ 1314449 h 4400550"/>
                <a:gd name="connsiteX4" fmla="*/ 3935186 w 8058150"/>
                <a:gd name="connsiteY4" fmla="*/ 2686050 h 4400550"/>
                <a:gd name="connsiteX5" fmla="*/ 4082143 w 8058150"/>
                <a:gd name="connsiteY5" fmla="*/ 2669721 h 4400550"/>
                <a:gd name="connsiteX6" fmla="*/ 4914900 w 8058150"/>
                <a:gd name="connsiteY6" fmla="*/ 1404257 h 4400550"/>
                <a:gd name="connsiteX7" fmla="*/ 5045529 w 8058150"/>
                <a:gd name="connsiteY7" fmla="*/ 1428750 h 4400550"/>
                <a:gd name="connsiteX8" fmla="*/ 5747657 w 8058150"/>
                <a:gd name="connsiteY8" fmla="*/ 4392385 h 4400550"/>
                <a:gd name="connsiteX9" fmla="*/ 5886450 w 8058150"/>
                <a:gd name="connsiteY9" fmla="*/ 4400550 h 4400550"/>
                <a:gd name="connsiteX10" fmla="*/ 8058150 w 8058150"/>
                <a:gd name="connsiteY10" fmla="*/ 1543050 h 4400550"/>
                <a:gd name="connsiteX0" fmla="*/ 0 w 8058150"/>
                <a:gd name="connsiteY0" fmla="*/ 0 h 4400550"/>
                <a:gd name="connsiteX1" fmla="*/ 3143250 w 8058150"/>
                <a:gd name="connsiteY1" fmla="*/ 16328 h 4400550"/>
                <a:gd name="connsiteX2" fmla="*/ 3306536 w 8058150"/>
                <a:gd name="connsiteY2" fmla="*/ 212271 h 4400550"/>
                <a:gd name="connsiteX3" fmla="*/ 3559628 w 8058150"/>
                <a:gd name="connsiteY3" fmla="*/ 1314449 h 4400550"/>
                <a:gd name="connsiteX4" fmla="*/ 3935186 w 8058150"/>
                <a:gd name="connsiteY4" fmla="*/ 2686050 h 4400550"/>
                <a:gd name="connsiteX5" fmla="*/ 4082143 w 8058150"/>
                <a:gd name="connsiteY5" fmla="*/ 2669721 h 4400550"/>
                <a:gd name="connsiteX6" fmla="*/ 4914900 w 8058150"/>
                <a:gd name="connsiteY6" fmla="*/ 1404257 h 4400550"/>
                <a:gd name="connsiteX7" fmla="*/ 5045529 w 8058150"/>
                <a:gd name="connsiteY7" fmla="*/ 1428750 h 4400550"/>
                <a:gd name="connsiteX8" fmla="*/ 5747657 w 8058150"/>
                <a:gd name="connsiteY8" fmla="*/ 4392385 h 4400550"/>
                <a:gd name="connsiteX9" fmla="*/ 5886450 w 8058150"/>
                <a:gd name="connsiteY9" fmla="*/ 4400550 h 4400550"/>
                <a:gd name="connsiteX10" fmla="*/ 8058150 w 8058150"/>
                <a:gd name="connsiteY10" fmla="*/ 1543050 h 4400550"/>
                <a:gd name="connsiteX0" fmla="*/ 0 w 8058150"/>
                <a:gd name="connsiteY0" fmla="*/ 0 h 4400550"/>
                <a:gd name="connsiteX1" fmla="*/ 3143250 w 8058150"/>
                <a:gd name="connsiteY1" fmla="*/ 16328 h 4400550"/>
                <a:gd name="connsiteX2" fmla="*/ 3306536 w 8058150"/>
                <a:gd name="connsiteY2" fmla="*/ 212271 h 4400550"/>
                <a:gd name="connsiteX3" fmla="*/ 3592285 w 8058150"/>
                <a:gd name="connsiteY3" fmla="*/ 1314449 h 4400550"/>
                <a:gd name="connsiteX4" fmla="*/ 3935186 w 8058150"/>
                <a:gd name="connsiteY4" fmla="*/ 2686050 h 4400550"/>
                <a:gd name="connsiteX5" fmla="*/ 4082143 w 8058150"/>
                <a:gd name="connsiteY5" fmla="*/ 2669721 h 4400550"/>
                <a:gd name="connsiteX6" fmla="*/ 4914900 w 8058150"/>
                <a:gd name="connsiteY6" fmla="*/ 1404257 h 4400550"/>
                <a:gd name="connsiteX7" fmla="*/ 5045529 w 8058150"/>
                <a:gd name="connsiteY7" fmla="*/ 1428750 h 4400550"/>
                <a:gd name="connsiteX8" fmla="*/ 5747657 w 8058150"/>
                <a:gd name="connsiteY8" fmla="*/ 4392385 h 4400550"/>
                <a:gd name="connsiteX9" fmla="*/ 5886450 w 8058150"/>
                <a:gd name="connsiteY9" fmla="*/ 4400550 h 4400550"/>
                <a:gd name="connsiteX10" fmla="*/ 8058150 w 8058150"/>
                <a:gd name="connsiteY10" fmla="*/ 1543050 h 4400550"/>
                <a:gd name="connsiteX0" fmla="*/ 0 w 8058150"/>
                <a:gd name="connsiteY0" fmla="*/ 0 h 4400550"/>
                <a:gd name="connsiteX1" fmla="*/ 3143250 w 8058150"/>
                <a:gd name="connsiteY1" fmla="*/ 16328 h 4400550"/>
                <a:gd name="connsiteX2" fmla="*/ 3306536 w 8058150"/>
                <a:gd name="connsiteY2" fmla="*/ 212271 h 4400550"/>
                <a:gd name="connsiteX3" fmla="*/ 3592285 w 8058150"/>
                <a:gd name="connsiteY3" fmla="*/ 1314449 h 4400550"/>
                <a:gd name="connsiteX4" fmla="*/ 3935186 w 8058150"/>
                <a:gd name="connsiteY4" fmla="*/ 2686050 h 4400550"/>
                <a:gd name="connsiteX5" fmla="*/ 4082143 w 8058150"/>
                <a:gd name="connsiteY5" fmla="*/ 2669721 h 4400550"/>
                <a:gd name="connsiteX6" fmla="*/ 4914900 w 8058150"/>
                <a:gd name="connsiteY6" fmla="*/ 1404257 h 4400550"/>
                <a:gd name="connsiteX7" fmla="*/ 5045529 w 8058150"/>
                <a:gd name="connsiteY7" fmla="*/ 1428750 h 4400550"/>
                <a:gd name="connsiteX8" fmla="*/ 5747657 w 8058150"/>
                <a:gd name="connsiteY8" fmla="*/ 4392385 h 4400550"/>
                <a:gd name="connsiteX9" fmla="*/ 5886450 w 8058150"/>
                <a:gd name="connsiteY9" fmla="*/ 4400550 h 4400550"/>
                <a:gd name="connsiteX10" fmla="*/ 8058150 w 8058150"/>
                <a:gd name="connsiteY10" fmla="*/ 1543050 h 4400550"/>
                <a:gd name="connsiteX0" fmla="*/ 0 w 8058150"/>
                <a:gd name="connsiteY0" fmla="*/ 0 h 4400550"/>
                <a:gd name="connsiteX1" fmla="*/ 3143250 w 8058150"/>
                <a:gd name="connsiteY1" fmla="*/ 16328 h 4400550"/>
                <a:gd name="connsiteX2" fmla="*/ 3306536 w 8058150"/>
                <a:gd name="connsiteY2" fmla="*/ 212271 h 4400550"/>
                <a:gd name="connsiteX3" fmla="*/ 3559628 w 8058150"/>
                <a:gd name="connsiteY3" fmla="*/ 1314449 h 4400550"/>
                <a:gd name="connsiteX4" fmla="*/ 3935186 w 8058150"/>
                <a:gd name="connsiteY4" fmla="*/ 2686050 h 4400550"/>
                <a:gd name="connsiteX5" fmla="*/ 4082143 w 8058150"/>
                <a:gd name="connsiteY5" fmla="*/ 2669721 h 4400550"/>
                <a:gd name="connsiteX6" fmla="*/ 4914900 w 8058150"/>
                <a:gd name="connsiteY6" fmla="*/ 1404257 h 4400550"/>
                <a:gd name="connsiteX7" fmla="*/ 5045529 w 8058150"/>
                <a:gd name="connsiteY7" fmla="*/ 1428750 h 4400550"/>
                <a:gd name="connsiteX8" fmla="*/ 5747657 w 8058150"/>
                <a:gd name="connsiteY8" fmla="*/ 4392385 h 4400550"/>
                <a:gd name="connsiteX9" fmla="*/ 5886450 w 8058150"/>
                <a:gd name="connsiteY9" fmla="*/ 4400550 h 4400550"/>
                <a:gd name="connsiteX10" fmla="*/ 8058150 w 8058150"/>
                <a:gd name="connsiteY10" fmla="*/ 1543050 h 4400550"/>
                <a:gd name="connsiteX0" fmla="*/ 0 w 8058150"/>
                <a:gd name="connsiteY0" fmla="*/ 0 h 4400550"/>
                <a:gd name="connsiteX1" fmla="*/ 3143250 w 8058150"/>
                <a:gd name="connsiteY1" fmla="*/ 16328 h 4400550"/>
                <a:gd name="connsiteX2" fmla="*/ 3306536 w 8058150"/>
                <a:gd name="connsiteY2" fmla="*/ 212271 h 4400550"/>
                <a:gd name="connsiteX3" fmla="*/ 3559628 w 8058150"/>
                <a:gd name="connsiteY3" fmla="*/ 1314449 h 4400550"/>
                <a:gd name="connsiteX4" fmla="*/ 3935186 w 8058150"/>
                <a:gd name="connsiteY4" fmla="*/ 2686050 h 4400550"/>
                <a:gd name="connsiteX5" fmla="*/ 4082143 w 8058150"/>
                <a:gd name="connsiteY5" fmla="*/ 2669721 h 4400550"/>
                <a:gd name="connsiteX6" fmla="*/ 4914900 w 8058150"/>
                <a:gd name="connsiteY6" fmla="*/ 1404257 h 4400550"/>
                <a:gd name="connsiteX7" fmla="*/ 5045529 w 8058150"/>
                <a:gd name="connsiteY7" fmla="*/ 1428750 h 4400550"/>
                <a:gd name="connsiteX8" fmla="*/ 5747657 w 8058150"/>
                <a:gd name="connsiteY8" fmla="*/ 4392385 h 4400550"/>
                <a:gd name="connsiteX9" fmla="*/ 5886450 w 8058150"/>
                <a:gd name="connsiteY9" fmla="*/ 4400550 h 4400550"/>
                <a:gd name="connsiteX10" fmla="*/ 8058150 w 8058150"/>
                <a:gd name="connsiteY10" fmla="*/ 1543050 h 4400550"/>
                <a:gd name="connsiteX0" fmla="*/ 0 w 8058150"/>
                <a:gd name="connsiteY0" fmla="*/ 0 h 4400550"/>
                <a:gd name="connsiteX1" fmla="*/ 3143250 w 8058150"/>
                <a:gd name="connsiteY1" fmla="*/ 16328 h 4400550"/>
                <a:gd name="connsiteX2" fmla="*/ 3306536 w 8058150"/>
                <a:gd name="connsiteY2" fmla="*/ 212271 h 4400550"/>
                <a:gd name="connsiteX3" fmla="*/ 3526971 w 8058150"/>
                <a:gd name="connsiteY3" fmla="*/ 1118506 h 4400550"/>
                <a:gd name="connsiteX4" fmla="*/ 3935186 w 8058150"/>
                <a:gd name="connsiteY4" fmla="*/ 2686050 h 4400550"/>
                <a:gd name="connsiteX5" fmla="*/ 4082143 w 8058150"/>
                <a:gd name="connsiteY5" fmla="*/ 2669721 h 4400550"/>
                <a:gd name="connsiteX6" fmla="*/ 4914900 w 8058150"/>
                <a:gd name="connsiteY6" fmla="*/ 1404257 h 4400550"/>
                <a:gd name="connsiteX7" fmla="*/ 5045529 w 8058150"/>
                <a:gd name="connsiteY7" fmla="*/ 1428750 h 4400550"/>
                <a:gd name="connsiteX8" fmla="*/ 5747657 w 8058150"/>
                <a:gd name="connsiteY8" fmla="*/ 4392385 h 4400550"/>
                <a:gd name="connsiteX9" fmla="*/ 5886450 w 8058150"/>
                <a:gd name="connsiteY9" fmla="*/ 4400550 h 4400550"/>
                <a:gd name="connsiteX10" fmla="*/ 8058150 w 8058150"/>
                <a:gd name="connsiteY10" fmla="*/ 1543050 h 4400550"/>
                <a:gd name="connsiteX0" fmla="*/ 0 w 8058150"/>
                <a:gd name="connsiteY0" fmla="*/ 0 h 4400550"/>
                <a:gd name="connsiteX1" fmla="*/ 3143250 w 8058150"/>
                <a:gd name="connsiteY1" fmla="*/ 16328 h 4400550"/>
                <a:gd name="connsiteX2" fmla="*/ 3306536 w 8058150"/>
                <a:gd name="connsiteY2" fmla="*/ 212271 h 4400550"/>
                <a:gd name="connsiteX3" fmla="*/ 3526971 w 8058150"/>
                <a:gd name="connsiteY3" fmla="*/ 1118506 h 4400550"/>
                <a:gd name="connsiteX4" fmla="*/ 3935186 w 8058150"/>
                <a:gd name="connsiteY4" fmla="*/ 2686050 h 4400550"/>
                <a:gd name="connsiteX5" fmla="*/ 4082143 w 8058150"/>
                <a:gd name="connsiteY5" fmla="*/ 2669721 h 4400550"/>
                <a:gd name="connsiteX6" fmla="*/ 4914900 w 8058150"/>
                <a:gd name="connsiteY6" fmla="*/ 1404257 h 4400550"/>
                <a:gd name="connsiteX7" fmla="*/ 5045529 w 8058150"/>
                <a:gd name="connsiteY7" fmla="*/ 1428750 h 4400550"/>
                <a:gd name="connsiteX8" fmla="*/ 5747657 w 8058150"/>
                <a:gd name="connsiteY8" fmla="*/ 4392385 h 4400550"/>
                <a:gd name="connsiteX9" fmla="*/ 5886450 w 8058150"/>
                <a:gd name="connsiteY9" fmla="*/ 4400550 h 4400550"/>
                <a:gd name="connsiteX10" fmla="*/ 8058150 w 8058150"/>
                <a:gd name="connsiteY10" fmla="*/ 1543050 h 4400550"/>
                <a:gd name="connsiteX0" fmla="*/ 0 w 8058150"/>
                <a:gd name="connsiteY0" fmla="*/ 0 h 4400550"/>
                <a:gd name="connsiteX1" fmla="*/ 3143250 w 8058150"/>
                <a:gd name="connsiteY1" fmla="*/ 16328 h 4400550"/>
                <a:gd name="connsiteX2" fmla="*/ 3306536 w 8058150"/>
                <a:gd name="connsiteY2" fmla="*/ 212271 h 4400550"/>
                <a:gd name="connsiteX3" fmla="*/ 3551464 w 8058150"/>
                <a:gd name="connsiteY3" fmla="*/ 1118506 h 4400550"/>
                <a:gd name="connsiteX4" fmla="*/ 3935186 w 8058150"/>
                <a:gd name="connsiteY4" fmla="*/ 2686050 h 4400550"/>
                <a:gd name="connsiteX5" fmla="*/ 4082143 w 8058150"/>
                <a:gd name="connsiteY5" fmla="*/ 2669721 h 4400550"/>
                <a:gd name="connsiteX6" fmla="*/ 4914900 w 8058150"/>
                <a:gd name="connsiteY6" fmla="*/ 1404257 h 4400550"/>
                <a:gd name="connsiteX7" fmla="*/ 5045529 w 8058150"/>
                <a:gd name="connsiteY7" fmla="*/ 1428750 h 4400550"/>
                <a:gd name="connsiteX8" fmla="*/ 5747657 w 8058150"/>
                <a:gd name="connsiteY8" fmla="*/ 4392385 h 4400550"/>
                <a:gd name="connsiteX9" fmla="*/ 5886450 w 8058150"/>
                <a:gd name="connsiteY9" fmla="*/ 4400550 h 4400550"/>
                <a:gd name="connsiteX10" fmla="*/ 8058150 w 8058150"/>
                <a:gd name="connsiteY10" fmla="*/ 1543050 h 4400550"/>
                <a:gd name="connsiteX0" fmla="*/ 0 w 8058150"/>
                <a:gd name="connsiteY0" fmla="*/ 0 h 4400550"/>
                <a:gd name="connsiteX1" fmla="*/ 3143250 w 8058150"/>
                <a:gd name="connsiteY1" fmla="*/ 16328 h 4400550"/>
                <a:gd name="connsiteX2" fmla="*/ 3306536 w 8058150"/>
                <a:gd name="connsiteY2" fmla="*/ 212271 h 4400550"/>
                <a:gd name="connsiteX3" fmla="*/ 3551464 w 8058150"/>
                <a:gd name="connsiteY3" fmla="*/ 1118506 h 4400550"/>
                <a:gd name="connsiteX4" fmla="*/ 3935186 w 8058150"/>
                <a:gd name="connsiteY4" fmla="*/ 2686050 h 4400550"/>
                <a:gd name="connsiteX5" fmla="*/ 4082143 w 8058150"/>
                <a:gd name="connsiteY5" fmla="*/ 2669721 h 4400550"/>
                <a:gd name="connsiteX6" fmla="*/ 4914900 w 8058150"/>
                <a:gd name="connsiteY6" fmla="*/ 1404257 h 4400550"/>
                <a:gd name="connsiteX7" fmla="*/ 5045529 w 8058150"/>
                <a:gd name="connsiteY7" fmla="*/ 1428750 h 4400550"/>
                <a:gd name="connsiteX8" fmla="*/ 5747657 w 8058150"/>
                <a:gd name="connsiteY8" fmla="*/ 4392385 h 4400550"/>
                <a:gd name="connsiteX9" fmla="*/ 5886450 w 8058150"/>
                <a:gd name="connsiteY9" fmla="*/ 4400550 h 4400550"/>
                <a:gd name="connsiteX10" fmla="*/ 8058150 w 8058150"/>
                <a:gd name="connsiteY10" fmla="*/ 1543050 h 4400550"/>
                <a:gd name="connsiteX0" fmla="*/ 0 w 8058150"/>
                <a:gd name="connsiteY0" fmla="*/ 0 h 4400550"/>
                <a:gd name="connsiteX1" fmla="*/ 3143250 w 8058150"/>
                <a:gd name="connsiteY1" fmla="*/ 16328 h 4400550"/>
                <a:gd name="connsiteX2" fmla="*/ 3306536 w 8058150"/>
                <a:gd name="connsiteY2" fmla="*/ 212271 h 4400550"/>
                <a:gd name="connsiteX3" fmla="*/ 3551464 w 8058150"/>
                <a:gd name="connsiteY3" fmla="*/ 1118506 h 4400550"/>
                <a:gd name="connsiteX4" fmla="*/ 3935186 w 8058150"/>
                <a:gd name="connsiteY4" fmla="*/ 2686050 h 4400550"/>
                <a:gd name="connsiteX5" fmla="*/ 4082143 w 8058150"/>
                <a:gd name="connsiteY5" fmla="*/ 2669721 h 4400550"/>
                <a:gd name="connsiteX6" fmla="*/ 4914900 w 8058150"/>
                <a:gd name="connsiteY6" fmla="*/ 1404257 h 4400550"/>
                <a:gd name="connsiteX7" fmla="*/ 5045529 w 8058150"/>
                <a:gd name="connsiteY7" fmla="*/ 1428750 h 4400550"/>
                <a:gd name="connsiteX8" fmla="*/ 5747657 w 8058150"/>
                <a:gd name="connsiteY8" fmla="*/ 4392385 h 4400550"/>
                <a:gd name="connsiteX9" fmla="*/ 5886450 w 8058150"/>
                <a:gd name="connsiteY9" fmla="*/ 4400550 h 4400550"/>
                <a:gd name="connsiteX10" fmla="*/ 8058150 w 8058150"/>
                <a:gd name="connsiteY10" fmla="*/ 1543050 h 4400550"/>
                <a:gd name="connsiteX0" fmla="*/ 0 w 8058150"/>
                <a:gd name="connsiteY0" fmla="*/ 0 h 4400550"/>
                <a:gd name="connsiteX1" fmla="*/ 3143250 w 8058150"/>
                <a:gd name="connsiteY1" fmla="*/ 16328 h 4400550"/>
                <a:gd name="connsiteX2" fmla="*/ 3306536 w 8058150"/>
                <a:gd name="connsiteY2" fmla="*/ 212271 h 4400550"/>
                <a:gd name="connsiteX3" fmla="*/ 3551464 w 8058150"/>
                <a:gd name="connsiteY3" fmla="*/ 1118506 h 4400550"/>
                <a:gd name="connsiteX4" fmla="*/ 3935186 w 8058150"/>
                <a:gd name="connsiteY4" fmla="*/ 2686050 h 4400550"/>
                <a:gd name="connsiteX5" fmla="*/ 4082143 w 8058150"/>
                <a:gd name="connsiteY5" fmla="*/ 2669721 h 4400550"/>
                <a:gd name="connsiteX6" fmla="*/ 4914900 w 8058150"/>
                <a:gd name="connsiteY6" fmla="*/ 1404257 h 4400550"/>
                <a:gd name="connsiteX7" fmla="*/ 5045529 w 8058150"/>
                <a:gd name="connsiteY7" fmla="*/ 1428750 h 4400550"/>
                <a:gd name="connsiteX8" fmla="*/ 5747657 w 8058150"/>
                <a:gd name="connsiteY8" fmla="*/ 4392385 h 4400550"/>
                <a:gd name="connsiteX9" fmla="*/ 5886450 w 8058150"/>
                <a:gd name="connsiteY9" fmla="*/ 4400550 h 4400550"/>
                <a:gd name="connsiteX10" fmla="*/ 8058150 w 8058150"/>
                <a:gd name="connsiteY10" fmla="*/ 1543050 h 4400550"/>
                <a:gd name="connsiteX0" fmla="*/ 0 w 8058150"/>
                <a:gd name="connsiteY0" fmla="*/ 0 h 4400550"/>
                <a:gd name="connsiteX1" fmla="*/ 3143250 w 8058150"/>
                <a:gd name="connsiteY1" fmla="*/ 16328 h 4400550"/>
                <a:gd name="connsiteX2" fmla="*/ 3306536 w 8058150"/>
                <a:gd name="connsiteY2" fmla="*/ 212271 h 4400550"/>
                <a:gd name="connsiteX3" fmla="*/ 3551464 w 8058150"/>
                <a:gd name="connsiteY3" fmla="*/ 1118506 h 4400550"/>
                <a:gd name="connsiteX4" fmla="*/ 3935186 w 8058150"/>
                <a:gd name="connsiteY4" fmla="*/ 2686050 h 4400550"/>
                <a:gd name="connsiteX5" fmla="*/ 4082143 w 8058150"/>
                <a:gd name="connsiteY5" fmla="*/ 2669721 h 4400550"/>
                <a:gd name="connsiteX6" fmla="*/ 4914900 w 8058150"/>
                <a:gd name="connsiteY6" fmla="*/ 1404257 h 4400550"/>
                <a:gd name="connsiteX7" fmla="*/ 5021036 w 8058150"/>
                <a:gd name="connsiteY7" fmla="*/ 1436914 h 4400550"/>
                <a:gd name="connsiteX8" fmla="*/ 5747657 w 8058150"/>
                <a:gd name="connsiteY8" fmla="*/ 4392385 h 4400550"/>
                <a:gd name="connsiteX9" fmla="*/ 5886450 w 8058150"/>
                <a:gd name="connsiteY9" fmla="*/ 4400550 h 4400550"/>
                <a:gd name="connsiteX10" fmla="*/ 8058150 w 8058150"/>
                <a:gd name="connsiteY10" fmla="*/ 1543050 h 4400550"/>
                <a:gd name="connsiteX0" fmla="*/ 0 w 8058150"/>
                <a:gd name="connsiteY0" fmla="*/ 0 h 4400550"/>
                <a:gd name="connsiteX1" fmla="*/ 3143250 w 8058150"/>
                <a:gd name="connsiteY1" fmla="*/ 16328 h 4400550"/>
                <a:gd name="connsiteX2" fmla="*/ 3306536 w 8058150"/>
                <a:gd name="connsiteY2" fmla="*/ 212271 h 4400550"/>
                <a:gd name="connsiteX3" fmla="*/ 3551464 w 8058150"/>
                <a:gd name="connsiteY3" fmla="*/ 1118506 h 4400550"/>
                <a:gd name="connsiteX4" fmla="*/ 3935186 w 8058150"/>
                <a:gd name="connsiteY4" fmla="*/ 2686050 h 4400550"/>
                <a:gd name="connsiteX5" fmla="*/ 4082143 w 8058150"/>
                <a:gd name="connsiteY5" fmla="*/ 2669721 h 4400550"/>
                <a:gd name="connsiteX6" fmla="*/ 4914900 w 8058150"/>
                <a:gd name="connsiteY6" fmla="*/ 1404257 h 4400550"/>
                <a:gd name="connsiteX7" fmla="*/ 5021036 w 8058150"/>
                <a:gd name="connsiteY7" fmla="*/ 1436914 h 4400550"/>
                <a:gd name="connsiteX8" fmla="*/ 5747657 w 8058150"/>
                <a:gd name="connsiteY8" fmla="*/ 4392385 h 4400550"/>
                <a:gd name="connsiteX9" fmla="*/ 5886450 w 8058150"/>
                <a:gd name="connsiteY9" fmla="*/ 4400550 h 4400550"/>
                <a:gd name="connsiteX10" fmla="*/ 8058150 w 8058150"/>
                <a:gd name="connsiteY10" fmla="*/ 1543050 h 4400550"/>
                <a:gd name="connsiteX0" fmla="*/ 0 w 8058150"/>
                <a:gd name="connsiteY0" fmla="*/ 0 h 4400550"/>
                <a:gd name="connsiteX1" fmla="*/ 3143250 w 8058150"/>
                <a:gd name="connsiteY1" fmla="*/ 16328 h 4400550"/>
                <a:gd name="connsiteX2" fmla="*/ 3306536 w 8058150"/>
                <a:gd name="connsiteY2" fmla="*/ 212271 h 4400550"/>
                <a:gd name="connsiteX3" fmla="*/ 3551464 w 8058150"/>
                <a:gd name="connsiteY3" fmla="*/ 1118506 h 4400550"/>
                <a:gd name="connsiteX4" fmla="*/ 3935186 w 8058150"/>
                <a:gd name="connsiteY4" fmla="*/ 2686050 h 4400550"/>
                <a:gd name="connsiteX5" fmla="*/ 4082143 w 8058150"/>
                <a:gd name="connsiteY5" fmla="*/ 2669721 h 4400550"/>
                <a:gd name="connsiteX6" fmla="*/ 4914900 w 8058150"/>
                <a:gd name="connsiteY6" fmla="*/ 1404257 h 4400550"/>
                <a:gd name="connsiteX7" fmla="*/ 5021036 w 8058150"/>
                <a:gd name="connsiteY7" fmla="*/ 1436914 h 4400550"/>
                <a:gd name="connsiteX8" fmla="*/ 5747657 w 8058150"/>
                <a:gd name="connsiteY8" fmla="*/ 4392385 h 4400550"/>
                <a:gd name="connsiteX9" fmla="*/ 5886450 w 8058150"/>
                <a:gd name="connsiteY9" fmla="*/ 4400550 h 4400550"/>
                <a:gd name="connsiteX10" fmla="*/ 8058150 w 8058150"/>
                <a:gd name="connsiteY10" fmla="*/ 1543050 h 4400550"/>
                <a:gd name="connsiteX0" fmla="*/ 0 w 8058150"/>
                <a:gd name="connsiteY0" fmla="*/ 0 h 4449581"/>
                <a:gd name="connsiteX1" fmla="*/ 3143250 w 8058150"/>
                <a:gd name="connsiteY1" fmla="*/ 16328 h 4449581"/>
                <a:gd name="connsiteX2" fmla="*/ 3306536 w 8058150"/>
                <a:gd name="connsiteY2" fmla="*/ 212271 h 4449581"/>
                <a:gd name="connsiteX3" fmla="*/ 3551464 w 8058150"/>
                <a:gd name="connsiteY3" fmla="*/ 1118506 h 4449581"/>
                <a:gd name="connsiteX4" fmla="*/ 3935186 w 8058150"/>
                <a:gd name="connsiteY4" fmla="*/ 2686050 h 4449581"/>
                <a:gd name="connsiteX5" fmla="*/ 4082143 w 8058150"/>
                <a:gd name="connsiteY5" fmla="*/ 2669721 h 4449581"/>
                <a:gd name="connsiteX6" fmla="*/ 4914900 w 8058150"/>
                <a:gd name="connsiteY6" fmla="*/ 1404257 h 4449581"/>
                <a:gd name="connsiteX7" fmla="*/ 5021036 w 8058150"/>
                <a:gd name="connsiteY7" fmla="*/ 1436914 h 4449581"/>
                <a:gd name="connsiteX8" fmla="*/ 5747657 w 8058150"/>
                <a:gd name="connsiteY8" fmla="*/ 4392385 h 4449581"/>
                <a:gd name="connsiteX9" fmla="*/ 5886450 w 8058150"/>
                <a:gd name="connsiteY9" fmla="*/ 4400550 h 4449581"/>
                <a:gd name="connsiteX10" fmla="*/ 8058150 w 8058150"/>
                <a:gd name="connsiteY10" fmla="*/ 1543050 h 4449581"/>
                <a:gd name="connsiteX0" fmla="*/ 0 w 8058150"/>
                <a:gd name="connsiteY0" fmla="*/ 0 h 4504489"/>
                <a:gd name="connsiteX1" fmla="*/ 3143250 w 8058150"/>
                <a:gd name="connsiteY1" fmla="*/ 16328 h 4504489"/>
                <a:gd name="connsiteX2" fmla="*/ 3306536 w 8058150"/>
                <a:gd name="connsiteY2" fmla="*/ 212271 h 4504489"/>
                <a:gd name="connsiteX3" fmla="*/ 3551464 w 8058150"/>
                <a:gd name="connsiteY3" fmla="*/ 1118506 h 4504489"/>
                <a:gd name="connsiteX4" fmla="*/ 3935186 w 8058150"/>
                <a:gd name="connsiteY4" fmla="*/ 2686050 h 4504489"/>
                <a:gd name="connsiteX5" fmla="*/ 4082143 w 8058150"/>
                <a:gd name="connsiteY5" fmla="*/ 2669721 h 4504489"/>
                <a:gd name="connsiteX6" fmla="*/ 4914900 w 8058150"/>
                <a:gd name="connsiteY6" fmla="*/ 1404257 h 4504489"/>
                <a:gd name="connsiteX7" fmla="*/ 5021036 w 8058150"/>
                <a:gd name="connsiteY7" fmla="*/ 1436914 h 4504489"/>
                <a:gd name="connsiteX8" fmla="*/ 5747657 w 8058150"/>
                <a:gd name="connsiteY8" fmla="*/ 4392385 h 4504489"/>
                <a:gd name="connsiteX9" fmla="*/ 5886450 w 8058150"/>
                <a:gd name="connsiteY9" fmla="*/ 4400550 h 4504489"/>
                <a:gd name="connsiteX10" fmla="*/ 8058150 w 8058150"/>
                <a:gd name="connsiteY10" fmla="*/ 1543050 h 4504489"/>
                <a:gd name="connsiteX0" fmla="*/ 0 w 8058150"/>
                <a:gd name="connsiteY0" fmla="*/ 0 h 4473413"/>
                <a:gd name="connsiteX1" fmla="*/ 3143250 w 8058150"/>
                <a:gd name="connsiteY1" fmla="*/ 16328 h 4473413"/>
                <a:gd name="connsiteX2" fmla="*/ 3306536 w 8058150"/>
                <a:gd name="connsiteY2" fmla="*/ 212271 h 4473413"/>
                <a:gd name="connsiteX3" fmla="*/ 3551464 w 8058150"/>
                <a:gd name="connsiteY3" fmla="*/ 1118506 h 4473413"/>
                <a:gd name="connsiteX4" fmla="*/ 3935186 w 8058150"/>
                <a:gd name="connsiteY4" fmla="*/ 2686050 h 4473413"/>
                <a:gd name="connsiteX5" fmla="*/ 4082143 w 8058150"/>
                <a:gd name="connsiteY5" fmla="*/ 2669721 h 4473413"/>
                <a:gd name="connsiteX6" fmla="*/ 4914900 w 8058150"/>
                <a:gd name="connsiteY6" fmla="*/ 1404257 h 4473413"/>
                <a:gd name="connsiteX7" fmla="*/ 5021036 w 8058150"/>
                <a:gd name="connsiteY7" fmla="*/ 1436914 h 4473413"/>
                <a:gd name="connsiteX8" fmla="*/ 5747657 w 8058150"/>
                <a:gd name="connsiteY8" fmla="*/ 4392385 h 4473413"/>
                <a:gd name="connsiteX9" fmla="*/ 5886450 w 8058150"/>
                <a:gd name="connsiteY9" fmla="*/ 4400550 h 4473413"/>
                <a:gd name="connsiteX10" fmla="*/ 8058150 w 8058150"/>
                <a:gd name="connsiteY10" fmla="*/ 1543050 h 4473413"/>
                <a:gd name="connsiteX0" fmla="*/ 0 w 8058150"/>
                <a:gd name="connsiteY0" fmla="*/ 0 h 4473413"/>
                <a:gd name="connsiteX1" fmla="*/ 3143250 w 8058150"/>
                <a:gd name="connsiteY1" fmla="*/ 16328 h 4473413"/>
                <a:gd name="connsiteX2" fmla="*/ 3306536 w 8058150"/>
                <a:gd name="connsiteY2" fmla="*/ 212271 h 4473413"/>
                <a:gd name="connsiteX3" fmla="*/ 3551464 w 8058150"/>
                <a:gd name="connsiteY3" fmla="*/ 1118506 h 4473413"/>
                <a:gd name="connsiteX4" fmla="*/ 3935186 w 8058150"/>
                <a:gd name="connsiteY4" fmla="*/ 2686050 h 4473413"/>
                <a:gd name="connsiteX5" fmla="*/ 4082143 w 8058150"/>
                <a:gd name="connsiteY5" fmla="*/ 2669721 h 4473413"/>
                <a:gd name="connsiteX6" fmla="*/ 4914900 w 8058150"/>
                <a:gd name="connsiteY6" fmla="*/ 1404257 h 4473413"/>
                <a:gd name="connsiteX7" fmla="*/ 5021036 w 8058150"/>
                <a:gd name="connsiteY7" fmla="*/ 1436914 h 4473413"/>
                <a:gd name="connsiteX8" fmla="*/ 5747657 w 8058150"/>
                <a:gd name="connsiteY8" fmla="*/ 4392385 h 4473413"/>
                <a:gd name="connsiteX9" fmla="*/ 5886450 w 8058150"/>
                <a:gd name="connsiteY9" fmla="*/ 4400550 h 4473413"/>
                <a:gd name="connsiteX10" fmla="*/ 8058150 w 8058150"/>
                <a:gd name="connsiteY10" fmla="*/ 1543050 h 4473413"/>
                <a:gd name="connsiteX0" fmla="*/ 0 w 8058150"/>
                <a:gd name="connsiteY0" fmla="*/ 0 h 4473413"/>
                <a:gd name="connsiteX1" fmla="*/ 3143250 w 8058150"/>
                <a:gd name="connsiteY1" fmla="*/ 16328 h 4473413"/>
                <a:gd name="connsiteX2" fmla="*/ 3306536 w 8058150"/>
                <a:gd name="connsiteY2" fmla="*/ 212271 h 4473413"/>
                <a:gd name="connsiteX3" fmla="*/ 3551464 w 8058150"/>
                <a:gd name="connsiteY3" fmla="*/ 1118506 h 4473413"/>
                <a:gd name="connsiteX4" fmla="*/ 3935186 w 8058150"/>
                <a:gd name="connsiteY4" fmla="*/ 2686050 h 4473413"/>
                <a:gd name="connsiteX5" fmla="*/ 4082143 w 8058150"/>
                <a:gd name="connsiteY5" fmla="*/ 2669721 h 4473413"/>
                <a:gd name="connsiteX6" fmla="*/ 4914900 w 8058150"/>
                <a:gd name="connsiteY6" fmla="*/ 1404257 h 4473413"/>
                <a:gd name="connsiteX7" fmla="*/ 5021036 w 8058150"/>
                <a:gd name="connsiteY7" fmla="*/ 1436914 h 4473413"/>
                <a:gd name="connsiteX8" fmla="*/ 5747657 w 8058150"/>
                <a:gd name="connsiteY8" fmla="*/ 4392385 h 4473413"/>
                <a:gd name="connsiteX9" fmla="*/ 5886450 w 8058150"/>
                <a:gd name="connsiteY9" fmla="*/ 4400550 h 4473413"/>
                <a:gd name="connsiteX10" fmla="*/ 8058150 w 8058150"/>
                <a:gd name="connsiteY10" fmla="*/ 1543050 h 4473413"/>
                <a:gd name="connsiteX0" fmla="*/ 0 w 8058150"/>
                <a:gd name="connsiteY0" fmla="*/ 0 h 4473413"/>
                <a:gd name="connsiteX1" fmla="*/ 3143250 w 8058150"/>
                <a:gd name="connsiteY1" fmla="*/ 16328 h 4473413"/>
                <a:gd name="connsiteX2" fmla="*/ 3306536 w 8058150"/>
                <a:gd name="connsiteY2" fmla="*/ 212271 h 4473413"/>
                <a:gd name="connsiteX3" fmla="*/ 3551464 w 8058150"/>
                <a:gd name="connsiteY3" fmla="*/ 1118506 h 4473413"/>
                <a:gd name="connsiteX4" fmla="*/ 3935186 w 8058150"/>
                <a:gd name="connsiteY4" fmla="*/ 2686050 h 4473413"/>
                <a:gd name="connsiteX5" fmla="*/ 4082143 w 8058150"/>
                <a:gd name="connsiteY5" fmla="*/ 2669721 h 4473413"/>
                <a:gd name="connsiteX6" fmla="*/ 4914900 w 8058150"/>
                <a:gd name="connsiteY6" fmla="*/ 1404257 h 4473413"/>
                <a:gd name="connsiteX7" fmla="*/ 5021036 w 8058150"/>
                <a:gd name="connsiteY7" fmla="*/ 1436914 h 4473413"/>
                <a:gd name="connsiteX8" fmla="*/ 5747657 w 8058150"/>
                <a:gd name="connsiteY8" fmla="*/ 4392385 h 4473413"/>
                <a:gd name="connsiteX9" fmla="*/ 5886450 w 8058150"/>
                <a:gd name="connsiteY9" fmla="*/ 4400550 h 4473413"/>
                <a:gd name="connsiteX10" fmla="*/ 8058150 w 8058150"/>
                <a:gd name="connsiteY10" fmla="*/ 1543050 h 4473413"/>
                <a:gd name="connsiteX0" fmla="*/ 0 w 8058150"/>
                <a:gd name="connsiteY0" fmla="*/ 0 h 4469884"/>
                <a:gd name="connsiteX1" fmla="*/ 3143250 w 8058150"/>
                <a:gd name="connsiteY1" fmla="*/ 16328 h 4469884"/>
                <a:gd name="connsiteX2" fmla="*/ 3306536 w 8058150"/>
                <a:gd name="connsiteY2" fmla="*/ 212271 h 4469884"/>
                <a:gd name="connsiteX3" fmla="*/ 3551464 w 8058150"/>
                <a:gd name="connsiteY3" fmla="*/ 1118506 h 4469884"/>
                <a:gd name="connsiteX4" fmla="*/ 3935186 w 8058150"/>
                <a:gd name="connsiteY4" fmla="*/ 2686050 h 4469884"/>
                <a:gd name="connsiteX5" fmla="*/ 4082143 w 8058150"/>
                <a:gd name="connsiteY5" fmla="*/ 2669721 h 4469884"/>
                <a:gd name="connsiteX6" fmla="*/ 4914900 w 8058150"/>
                <a:gd name="connsiteY6" fmla="*/ 1404257 h 4469884"/>
                <a:gd name="connsiteX7" fmla="*/ 5021036 w 8058150"/>
                <a:gd name="connsiteY7" fmla="*/ 1436914 h 4469884"/>
                <a:gd name="connsiteX8" fmla="*/ 5747657 w 8058150"/>
                <a:gd name="connsiteY8" fmla="*/ 4392385 h 4469884"/>
                <a:gd name="connsiteX9" fmla="*/ 5910943 w 8058150"/>
                <a:gd name="connsiteY9" fmla="*/ 4392385 h 4469884"/>
                <a:gd name="connsiteX10" fmla="*/ 8058150 w 8058150"/>
                <a:gd name="connsiteY10" fmla="*/ 1543050 h 4469884"/>
                <a:gd name="connsiteX0" fmla="*/ 0 w 8090807"/>
                <a:gd name="connsiteY0" fmla="*/ 0 h 4469884"/>
                <a:gd name="connsiteX1" fmla="*/ 3143250 w 8090807"/>
                <a:gd name="connsiteY1" fmla="*/ 16328 h 4469884"/>
                <a:gd name="connsiteX2" fmla="*/ 3306536 w 8090807"/>
                <a:gd name="connsiteY2" fmla="*/ 212271 h 4469884"/>
                <a:gd name="connsiteX3" fmla="*/ 3551464 w 8090807"/>
                <a:gd name="connsiteY3" fmla="*/ 1118506 h 4469884"/>
                <a:gd name="connsiteX4" fmla="*/ 3935186 w 8090807"/>
                <a:gd name="connsiteY4" fmla="*/ 2686050 h 4469884"/>
                <a:gd name="connsiteX5" fmla="*/ 4082143 w 8090807"/>
                <a:gd name="connsiteY5" fmla="*/ 2669721 h 4469884"/>
                <a:gd name="connsiteX6" fmla="*/ 4914900 w 8090807"/>
                <a:gd name="connsiteY6" fmla="*/ 1404257 h 4469884"/>
                <a:gd name="connsiteX7" fmla="*/ 5021036 w 8090807"/>
                <a:gd name="connsiteY7" fmla="*/ 1436914 h 4469884"/>
                <a:gd name="connsiteX8" fmla="*/ 5747657 w 8090807"/>
                <a:gd name="connsiteY8" fmla="*/ 4392385 h 4469884"/>
                <a:gd name="connsiteX9" fmla="*/ 5910943 w 8090807"/>
                <a:gd name="connsiteY9" fmla="*/ 4392385 h 4469884"/>
                <a:gd name="connsiteX10" fmla="*/ 8090807 w 8090807"/>
                <a:gd name="connsiteY10" fmla="*/ 1240972 h 4469884"/>
                <a:gd name="connsiteX0" fmla="*/ 0 w 8107843"/>
                <a:gd name="connsiteY0" fmla="*/ 0 h 4469884"/>
                <a:gd name="connsiteX1" fmla="*/ 3143250 w 8107843"/>
                <a:gd name="connsiteY1" fmla="*/ 16328 h 4469884"/>
                <a:gd name="connsiteX2" fmla="*/ 3306536 w 8107843"/>
                <a:gd name="connsiteY2" fmla="*/ 212271 h 4469884"/>
                <a:gd name="connsiteX3" fmla="*/ 3551464 w 8107843"/>
                <a:gd name="connsiteY3" fmla="*/ 1118506 h 4469884"/>
                <a:gd name="connsiteX4" fmla="*/ 3935186 w 8107843"/>
                <a:gd name="connsiteY4" fmla="*/ 2686050 h 4469884"/>
                <a:gd name="connsiteX5" fmla="*/ 4082143 w 8107843"/>
                <a:gd name="connsiteY5" fmla="*/ 2669721 h 4469884"/>
                <a:gd name="connsiteX6" fmla="*/ 4914900 w 8107843"/>
                <a:gd name="connsiteY6" fmla="*/ 1404257 h 4469884"/>
                <a:gd name="connsiteX7" fmla="*/ 5021036 w 8107843"/>
                <a:gd name="connsiteY7" fmla="*/ 1436914 h 4469884"/>
                <a:gd name="connsiteX8" fmla="*/ 5747657 w 8107843"/>
                <a:gd name="connsiteY8" fmla="*/ 4392385 h 4469884"/>
                <a:gd name="connsiteX9" fmla="*/ 5910943 w 8107843"/>
                <a:gd name="connsiteY9" fmla="*/ 4392385 h 4469884"/>
                <a:gd name="connsiteX10" fmla="*/ 7878536 w 8107843"/>
                <a:gd name="connsiteY10" fmla="*/ 1338943 h 4469884"/>
                <a:gd name="connsiteX11" fmla="*/ 8090807 w 8107843"/>
                <a:gd name="connsiteY11" fmla="*/ 1240972 h 4469884"/>
                <a:gd name="connsiteX0" fmla="*/ 0 w 8202495"/>
                <a:gd name="connsiteY0" fmla="*/ 0 h 4469884"/>
                <a:gd name="connsiteX1" fmla="*/ 3143250 w 8202495"/>
                <a:gd name="connsiteY1" fmla="*/ 16328 h 4469884"/>
                <a:gd name="connsiteX2" fmla="*/ 3306536 w 8202495"/>
                <a:gd name="connsiteY2" fmla="*/ 212271 h 4469884"/>
                <a:gd name="connsiteX3" fmla="*/ 3551464 w 8202495"/>
                <a:gd name="connsiteY3" fmla="*/ 1118506 h 4469884"/>
                <a:gd name="connsiteX4" fmla="*/ 3935186 w 8202495"/>
                <a:gd name="connsiteY4" fmla="*/ 2686050 h 4469884"/>
                <a:gd name="connsiteX5" fmla="*/ 4082143 w 8202495"/>
                <a:gd name="connsiteY5" fmla="*/ 2669721 h 4469884"/>
                <a:gd name="connsiteX6" fmla="*/ 4914900 w 8202495"/>
                <a:gd name="connsiteY6" fmla="*/ 1404257 h 4469884"/>
                <a:gd name="connsiteX7" fmla="*/ 5021036 w 8202495"/>
                <a:gd name="connsiteY7" fmla="*/ 1436914 h 4469884"/>
                <a:gd name="connsiteX8" fmla="*/ 5747657 w 8202495"/>
                <a:gd name="connsiteY8" fmla="*/ 4392385 h 4469884"/>
                <a:gd name="connsiteX9" fmla="*/ 5910943 w 8202495"/>
                <a:gd name="connsiteY9" fmla="*/ 4392385 h 4469884"/>
                <a:gd name="connsiteX10" fmla="*/ 8033657 w 8202495"/>
                <a:gd name="connsiteY10" fmla="*/ 1543050 h 4469884"/>
                <a:gd name="connsiteX11" fmla="*/ 8090807 w 8202495"/>
                <a:gd name="connsiteY11" fmla="*/ 1240972 h 4469884"/>
                <a:gd name="connsiteX0" fmla="*/ 0 w 8202495"/>
                <a:gd name="connsiteY0" fmla="*/ 0 h 4469884"/>
                <a:gd name="connsiteX1" fmla="*/ 3143250 w 8202495"/>
                <a:gd name="connsiteY1" fmla="*/ 16328 h 4469884"/>
                <a:gd name="connsiteX2" fmla="*/ 3306536 w 8202495"/>
                <a:gd name="connsiteY2" fmla="*/ 212271 h 4469884"/>
                <a:gd name="connsiteX3" fmla="*/ 3551464 w 8202495"/>
                <a:gd name="connsiteY3" fmla="*/ 1118506 h 4469884"/>
                <a:gd name="connsiteX4" fmla="*/ 3935186 w 8202495"/>
                <a:gd name="connsiteY4" fmla="*/ 2686050 h 4469884"/>
                <a:gd name="connsiteX5" fmla="*/ 4082143 w 8202495"/>
                <a:gd name="connsiteY5" fmla="*/ 2669721 h 4469884"/>
                <a:gd name="connsiteX6" fmla="*/ 4914900 w 8202495"/>
                <a:gd name="connsiteY6" fmla="*/ 1404257 h 4469884"/>
                <a:gd name="connsiteX7" fmla="*/ 5021036 w 8202495"/>
                <a:gd name="connsiteY7" fmla="*/ 1436914 h 4469884"/>
                <a:gd name="connsiteX8" fmla="*/ 5747657 w 8202495"/>
                <a:gd name="connsiteY8" fmla="*/ 4392385 h 4469884"/>
                <a:gd name="connsiteX9" fmla="*/ 5910943 w 8202495"/>
                <a:gd name="connsiteY9" fmla="*/ 4392385 h 4469884"/>
                <a:gd name="connsiteX10" fmla="*/ 8033657 w 8202495"/>
                <a:gd name="connsiteY10" fmla="*/ 1543050 h 4469884"/>
                <a:gd name="connsiteX11" fmla="*/ 8090807 w 8202495"/>
                <a:gd name="connsiteY11" fmla="*/ 1240972 h 4469884"/>
                <a:gd name="connsiteX0" fmla="*/ 0 w 8202495"/>
                <a:gd name="connsiteY0" fmla="*/ 0 h 4469884"/>
                <a:gd name="connsiteX1" fmla="*/ 3143250 w 8202495"/>
                <a:gd name="connsiteY1" fmla="*/ 16328 h 4469884"/>
                <a:gd name="connsiteX2" fmla="*/ 3306536 w 8202495"/>
                <a:gd name="connsiteY2" fmla="*/ 212271 h 4469884"/>
                <a:gd name="connsiteX3" fmla="*/ 3551464 w 8202495"/>
                <a:gd name="connsiteY3" fmla="*/ 1118506 h 4469884"/>
                <a:gd name="connsiteX4" fmla="*/ 3935186 w 8202495"/>
                <a:gd name="connsiteY4" fmla="*/ 2686050 h 4469884"/>
                <a:gd name="connsiteX5" fmla="*/ 4082143 w 8202495"/>
                <a:gd name="connsiteY5" fmla="*/ 2669721 h 4469884"/>
                <a:gd name="connsiteX6" fmla="*/ 4914900 w 8202495"/>
                <a:gd name="connsiteY6" fmla="*/ 1404257 h 4469884"/>
                <a:gd name="connsiteX7" fmla="*/ 5021036 w 8202495"/>
                <a:gd name="connsiteY7" fmla="*/ 1436914 h 4469884"/>
                <a:gd name="connsiteX8" fmla="*/ 5747657 w 8202495"/>
                <a:gd name="connsiteY8" fmla="*/ 4392385 h 4469884"/>
                <a:gd name="connsiteX9" fmla="*/ 5910943 w 8202495"/>
                <a:gd name="connsiteY9" fmla="*/ 4392385 h 4469884"/>
                <a:gd name="connsiteX10" fmla="*/ 8033657 w 8202495"/>
                <a:gd name="connsiteY10" fmla="*/ 1543050 h 4469884"/>
                <a:gd name="connsiteX11" fmla="*/ 8090807 w 8202495"/>
                <a:gd name="connsiteY11" fmla="*/ 1240972 h 4469884"/>
                <a:gd name="connsiteX0" fmla="*/ 0 w 8202495"/>
                <a:gd name="connsiteY0" fmla="*/ 0 h 4469884"/>
                <a:gd name="connsiteX1" fmla="*/ 3143250 w 8202495"/>
                <a:gd name="connsiteY1" fmla="*/ 16328 h 4469884"/>
                <a:gd name="connsiteX2" fmla="*/ 3306536 w 8202495"/>
                <a:gd name="connsiteY2" fmla="*/ 212271 h 4469884"/>
                <a:gd name="connsiteX3" fmla="*/ 3551464 w 8202495"/>
                <a:gd name="connsiteY3" fmla="*/ 1118506 h 4469884"/>
                <a:gd name="connsiteX4" fmla="*/ 3935186 w 8202495"/>
                <a:gd name="connsiteY4" fmla="*/ 2686050 h 4469884"/>
                <a:gd name="connsiteX5" fmla="*/ 4082143 w 8202495"/>
                <a:gd name="connsiteY5" fmla="*/ 2669721 h 4469884"/>
                <a:gd name="connsiteX6" fmla="*/ 4914900 w 8202495"/>
                <a:gd name="connsiteY6" fmla="*/ 1404257 h 4469884"/>
                <a:gd name="connsiteX7" fmla="*/ 5021036 w 8202495"/>
                <a:gd name="connsiteY7" fmla="*/ 1436914 h 4469884"/>
                <a:gd name="connsiteX8" fmla="*/ 5747657 w 8202495"/>
                <a:gd name="connsiteY8" fmla="*/ 4392385 h 4469884"/>
                <a:gd name="connsiteX9" fmla="*/ 5910943 w 8202495"/>
                <a:gd name="connsiteY9" fmla="*/ 4392385 h 4469884"/>
                <a:gd name="connsiteX10" fmla="*/ 8033657 w 8202495"/>
                <a:gd name="connsiteY10" fmla="*/ 1543050 h 4469884"/>
                <a:gd name="connsiteX11" fmla="*/ 8090807 w 8202495"/>
                <a:gd name="connsiteY11" fmla="*/ 1240972 h 4469884"/>
                <a:gd name="connsiteX0" fmla="*/ 0 w 8181922"/>
                <a:gd name="connsiteY0" fmla="*/ 0 h 4469884"/>
                <a:gd name="connsiteX1" fmla="*/ 3143250 w 8181922"/>
                <a:gd name="connsiteY1" fmla="*/ 16328 h 4469884"/>
                <a:gd name="connsiteX2" fmla="*/ 3306536 w 8181922"/>
                <a:gd name="connsiteY2" fmla="*/ 212271 h 4469884"/>
                <a:gd name="connsiteX3" fmla="*/ 3551464 w 8181922"/>
                <a:gd name="connsiteY3" fmla="*/ 1118506 h 4469884"/>
                <a:gd name="connsiteX4" fmla="*/ 3935186 w 8181922"/>
                <a:gd name="connsiteY4" fmla="*/ 2686050 h 4469884"/>
                <a:gd name="connsiteX5" fmla="*/ 4082143 w 8181922"/>
                <a:gd name="connsiteY5" fmla="*/ 2669721 h 4469884"/>
                <a:gd name="connsiteX6" fmla="*/ 4914900 w 8181922"/>
                <a:gd name="connsiteY6" fmla="*/ 1404257 h 4469884"/>
                <a:gd name="connsiteX7" fmla="*/ 5021036 w 8181922"/>
                <a:gd name="connsiteY7" fmla="*/ 1436914 h 4469884"/>
                <a:gd name="connsiteX8" fmla="*/ 5747657 w 8181922"/>
                <a:gd name="connsiteY8" fmla="*/ 4392385 h 4469884"/>
                <a:gd name="connsiteX9" fmla="*/ 5910943 w 8181922"/>
                <a:gd name="connsiteY9" fmla="*/ 4392385 h 4469884"/>
                <a:gd name="connsiteX10" fmla="*/ 8033657 w 8181922"/>
                <a:gd name="connsiteY10" fmla="*/ 1543050 h 4469884"/>
                <a:gd name="connsiteX11" fmla="*/ 8009164 w 8181922"/>
                <a:gd name="connsiteY11" fmla="*/ 106136 h 4469884"/>
                <a:gd name="connsiteX0" fmla="*/ 0 w 8202495"/>
                <a:gd name="connsiteY0" fmla="*/ 0 h 4469884"/>
                <a:gd name="connsiteX1" fmla="*/ 3143250 w 8202495"/>
                <a:gd name="connsiteY1" fmla="*/ 16328 h 4469884"/>
                <a:gd name="connsiteX2" fmla="*/ 3306536 w 8202495"/>
                <a:gd name="connsiteY2" fmla="*/ 212271 h 4469884"/>
                <a:gd name="connsiteX3" fmla="*/ 3551464 w 8202495"/>
                <a:gd name="connsiteY3" fmla="*/ 1118506 h 4469884"/>
                <a:gd name="connsiteX4" fmla="*/ 3935186 w 8202495"/>
                <a:gd name="connsiteY4" fmla="*/ 2686050 h 4469884"/>
                <a:gd name="connsiteX5" fmla="*/ 4082143 w 8202495"/>
                <a:gd name="connsiteY5" fmla="*/ 2669721 h 4469884"/>
                <a:gd name="connsiteX6" fmla="*/ 4914900 w 8202495"/>
                <a:gd name="connsiteY6" fmla="*/ 1404257 h 4469884"/>
                <a:gd name="connsiteX7" fmla="*/ 5021036 w 8202495"/>
                <a:gd name="connsiteY7" fmla="*/ 1436914 h 4469884"/>
                <a:gd name="connsiteX8" fmla="*/ 5747657 w 8202495"/>
                <a:gd name="connsiteY8" fmla="*/ 4392385 h 4469884"/>
                <a:gd name="connsiteX9" fmla="*/ 5910943 w 8202495"/>
                <a:gd name="connsiteY9" fmla="*/ 4392385 h 4469884"/>
                <a:gd name="connsiteX10" fmla="*/ 8033657 w 8202495"/>
                <a:gd name="connsiteY10" fmla="*/ 1543050 h 4469884"/>
                <a:gd name="connsiteX11" fmla="*/ 8090806 w 8202495"/>
                <a:gd name="connsiteY11" fmla="*/ 81643 h 4469884"/>
                <a:gd name="connsiteX0" fmla="*/ 0 w 8162997"/>
                <a:gd name="connsiteY0" fmla="*/ 195943 h 4665827"/>
                <a:gd name="connsiteX1" fmla="*/ 3143250 w 8162997"/>
                <a:gd name="connsiteY1" fmla="*/ 212271 h 4665827"/>
                <a:gd name="connsiteX2" fmla="*/ 3306536 w 8162997"/>
                <a:gd name="connsiteY2" fmla="*/ 408214 h 4665827"/>
                <a:gd name="connsiteX3" fmla="*/ 3551464 w 8162997"/>
                <a:gd name="connsiteY3" fmla="*/ 1314449 h 4665827"/>
                <a:gd name="connsiteX4" fmla="*/ 3935186 w 8162997"/>
                <a:gd name="connsiteY4" fmla="*/ 2881993 h 4665827"/>
                <a:gd name="connsiteX5" fmla="*/ 4082143 w 8162997"/>
                <a:gd name="connsiteY5" fmla="*/ 2865664 h 4665827"/>
                <a:gd name="connsiteX6" fmla="*/ 4914900 w 8162997"/>
                <a:gd name="connsiteY6" fmla="*/ 1600200 h 4665827"/>
                <a:gd name="connsiteX7" fmla="*/ 5021036 w 8162997"/>
                <a:gd name="connsiteY7" fmla="*/ 1632857 h 4665827"/>
                <a:gd name="connsiteX8" fmla="*/ 5747657 w 8162997"/>
                <a:gd name="connsiteY8" fmla="*/ 4588328 h 4665827"/>
                <a:gd name="connsiteX9" fmla="*/ 5910943 w 8162997"/>
                <a:gd name="connsiteY9" fmla="*/ 4588328 h 4665827"/>
                <a:gd name="connsiteX10" fmla="*/ 8033657 w 8162997"/>
                <a:gd name="connsiteY10" fmla="*/ 1738993 h 4665827"/>
                <a:gd name="connsiteX11" fmla="*/ 7911191 w 8162997"/>
                <a:gd name="connsiteY11" fmla="*/ 0 h 4665827"/>
                <a:gd name="connsiteX0" fmla="*/ 0 w 8195530"/>
                <a:gd name="connsiteY0" fmla="*/ 195943 h 4665827"/>
                <a:gd name="connsiteX1" fmla="*/ 3143250 w 8195530"/>
                <a:gd name="connsiteY1" fmla="*/ 212271 h 4665827"/>
                <a:gd name="connsiteX2" fmla="*/ 3306536 w 8195530"/>
                <a:gd name="connsiteY2" fmla="*/ 408214 h 4665827"/>
                <a:gd name="connsiteX3" fmla="*/ 3551464 w 8195530"/>
                <a:gd name="connsiteY3" fmla="*/ 1314449 h 4665827"/>
                <a:gd name="connsiteX4" fmla="*/ 3935186 w 8195530"/>
                <a:gd name="connsiteY4" fmla="*/ 2881993 h 4665827"/>
                <a:gd name="connsiteX5" fmla="*/ 4082143 w 8195530"/>
                <a:gd name="connsiteY5" fmla="*/ 2865664 h 4665827"/>
                <a:gd name="connsiteX6" fmla="*/ 4914900 w 8195530"/>
                <a:gd name="connsiteY6" fmla="*/ 1600200 h 4665827"/>
                <a:gd name="connsiteX7" fmla="*/ 5021036 w 8195530"/>
                <a:gd name="connsiteY7" fmla="*/ 1632857 h 4665827"/>
                <a:gd name="connsiteX8" fmla="*/ 5747657 w 8195530"/>
                <a:gd name="connsiteY8" fmla="*/ 4588328 h 4665827"/>
                <a:gd name="connsiteX9" fmla="*/ 5910943 w 8195530"/>
                <a:gd name="connsiteY9" fmla="*/ 4588328 h 4665827"/>
                <a:gd name="connsiteX10" fmla="*/ 8033657 w 8195530"/>
                <a:gd name="connsiteY10" fmla="*/ 1738993 h 4665827"/>
                <a:gd name="connsiteX11" fmla="*/ 8033657 w 8195530"/>
                <a:gd name="connsiteY11" fmla="*/ 391887 h 4665827"/>
                <a:gd name="connsiteX12" fmla="*/ 7911191 w 8195530"/>
                <a:gd name="connsiteY12" fmla="*/ 0 h 4665827"/>
                <a:gd name="connsiteX0" fmla="*/ 0 w 8195530"/>
                <a:gd name="connsiteY0" fmla="*/ 0 h 4469884"/>
                <a:gd name="connsiteX1" fmla="*/ 3143250 w 8195530"/>
                <a:gd name="connsiteY1" fmla="*/ 16328 h 4469884"/>
                <a:gd name="connsiteX2" fmla="*/ 3306536 w 8195530"/>
                <a:gd name="connsiteY2" fmla="*/ 212271 h 4469884"/>
                <a:gd name="connsiteX3" fmla="*/ 3551464 w 8195530"/>
                <a:gd name="connsiteY3" fmla="*/ 1118506 h 4469884"/>
                <a:gd name="connsiteX4" fmla="*/ 3935186 w 8195530"/>
                <a:gd name="connsiteY4" fmla="*/ 2686050 h 4469884"/>
                <a:gd name="connsiteX5" fmla="*/ 4082143 w 8195530"/>
                <a:gd name="connsiteY5" fmla="*/ 2669721 h 4469884"/>
                <a:gd name="connsiteX6" fmla="*/ 4914900 w 8195530"/>
                <a:gd name="connsiteY6" fmla="*/ 1404257 h 4469884"/>
                <a:gd name="connsiteX7" fmla="*/ 5021036 w 8195530"/>
                <a:gd name="connsiteY7" fmla="*/ 1436914 h 4469884"/>
                <a:gd name="connsiteX8" fmla="*/ 5747657 w 8195530"/>
                <a:gd name="connsiteY8" fmla="*/ 4392385 h 4469884"/>
                <a:gd name="connsiteX9" fmla="*/ 5910943 w 8195530"/>
                <a:gd name="connsiteY9" fmla="*/ 4392385 h 4469884"/>
                <a:gd name="connsiteX10" fmla="*/ 8033657 w 8195530"/>
                <a:gd name="connsiteY10" fmla="*/ 1543050 h 4469884"/>
                <a:gd name="connsiteX11" fmla="*/ 8033657 w 8195530"/>
                <a:gd name="connsiteY11" fmla="*/ 195944 h 4469884"/>
                <a:gd name="connsiteX0" fmla="*/ 0 w 8043364"/>
                <a:gd name="connsiteY0" fmla="*/ 0 h 4469884"/>
                <a:gd name="connsiteX1" fmla="*/ 3143250 w 8043364"/>
                <a:gd name="connsiteY1" fmla="*/ 16328 h 4469884"/>
                <a:gd name="connsiteX2" fmla="*/ 3306536 w 8043364"/>
                <a:gd name="connsiteY2" fmla="*/ 212271 h 4469884"/>
                <a:gd name="connsiteX3" fmla="*/ 3551464 w 8043364"/>
                <a:gd name="connsiteY3" fmla="*/ 1118506 h 4469884"/>
                <a:gd name="connsiteX4" fmla="*/ 3935186 w 8043364"/>
                <a:gd name="connsiteY4" fmla="*/ 2686050 h 4469884"/>
                <a:gd name="connsiteX5" fmla="*/ 4082143 w 8043364"/>
                <a:gd name="connsiteY5" fmla="*/ 2669721 h 4469884"/>
                <a:gd name="connsiteX6" fmla="*/ 4914900 w 8043364"/>
                <a:gd name="connsiteY6" fmla="*/ 1404257 h 4469884"/>
                <a:gd name="connsiteX7" fmla="*/ 5021036 w 8043364"/>
                <a:gd name="connsiteY7" fmla="*/ 1436914 h 4469884"/>
                <a:gd name="connsiteX8" fmla="*/ 5747657 w 8043364"/>
                <a:gd name="connsiteY8" fmla="*/ 4392385 h 4469884"/>
                <a:gd name="connsiteX9" fmla="*/ 5910943 w 8043364"/>
                <a:gd name="connsiteY9" fmla="*/ 4392385 h 4469884"/>
                <a:gd name="connsiteX10" fmla="*/ 8033657 w 8043364"/>
                <a:gd name="connsiteY10" fmla="*/ 1543050 h 4469884"/>
                <a:gd name="connsiteX11" fmla="*/ 8033657 w 8043364"/>
                <a:gd name="connsiteY11" fmla="*/ 195944 h 4469884"/>
                <a:gd name="connsiteX0" fmla="*/ 0 w 8034320"/>
                <a:gd name="connsiteY0" fmla="*/ 0 h 4469884"/>
                <a:gd name="connsiteX1" fmla="*/ 3143250 w 8034320"/>
                <a:gd name="connsiteY1" fmla="*/ 16328 h 4469884"/>
                <a:gd name="connsiteX2" fmla="*/ 3306536 w 8034320"/>
                <a:gd name="connsiteY2" fmla="*/ 212271 h 4469884"/>
                <a:gd name="connsiteX3" fmla="*/ 3551464 w 8034320"/>
                <a:gd name="connsiteY3" fmla="*/ 1118506 h 4469884"/>
                <a:gd name="connsiteX4" fmla="*/ 3935186 w 8034320"/>
                <a:gd name="connsiteY4" fmla="*/ 2686050 h 4469884"/>
                <a:gd name="connsiteX5" fmla="*/ 4082143 w 8034320"/>
                <a:gd name="connsiteY5" fmla="*/ 2669721 h 4469884"/>
                <a:gd name="connsiteX6" fmla="*/ 4914900 w 8034320"/>
                <a:gd name="connsiteY6" fmla="*/ 1404257 h 4469884"/>
                <a:gd name="connsiteX7" fmla="*/ 5021036 w 8034320"/>
                <a:gd name="connsiteY7" fmla="*/ 1436914 h 4469884"/>
                <a:gd name="connsiteX8" fmla="*/ 5747657 w 8034320"/>
                <a:gd name="connsiteY8" fmla="*/ 4392385 h 4469884"/>
                <a:gd name="connsiteX9" fmla="*/ 5910943 w 8034320"/>
                <a:gd name="connsiteY9" fmla="*/ 4392385 h 4469884"/>
                <a:gd name="connsiteX10" fmla="*/ 8033657 w 8034320"/>
                <a:gd name="connsiteY10" fmla="*/ 1543050 h 4469884"/>
                <a:gd name="connsiteX11" fmla="*/ 8033657 w 8034320"/>
                <a:gd name="connsiteY11" fmla="*/ 195944 h 4469884"/>
                <a:gd name="connsiteX0" fmla="*/ 0 w 8033990"/>
                <a:gd name="connsiteY0" fmla="*/ 0 h 4469884"/>
                <a:gd name="connsiteX1" fmla="*/ 3143250 w 8033990"/>
                <a:gd name="connsiteY1" fmla="*/ 16328 h 4469884"/>
                <a:gd name="connsiteX2" fmla="*/ 3306536 w 8033990"/>
                <a:gd name="connsiteY2" fmla="*/ 212271 h 4469884"/>
                <a:gd name="connsiteX3" fmla="*/ 3551464 w 8033990"/>
                <a:gd name="connsiteY3" fmla="*/ 1118506 h 4469884"/>
                <a:gd name="connsiteX4" fmla="*/ 3935186 w 8033990"/>
                <a:gd name="connsiteY4" fmla="*/ 2686050 h 4469884"/>
                <a:gd name="connsiteX5" fmla="*/ 4082143 w 8033990"/>
                <a:gd name="connsiteY5" fmla="*/ 2669721 h 4469884"/>
                <a:gd name="connsiteX6" fmla="*/ 4914900 w 8033990"/>
                <a:gd name="connsiteY6" fmla="*/ 1404257 h 4469884"/>
                <a:gd name="connsiteX7" fmla="*/ 5021036 w 8033990"/>
                <a:gd name="connsiteY7" fmla="*/ 1436914 h 4469884"/>
                <a:gd name="connsiteX8" fmla="*/ 5747657 w 8033990"/>
                <a:gd name="connsiteY8" fmla="*/ 4392385 h 4469884"/>
                <a:gd name="connsiteX9" fmla="*/ 5910943 w 8033990"/>
                <a:gd name="connsiteY9" fmla="*/ 4392385 h 4469884"/>
                <a:gd name="connsiteX10" fmla="*/ 8033657 w 8033990"/>
                <a:gd name="connsiteY10" fmla="*/ 1543050 h 4469884"/>
                <a:gd name="connsiteX11" fmla="*/ 8025492 w 8033990"/>
                <a:gd name="connsiteY11" fmla="*/ 8166 h 4469884"/>
                <a:gd name="connsiteX0" fmla="*/ 0 w 8033990"/>
                <a:gd name="connsiteY0" fmla="*/ 0 h 4469884"/>
                <a:gd name="connsiteX1" fmla="*/ 3143250 w 8033990"/>
                <a:gd name="connsiteY1" fmla="*/ 16328 h 4469884"/>
                <a:gd name="connsiteX2" fmla="*/ 3306536 w 8033990"/>
                <a:gd name="connsiteY2" fmla="*/ 212271 h 4469884"/>
                <a:gd name="connsiteX3" fmla="*/ 3551464 w 8033990"/>
                <a:gd name="connsiteY3" fmla="*/ 1118506 h 4469884"/>
                <a:gd name="connsiteX4" fmla="*/ 3935186 w 8033990"/>
                <a:gd name="connsiteY4" fmla="*/ 2686050 h 4469884"/>
                <a:gd name="connsiteX5" fmla="*/ 4082143 w 8033990"/>
                <a:gd name="connsiteY5" fmla="*/ 2669721 h 4469884"/>
                <a:gd name="connsiteX6" fmla="*/ 4914900 w 8033990"/>
                <a:gd name="connsiteY6" fmla="*/ 1404257 h 4469884"/>
                <a:gd name="connsiteX7" fmla="*/ 5021036 w 8033990"/>
                <a:gd name="connsiteY7" fmla="*/ 1436914 h 4469884"/>
                <a:gd name="connsiteX8" fmla="*/ 5747657 w 8033990"/>
                <a:gd name="connsiteY8" fmla="*/ 4392385 h 4469884"/>
                <a:gd name="connsiteX9" fmla="*/ 5910943 w 8033990"/>
                <a:gd name="connsiteY9" fmla="*/ 4392385 h 4469884"/>
                <a:gd name="connsiteX10" fmla="*/ 8033657 w 8033990"/>
                <a:gd name="connsiteY10" fmla="*/ 1543050 h 4469884"/>
                <a:gd name="connsiteX11" fmla="*/ 8025492 w 8033990"/>
                <a:gd name="connsiteY11" fmla="*/ 8166 h 4469884"/>
                <a:gd name="connsiteX12" fmla="*/ 0 w 8033990"/>
                <a:gd name="connsiteY12" fmla="*/ 0 h 4469884"/>
                <a:gd name="connsiteX0" fmla="*/ 0 w 8033990"/>
                <a:gd name="connsiteY0" fmla="*/ 0 h 4469884"/>
                <a:gd name="connsiteX1" fmla="*/ 3143250 w 8033990"/>
                <a:gd name="connsiteY1" fmla="*/ 16328 h 4469884"/>
                <a:gd name="connsiteX2" fmla="*/ 3306536 w 8033990"/>
                <a:gd name="connsiteY2" fmla="*/ 212271 h 4469884"/>
                <a:gd name="connsiteX3" fmla="*/ 3551464 w 8033990"/>
                <a:gd name="connsiteY3" fmla="*/ 1118506 h 4469884"/>
                <a:gd name="connsiteX4" fmla="*/ 3935186 w 8033990"/>
                <a:gd name="connsiteY4" fmla="*/ 2686050 h 4469884"/>
                <a:gd name="connsiteX5" fmla="*/ 4082143 w 8033990"/>
                <a:gd name="connsiteY5" fmla="*/ 2669721 h 4469884"/>
                <a:gd name="connsiteX6" fmla="*/ 4914900 w 8033990"/>
                <a:gd name="connsiteY6" fmla="*/ 1404257 h 4469884"/>
                <a:gd name="connsiteX7" fmla="*/ 5021036 w 8033990"/>
                <a:gd name="connsiteY7" fmla="*/ 1436914 h 4469884"/>
                <a:gd name="connsiteX8" fmla="*/ 5747657 w 8033990"/>
                <a:gd name="connsiteY8" fmla="*/ 4392385 h 4469884"/>
                <a:gd name="connsiteX9" fmla="*/ 5910943 w 8033990"/>
                <a:gd name="connsiteY9" fmla="*/ 4392385 h 4469884"/>
                <a:gd name="connsiteX10" fmla="*/ 8033657 w 8033990"/>
                <a:gd name="connsiteY10" fmla="*/ 1543050 h 4469884"/>
                <a:gd name="connsiteX11" fmla="*/ 8025492 w 8033990"/>
                <a:gd name="connsiteY11" fmla="*/ 8166 h 4469884"/>
                <a:gd name="connsiteX12" fmla="*/ 0 w 8033990"/>
                <a:gd name="connsiteY12" fmla="*/ 0 h 4469884"/>
                <a:gd name="connsiteX0" fmla="*/ 0 w 8033990"/>
                <a:gd name="connsiteY0" fmla="*/ 0 h 4469884"/>
                <a:gd name="connsiteX1" fmla="*/ 3143250 w 8033990"/>
                <a:gd name="connsiteY1" fmla="*/ 16328 h 4469884"/>
                <a:gd name="connsiteX2" fmla="*/ 3306536 w 8033990"/>
                <a:gd name="connsiteY2" fmla="*/ 212271 h 4469884"/>
                <a:gd name="connsiteX3" fmla="*/ 3551464 w 8033990"/>
                <a:gd name="connsiteY3" fmla="*/ 1118506 h 4469884"/>
                <a:gd name="connsiteX4" fmla="*/ 3935186 w 8033990"/>
                <a:gd name="connsiteY4" fmla="*/ 2686050 h 4469884"/>
                <a:gd name="connsiteX5" fmla="*/ 4082143 w 8033990"/>
                <a:gd name="connsiteY5" fmla="*/ 2669721 h 4469884"/>
                <a:gd name="connsiteX6" fmla="*/ 4914900 w 8033990"/>
                <a:gd name="connsiteY6" fmla="*/ 1404257 h 4469884"/>
                <a:gd name="connsiteX7" fmla="*/ 5021036 w 8033990"/>
                <a:gd name="connsiteY7" fmla="*/ 1436914 h 4469884"/>
                <a:gd name="connsiteX8" fmla="*/ 5747657 w 8033990"/>
                <a:gd name="connsiteY8" fmla="*/ 4392385 h 4469884"/>
                <a:gd name="connsiteX9" fmla="*/ 5910943 w 8033990"/>
                <a:gd name="connsiteY9" fmla="*/ 4392385 h 4469884"/>
                <a:gd name="connsiteX10" fmla="*/ 8033657 w 8033990"/>
                <a:gd name="connsiteY10" fmla="*/ 1543050 h 4469884"/>
                <a:gd name="connsiteX11" fmla="*/ 8025492 w 8033990"/>
                <a:gd name="connsiteY11" fmla="*/ 8166 h 4469884"/>
                <a:gd name="connsiteX12" fmla="*/ 91440 w 8033990"/>
                <a:gd name="connsiteY12" fmla="*/ 91440 h 4469884"/>
                <a:gd name="connsiteX0" fmla="*/ 0 w 8033990"/>
                <a:gd name="connsiteY0" fmla="*/ 0 h 4469884"/>
                <a:gd name="connsiteX1" fmla="*/ 3143250 w 8033990"/>
                <a:gd name="connsiteY1" fmla="*/ 16328 h 4469884"/>
                <a:gd name="connsiteX2" fmla="*/ 3306536 w 8033990"/>
                <a:gd name="connsiteY2" fmla="*/ 212271 h 4469884"/>
                <a:gd name="connsiteX3" fmla="*/ 3551464 w 8033990"/>
                <a:gd name="connsiteY3" fmla="*/ 1118506 h 4469884"/>
                <a:gd name="connsiteX4" fmla="*/ 3935186 w 8033990"/>
                <a:gd name="connsiteY4" fmla="*/ 2686050 h 4469884"/>
                <a:gd name="connsiteX5" fmla="*/ 4082143 w 8033990"/>
                <a:gd name="connsiteY5" fmla="*/ 2669721 h 4469884"/>
                <a:gd name="connsiteX6" fmla="*/ 4914900 w 8033990"/>
                <a:gd name="connsiteY6" fmla="*/ 1404257 h 4469884"/>
                <a:gd name="connsiteX7" fmla="*/ 5021036 w 8033990"/>
                <a:gd name="connsiteY7" fmla="*/ 1436914 h 4469884"/>
                <a:gd name="connsiteX8" fmla="*/ 5747657 w 8033990"/>
                <a:gd name="connsiteY8" fmla="*/ 4392385 h 4469884"/>
                <a:gd name="connsiteX9" fmla="*/ 5910943 w 8033990"/>
                <a:gd name="connsiteY9" fmla="*/ 4392385 h 4469884"/>
                <a:gd name="connsiteX10" fmla="*/ 8033657 w 8033990"/>
                <a:gd name="connsiteY10" fmla="*/ 1543050 h 4469884"/>
                <a:gd name="connsiteX11" fmla="*/ 8025492 w 8033990"/>
                <a:gd name="connsiteY11" fmla="*/ 8166 h 4469884"/>
                <a:gd name="connsiteX0" fmla="*/ 0 w 8033657"/>
                <a:gd name="connsiteY0" fmla="*/ 0 h 4469884"/>
                <a:gd name="connsiteX1" fmla="*/ 3143250 w 8033657"/>
                <a:gd name="connsiteY1" fmla="*/ 16328 h 4469884"/>
                <a:gd name="connsiteX2" fmla="*/ 3306536 w 8033657"/>
                <a:gd name="connsiteY2" fmla="*/ 212271 h 4469884"/>
                <a:gd name="connsiteX3" fmla="*/ 3551464 w 8033657"/>
                <a:gd name="connsiteY3" fmla="*/ 1118506 h 4469884"/>
                <a:gd name="connsiteX4" fmla="*/ 3935186 w 8033657"/>
                <a:gd name="connsiteY4" fmla="*/ 2686050 h 4469884"/>
                <a:gd name="connsiteX5" fmla="*/ 4082143 w 8033657"/>
                <a:gd name="connsiteY5" fmla="*/ 2669721 h 4469884"/>
                <a:gd name="connsiteX6" fmla="*/ 4914900 w 8033657"/>
                <a:gd name="connsiteY6" fmla="*/ 1404257 h 4469884"/>
                <a:gd name="connsiteX7" fmla="*/ 5021036 w 8033657"/>
                <a:gd name="connsiteY7" fmla="*/ 1436914 h 4469884"/>
                <a:gd name="connsiteX8" fmla="*/ 5747657 w 8033657"/>
                <a:gd name="connsiteY8" fmla="*/ 4392385 h 4469884"/>
                <a:gd name="connsiteX9" fmla="*/ 5910943 w 8033657"/>
                <a:gd name="connsiteY9" fmla="*/ 4392385 h 4469884"/>
                <a:gd name="connsiteX10" fmla="*/ 8033657 w 8033657"/>
                <a:gd name="connsiteY10" fmla="*/ 1543050 h 4469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033657" h="4469884">
                  <a:moveTo>
                    <a:pt x="0" y="0"/>
                  </a:moveTo>
                  <a:lnTo>
                    <a:pt x="3143250" y="16328"/>
                  </a:lnTo>
                  <a:cubicBezTo>
                    <a:pt x="3197679" y="130627"/>
                    <a:pt x="3203121" y="171450"/>
                    <a:pt x="3306536" y="212271"/>
                  </a:cubicBezTo>
                  <a:cubicBezTo>
                    <a:pt x="3375932" y="428624"/>
                    <a:pt x="3486148" y="723899"/>
                    <a:pt x="3551464" y="1118506"/>
                  </a:cubicBezTo>
                  <a:cubicBezTo>
                    <a:pt x="3616780" y="1513113"/>
                    <a:pt x="3771900" y="2185308"/>
                    <a:pt x="3935186" y="2686050"/>
                  </a:cubicBezTo>
                  <a:cubicBezTo>
                    <a:pt x="3967844" y="2794907"/>
                    <a:pt x="4016828" y="2748643"/>
                    <a:pt x="4082143" y="2669721"/>
                  </a:cubicBezTo>
                  <a:cubicBezTo>
                    <a:pt x="4310743" y="2166257"/>
                    <a:pt x="4482193" y="1777092"/>
                    <a:pt x="4914900" y="1404257"/>
                  </a:cubicBezTo>
                  <a:cubicBezTo>
                    <a:pt x="4991100" y="1371599"/>
                    <a:pt x="4953000" y="1347107"/>
                    <a:pt x="5021036" y="1436914"/>
                  </a:cubicBezTo>
                  <a:cubicBezTo>
                    <a:pt x="5214257" y="2471057"/>
                    <a:pt x="5480957" y="3578678"/>
                    <a:pt x="5747657" y="4392385"/>
                  </a:cubicBezTo>
                  <a:cubicBezTo>
                    <a:pt x="5810249" y="4517571"/>
                    <a:pt x="5856514" y="4471306"/>
                    <a:pt x="5910943" y="4392385"/>
                  </a:cubicBezTo>
                  <a:cubicBezTo>
                    <a:pt x="6208939" y="3238499"/>
                    <a:pt x="6723288" y="2125435"/>
                    <a:pt x="8033657" y="1543050"/>
                  </a:cubicBezTo>
                </a:path>
              </a:pathLst>
            </a:custGeom>
            <a:noFill/>
            <a:ln w="50800" cap="flat" cmpd="sng" algn="ctr">
              <a:solidFill>
                <a:srgbClr val="00B0F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400" b="1" i="0" u="none" strike="noStrike" cap="none" normalizeH="0" baseline="0" dirty="0">
                <a:ln>
                  <a:noFill/>
                </a:ln>
                <a:solidFill>
                  <a:schemeClr val="tx1"/>
                </a:solidFill>
                <a:effectLst/>
                <a:latin typeface="Times New Roman" pitchFamily="18" charset="0"/>
              </a:endParaRPr>
            </a:p>
          </p:txBody>
        </p:sp>
      </p:grpSp>
      <p:grpSp>
        <p:nvGrpSpPr>
          <p:cNvPr id="2230" name="DD 0.08 ft"/>
          <p:cNvGrpSpPr/>
          <p:nvPr/>
        </p:nvGrpSpPr>
        <p:grpSpPr>
          <a:xfrm>
            <a:off x="5247400" y="3813468"/>
            <a:ext cx="3355521" cy="199209"/>
            <a:chOff x="388831" y="1159344"/>
            <a:chExt cx="8033990" cy="4469884"/>
          </a:xfrm>
        </p:grpSpPr>
        <p:sp>
          <p:nvSpPr>
            <p:cNvPr id="2231" name="Freeform 2230"/>
            <p:cNvSpPr/>
            <p:nvPr/>
          </p:nvSpPr>
          <p:spPr bwMode="auto">
            <a:xfrm>
              <a:off x="388831" y="1159344"/>
              <a:ext cx="8033990" cy="4469884"/>
            </a:xfrm>
            <a:custGeom>
              <a:avLst/>
              <a:gdLst>
                <a:gd name="connsiteX0" fmla="*/ 0 w 8058150"/>
                <a:gd name="connsiteY0" fmla="*/ 0 h 4400550"/>
                <a:gd name="connsiteX1" fmla="*/ 3143250 w 8058150"/>
                <a:gd name="connsiteY1" fmla="*/ 16328 h 4400550"/>
                <a:gd name="connsiteX2" fmla="*/ 3306536 w 8058150"/>
                <a:gd name="connsiteY2" fmla="*/ 212271 h 4400550"/>
                <a:gd name="connsiteX3" fmla="*/ 3543300 w 8058150"/>
                <a:gd name="connsiteY3" fmla="*/ 1159328 h 4400550"/>
                <a:gd name="connsiteX4" fmla="*/ 3935186 w 8058150"/>
                <a:gd name="connsiteY4" fmla="*/ 2686050 h 4400550"/>
                <a:gd name="connsiteX5" fmla="*/ 4082143 w 8058150"/>
                <a:gd name="connsiteY5" fmla="*/ 2669721 h 4400550"/>
                <a:gd name="connsiteX6" fmla="*/ 4914900 w 8058150"/>
                <a:gd name="connsiteY6" fmla="*/ 1404257 h 4400550"/>
                <a:gd name="connsiteX7" fmla="*/ 5045529 w 8058150"/>
                <a:gd name="connsiteY7" fmla="*/ 1428750 h 4400550"/>
                <a:gd name="connsiteX8" fmla="*/ 5747657 w 8058150"/>
                <a:gd name="connsiteY8" fmla="*/ 4392385 h 4400550"/>
                <a:gd name="connsiteX9" fmla="*/ 5886450 w 8058150"/>
                <a:gd name="connsiteY9" fmla="*/ 4400550 h 4400550"/>
                <a:gd name="connsiteX10" fmla="*/ 8058150 w 8058150"/>
                <a:gd name="connsiteY10" fmla="*/ 1543050 h 4400550"/>
                <a:gd name="connsiteX0" fmla="*/ 0 w 8058150"/>
                <a:gd name="connsiteY0" fmla="*/ 0 h 4400550"/>
                <a:gd name="connsiteX1" fmla="*/ 3143250 w 8058150"/>
                <a:gd name="connsiteY1" fmla="*/ 16328 h 4400550"/>
                <a:gd name="connsiteX2" fmla="*/ 3306536 w 8058150"/>
                <a:gd name="connsiteY2" fmla="*/ 212271 h 4400550"/>
                <a:gd name="connsiteX3" fmla="*/ 3543300 w 8058150"/>
                <a:gd name="connsiteY3" fmla="*/ 1159328 h 4400550"/>
                <a:gd name="connsiteX4" fmla="*/ 3935186 w 8058150"/>
                <a:gd name="connsiteY4" fmla="*/ 2686050 h 4400550"/>
                <a:gd name="connsiteX5" fmla="*/ 4082143 w 8058150"/>
                <a:gd name="connsiteY5" fmla="*/ 2669721 h 4400550"/>
                <a:gd name="connsiteX6" fmla="*/ 4914900 w 8058150"/>
                <a:gd name="connsiteY6" fmla="*/ 1404257 h 4400550"/>
                <a:gd name="connsiteX7" fmla="*/ 5045529 w 8058150"/>
                <a:gd name="connsiteY7" fmla="*/ 1428750 h 4400550"/>
                <a:gd name="connsiteX8" fmla="*/ 5747657 w 8058150"/>
                <a:gd name="connsiteY8" fmla="*/ 4392385 h 4400550"/>
                <a:gd name="connsiteX9" fmla="*/ 5886450 w 8058150"/>
                <a:gd name="connsiteY9" fmla="*/ 4400550 h 4400550"/>
                <a:gd name="connsiteX10" fmla="*/ 8058150 w 8058150"/>
                <a:gd name="connsiteY10" fmla="*/ 1543050 h 4400550"/>
                <a:gd name="connsiteX0" fmla="*/ 0 w 8058150"/>
                <a:gd name="connsiteY0" fmla="*/ 0 h 4400550"/>
                <a:gd name="connsiteX1" fmla="*/ 3143250 w 8058150"/>
                <a:gd name="connsiteY1" fmla="*/ 16328 h 4400550"/>
                <a:gd name="connsiteX2" fmla="*/ 3306536 w 8058150"/>
                <a:gd name="connsiteY2" fmla="*/ 212271 h 4400550"/>
                <a:gd name="connsiteX3" fmla="*/ 3543300 w 8058150"/>
                <a:gd name="connsiteY3" fmla="*/ 1159328 h 4400550"/>
                <a:gd name="connsiteX4" fmla="*/ 3935186 w 8058150"/>
                <a:gd name="connsiteY4" fmla="*/ 2686050 h 4400550"/>
                <a:gd name="connsiteX5" fmla="*/ 4082143 w 8058150"/>
                <a:gd name="connsiteY5" fmla="*/ 2669721 h 4400550"/>
                <a:gd name="connsiteX6" fmla="*/ 4914900 w 8058150"/>
                <a:gd name="connsiteY6" fmla="*/ 1404257 h 4400550"/>
                <a:gd name="connsiteX7" fmla="*/ 5045529 w 8058150"/>
                <a:gd name="connsiteY7" fmla="*/ 1428750 h 4400550"/>
                <a:gd name="connsiteX8" fmla="*/ 5747657 w 8058150"/>
                <a:gd name="connsiteY8" fmla="*/ 4392385 h 4400550"/>
                <a:gd name="connsiteX9" fmla="*/ 5886450 w 8058150"/>
                <a:gd name="connsiteY9" fmla="*/ 4400550 h 4400550"/>
                <a:gd name="connsiteX10" fmla="*/ 8058150 w 8058150"/>
                <a:gd name="connsiteY10" fmla="*/ 1543050 h 4400550"/>
                <a:gd name="connsiteX0" fmla="*/ 0 w 8058150"/>
                <a:gd name="connsiteY0" fmla="*/ 0 h 4400550"/>
                <a:gd name="connsiteX1" fmla="*/ 3143250 w 8058150"/>
                <a:gd name="connsiteY1" fmla="*/ 16328 h 4400550"/>
                <a:gd name="connsiteX2" fmla="*/ 3306536 w 8058150"/>
                <a:gd name="connsiteY2" fmla="*/ 212271 h 4400550"/>
                <a:gd name="connsiteX3" fmla="*/ 3543300 w 8058150"/>
                <a:gd name="connsiteY3" fmla="*/ 1159328 h 4400550"/>
                <a:gd name="connsiteX4" fmla="*/ 3935186 w 8058150"/>
                <a:gd name="connsiteY4" fmla="*/ 2686050 h 4400550"/>
                <a:gd name="connsiteX5" fmla="*/ 4082143 w 8058150"/>
                <a:gd name="connsiteY5" fmla="*/ 2669721 h 4400550"/>
                <a:gd name="connsiteX6" fmla="*/ 4914900 w 8058150"/>
                <a:gd name="connsiteY6" fmla="*/ 1404257 h 4400550"/>
                <a:gd name="connsiteX7" fmla="*/ 5045529 w 8058150"/>
                <a:gd name="connsiteY7" fmla="*/ 1428750 h 4400550"/>
                <a:gd name="connsiteX8" fmla="*/ 5747657 w 8058150"/>
                <a:gd name="connsiteY8" fmla="*/ 4392385 h 4400550"/>
                <a:gd name="connsiteX9" fmla="*/ 5886450 w 8058150"/>
                <a:gd name="connsiteY9" fmla="*/ 4400550 h 4400550"/>
                <a:gd name="connsiteX10" fmla="*/ 8058150 w 8058150"/>
                <a:gd name="connsiteY10" fmla="*/ 1543050 h 4400550"/>
                <a:gd name="connsiteX0" fmla="*/ 0 w 8058150"/>
                <a:gd name="connsiteY0" fmla="*/ 0 h 4400550"/>
                <a:gd name="connsiteX1" fmla="*/ 3143250 w 8058150"/>
                <a:gd name="connsiteY1" fmla="*/ 16328 h 4400550"/>
                <a:gd name="connsiteX2" fmla="*/ 3306536 w 8058150"/>
                <a:gd name="connsiteY2" fmla="*/ 212271 h 4400550"/>
                <a:gd name="connsiteX3" fmla="*/ 3543300 w 8058150"/>
                <a:gd name="connsiteY3" fmla="*/ 1159328 h 4400550"/>
                <a:gd name="connsiteX4" fmla="*/ 3935186 w 8058150"/>
                <a:gd name="connsiteY4" fmla="*/ 2686050 h 4400550"/>
                <a:gd name="connsiteX5" fmla="*/ 4082143 w 8058150"/>
                <a:gd name="connsiteY5" fmla="*/ 2669721 h 4400550"/>
                <a:gd name="connsiteX6" fmla="*/ 4914900 w 8058150"/>
                <a:gd name="connsiteY6" fmla="*/ 1404257 h 4400550"/>
                <a:gd name="connsiteX7" fmla="*/ 5045529 w 8058150"/>
                <a:gd name="connsiteY7" fmla="*/ 1428750 h 4400550"/>
                <a:gd name="connsiteX8" fmla="*/ 5747657 w 8058150"/>
                <a:gd name="connsiteY8" fmla="*/ 4392385 h 4400550"/>
                <a:gd name="connsiteX9" fmla="*/ 5886450 w 8058150"/>
                <a:gd name="connsiteY9" fmla="*/ 4400550 h 4400550"/>
                <a:gd name="connsiteX10" fmla="*/ 8058150 w 8058150"/>
                <a:gd name="connsiteY10" fmla="*/ 1543050 h 4400550"/>
                <a:gd name="connsiteX0" fmla="*/ 0 w 8058150"/>
                <a:gd name="connsiteY0" fmla="*/ 0 h 4400550"/>
                <a:gd name="connsiteX1" fmla="*/ 3143250 w 8058150"/>
                <a:gd name="connsiteY1" fmla="*/ 16328 h 4400550"/>
                <a:gd name="connsiteX2" fmla="*/ 3306536 w 8058150"/>
                <a:gd name="connsiteY2" fmla="*/ 212271 h 4400550"/>
                <a:gd name="connsiteX3" fmla="*/ 3543300 w 8058150"/>
                <a:gd name="connsiteY3" fmla="*/ 1159328 h 4400550"/>
                <a:gd name="connsiteX4" fmla="*/ 3935186 w 8058150"/>
                <a:gd name="connsiteY4" fmla="*/ 2686050 h 4400550"/>
                <a:gd name="connsiteX5" fmla="*/ 4082143 w 8058150"/>
                <a:gd name="connsiteY5" fmla="*/ 2669721 h 4400550"/>
                <a:gd name="connsiteX6" fmla="*/ 4914900 w 8058150"/>
                <a:gd name="connsiteY6" fmla="*/ 1404257 h 4400550"/>
                <a:gd name="connsiteX7" fmla="*/ 5045529 w 8058150"/>
                <a:gd name="connsiteY7" fmla="*/ 1428750 h 4400550"/>
                <a:gd name="connsiteX8" fmla="*/ 5747657 w 8058150"/>
                <a:gd name="connsiteY8" fmla="*/ 4392385 h 4400550"/>
                <a:gd name="connsiteX9" fmla="*/ 5886450 w 8058150"/>
                <a:gd name="connsiteY9" fmla="*/ 4400550 h 4400550"/>
                <a:gd name="connsiteX10" fmla="*/ 8058150 w 8058150"/>
                <a:gd name="connsiteY10" fmla="*/ 1543050 h 4400550"/>
                <a:gd name="connsiteX0" fmla="*/ 0 w 8058150"/>
                <a:gd name="connsiteY0" fmla="*/ 0 h 4400550"/>
                <a:gd name="connsiteX1" fmla="*/ 3143250 w 8058150"/>
                <a:gd name="connsiteY1" fmla="*/ 16328 h 4400550"/>
                <a:gd name="connsiteX2" fmla="*/ 3306536 w 8058150"/>
                <a:gd name="connsiteY2" fmla="*/ 212271 h 4400550"/>
                <a:gd name="connsiteX3" fmla="*/ 3543300 w 8058150"/>
                <a:gd name="connsiteY3" fmla="*/ 1159328 h 4400550"/>
                <a:gd name="connsiteX4" fmla="*/ 3935186 w 8058150"/>
                <a:gd name="connsiteY4" fmla="*/ 2686050 h 4400550"/>
                <a:gd name="connsiteX5" fmla="*/ 4082143 w 8058150"/>
                <a:gd name="connsiteY5" fmla="*/ 2669721 h 4400550"/>
                <a:gd name="connsiteX6" fmla="*/ 4914900 w 8058150"/>
                <a:gd name="connsiteY6" fmla="*/ 1404257 h 4400550"/>
                <a:gd name="connsiteX7" fmla="*/ 5045529 w 8058150"/>
                <a:gd name="connsiteY7" fmla="*/ 1428750 h 4400550"/>
                <a:gd name="connsiteX8" fmla="*/ 5747657 w 8058150"/>
                <a:gd name="connsiteY8" fmla="*/ 4392385 h 4400550"/>
                <a:gd name="connsiteX9" fmla="*/ 5886450 w 8058150"/>
                <a:gd name="connsiteY9" fmla="*/ 4400550 h 4400550"/>
                <a:gd name="connsiteX10" fmla="*/ 8058150 w 8058150"/>
                <a:gd name="connsiteY10" fmla="*/ 1543050 h 4400550"/>
                <a:gd name="connsiteX0" fmla="*/ 0 w 8058150"/>
                <a:gd name="connsiteY0" fmla="*/ 0 h 4400550"/>
                <a:gd name="connsiteX1" fmla="*/ 3143250 w 8058150"/>
                <a:gd name="connsiteY1" fmla="*/ 16328 h 4400550"/>
                <a:gd name="connsiteX2" fmla="*/ 3306536 w 8058150"/>
                <a:gd name="connsiteY2" fmla="*/ 212271 h 4400550"/>
                <a:gd name="connsiteX3" fmla="*/ 3543300 w 8058150"/>
                <a:gd name="connsiteY3" fmla="*/ 1159328 h 4400550"/>
                <a:gd name="connsiteX4" fmla="*/ 3935186 w 8058150"/>
                <a:gd name="connsiteY4" fmla="*/ 2686050 h 4400550"/>
                <a:gd name="connsiteX5" fmla="*/ 4082143 w 8058150"/>
                <a:gd name="connsiteY5" fmla="*/ 2669721 h 4400550"/>
                <a:gd name="connsiteX6" fmla="*/ 4914900 w 8058150"/>
                <a:gd name="connsiteY6" fmla="*/ 1404257 h 4400550"/>
                <a:gd name="connsiteX7" fmla="*/ 5045529 w 8058150"/>
                <a:gd name="connsiteY7" fmla="*/ 1428750 h 4400550"/>
                <a:gd name="connsiteX8" fmla="*/ 5747657 w 8058150"/>
                <a:gd name="connsiteY8" fmla="*/ 4392385 h 4400550"/>
                <a:gd name="connsiteX9" fmla="*/ 5886450 w 8058150"/>
                <a:gd name="connsiteY9" fmla="*/ 4400550 h 4400550"/>
                <a:gd name="connsiteX10" fmla="*/ 8058150 w 8058150"/>
                <a:gd name="connsiteY10" fmla="*/ 1543050 h 4400550"/>
                <a:gd name="connsiteX0" fmla="*/ 0 w 8058150"/>
                <a:gd name="connsiteY0" fmla="*/ 0 h 4400550"/>
                <a:gd name="connsiteX1" fmla="*/ 3143250 w 8058150"/>
                <a:gd name="connsiteY1" fmla="*/ 16328 h 4400550"/>
                <a:gd name="connsiteX2" fmla="*/ 3306536 w 8058150"/>
                <a:gd name="connsiteY2" fmla="*/ 212271 h 4400550"/>
                <a:gd name="connsiteX3" fmla="*/ 3584121 w 8058150"/>
                <a:gd name="connsiteY3" fmla="*/ 1306285 h 4400550"/>
                <a:gd name="connsiteX4" fmla="*/ 3935186 w 8058150"/>
                <a:gd name="connsiteY4" fmla="*/ 2686050 h 4400550"/>
                <a:gd name="connsiteX5" fmla="*/ 4082143 w 8058150"/>
                <a:gd name="connsiteY5" fmla="*/ 2669721 h 4400550"/>
                <a:gd name="connsiteX6" fmla="*/ 4914900 w 8058150"/>
                <a:gd name="connsiteY6" fmla="*/ 1404257 h 4400550"/>
                <a:gd name="connsiteX7" fmla="*/ 5045529 w 8058150"/>
                <a:gd name="connsiteY7" fmla="*/ 1428750 h 4400550"/>
                <a:gd name="connsiteX8" fmla="*/ 5747657 w 8058150"/>
                <a:gd name="connsiteY8" fmla="*/ 4392385 h 4400550"/>
                <a:gd name="connsiteX9" fmla="*/ 5886450 w 8058150"/>
                <a:gd name="connsiteY9" fmla="*/ 4400550 h 4400550"/>
                <a:gd name="connsiteX10" fmla="*/ 8058150 w 8058150"/>
                <a:gd name="connsiteY10" fmla="*/ 1543050 h 4400550"/>
                <a:gd name="connsiteX0" fmla="*/ 0 w 8058150"/>
                <a:gd name="connsiteY0" fmla="*/ 0 h 4400550"/>
                <a:gd name="connsiteX1" fmla="*/ 3143250 w 8058150"/>
                <a:gd name="connsiteY1" fmla="*/ 16328 h 4400550"/>
                <a:gd name="connsiteX2" fmla="*/ 3306536 w 8058150"/>
                <a:gd name="connsiteY2" fmla="*/ 212271 h 4400550"/>
                <a:gd name="connsiteX3" fmla="*/ 3584121 w 8058150"/>
                <a:gd name="connsiteY3" fmla="*/ 1306285 h 4400550"/>
                <a:gd name="connsiteX4" fmla="*/ 3935186 w 8058150"/>
                <a:gd name="connsiteY4" fmla="*/ 2686050 h 4400550"/>
                <a:gd name="connsiteX5" fmla="*/ 4082143 w 8058150"/>
                <a:gd name="connsiteY5" fmla="*/ 2669721 h 4400550"/>
                <a:gd name="connsiteX6" fmla="*/ 4914900 w 8058150"/>
                <a:gd name="connsiteY6" fmla="*/ 1404257 h 4400550"/>
                <a:gd name="connsiteX7" fmla="*/ 5045529 w 8058150"/>
                <a:gd name="connsiteY7" fmla="*/ 1428750 h 4400550"/>
                <a:gd name="connsiteX8" fmla="*/ 5747657 w 8058150"/>
                <a:gd name="connsiteY8" fmla="*/ 4392385 h 4400550"/>
                <a:gd name="connsiteX9" fmla="*/ 5886450 w 8058150"/>
                <a:gd name="connsiteY9" fmla="*/ 4400550 h 4400550"/>
                <a:gd name="connsiteX10" fmla="*/ 8058150 w 8058150"/>
                <a:gd name="connsiteY10" fmla="*/ 1543050 h 4400550"/>
                <a:gd name="connsiteX0" fmla="*/ 0 w 8058150"/>
                <a:gd name="connsiteY0" fmla="*/ 0 h 4400550"/>
                <a:gd name="connsiteX1" fmla="*/ 3143250 w 8058150"/>
                <a:gd name="connsiteY1" fmla="*/ 16328 h 4400550"/>
                <a:gd name="connsiteX2" fmla="*/ 3306536 w 8058150"/>
                <a:gd name="connsiteY2" fmla="*/ 212271 h 4400550"/>
                <a:gd name="connsiteX3" fmla="*/ 3559628 w 8058150"/>
                <a:gd name="connsiteY3" fmla="*/ 1314449 h 4400550"/>
                <a:gd name="connsiteX4" fmla="*/ 3935186 w 8058150"/>
                <a:gd name="connsiteY4" fmla="*/ 2686050 h 4400550"/>
                <a:gd name="connsiteX5" fmla="*/ 4082143 w 8058150"/>
                <a:gd name="connsiteY5" fmla="*/ 2669721 h 4400550"/>
                <a:gd name="connsiteX6" fmla="*/ 4914900 w 8058150"/>
                <a:gd name="connsiteY6" fmla="*/ 1404257 h 4400550"/>
                <a:gd name="connsiteX7" fmla="*/ 5045529 w 8058150"/>
                <a:gd name="connsiteY7" fmla="*/ 1428750 h 4400550"/>
                <a:gd name="connsiteX8" fmla="*/ 5747657 w 8058150"/>
                <a:gd name="connsiteY8" fmla="*/ 4392385 h 4400550"/>
                <a:gd name="connsiteX9" fmla="*/ 5886450 w 8058150"/>
                <a:gd name="connsiteY9" fmla="*/ 4400550 h 4400550"/>
                <a:gd name="connsiteX10" fmla="*/ 8058150 w 8058150"/>
                <a:gd name="connsiteY10" fmla="*/ 1543050 h 4400550"/>
                <a:gd name="connsiteX0" fmla="*/ 0 w 8058150"/>
                <a:gd name="connsiteY0" fmla="*/ 0 h 4400550"/>
                <a:gd name="connsiteX1" fmla="*/ 3143250 w 8058150"/>
                <a:gd name="connsiteY1" fmla="*/ 16328 h 4400550"/>
                <a:gd name="connsiteX2" fmla="*/ 3306536 w 8058150"/>
                <a:gd name="connsiteY2" fmla="*/ 212271 h 4400550"/>
                <a:gd name="connsiteX3" fmla="*/ 3559628 w 8058150"/>
                <a:gd name="connsiteY3" fmla="*/ 1314449 h 4400550"/>
                <a:gd name="connsiteX4" fmla="*/ 3935186 w 8058150"/>
                <a:gd name="connsiteY4" fmla="*/ 2686050 h 4400550"/>
                <a:gd name="connsiteX5" fmla="*/ 4082143 w 8058150"/>
                <a:gd name="connsiteY5" fmla="*/ 2669721 h 4400550"/>
                <a:gd name="connsiteX6" fmla="*/ 4914900 w 8058150"/>
                <a:gd name="connsiteY6" fmla="*/ 1404257 h 4400550"/>
                <a:gd name="connsiteX7" fmla="*/ 5045529 w 8058150"/>
                <a:gd name="connsiteY7" fmla="*/ 1428750 h 4400550"/>
                <a:gd name="connsiteX8" fmla="*/ 5747657 w 8058150"/>
                <a:gd name="connsiteY8" fmla="*/ 4392385 h 4400550"/>
                <a:gd name="connsiteX9" fmla="*/ 5886450 w 8058150"/>
                <a:gd name="connsiteY9" fmla="*/ 4400550 h 4400550"/>
                <a:gd name="connsiteX10" fmla="*/ 8058150 w 8058150"/>
                <a:gd name="connsiteY10" fmla="*/ 1543050 h 4400550"/>
                <a:gd name="connsiteX0" fmla="*/ 0 w 8058150"/>
                <a:gd name="connsiteY0" fmla="*/ 0 h 4400550"/>
                <a:gd name="connsiteX1" fmla="*/ 3143250 w 8058150"/>
                <a:gd name="connsiteY1" fmla="*/ 16328 h 4400550"/>
                <a:gd name="connsiteX2" fmla="*/ 3306536 w 8058150"/>
                <a:gd name="connsiteY2" fmla="*/ 212271 h 4400550"/>
                <a:gd name="connsiteX3" fmla="*/ 3559628 w 8058150"/>
                <a:gd name="connsiteY3" fmla="*/ 1314449 h 4400550"/>
                <a:gd name="connsiteX4" fmla="*/ 3935186 w 8058150"/>
                <a:gd name="connsiteY4" fmla="*/ 2686050 h 4400550"/>
                <a:gd name="connsiteX5" fmla="*/ 4082143 w 8058150"/>
                <a:gd name="connsiteY5" fmla="*/ 2669721 h 4400550"/>
                <a:gd name="connsiteX6" fmla="*/ 4914900 w 8058150"/>
                <a:gd name="connsiteY6" fmla="*/ 1404257 h 4400550"/>
                <a:gd name="connsiteX7" fmla="*/ 5045529 w 8058150"/>
                <a:gd name="connsiteY7" fmla="*/ 1428750 h 4400550"/>
                <a:gd name="connsiteX8" fmla="*/ 5747657 w 8058150"/>
                <a:gd name="connsiteY8" fmla="*/ 4392385 h 4400550"/>
                <a:gd name="connsiteX9" fmla="*/ 5886450 w 8058150"/>
                <a:gd name="connsiteY9" fmla="*/ 4400550 h 4400550"/>
                <a:gd name="connsiteX10" fmla="*/ 8058150 w 8058150"/>
                <a:gd name="connsiteY10" fmla="*/ 1543050 h 4400550"/>
                <a:gd name="connsiteX0" fmla="*/ 0 w 8058150"/>
                <a:gd name="connsiteY0" fmla="*/ 0 h 4400550"/>
                <a:gd name="connsiteX1" fmla="*/ 3143250 w 8058150"/>
                <a:gd name="connsiteY1" fmla="*/ 16328 h 4400550"/>
                <a:gd name="connsiteX2" fmla="*/ 3306536 w 8058150"/>
                <a:gd name="connsiteY2" fmla="*/ 212271 h 4400550"/>
                <a:gd name="connsiteX3" fmla="*/ 3592285 w 8058150"/>
                <a:gd name="connsiteY3" fmla="*/ 1314449 h 4400550"/>
                <a:gd name="connsiteX4" fmla="*/ 3935186 w 8058150"/>
                <a:gd name="connsiteY4" fmla="*/ 2686050 h 4400550"/>
                <a:gd name="connsiteX5" fmla="*/ 4082143 w 8058150"/>
                <a:gd name="connsiteY5" fmla="*/ 2669721 h 4400550"/>
                <a:gd name="connsiteX6" fmla="*/ 4914900 w 8058150"/>
                <a:gd name="connsiteY6" fmla="*/ 1404257 h 4400550"/>
                <a:gd name="connsiteX7" fmla="*/ 5045529 w 8058150"/>
                <a:gd name="connsiteY7" fmla="*/ 1428750 h 4400550"/>
                <a:gd name="connsiteX8" fmla="*/ 5747657 w 8058150"/>
                <a:gd name="connsiteY8" fmla="*/ 4392385 h 4400550"/>
                <a:gd name="connsiteX9" fmla="*/ 5886450 w 8058150"/>
                <a:gd name="connsiteY9" fmla="*/ 4400550 h 4400550"/>
                <a:gd name="connsiteX10" fmla="*/ 8058150 w 8058150"/>
                <a:gd name="connsiteY10" fmla="*/ 1543050 h 4400550"/>
                <a:gd name="connsiteX0" fmla="*/ 0 w 8058150"/>
                <a:gd name="connsiteY0" fmla="*/ 0 h 4400550"/>
                <a:gd name="connsiteX1" fmla="*/ 3143250 w 8058150"/>
                <a:gd name="connsiteY1" fmla="*/ 16328 h 4400550"/>
                <a:gd name="connsiteX2" fmla="*/ 3306536 w 8058150"/>
                <a:gd name="connsiteY2" fmla="*/ 212271 h 4400550"/>
                <a:gd name="connsiteX3" fmla="*/ 3592285 w 8058150"/>
                <a:gd name="connsiteY3" fmla="*/ 1314449 h 4400550"/>
                <a:gd name="connsiteX4" fmla="*/ 3935186 w 8058150"/>
                <a:gd name="connsiteY4" fmla="*/ 2686050 h 4400550"/>
                <a:gd name="connsiteX5" fmla="*/ 4082143 w 8058150"/>
                <a:gd name="connsiteY5" fmla="*/ 2669721 h 4400550"/>
                <a:gd name="connsiteX6" fmla="*/ 4914900 w 8058150"/>
                <a:gd name="connsiteY6" fmla="*/ 1404257 h 4400550"/>
                <a:gd name="connsiteX7" fmla="*/ 5045529 w 8058150"/>
                <a:gd name="connsiteY7" fmla="*/ 1428750 h 4400550"/>
                <a:gd name="connsiteX8" fmla="*/ 5747657 w 8058150"/>
                <a:gd name="connsiteY8" fmla="*/ 4392385 h 4400550"/>
                <a:gd name="connsiteX9" fmla="*/ 5886450 w 8058150"/>
                <a:gd name="connsiteY9" fmla="*/ 4400550 h 4400550"/>
                <a:gd name="connsiteX10" fmla="*/ 8058150 w 8058150"/>
                <a:gd name="connsiteY10" fmla="*/ 1543050 h 4400550"/>
                <a:gd name="connsiteX0" fmla="*/ 0 w 8058150"/>
                <a:gd name="connsiteY0" fmla="*/ 0 h 4400550"/>
                <a:gd name="connsiteX1" fmla="*/ 3143250 w 8058150"/>
                <a:gd name="connsiteY1" fmla="*/ 16328 h 4400550"/>
                <a:gd name="connsiteX2" fmla="*/ 3306536 w 8058150"/>
                <a:gd name="connsiteY2" fmla="*/ 212271 h 4400550"/>
                <a:gd name="connsiteX3" fmla="*/ 3559628 w 8058150"/>
                <a:gd name="connsiteY3" fmla="*/ 1314449 h 4400550"/>
                <a:gd name="connsiteX4" fmla="*/ 3935186 w 8058150"/>
                <a:gd name="connsiteY4" fmla="*/ 2686050 h 4400550"/>
                <a:gd name="connsiteX5" fmla="*/ 4082143 w 8058150"/>
                <a:gd name="connsiteY5" fmla="*/ 2669721 h 4400550"/>
                <a:gd name="connsiteX6" fmla="*/ 4914900 w 8058150"/>
                <a:gd name="connsiteY6" fmla="*/ 1404257 h 4400550"/>
                <a:gd name="connsiteX7" fmla="*/ 5045529 w 8058150"/>
                <a:gd name="connsiteY7" fmla="*/ 1428750 h 4400550"/>
                <a:gd name="connsiteX8" fmla="*/ 5747657 w 8058150"/>
                <a:gd name="connsiteY8" fmla="*/ 4392385 h 4400550"/>
                <a:gd name="connsiteX9" fmla="*/ 5886450 w 8058150"/>
                <a:gd name="connsiteY9" fmla="*/ 4400550 h 4400550"/>
                <a:gd name="connsiteX10" fmla="*/ 8058150 w 8058150"/>
                <a:gd name="connsiteY10" fmla="*/ 1543050 h 4400550"/>
                <a:gd name="connsiteX0" fmla="*/ 0 w 8058150"/>
                <a:gd name="connsiteY0" fmla="*/ 0 h 4400550"/>
                <a:gd name="connsiteX1" fmla="*/ 3143250 w 8058150"/>
                <a:gd name="connsiteY1" fmla="*/ 16328 h 4400550"/>
                <a:gd name="connsiteX2" fmla="*/ 3306536 w 8058150"/>
                <a:gd name="connsiteY2" fmla="*/ 212271 h 4400550"/>
                <a:gd name="connsiteX3" fmla="*/ 3559628 w 8058150"/>
                <a:gd name="connsiteY3" fmla="*/ 1314449 h 4400550"/>
                <a:gd name="connsiteX4" fmla="*/ 3935186 w 8058150"/>
                <a:gd name="connsiteY4" fmla="*/ 2686050 h 4400550"/>
                <a:gd name="connsiteX5" fmla="*/ 4082143 w 8058150"/>
                <a:gd name="connsiteY5" fmla="*/ 2669721 h 4400550"/>
                <a:gd name="connsiteX6" fmla="*/ 4914900 w 8058150"/>
                <a:gd name="connsiteY6" fmla="*/ 1404257 h 4400550"/>
                <a:gd name="connsiteX7" fmla="*/ 5045529 w 8058150"/>
                <a:gd name="connsiteY7" fmla="*/ 1428750 h 4400550"/>
                <a:gd name="connsiteX8" fmla="*/ 5747657 w 8058150"/>
                <a:gd name="connsiteY8" fmla="*/ 4392385 h 4400550"/>
                <a:gd name="connsiteX9" fmla="*/ 5886450 w 8058150"/>
                <a:gd name="connsiteY9" fmla="*/ 4400550 h 4400550"/>
                <a:gd name="connsiteX10" fmla="*/ 8058150 w 8058150"/>
                <a:gd name="connsiteY10" fmla="*/ 1543050 h 4400550"/>
                <a:gd name="connsiteX0" fmla="*/ 0 w 8058150"/>
                <a:gd name="connsiteY0" fmla="*/ 0 h 4400550"/>
                <a:gd name="connsiteX1" fmla="*/ 3143250 w 8058150"/>
                <a:gd name="connsiteY1" fmla="*/ 16328 h 4400550"/>
                <a:gd name="connsiteX2" fmla="*/ 3306536 w 8058150"/>
                <a:gd name="connsiteY2" fmla="*/ 212271 h 4400550"/>
                <a:gd name="connsiteX3" fmla="*/ 3526971 w 8058150"/>
                <a:gd name="connsiteY3" fmla="*/ 1118506 h 4400550"/>
                <a:gd name="connsiteX4" fmla="*/ 3935186 w 8058150"/>
                <a:gd name="connsiteY4" fmla="*/ 2686050 h 4400550"/>
                <a:gd name="connsiteX5" fmla="*/ 4082143 w 8058150"/>
                <a:gd name="connsiteY5" fmla="*/ 2669721 h 4400550"/>
                <a:gd name="connsiteX6" fmla="*/ 4914900 w 8058150"/>
                <a:gd name="connsiteY6" fmla="*/ 1404257 h 4400550"/>
                <a:gd name="connsiteX7" fmla="*/ 5045529 w 8058150"/>
                <a:gd name="connsiteY7" fmla="*/ 1428750 h 4400550"/>
                <a:gd name="connsiteX8" fmla="*/ 5747657 w 8058150"/>
                <a:gd name="connsiteY8" fmla="*/ 4392385 h 4400550"/>
                <a:gd name="connsiteX9" fmla="*/ 5886450 w 8058150"/>
                <a:gd name="connsiteY9" fmla="*/ 4400550 h 4400550"/>
                <a:gd name="connsiteX10" fmla="*/ 8058150 w 8058150"/>
                <a:gd name="connsiteY10" fmla="*/ 1543050 h 4400550"/>
                <a:gd name="connsiteX0" fmla="*/ 0 w 8058150"/>
                <a:gd name="connsiteY0" fmla="*/ 0 h 4400550"/>
                <a:gd name="connsiteX1" fmla="*/ 3143250 w 8058150"/>
                <a:gd name="connsiteY1" fmla="*/ 16328 h 4400550"/>
                <a:gd name="connsiteX2" fmla="*/ 3306536 w 8058150"/>
                <a:gd name="connsiteY2" fmla="*/ 212271 h 4400550"/>
                <a:gd name="connsiteX3" fmla="*/ 3526971 w 8058150"/>
                <a:gd name="connsiteY3" fmla="*/ 1118506 h 4400550"/>
                <a:gd name="connsiteX4" fmla="*/ 3935186 w 8058150"/>
                <a:gd name="connsiteY4" fmla="*/ 2686050 h 4400550"/>
                <a:gd name="connsiteX5" fmla="*/ 4082143 w 8058150"/>
                <a:gd name="connsiteY5" fmla="*/ 2669721 h 4400550"/>
                <a:gd name="connsiteX6" fmla="*/ 4914900 w 8058150"/>
                <a:gd name="connsiteY6" fmla="*/ 1404257 h 4400550"/>
                <a:gd name="connsiteX7" fmla="*/ 5045529 w 8058150"/>
                <a:gd name="connsiteY7" fmla="*/ 1428750 h 4400550"/>
                <a:gd name="connsiteX8" fmla="*/ 5747657 w 8058150"/>
                <a:gd name="connsiteY8" fmla="*/ 4392385 h 4400550"/>
                <a:gd name="connsiteX9" fmla="*/ 5886450 w 8058150"/>
                <a:gd name="connsiteY9" fmla="*/ 4400550 h 4400550"/>
                <a:gd name="connsiteX10" fmla="*/ 8058150 w 8058150"/>
                <a:gd name="connsiteY10" fmla="*/ 1543050 h 4400550"/>
                <a:gd name="connsiteX0" fmla="*/ 0 w 8058150"/>
                <a:gd name="connsiteY0" fmla="*/ 0 h 4400550"/>
                <a:gd name="connsiteX1" fmla="*/ 3143250 w 8058150"/>
                <a:gd name="connsiteY1" fmla="*/ 16328 h 4400550"/>
                <a:gd name="connsiteX2" fmla="*/ 3306536 w 8058150"/>
                <a:gd name="connsiteY2" fmla="*/ 212271 h 4400550"/>
                <a:gd name="connsiteX3" fmla="*/ 3551464 w 8058150"/>
                <a:gd name="connsiteY3" fmla="*/ 1118506 h 4400550"/>
                <a:gd name="connsiteX4" fmla="*/ 3935186 w 8058150"/>
                <a:gd name="connsiteY4" fmla="*/ 2686050 h 4400550"/>
                <a:gd name="connsiteX5" fmla="*/ 4082143 w 8058150"/>
                <a:gd name="connsiteY5" fmla="*/ 2669721 h 4400550"/>
                <a:gd name="connsiteX6" fmla="*/ 4914900 w 8058150"/>
                <a:gd name="connsiteY6" fmla="*/ 1404257 h 4400550"/>
                <a:gd name="connsiteX7" fmla="*/ 5045529 w 8058150"/>
                <a:gd name="connsiteY7" fmla="*/ 1428750 h 4400550"/>
                <a:gd name="connsiteX8" fmla="*/ 5747657 w 8058150"/>
                <a:gd name="connsiteY8" fmla="*/ 4392385 h 4400550"/>
                <a:gd name="connsiteX9" fmla="*/ 5886450 w 8058150"/>
                <a:gd name="connsiteY9" fmla="*/ 4400550 h 4400550"/>
                <a:gd name="connsiteX10" fmla="*/ 8058150 w 8058150"/>
                <a:gd name="connsiteY10" fmla="*/ 1543050 h 4400550"/>
                <a:gd name="connsiteX0" fmla="*/ 0 w 8058150"/>
                <a:gd name="connsiteY0" fmla="*/ 0 h 4400550"/>
                <a:gd name="connsiteX1" fmla="*/ 3143250 w 8058150"/>
                <a:gd name="connsiteY1" fmla="*/ 16328 h 4400550"/>
                <a:gd name="connsiteX2" fmla="*/ 3306536 w 8058150"/>
                <a:gd name="connsiteY2" fmla="*/ 212271 h 4400550"/>
                <a:gd name="connsiteX3" fmla="*/ 3551464 w 8058150"/>
                <a:gd name="connsiteY3" fmla="*/ 1118506 h 4400550"/>
                <a:gd name="connsiteX4" fmla="*/ 3935186 w 8058150"/>
                <a:gd name="connsiteY4" fmla="*/ 2686050 h 4400550"/>
                <a:gd name="connsiteX5" fmla="*/ 4082143 w 8058150"/>
                <a:gd name="connsiteY5" fmla="*/ 2669721 h 4400550"/>
                <a:gd name="connsiteX6" fmla="*/ 4914900 w 8058150"/>
                <a:gd name="connsiteY6" fmla="*/ 1404257 h 4400550"/>
                <a:gd name="connsiteX7" fmla="*/ 5045529 w 8058150"/>
                <a:gd name="connsiteY7" fmla="*/ 1428750 h 4400550"/>
                <a:gd name="connsiteX8" fmla="*/ 5747657 w 8058150"/>
                <a:gd name="connsiteY8" fmla="*/ 4392385 h 4400550"/>
                <a:gd name="connsiteX9" fmla="*/ 5886450 w 8058150"/>
                <a:gd name="connsiteY9" fmla="*/ 4400550 h 4400550"/>
                <a:gd name="connsiteX10" fmla="*/ 8058150 w 8058150"/>
                <a:gd name="connsiteY10" fmla="*/ 1543050 h 4400550"/>
                <a:gd name="connsiteX0" fmla="*/ 0 w 8058150"/>
                <a:gd name="connsiteY0" fmla="*/ 0 h 4400550"/>
                <a:gd name="connsiteX1" fmla="*/ 3143250 w 8058150"/>
                <a:gd name="connsiteY1" fmla="*/ 16328 h 4400550"/>
                <a:gd name="connsiteX2" fmla="*/ 3306536 w 8058150"/>
                <a:gd name="connsiteY2" fmla="*/ 212271 h 4400550"/>
                <a:gd name="connsiteX3" fmla="*/ 3551464 w 8058150"/>
                <a:gd name="connsiteY3" fmla="*/ 1118506 h 4400550"/>
                <a:gd name="connsiteX4" fmla="*/ 3935186 w 8058150"/>
                <a:gd name="connsiteY4" fmla="*/ 2686050 h 4400550"/>
                <a:gd name="connsiteX5" fmla="*/ 4082143 w 8058150"/>
                <a:gd name="connsiteY5" fmla="*/ 2669721 h 4400550"/>
                <a:gd name="connsiteX6" fmla="*/ 4914900 w 8058150"/>
                <a:gd name="connsiteY6" fmla="*/ 1404257 h 4400550"/>
                <a:gd name="connsiteX7" fmla="*/ 5045529 w 8058150"/>
                <a:gd name="connsiteY7" fmla="*/ 1428750 h 4400550"/>
                <a:gd name="connsiteX8" fmla="*/ 5747657 w 8058150"/>
                <a:gd name="connsiteY8" fmla="*/ 4392385 h 4400550"/>
                <a:gd name="connsiteX9" fmla="*/ 5886450 w 8058150"/>
                <a:gd name="connsiteY9" fmla="*/ 4400550 h 4400550"/>
                <a:gd name="connsiteX10" fmla="*/ 8058150 w 8058150"/>
                <a:gd name="connsiteY10" fmla="*/ 1543050 h 4400550"/>
                <a:gd name="connsiteX0" fmla="*/ 0 w 8058150"/>
                <a:gd name="connsiteY0" fmla="*/ 0 h 4400550"/>
                <a:gd name="connsiteX1" fmla="*/ 3143250 w 8058150"/>
                <a:gd name="connsiteY1" fmla="*/ 16328 h 4400550"/>
                <a:gd name="connsiteX2" fmla="*/ 3306536 w 8058150"/>
                <a:gd name="connsiteY2" fmla="*/ 212271 h 4400550"/>
                <a:gd name="connsiteX3" fmla="*/ 3551464 w 8058150"/>
                <a:gd name="connsiteY3" fmla="*/ 1118506 h 4400550"/>
                <a:gd name="connsiteX4" fmla="*/ 3935186 w 8058150"/>
                <a:gd name="connsiteY4" fmla="*/ 2686050 h 4400550"/>
                <a:gd name="connsiteX5" fmla="*/ 4082143 w 8058150"/>
                <a:gd name="connsiteY5" fmla="*/ 2669721 h 4400550"/>
                <a:gd name="connsiteX6" fmla="*/ 4914900 w 8058150"/>
                <a:gd name="connsiteY6" fmla="*/ 1404257 h 4400550"/>
                <a:gd name="connsiteX7" fmla="*/ 5045529 w 8058150"/>
                <a:gd name="connsiteY7" fmla="*/ 1428750 h 4400550"/>
                <a:gd name="connsiteX8" fmla="*/ 5747657 w 8058150"/>
                <a:gd name="connsiteY8" fmla="*/ 4392385 h 4400550"/>
                <a:gd name="connsiteX9" fmla="*/ 5886450 w 8058150"/>
                <a:gd name="connsiteY9" fmla="*/ 4400550 h 4400550"/>
                <a:gd name="connsiteX10" fmla="*/ 8058150 w 8058150"/>
                <a:gd name="connsiteY10" fmla="*/ 1543050 h 4400550"/>
                <a:gd name="connsiteX0" fmla="*/ 0 w 8058150"/>
                <a:gd name="connsiteY0" fmla="*/ 0 h 4400550"/>
                <a:gd name="connsiteX1" fmla="*/ 3143250 w 8058150"/>
                <a:gd name="connsiteY1" fmla="*/ 16328 h 4400550"/>
                <a:gd name="connsiteX2" fmla="*/ 3306536 w 8058150"/>
                <a:gd name="connsiteY2" fmla="*/ 212271 h 4400550"/>
                <a:gd name="connsiteX3" fmla="*/ 3551464 w 8058150"/>
                <a:gd name="connsiteY3" fmla="*/ 1118506 h 4400550"/>
                <a:gd name="connsiteX4" fmla="*/ 3935186 w 8058150"/>
                <a:gd name="connsiteY4" fmla="*/ 2686050 h 4400550"/>
                <a:gd name="connsiteX5" fmla="*/ 4082143 w 8058150"/>
                <a:gd name="connsiteY5" fmla="*/ 2669721 h 4400550"/>
                <a:gd name="connsiteX6" fmla="*/ 4914900 w 8058150"/>
                <a:gd name="connsiteY6" fmla="*/ 1404257 h 4400550"/>
                <a:gd name="connsiteX7" fmla="*/ 5021036 w 8058150"/>
                <a:gd name="connsiteY7" fmla="*/ 1436914 h 4400550"/>
                <a:gd name="connsiteX8" fmla="*/ 5747657 w 8058150"/>
                <a:gd name="connsiteY8" fmla="*/ 4392385 h 4400550"/>
                <a:gd name="connsiteX9" fmla="*/ 5886450 w 8058150"/>
                <a:gd name="connsiteY9" fmla="*/ 4400550 h 4400550"/>
                <a:gd name="connsiteX10" fmla="*/ 8058150 w 8058150"/>
                <a:gd name="connsiteY10" fmla="*/ 1543050 h 4400550"/>
                <a:gd name="connsiteX0" fmla="*/ 0 w 8058150"/>
                <a:gd name="connsiteY0" fmla="*/ 0 h 4400550"/>
                <a:gd name="connsiteX1" fmla="*/ 3143250 w 8058150"/>
                <a:gd name="connsiteY1" fmla="*/ 16328 h 4400550"/>
                <a:gd name="connsiteX2" fmla="*/ 3306536 w 8058150"/>
                <a:gd name="connsiteY2" fmla="*/ 212271 h 4400550"/>
                <a:gd name="connsiteX3" fmla="*/ 3551464 w 8058150"/>
                <a:gd name="connsiteY3" fmla="*/ 1118506 h 4400550"/>
                <a:gd name="connsiteX4" fmla="*/ 3935186 w 8058150"/>
                <a:gd name="connsiteY4" fmla="*/ 2686050 h 4400550"/>
                <a:gd name="connsiteX5" fmla="*/ 4082143 w 8058150"/>
                <a:gd name="connsiteY5" fmla="*/ 2669721 h 4400550"/>
                <a:gd name="connsiteX6" fmla="*/ 4914900 w 8058150"/>
                <a:gd name="connsiteY6" fmla="*/ 1404257 h 4400550"/>
                <a:gd name="connsiteX7" fmla="*/ 5021036 w 8058150"/>
                <a:gd name="connsiteY7" fmla="*/ 1436914 h 4400550"/>
                <a:gd name="connsiteX8" fmla="*/ 5747657 w 8058150"/>
                <a:gd name="connsiteY8" fmla="*/ 4392385 h 4400550"/>
                <a:gd name="connsiteX9" fmla="*/ 5886450 w 8058150"/>
                <a:gd name="connsiteY9" fmla="*/ 4400550 h 4400550"/>
                <a:gd name="connsiteX10" fmla="*/ 8058150 w 8058150"/>
                <a:gd name="connsiteY10" fmla="*/ 1543050 h 4400550"/>
                <a:gd name="connsiteX0" fmla="*/ 0 w 8058150"/>
                <a:gd name="connsiteY0" fmla="*/ 0 h 4400550"/>
                <a:gd name="connsiteX1" fmla="*/ 3143250 w 8058150"/>
                <a:gd name="connsiteY1" fmla="*/ 16328 h 4400550"/>
                <a:gd name="connsiteX2" fmla="*/ 3306536 w 8058150"/>
                <a:gd name="connsiteY2" fmla="*/ 212271 h 4400550"/>
                <a:gd name="connsiteX3" fmla="*/ 3551464 w 8058150"/>
                <a:gd name="connsiteY3" fmla="*/ 1118506 h 4400550"/>
                <a:gd name="connsiteX4" fmla="*/ 3935186 w 8058150"/>
                <a:gd name="connsiteY4" fmla="*/ 2686050 h 4400550"/>
                <a:gd name="connsiteX5" fmla="*/ 4082143 w 8058150"/>
                <a:gd name="connsiteY5" fmla="*/ 2669721 h 4400550"/>
                <a:gd name="connsiteX6" fmla="*/ 4914900 w 8058150"/>
                <a:gd name="connsiteY6" fmla="*/ 1404257 h 4400550"/>
                <a:gd name="connsiteX7" fmla="*/ 5021036 w 8058150"/>
                <a:gd name="connsiteY7" fmla="*/ 1436914 h 4400550"/>
                <a:gd name="connsiteX8" fmla="*/ 5747657 w 8058150"/>
                <a:gd name="connsiteY8" fmla="*/ 4392385 h 4400550"/>
                <a:gd name="connsiteX9" fmla="*/ 5886450 w 8058150"/>
                <a:gd name="connsiteY9" fmla="*/ 4400550 h 4400550"/>
                <a:gd name="connsiteX10" fmla="*/ 8058150 w 8058150"/>
                <a:gd name="connsiteY10" fmla="*/ 1543050 h 4400550"/>
                <a:gd name="connsiteX0" fmla="*/ 0 w 8058150"/>
                <a:gd name="connsiteY0" fmla="*/ 0 h 4449581"/>
                <a:gd name="connsiteX1" fmla="*/ 3143250 w 8058150"/>
                <a:gd name="connsiteY1" fmla="*/ 16328 h 4449581"/>
                <a:gd name="connsiteX2" fmla="*/ 3306536 w 8058150"/>
                <a:gd name="connsiteY2" fmla="*/ 212271 h 4449581"/>
                <a:gd name="connsiteX3" fmla="*/ 3551464 w 8058150"/>
                <a:gd name="connsiteY3" fmla="*/ 1118506 h 4449581"/>
                <a:gd name="connsiteX4" fmla="*/ 3935186 w 8058150"/>
                <a:gd name="connsiteY4" fmla="*/ 2686050 h 4449581"/>
                <a:gd name="connsiteX5" fmla="*/ 4082143 w 8058150"/>
                <a:gd name="connsiteY5" fmla="*/ 2669721 h 4449581"/>
                <a:gd name="connsiteX6" fmla="*/ 4914900 w 8058150"/>
                <a:gd name="connsiteY6" fmla="*/ 1404257 h 4449581"/>
                <a:gd name="connsiteX7" fmla="*/ 5021036 w 8058150"/>
                <a:gd name="connsiteY7" fmla="*/ 1436914 h 4449581"/>
                <a:gd name="connsiteX8" fmla="*/ 5747657 w 8058150"/>
                <a:gd name="connsiteY8" fmla="*/ 4392385 h 4449581"/>
                <a:gd name="connsiteX9" fmla="*/ 5886450 w 8058150"/>
                <a:gd name="connsiteY9" fmla="*/ 4400550 h 4449581"/>
                <a:gd name="connsiteX10" fmla="*/ 8058150 w 8058150"/>
                <a:gd name="connsiteY10" fmla="*/ 1543050 h 4449581"/>
                <a:gd name="connsiteX0" fmla="*/ 0 w 8058150"/>
                <a:gd name="connsiteY0" fmla="*/ 0 h 4504489"/>
                <a:gd name="connsiteX1" fmla="*/ 3143250 w 8058150"/>
                <a:gd name="connsiteY1" fmla="*/ 16328 h 4504489"/>
                <a:gd name="connsiteX2" fmla="*/ 3306536 w 8058150"/>
                <a:gd name="connsiteY2" fmla="*/ 212271 h 4504489"/>
                <a:gd name="connsiteX3" fmla="*/ 3551464 w 8058150"/>
                <a:gd name="connsiteY3" fmla="*/ 1118506 h 4504489"/>
                <a:gd name="connsiteX4" fmla="*/ 3935186 w 8058150"/>
                <a:gd name="connsiteY4" fmla="*/ 2686050 h 4504489"/>
                <a:gd name="connsiteX5" fmla="*/ 4082143 w 8058150"/>
                <a:gd name="connsiteY5" fmla="*/ 2669721 h 4504489"/>
                <a:gd name="connsiteX6" fmla="*/ 4914900 w 8058150"/>
                <a:gd name="connsiteY6" fmla="*/ 1404257 h 4504489"/>
                <a:gd name="connsiteX7" fmla="*/ 5021036 w 8058150"/>
                <a:gd name="connsiteY7" fmla="*/ 1436914 h 4504489"/>
                <a:gd name="connsiteX8" fmla="*/ 5747657 w 8058150"/>
                <a:gd name="connsiteY8" fmla="*/ 4392385 h 4504489"/>
                <a:gd name="connsiteX9" fmla="*/ 5886450 w 8058150"/>
                <a:gd name="connsiteY9" fmla="*/ 4400550 h 4504489"/>
                <a:gd name="connsiteX10" fmla="*/ 8058150 w 8058150"/>
                <a:gd name="connsiteY10" fmla="*/ 1543050 h 4504489"/>
                <a:gd name="connsiteX0" fmla="*/ 0 w 8058150"/>
                <a:gd name="connsiteY0" fmla="*/ 0 h 4473413"/>
                <a:gd name="connsiteX1" fmla="*/ 3143250 w 8058150"/>
                <a:gd name="connsiteY1" fmla="*/ 16328 h 4473413"/>
                <a:gd name="connsiteX2" fmla="*/ 3306536 w 8058150"/>
                <a:gd name="connsiteY2" fmla="*/ 212271 h 4473413"/>
                <a:gd name="connsiteX3" fmla="*/ 3551464 w 8058150"/>
                <a:gd name="connsiteY3" fmla="*/ 1118506 h 4473413"/>
                <a:gd name="connsiteX4" fmla="*/ 3935186 w 8058150"/>
                <a:gd name="connsiteY4" fmla="*/ 2686050 h 4473413"/>
                <a:gd name="connsiteX5" fmla="*/ 4082143 w 8058150"/>
                <a:gd name="connsiteY5" fmla="*/ 2669721 h 4473413"/>
                <a:gd name="connsiteX6" fmla="*/ 4914900 w 8058150"/>
                <a:gd name="connsiteY6" fmla="*/ 1404257 h 4473413"/>
                <a:gd name="connsiteX7" fmla="*/ 5021036 w 8058150"/>
                <a:gd name="connsiteY7" fmla="*/ 1436914 h 4473413"/>
                <a:gd name="connsiteX8" fmla="*/ 5747657 w 8058150"/>
                <a:gd name="connsiteY8" fmla="*/ 4392385 h 4473413"/>
                <a:gd name="connsiteX9" fmla="*/ 5886450 w 8058150"/>
                <a:gd name="connsiteY9" fmla="*/ 4400550 h 4473413"/>
                <a:gd name="connsiteX10" fmla="*/ 8058150 w 8058150"/>
                <a:gd name="connsiteY10" fmla="*/ 1543050 h 4473413"/>
                <a:gd name="connsiteX0" fmla="*/ 0 w 8058150"/>
                <a:gd name="connsiteY0" fmla="*/ 0 h 4473413"/>
                <a:gd name="connsiteX1" fmla="*/ 3143250 w 8058150"/>
                <a:gd name="connsiteY1" fmla="*/ 16328 h 4473413"/>
                <a:gd name="connsiteX2" fmla="*/ 3306536 w 8058150"/>
                <a:gd name="connsiteY2" fmla="*/ 212271 h 4473413"/>
                <a:gd name="connsiteX3" fmla="*/ 3551464 w 8058150"/>
                <a:gd name="connsiteY3" fmla="*/ 1118506 h 4473413"/>
                <a:gd name="connsiteX4" fmla="*/ 3935186 w 8058150"/>
                <a:gd name="connsiteY4" fmla="*/ 2686050 h 4473413"/>
                <a:gd name="connsiteX5" fmla="*/ 4082143 w 8058150"/>
                <a:gd name="connsiteY5" fmla="*/ 2669721 h 4473413"/>
                <a:gd name="connsiteX6" fmla="*/ 4914900 w 8058150"/>
                <a:gd name="connsiteY6" fmla="*/ 1404257 h 4473413"/>
                <a:gd name="connsiteX7" fmla="*/ 5021036 w 8058150"/>
                <a:gd name="connsiteY7" fmla="*/ 1436914 h 4473413"/>
                <a:gd name="connsiteX8" fmla="*/ 5747657 w 8058150"/>
                <a:gd name="connsiteY8" fmla="*/ 4392385 h 4473413"/>
                <a:gd name="connsiteX9" fmla="*/ 5886450 w 8058150"/>
                <a:gd name="connsiteY9" fmla="*/ 4400550 h 4473413"/>
                <a:gd name="connsiteX10" fmla="*/ 8058150 w 8058150"/>
                <a:gd name="connsiteY10" fmla="*/ 1543050 h 4473413"/>
                <a:gd name="connsiteX0" fmla="*/ 0 w 8058150"/>
                <a:gd name="connsiteY0" fmla="*/ 0 h 4473413"/>
                <a:gd name="connsiteX1" fmla="*/ 3143250 w 8058150"/>
                <a:gd name="connsiteY1" fmla="*/ 16328 h 4473413"/>
                <a:gd name="connsiteX2" fmla="*/ 3306536 w 8058150"/>
                <a:gd name="connsiteY2" fmla="*/ 212271 h 4473413"/>
                <a:gd name="connsiteX3" fmla="*/ 3551464 w 8058150"/>
                <a:gd name="connsiteY3" fmla="*/ 1118506 h 4473413"/>
                <a:gd name="connsiteX4" fmla="*/ 3935186 w 8058150"/>
                <a:gd name="connsiteY4" fmla="*/ 2686050 h 4473413"/>
                <a:gd name="connsiteX5" fmla="*/ 4082143 w 8058150"/>
                <a:gd name="connsiteY5" fmla="*/ 2669721 h 4473413"/>
                <a:gd name="connsiteX6" fmla="*/ 4914900 w 8058150"/>
                <a:gd name="connsiteY6" fmla="*/ 1404257 h 4473413"/>
                <a:gd name="connsiteX7" fmla="*/ 5021036 w 8058150"/>
                <a:gd name="connsiteY7" fmla="*/ 1436914 h 4473413"/>
                <a:gd name="connsiteX8" fmla="*/ 5747657 w 8058150"/>
                <a:gd name="connsiteY8" fmla="*/ 4392385 h 4473413"/>
                <a:gd name="connsiteX9" fmla="*/ 5886450 w 8058150"/>
                <a:gd name="connsiteY9" fmla="*/ 4400550 h 4473413"/>
                <a:gd name="connsiteX10" fmla="*/ 8058150 w 8058150"/>
                <a:gd name="connsiteY10" fmla="*/ 1543050 h 4473413"/>
                <a:gd name="connsiteX0" fmla="*/ 0 w 8058150"/>
                <a:gd name="connsiteY0" fmla="*/ 0 h 4473413"/>
                <a:gd name="connsiteX1" fmla="*/ 3143250 w 8058150"/>
                <a:gd name="connsiteY1" fmla="*/ 16328 h 4473413"/>
                <a:gd name="connsiteX2" fmla="*/ 3306536 w 8058150"/>
                <a:gd name="connsiteY2" fmla="*/ 212271 h 4473413"/>
                <a:gd name="connsiteX3" fmla="*/ 3551464 w 8058150"/>
                <a:gd name="connsiteY3" fmla="*/ 1118506 h 4473413"/>
                <a:gd name="connsiteX4" fmla="*/ 3935186 w 8058150"/>
                <a:gd name="connsiteY4" fmla="*/ 2686050 h 4473413"/>
                <a:gd name="connsiteX5" fmla="*/ 4082143 w 8058150"/>
                <a:gd name="connsiteY5" fmla="*/ 2669721 h 4473413"/>
                <a:gd name="connsiteX6" fmla="*/ 4914900 w 8058150"/>
                <a:gd name="connsiteY6" fmla="*/ 1404257 h 4473413"/>
                <a:gd name="connsiteX7" fmla="*/ 5021036 w 8058150"/>
                <a:gd name="connsiteY7" fmla="*/ 1436914 h 4473413"/>
                <a:gd name="connsiteX8" fmla="*/ 5747657 w 8058150"/>
                <a:gd name="connsiteY8" fmla="*/ 4392385 h 4473413"/>
                <a:gd name="connsiteX9" fmla="*/ 5886450 w 8058150"/>
                <a:gd name="connsiteY9" fmla="*/ 4400550 h 4473413"/>
                <a:gd name="connsiteX10" fmla="*/ 8058150 w 8058150"/>
                <a:gd name="connsiteY10" fmla="*/ 1543050 h 4473413"/>
                <a:gd name="connsiteX0" fmla="*/ 0 w 8058150"/>
                <a:gd name="connsiteY0" fmla="*/ 0 h 4469884"/>
                <a:gd name="connsiteX1" fmla="*/ 3143250 w 8058150"/>
                <a:gd name="connsiteY1" fmla="*/ 16328 h 4469884"/>
                <a:gd name="connsiteX2" fmla="*/ 3306536 w 8058150"/>
                <a:gd name="connsiteY2" fmla="*/ 212271 h 4469884"/>
                <a:gd name="connsiteX3" fmla="*/ 3551464 w 8058150"/>
                <a:gd name="connsiteY3" fmla="*/ 1118506 h 4469884"/>
                <a:gd name="connsiteX4" fmla="*/ 3935186 w 8058150"/>
                <a:gd name="connsiteY4" fmla="*/ 2686050 h 4469884"/>
                <a:gd name="connsiteX5" fmla="*/ 4082143 w 8058150"/>
                <a:gd name="connsiteY5" fmla="*/ 2669721 h 4469884"/>
                <a:gd name="connsiteX6" fmla="*/ 4914900 w 8058150"/>
                <a:gd name="connsiteY6" fmla="*/ 1404257 h 4469884"/>
                <a:gd name="connsiteX7" fmla="*/ 5021036 w 8058150"/>
                <a:gd name="connsiteY7" fmla="*/ 1436914 h 4469884"/>
                <a:gd name="connsiteX8" fmla="*/ 5747657 w 8058150"/>
                <a:gd name="connsiteY8" fmla="*/ 4392385 h 4469884"/>
                <a:gd name="connsiteX9" fmla="*/ 5910943 w 8058150"/>
                <a:gd name="connsiteY9" fmla="*/ 4392385 h 4469884"/>
                <a:gd name="connsiteX10" fmla="*/ 8058150 w 8058150"/>
                <a:gd name="connsiteY10" fmla="*/ 1543050 h 4469884"/>
                <a:gd name="connsiteX0" fmla="*/ 0 w 8090807"/>
                <a:gd name="connsiteY0" fmla="*/ 0 h 4469884"/>
                <a:gd name="connsiteX1" fmla="*/ 3143250 w 8090807"/>
                <a:gd name="connsiteY1" fmla="*/ 16328 h 4469884"/>
                <a:gd name="connsiteX2" fmla="*/ 3306536 w 8090807"/>
                <a:gd name="connsiteY2" fmla="*/ 212271 h 4469884"/>
                <a:gd name="connsiteX3" fmla="*/ 3551464 w 8090807"/>
                <a:gd name="connsiteY3" fmla="*/ 1118506 h 4469884"/>
                <a:gd name="connsiteX4" fmla="*/ 3935186 w 8090807"/>
                <a:gd name="connsiteY4" fmla="*/ 2686050 h 4469884"/>
                <a:gd name="connsiteX5" fmla="*/ 4082143 w 8090807"/>
                <a:gd name="connsiteY5" fmla="*/ 2669721 h 4469884"/>
                <a:gd name="connsiteX6" fmla="*/ 4914900 w 8090807"/>
                <a:gd name="connsiteY6" fmla="*/ 1404257 h 4469884"/>
                <a:gd name="connsiteX7" fmla="*/ 5021036 w 8090807"/>
                <a:gd name="connsiteY7" fmla="*/ 1436914 h 4469884"/>
                <a:gd name="connsiteX8" fmla="*/ 5747657 w 8090807"/>
                <a:gd name="connsiteY8" fmla="*/ 4392385 h 4469884"/>
                <a:gd name="connsiteX9" fmla="*/ 5910943 w 8090807"/>
                <a:gd name="connsiteY9" fmla="*/ 4392385 h 4469884"/>
                <a:gd name="connsiteX10" fmla="*/ 8090807 w 8090807"/>
                <a:gd name="connsiteY10" fmla="*/ 1240972 h 4469884"/>
                <a:gd name="connsiteX0" fmla="*/ 0 w 8107843"/>
                <a:gd name="connsiteY0" fmla="*/ 0 h 4469884"/>
                <a:gd name="connsiteX1" fmla="*/ 3143250 w 8107843"/>
                <a:gd name="connsiteY1" fmla="*/ 16328 h 4469884"/>
                <a:gd name="connsiteX2" fmla="*/ 3306536 w 8107843"/>
                <a:gd name="connsiteY2" fmla="*/ 212271 h 4469884"/>
                <a:gd name="connsiteX3" fmla="*/ 3551464 w 8107843"/>
                <a:gd name="connsiteY3" fmla="*/ 1118506 h 4469884"/>
                <a:gd name="connsiteX4" fmla="*/ 3935186 w 8107843"/>
                <a:gd name="connsiteY4" fmla="*/ 2686050 h 4469884"/>
                <a:gd name="connsiteX5" fmla="*/ 4082143 w 8107843"/>
                <a:gd name="connsiteY5" fmla="*/ 2669721 h 4469884"/>
                <a:gd name="connsiteX6" fmla="*/ 4914900 w 8107843"/>
                <a:gd name="connsiteY6" fmla="*/ 1404257 h 4469884"/>
                <a:gd name="connsiteX7" fmla="*/ 5021036 w 8107843"/>
                <a:gd name="connsiteY7" fmla="*/ 1436914 h 4469884"/>
                <a:gd name="connsiteX8" fmla="*/ 5747657 w 8107843"/>
                <a:gd name="connsiteY8" fmla="*/ 4392385 h 4469884"/>
                <a:gd name="connsiteX9" fmla="*/ 5910943 w 8107843"/>
                <a:gd name="connsiteY9" fmla="*/ 4392385 h 4469884"/>
                <a:gd name="connsiteX10" fmla="*/ 7878536 w 8107843"/>
                <a:gd name="connsiteY10" fmla="*/ 1338943 h 4469884"/>
                <a:gd name="connsiteX11" fmla="*/ 8090807 w 8107843"/>
                <a:gd name="connsiteY11" fmla="*/ 1240972 h 4469884"/>
                <a:gd name="connsiteX0" fmla="*/ 0 w 8202495"/>
                <a:gd name="connsiteY0" fmla="*/ 0 h 4469884"/>
                <a:gd name="connsiteX1" fmla="*/ 3143250 w 8202495"/>
                <a:gd name="connsiteY1" fmla="*/ 16328 h 4469884"/>
                <a:gd name="connsiteX2" fmla="*/ 3306536 w 8202495"/>
                <a:gd name="connsiteY2" fmla="*/ 212271 h 4469884"/>
                <a:gd name="connsiteX3" fmla="*/ 3551464 w 8202495"/>
                <a:gd name="connsiteY3" fmla="*/ 1118506 h 4469884"/>
                <a:gd name="connsiteX4" fmla="*/ 3935186 w 8202495"/>
                <a:gd name="connsiteY4" fmla="*/ 2686050 h 4469884"/>
                <a:gd name="connsiteX5" fmla="*/ 4082143 w 8202495"/>
                <a:gd name="connsiteY5" fmla="*/ 2669721 h 4469884"/>
                <a:gd name="connsiteX6" fmla="*/ 4914900 w 8202495"/>
                <a:gd name="connsiteY6" fmla="*/ 1404257 h 4469884"/>
                <a:gd name="connsiteX7" fmla="*/ 5021036 w 8202495"/>
                <a:gd name="connsiteY7" fmla="*/ 1436914 h 4469884"/>
                <a:gd name="connsiteX8" fmla="*/ 5747657 w 8202495"/>
                <a:gd name="connsiteY8" fmla="*/ 4392385 h 4469884"/>
                <a:gd name="connsiteX9" fmla="*/ 5910943 w 8202495"/>
                <a:gd name="connsiteY9" fmla="*/ 4392385 h 4469884"/>
                <a:gd name="connsiteX10" fmla="*/ 8033657 w 8202495"/>
                <a:gd name="connsiteY10" fmla="*/ 1543050 h 4469884"/>
                <a:gd name="connsiteX11" fmla="*/ 8090807 w 8202495"/>
                <a:gd name="connsiteY11" fmla="*/ 1240972 h 4469884"/>
                <a:gd name="connsiteX0" fmla="*/ 0 w 8202495"/>
                <a:gd name="connsiteY0" fmla="*/ 0 h 4469884"/>
                <a:gd name="connsiteX1" fmla="*/ 3143250 w 8202495"/>
                <a:gd name="connsiteY1" fmla="*/ 16328 h 4469884"/>
                <a:gd name="connsiteX2" fmla="*/ 3306536 w 8202495"/>
                <a:gd name="connsiteY2" fmla="*/ 212271 h 4469884"/>
                <a:gd name="connsiteX3" fmla="*/ 3551464 w 8202495"/>
                <a:gd name="connsiteY3" fmla="*/ 1118506 h 4469884"/>
                <a:gd name="connsiteX4" fmla="*/ 3935186 w 8202495"/>
                <a:gd name="connsiteY4" fmla="*/ 2686050 h 4469884"/>
                <a:gd name="connsiteX5" fmla="*/ 4082143 w 8202495"/>
                <a:gd name="connsiteY5" fmla="*/ 2669721 h 4469884"/>
                <a:gd name="connsiteX6" fmla="*/ 4914900 w 8202495"/>
                <a:gd name="connsiteY6" fmla="*/ 1404257 h 4469884"/>
                <a:gd name="connsiteX7" fmla="*/ 5021036 w 8202495"/>
                <a:gd name="connsiteY7" fmla="*/ 1436914 h 4469884"/>
                <a:gd name="connsiteX8" fmla="*/ 5747657 w 8202495"/>
                <a:gd name="connsiteY8" fmla="*/ 4392385 h 4469884"/>
                <a:gd name="connsiteX9" fmla="*/ 5910943 w 8202495"/>
                <a:gd name="connsiteY9" fmla="*/ 4392385 h 4469884"/>
                <a:gd name="connsiteX10" fmla="*/ 8033657 w 8202495"/>
                <a:gd name="connsiteY10" fmla="*/ 1543050 h 4469884"/>
                <a:gd name="connsiteX11" fmla="*/ 8090807 w 8202495"/>
                <a:gd name="connsiteY11" fmla="*/ 1240972 h 4469884"/>
                <a:gd name="connsiteX0" fmla="*/ 0 w 8202495"/>
                <a:gd name="connsiteY0" fmla="*/ 0 h 4469884"/>
                <a:gd name="connsiteX1" fmla="*/ 3143250 w 8202495"/>
                <a:gd name="connsiteY1" fmla="*/ 16328 h 4469884"/>
                <a:gd name="connsiteX2" fmla="*/ 3306536 w 8202495"/>
                <a:gd name="connsiteY2" fmla="*/ 212271 h 4469884"/>
                <a:gd name="connsiteX3" fmla="*/ 3551464 w 8202495"/>
                <a:gd name="connsiteY3" fmla="*/ 1118506 h 4469884"/>
                <a:gd name="connsiteX4" fmla="*/ 3935186 w 8202495"/>
                <a:gd name="connsiteY4" fmla="*/ 2686050 h 4469884"/>
                <a:gd name="connsiteX5" fmla="*/ 4082143 w 8202495"/>
                <a:gd name="connsiteY5" fmla="*/ 2669721 h 4469884"/>
                <a:gd name="connsiteX6" fmla="*/ 4914900 w 8202495"/>
                <a:gd name="connsiteY6" fmla="*/ 1404257 h 4469884"/>
                <a:gd name="connsiteX7" fmla="*/ 5021036 w 8202495"/>
                <a:gd name="connsiteY7" fmla="*/ 1436914 h 4469884"/>
                <a:gd name="connsiteX8" fmla="*/ 5747657 w 8202495"/>
                <a:gd name="connsiteY8" fmla="*/ 4392385 h 4469884"/>
                <a:gd name="connsiteX9" fmla="*/ 5910943 w 8202495"/>
                <a:gd name="connsiteY9" fmla="*/ 4392385 h 4469884"/>
                <a:gd name="connsiteX10" fmla="*/ 8033657 w 8202495"/>
                <a:gd name="connsiteY10" fmla="*/ 1543050 h 4469884"/>
                <a:gd name="connsiteX11" fmla="*/ 8090807 w 8202495"/>
                <a:gd name="connsiteY11" fmla="*/ 1240972 h 4469884"/>
                <a:gd name="connsiteX0" fmla="*/ 0 w 8202495"/>
                <a:gd name="connsiteY0" fmla="*/ 0 h 4469884"/>
                <a:gd name="connsiteX1" fmla="*/ 3143250 w 8202495"/>
                <a:gd name="connsiteY1" fmla="*/ 16328 h 4469884"/>
                <a:gd name="connsiteX2" fmla="*/ 3306536 w 8202495"/>
                <a:gd name="connsiteY2" fmla="*/ 212271 h 4469884"/>
                <a:gd name="connsiteX3" fmla="*/ 3551464 w 8202495"/>
                <a:gd name="connsiteY3" fmla="*/ 1118506 h 4469884"/>
                <a:gd name="connsiteX4" fmla="*/ 3935186 w 8202495"/>
                <a:gd name="connsiteY4" fmla="*/ 2686050 h 4469884"/>
                <a:gd name="connsiteX5" fmla="*/ 4082143 w 8202495"/>
                <a:gd name="connsiteY5" fmla="*/ 2669721 h 4469884"/>
                <a:gd name="connsiteX6" fmla="*/ 4914900 w 8202495"/>
                <a:gd name="connsiteY6" fmla="*/ 1404257 h 4469884"/>
                <a:gd name="connsiteX7" fmla="*/ 5021036 w 8202495"/>
                <a:gd name="connsiteY7" fmla="*/ 1436914 h 4469884"/>
                <a:gd name="connsiteX8" fmla="*/ 5747657 w 8202495"/>
                <a:gd name="connsiteY8" fmla="*/ 4392385 h 4469884"/>
                <a:gd name="connsiteX9" fmla="*/ 5910943 w 8202495"/>
                <a:gd name="connsiteY9" fmla="*/ 4392385 h 4469884"/>
                <a:gd name="connsiteX10" fmla="*/ 8033657 w 8202495"/>
                <a:gd name="connsiteY10" fmla="*/ 1543050 h 4469884"/>
                <a:gd name="connsiteX11" fmla="*/ 8090807 w 8202495"/>
                <a:gd name="connsiteY11" fmla="*/ 1240972 h 4469884"/>
                <a:gd name="connsiteX0" fmla="*/ 0 w 8181922"/>
                <a:gd name="connsiteY0" fmla="*/ 0 h 4469884"/>
                <a:gd name="connsiteX1" fmla="*/ 3143250 w 8181922"/>
                <a:gd name="connsiteY1" fmla="*/ 16328 h 4469884"/>
                <a:gd name="connsiteX2" fmla="*/ 3306536 w 8181922"/>
                <a:gd name="connsiteY2" fmla="*/ 212271 h 4469884"/>
                <a:gd name="connsiteX3" fmla="*/ 3551464 w 8181922"/>
                <a:gd name="connsiteY3" fmla="*/ 1118506 h 4469884"/>
                <a:gd name="connsiteX4" fmla="*/ 3935186 w 8181922"/>
                <a:gd name="connsiteY4" fmla="*/ 2686050 h 4469884"/>
                <a:gd name="connsiteX5" fmla="*/ 4082143 w 8181922"/>
                <a:gd name="connsiteY5" fmla="*/ 2669721 h 4469884"/>
                <a:gd name="connsiteX6" fmla="*/ 4914900 w 8181922"/>
                <a:gd name="connsiteY6" fmla="*/ 1404257 h 4469884"/>
                <a:gd name="connsiteX7" fmla="*/ 5021036 w 8181922"/>
                <a:gd name="connsiteY7" fmla="*/ 1436914 h 4469884"/>
                <a:gd name="connsiteX8" fmla="*/ 5747657 w 8181922"/>
                <a:gd name="connsiteY8" fmla="*/ 4392385 h 4469884"/>
                <a:gd name="connsiteX9" fmla="*/ 5910943 w 8181922"/>
                <a:gd name="connsiteY9" fmla="*/ 4392385 h 4469884"/>
                <a:gd name="connsiteX10" fmla="*/ 8033657 w 8181922"/>
                <a:gd name="connsiteY10" fmla="*/ 1543050 h 4469884"/>
                <a:gd name="connsiteX11" fmla="*/ 8009164 w 8181922"/>
                <a:gd name="connsiteY11" fmla="*/ 106136 h 4469884"/>
                <a:gd name="connsiteX0" fmla="*/ 0 w 8202495"/>
                <a:gd name="connsiteY0" fmla="*/ 0 h 4469884"/>
                <a:gd name="connsiteX1" fmla="*/ 3143250 w 8202495"/>
                <a:gd name="connsiteY1" fmla="*/ 16328 h 4469884"/>
                <a:gd name="connsiteX2" fmla="*/ 3306536 w 8202495"/>
                <a:gd name="connsiteY2" fmla="*/ 212271 h 4469884"/>
                <a:gd name="connsiteX3" fmla="*/ 3551464 w 8202495"/>
                <a:gd name="connsiteY3" fmla="*/ 1118506 h 4469884"/>
                <a:gd name="connsiteX4" fmla="*/ 3935186 w 8202495"/>
                <a:gd name="connsiteY4" fmla="*/ 2686050 h 4469884"/>
                <a:gd name="connsiteX5" fmla="*/ 4082143 w 8202495"/>
                <a:gd name="connsiteY5" fmla="*/ 2669721 h 4469884"/>
                <a:gd name="connsiteX6" fmla="*/ 4914900 w 8202495"/>
                <a:gd name="connsiteY6" fmla="*/ 1404257 h 4469884"/>
                <a:gd name="connsiteX7" fmla="*/ 5021036 w 8202495"/>
                <a:gd name="connsiteY7" fmla="*/ 1436914 h 4469884"/>
                <a:gd name="connsiteX8" fmla="*/ 5747657 w 8202495"/>
                <a:gd name="connsiteY8" fmla="*/ 4392385 h 4469884"/>
                <a:gd name="connsiteX9" fmla="*/ 5910943 w 8202495"/>
                <a:gd name="connsiteY9" fmla="*/ 4392385 h 4469884"/>
                <a:gd name="connsiteX10" fmla="*/ 8033657 w 8202495"/>
                <a:gd name="connsiteY10" fmla="*/ 1543050 h 4469884"/>
                <a:gd name="connsiteX11" fmla="*/ 8090806 w 8202495"/>
                <a:gd name="connsiteY11" fmla="*/ 81643 h 4469884"/>
                <a:gd name="connsiteX0" fmla="*/ 0 w 8162997"/>
                <a:gd name="connsiteY0" fmla="*/ 195943 h 4665827"/>
                <a:gd name="connsiteX1" fmla="*/ 3143250 w 8162997"/>
                <a:gd name="connsiteY1" fmla="*/ 212271 h 4665827"/>
                <a:gd name="connsiteX2" fmla="*/ 3306536 w 8162997"/>
                <a:gd name="connsiteY2" fmla="*/ 408214 h 4665827"/>
                <a:gd name="connsiteX3" fmla="*/ 3551464 w 8162997"/>
                <a:gd name="connsiteY3" fmla="*/ 1314449 h 4665827"/>
                <a:gd name="connsiteX4" fmla="*/ 3935186 w 8162997"/>
                <a:gd name="connsiteY4" fmla="*/ 2881993 h 4665827"/>
                <a:gd name="connsiteX5" fmla="*/ 4082143 w 8162997"/>
                <a:gd name="connsiteY5" fmla="*/ 2865664 h 4665827"/>
                <a:gd name="connsiteX6" fmla="*/ 4914900 w 8162997"/>
                <a:gd name="connsiteY6" fmla="*/ 1600200 h 4665827"/>
                <a:gd name="connsiteX7" fmla="*/ 5021036 w 8162997"/>
                <a:gd name="connsiteY7" fmla="*/ 1632857 h 4665827"/>
                <a:gd name="connsiteX8" fmla="*/ 5747657 w 8162997"/>
                <a:gd name="connsiteY8" fmla="*/ 4588328 h 4665827"/>
                <a:gd name="connsiteX9" fmla="*/ 5910943 w 8162997"/>
                <a:gd name="connsiteY9" fmla="*/ 4588328 h 4665827"/>
                <a:gd name="connsiteX10" fmla="*/ 8033657 w 8162997"/>
                <a:gd name="connsiteY10" fmla="*/ 1738993 h 4665827"/>
                <a:gd name="connsiteX11" fmla="*/ 7911191 w 8162997"/>
                <a:gd name="connsiteY11" fmla="*/ 0 h 4665827"/>
                <a:gd name="connsiteX0" fmla="*/ 0 w 8195530"/>
                <a:gd name="connsiteY0" fmla="*/ 195943 h 4665827"/>
                <a:gd name="connsiteX1" fmla="*/ 3143250 w 8195530"/>
                <a:gd name="connsiteY1" fmla="*/ 212271 h 4665827"/>
                <a:gd name="connsiteX2" fmla="*/ 3306536 w 8195530"/>
                <a:gd name="connsiteY2" fmla="*/ 408214 h 4665827"/>
                <a:gd name="connsiteX3" fmla="*/ 3551464 w 8195530"/>
                <a:gd name="connsiteY3" fmla="*/ 1314449 h 4665827"/>
                <a:gd name="connsiteX4" fmla="*/ 3935186 w 8195530"/>
                <a:gd name="connsiteY4" fmla="*/ 2881993 h 4665827"/>
                <a:gd name="connsiteX5" fmla="*/ 4082143 w 8195530"/>
                <a:gd name="connsiteY5" fmla="*/ 2865664 h 4665827"/>
                <a:gd name="connsiteX6" fmla="*/ 4914900 w 8195530"/>
                <a:gd name="connsiteY6" fmla="*/ 1600200 h 4665827"/>
                <a:gd name="connsiteX7" fmla="*/ 5021036 w 8195530"/>
                <a:gd name="connsiteY7" fmla="*/ 1632857 h 4665827"/>
                <a:gd name="connsiteX8" fmla="*/ 5747657 w 8195530"/>
                <a:gd name="connsiteY8" fmla="*/ 4588328 h 4665827"/>
                <a:gd name="connsiteX9" fmla="*/ 5910943 w 8195530"/>
                <a:gd name="connsiteY9" fmla="*/ 4588328 h 4665827"/>
                <a:gd name="connsiteX10" fmla="*/ 8033657 w 8195530"/>
                <a:gd name="connsiteY10" fmla="*/ 1738993 h 4665827"/>
                <a:gd name="connsiteX11" fmla="*/ 8033657 w 8195530"/>
                <a:gd name="connsiteY11" fmla="*/ 391887 h 4665827"/>
                <a:gd name="connsiteX12" fmla="*/ 7911191 w 8195530"/>
                <a:gd name="connsiteY12" fmla="*/ 0 h 4665827"/>
                <a:gd name="connsiteX0" fmla="*/ 0 w 8195530"/>
                <a:gd name="connsiteY0" fmla="*/ 0 h 4469884"/>
                <a:gd name="connsiteX1" fmla="*/ 3143250 w 8195530"/>
                <a:gd name="connsiteY1" fmla="*/ 16328 h 4469884"/>
                <a:gd name="connsiteX2" fmla="*/ 3306536 w 8195530"/>
                <a:gd name="connsiteY2" fmla="*/ 212271 h 4469884"/>
                <a:gd name="connsiteX3" fmla="*/ 3551464 w 8195530"/>
                <a:gd name="connsiteY3" fmla="*/ 1118506 h 4469884"/>
                <a:gd name="connsiteX4" fmla="*/ 3935186 w 8195530"/>
                <a:gd name="connsiteY4" fmla="*/ 2686050 h 4469884"/>
                <a:gd name="connsiteX5" fmla="*/ 4082143 w 8195530"/>
                <a:gd name="connsiteY5" fmla="*/ 2669721 h 4469884"/>
                <a:gd name="connsiteX6" fmla="*/ 4914900 w 8195530"/>
                <a:gd name="connsiteY6" fmla="*/ 1404257 h 4469884"/>
                <a:gd name="connsiteX7" fmla="*/ 5021036 w 8195530"/>
                <a:gd name="connsiteY7" fmla="*/ 1436914 h 4469884"/>
                <a:gd name="connsiteX8" fmla="*/ 5747657 w 8195530"/>
                <a:gd name="connsiteY8" fmla="*/ 4392385 h 4469884"/>
                <a:gd name="connsiteX9" fmla="*/ 5910943 w 8195530"/>
                <a:gd name="connsiteY9" fmla="*/ 4392385 h 4469884"/>
                <a:gd name="connsiteX10" fmla="*/ 8033657 w 8195530"/>
                <a:gd name="connsiteY10" fmla="*/ 1543050 h 4469884"/>
                <a:gd name="connsiteX11" fmla="*/ 8033657 w 8195530"/>
                <a:gd name="connsiteY11" fmla="*/ 195944 h 4469884"/>
                <a:gd name="connsiteX0" fmla="*/ 0 w 8043364"/>
                <a:gd name="connsiteY0" fmla="*/ 0 h 4469884"/>
                <a:gd name="connsiteX1" fmla="*/ 3143250 w 8043364"/>
                <a:gd name="connsiteY1" fmla="*/ 16328 h 4469884"/>
                <a:gd name="connsiteX2" fmla="*/ 3306536 w 8043364"/>
                <a:gd name="connsiteY2" fmla="*/ 212271 h 4469884"/>
                <a:gd name="connsiteX3" fmla="*/ 3551464 w 8043364"/>
                <a:gd name="connsiteY3" fmla="*/ 1118506 h 4469884"/>
                <a:gd name="connsiteX4" fmla="*/ 3935186 w 8043364"/>
                <a:gd name="connsiteY4" fmla="*/ 2686050 h 4469884"/>
                <a:gd name="connsiteX5" fmla="*/ 4082143 w 8043364"/>
                <a:gd name="connsiteY5" fmla="*/ 2669721 h 4469884"/>
                <a:gd name="connsiteX6" fmla="*/ 4914900 w 8043364"/>
                <a:gd name="connsiteY6" fmla="*/ 1404257 h 4469884"/>
                <a:gd name="connsiteX7" fmla="*/ 5021036 w 8043364"/>
                <a:gd name="connsiteY7" fmla="*/ 1436914 h 4469884"/>
                <a:gd name="connsiteX8" fmla="*/ 5747657 w 8043364"/>
                <a:gd name="connsiteY8" fmla="*/ 4392385 h 4469884"/>
                <a:gd name="connsiteX9" fmla="*/ 5910943 w 8043364"/>
                <a:gd name="connsiteY9" fmla="*/ 4392385 h 4469884"/>
                <a:gd name="connsiteX10" fmla="*/ 8033657 w 8043364"/>
                <a:gd name="connsiteY10" fmla="*/ 1543050 h 4469884"/>
                <a:gd name="connsiteX11" fmla="*/ 8033657 w 8043364"/>
                <a:gd name="connsiteY11" fmla="*/ 195944 h 4469884"/>
                <a:gd name="connsiteX0" fmla="*/ 0 w 8034320"/>
                <a:gd name="connsiteY0" fmla="*/ 0 h 4469884"/>
                <a:gd name="connsiteX1" fmla="*/ 3143250 w 8034320"/>
                <a:gd name="connsiteY1" fmla="*/ 16328 h 4469884"/>
                <a:gd name="connsiteX2" fmla="*/ 3306536 w 8034320"/>
                <a:gd name="connsiteY2" fmla="*/ 212271 h 4469884"/>
                <a:gd name="connsiteX3" fmla="*/ 3551464 w 8034320"/>
                <a:gd name="connsiteY3" fmla="*/ 1118506 h 4469884"/>
                <a:gd name="connsiteX4" fmla="*/ 3935186 w 8034320"/>
                <a:gd name="connsiteY4" fmla="*/ 2686050 h 4469884"/>
                <a:gd name="connsiteX5" fmla="*/ 4082143 w 8034320"/>
                <a:gd name="connsiteY5" fmla="*/ 2669721 h 4469884"/>
                <a:gd name="connsiteX6" fmla="*/ 4914900 w 8034320"/>
                <a:gd name="connsiteY6" fmla="*/ 1404257 h 4469884"/>
                <a:gd name="connsiteX7" fmla="*/ 5021036 w 8034320"/>
                <a:gd name="connsiteY7" fmla="*/ 1436914 h 4469884"/>
                <a:gd name="connsiteX8" fmla="*/ 5747657 w 8034320"/>
                <a:gd name="connsiteY8" fmla="*/ 4392385 h 4469884"/>
                <a:gd name="connsiteX9" fmla="*/ 5910943 w 8034320"/>
                <a:gd name="connsiteY9" fmla="*/ 4392385 h 4469884"/>
                <a:gd name="connsiteX10" fmla="*/ 8033657 w 8034320"/>
                <a:gd name="connsiteY10" fmla="*/ 1543050 h 4469884"/>
                <a:gd name="connsiteX11" fmla="*/ 8033657 w 8034320"/>
                <a:gd name="connsiteY11" fmla="*/ 195944 h 4469884"/>
                <a:gd name="connsiteX0" fmla="*/ 0 w 8033990"/>
                <a:gd name="connsiteY0" fmla="*/ 0 h 4469884"/>
                <a:gd name="connsiteX1" fmla="*/ 3143250 w 8033990"/>
                <a:gd name="connsiteY1" fmla="*/ 16328 h 4469884"/>
                <a:gd name="connsiteX2" fmla="*/ 3306536 w 8033990"/>
                <a:gd name="connsiteY2" fmla="*/ 212271 h 4469884"/>
                <a:gd name="connsiteX3" fmla="*/ 3551464 w 8033990"/>
                <a:gd name="connsiteY3" fmla="*/ 1118506 h 4469884"/>
                <a:gd name="connsiteX4" fmla="*/ 3935186 w 8033990"/>
                <a:gd name="connsiteY4" fmla="*/ 2686050 h 4469884"/>
                <a:gd name="connsiteX5" fmla="*/ 4082143 w 8033990"/>
                <a:gd name="connsiteY5" fmla="*/ 2669721 h 4469884"/>
                <a:gd name="connsiteX6" fmla="*/ 4914900 w 8033990"/>
                <a:gd name="connsiteY6" fmla="*/ 1404257 h 4469884"/>
                <a:gd name="connsiteX7" fmla="*/ 5021036 w 8033990"/>
                <a:gd name="connsiteY7" fmla="*/ 1436914 h 4469884"/>
                <a:gd name="connsiteX8" fmla="*/ 5747657 w 8033990"/>
                <a:gd name="connsiteY8" fmla="*/ 4392385 h 4469884"/>
                <a:gd name="connsiteX9" fmla="*/ 5910943 w 8033990"/>
                <a:gd name="connsiteY9" fmla="*/ 4392385 h 4469884"/>
                <a:gd name="connsiteX10" fmla="*/ 8033657 w 8033990"/>
                <a:gd name="connsiteY10" fmla="*/ 1543050 h 4469884"/>
                <a:gd name="connsiteX11" fmla="*/ 8025492 w 8033990"/>
                <a:gd name="connsiteY11" fmla="*/ 8166 h 4469884"/>
                <a:gd name="connsiteX0" fmla="*/ 0 w 8033990"/>
                <a:gd name="connsiteY0" fmla="*/ 0 h 4469884"/>
                <a:gd name="connsiteX1" fmla="*/ 3143250 w 8033990"/>
                <a:gd name="connsiteY1" fmla="*/ 16328 h 4469884"/>
                <a:gd name="connsiteX2" fmla="*/ 3306536 w 8033990"/>
                <a:gd name="connsiteY2" fmla="*/ 212271 h 4469884"/>
                <a:gd name="connsiteX3" fmla="*/ 3551464 w 8033990"/>
                <a:gd name="connsiteY3" fmla="*/ 1118506 h 4469884"/>
                <a:gd name="connsiteX4" fmla="*/ 3935186 w 8033990"/>
                <a:gd name="connsiteY4" fmla="*/ 2686050 h 4469884"/>
                <a:gd name="connsiteX5" fmla="*/ 4082143 w 8033990"/>
                <a:gd name="connsiteY5" fmla="*/ 2669721 h 4469884"/>
                <a:gd name="connsiteX6" fmla="*/ 4914900 w 8033990"/>
                <a:gd name="connsiteY6" fmla="*/ 1404257 h 4469884"/>
                <a:gd name="connsiteX7" fmla="*/ 5021036 w 8033990"/>
                <a:gd name="connsiteY7" fmla="*/ 1436914 h 4469884"/>
                <a:gd name="connsiteX8" fmla="*/ 5747657 w 8033990"/>
                <a:gd name="connsiteY8" fmla="*/ 4392385 h 4469884"/>
                <a:gd name="connsiteX9" fmla="*/ 5910943 w 8033990"/>
                <a:gd name="connsiteY9" fmla="*/ 4392385 h 4469884"/>
                <a:gd name="connsiteX10" fmla="*/ 8033657 w 8033990"/>
                <a:gd name="connsiteY10" fmla="*/ 1543050 h 4469884"/>
                <a:gd name="connsiteX11" fmla="*/ 8025492 w 8033990"/>
                <a:gd name="connsiteY11" fmla="*/ 8166 h 4469884"/>
                <a:gd name="connsiteX12" fmla="*/ 0 w 8033990"/>
                <a:gd name="connsiteY12" fmla="*/ 0 h 4469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033990" h="4469884">
                  <a:moveTo>
                    <a:pt x="0" y="0"/>
                  </a:moveTo>
                  <a:lnTo>
                    <a:pt x="3143250" y="16328"/>
                  </a:lnTo>
                  <a:cubicBezTo>
                    <a:pt x="3197679" y="130627"/>
                    <a:pt x="3203121" y="171450"/>
                    <a:pt x="3306536" y="212271"/>
                  </a:cubicBezTo>
                  <a:cubicBezTo>
                    <a:pt x="3375932" y="428624"/>
                    <a:pt x="3486148" y="723899"/>
                    <a:pt x="3551464" y="1118506"/>
                  </a:cubicBezTo>
                  <a:cubicBezTo>
                    <a:pt x="3616780" y="1513113"/>
                    <a:pt x="3771900" y="2185308"/>
                    <a:pt x="3935186" y="2686050"/>
                  </a:cubicBezTo>
                  <a:cubicBezTo>
                    <a:pt x="3967844" y="2794907"/>
                    <a:pt x="4016828" y="2748643"/>
                    <a:pt x="4082143" y="2669721"/>
                  </a:cubicBezTo>
                  <a:cubicBezTo>
                    <a:pt x="4310743" y="2166257"/>
                    <a:pt x="4482193" y="1777092"/>
                    <a:pt x="4914900" y="1404257"/>
                  </a:cubicBezTo>
                  <a:cubicBezTo>
                    <a:pt x="4991100" y="1371599"/>
                    <a:pt x="4953000" y="1347107"/>
                    <a:pt x="5021036" y="1436914"/>
                  </a:cubicBezTo>
                  <a:cubicBezTo>
                    <a:pt x="5214257" y="2471057"/>
                    <a:pt x="5480957" y="3578678"/>
                    <a:pt x="5747657" y="4392385"/>
                  </a:cubicBezTo>
                  <a:cubicBezTo>
                    <a:pt x="5810249" y="4517571"/>
                    <a:pt x="5856514" y="4471306"/>
                    <a:pt x="5910943" y="4392385"/>
                  </a:cubicBezTo>
                  <a:cubicBezTo>
                    <a:pt x="6208939" y="3238499"/>
                    <a:pt x="6723288" y="2125435"/>
                    <a:pt x="8033657" y="1543050"/>
                  </a:cubicBezTo>
                  <a:cubicBezTo>
                    <a:pt x="8036379" y="1113065"/>
                    <a:pt x="8021410" y="306162"/>
                    <a:pt x="8025492" y="8166"/>
                  </a:cubicBezTo>
                  <a:lnTo>
                    <a:pt x="0" y="0"/>
                  </a:lnTo>
                  <a:close/>
                </a:path>
              </a:pathLst>
            </a:custGeom>
            <a:solidFill>
              <a:schemeClr val="accent2">
                <a:lumMod val="75000"/>
                <a:alpha val="50000"/>
              </a:schemeClr>
            </a:solidFill>
            <a:ln w="349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400" b="1" i="0" u="none" strike="noStrike" cap="none" normalizeH="0" baseline="0" dirty="0">
                <a:ln>
                  <a:noFill/>
                </a:ln>
                <a:solidFill>
                  <a:schemeClr val="tx1"/>
                </a:solidFill>
                <a:effectLst/>
                <a:latin typeface="Times New Roman" pitchFamily="18" charset="0"/>
              </a:endParaRPr>
            </a:p>
          </p:txBody>
        </p:sp>
        <p:sp>
          <p:nvSpPr>
            <p:cNvPr id="2232" name="Freeform 2231"/>
            <p:cNvSpPr/>
            <p:nvPr/>
          </p:nvSpPr>
          <p:spPr bwMode="auto">
            <a:xfrm>
              <a:off x="389164" y="1159344"/>
              <a:ext cx="8033657" cy="4469884"/>
            </a:xfrm>
            <a:custGeom>
              <a:avLst/>
              <a:gdLst>
                <a:gd name="connsiteX0" fmla="*/ 0 w 8058150"/>
                <a:gd name="connsiteY0" fmla="*/ 0 h 4400550"/>
                <a:gd name="connsiteX1" fmla="*/ 3143250 w 8058150"/>
                <a:gd name="connsiteY1" fmla="*/ 16328 h 4400550"/>
                <a:gd name="connsiteX2" fmla="*/ 3306536 w 8058150"/>
                <a:gd name="connsiteY2" fmla="*/ 212271 h 4400550"/>
                <a:gd name="connsiteX3" fmla="*/ 3543300 w 8058150"/>
                <a:gd name="connsiteY3" fmla="*/ 1159328 h 4400550"/>
                <a:gd name="connsiteX4" fmla="*/ 3935186 w 8058150"/>
                <a:gd name="connsiteY4" fmla="*/ 2686050 h 4400550"/>
                <a:gd name="connsiteX5" fmla="*/ 4082143 w 8058150"/>
                <a:gd name="connsiteY5" fmla="*/ 2669721 h 4400550"/>
                <a:gd name="connsiteX6" fmla="*/ 4914900 w 8058150"/>
                <a:gd name="connsiteY6" fmla="*/ 1404257 h 4400550"/>
                <a:gd name="connsiteX7" fmla="*/ 5045529 w 8058150"/>
                <a:gd name="connsiteY7" fmla="*/ 1428750 h 4400550"/>
                <a:gd name="connsiteX8" fmla="*/ 5747657 w 8058150"/>
                <a:gd name="connsiteY8" fmla="*/ 4392385 h 4400550"/>
                <a:gd name="connsiteX9" fmla="*/ 5886450 w 8058150"/>
                <a:gd name="connsiteY9" fmla="*/ 4400550 h 4400550"/>
                <a:gd name="connsiteX10" fmla="*/ 8058150 w 8058150"/>
                <a:gd name="connsiteY10" fmla="*/ 1543050 h 4400550"/>
                <a:gd name="connsiteX0" fmla="*/ 0 w 8058150"/>
                <a:gd name="connsiteY0" fmla="*/ 0 h 4400550"/>
                <a:gd name="connsiteX1" fmla="*/ 3143250 w 8058150"/>
                <a:gd name="connsiteY1" fmla="*/ 16328 h 4400550"/>
                <a:gd name="connsiteX2" fmla="*/ 3306536 w 8058150"/>
                <a:gd name="connsiteY2" fmla="*/ 212271 h 4400550"/>
                <a:gd name="connsiteX3" fmla="*/ 3543300 w 8058150"/>
                <a:gd name="connsiteY3" fmla="*/ 1159328 h 4400550"/>
                <a:gd name="connsiteX4" fmla="*/ 3935186 w 8058150"/>
                <a:gd name="connsiteY4" fmla="*/ 2686050 h 4400550"/>
                <a:gd name="connsiteX5" fmla="*/ 4082143 w 8058150"/>
                <a:gd name="connsiteY5" fmla="*/ 2669721 h 4400550"/>
                <a:gd name="connsiteX6" fmla="*/ 4914900 w 8058150"/>
                <a:gd name="connsiteY6" fmla="*/ 1404257 h 4400550"/>
                <a:gd name="connsiteX7" fmla="*/ 5045529 w 8058150"/>
                <a:gd name="connsiteY7" fmla="*/ 1428750 h 4400550"/>
                <a:gd name="connsiteX8" fmla="*/ 5747657 w 8058150"/>
                <a:gd name="connsiteY8" fmla="*/ 4392385 h 4400550"/>
                <a:gd name="connsiteX9" fmla="*/ 5886450 w 8058150"/>
                <a:gd name="connsiteY9" fmla="*/ 4400550 h 4400550"/>
                <a:gd name="connsiteX10" fmla="*/ 8058150 w 8058150"/>
                <a:gd name="connsiteY10" fmla="*/ 1543050 h 4400550"/>
                <a:gd name="connsiteX0" fmla="*/ 0 w 8058150"/>
                <a:gd name="connsiteY0" fmla="*/ 0 h 4400550"/>
                <a:gd name="connsiteX1" fmla="*/ 3143250 w 8058150"/>
                <a:gd name="connsiteY1" fmla="*/ 16328 h 4400550"/>
                <a:gd name="connsiteX2" fmla="*/ 3306536 w 8058150"/>
                <a:gd name="connsiteY2" fmla="*/ 212271 h 4400550"/>
                <a:gd name="connsiteX3" fmla="*/ 3543300 w 8058150"/>
                <a:gd name="connsiteY3" fmla="*/ 1159328 h 4400550"/>
                <a:gd name="connsiteX4" fmla="*/ 3935186 w 8058150"/>
                <a:gd name="connsiteY4" fmla="*/ 2686050 h 4400550"/>
                <a:gd name="connsiteX5" fmla="*/ 4082143 w 8058150"/>
                <a:gd name="connsiteY5" fmla="*/ 2669721 h 4400550"/>
                <a:gd name="connsiteX6" fmla="*/ 4914900 w 8058150"/>
                <a:gd name="connsiteY6" fmla="*/ 1404257 h 4400550"/>
                <a:gd name="connsiteX7" fmla="*/ 5045529 w 8058150"/>
                <a:gd name="connsiteY7" fmla="*/ 1428750 h 4400550"/>
                <a:gd name="connsiteX8" fmla="*/ 5747657 w 8058150"/>
                <a:gd name="connsiteY8" fmla="*/ 4392385 h 4400550"/>
                <a:gd name="connsiteX9" fmla="*/ 5886450 w 8058150"/>
                <a:gd name="connsiteY9" fmla="*/ 4400550 h 4400550"/>
                <a:gd name="connsiteX10" fmla="*/ 8058150 w 8058150"/>
                <a:gd name="connsiteY10" fmla="*/ 1543050 h 4400550"/>
                <a:gd name="connsiteX0" fmla="*/ 0 w 8058150"/>
                <a:gd name="connsiteY0" fmla="*/ 0 h 4400550"/>
                <a:gd name="connsiteX1" fmla="*/ 3143250 w 8058150"/>
                <a:gd name="connsiteY1" fmla="*/ 16328 h 4400550"/>
                <a:gd name="connsiteX2" fmla="*/ 3306536 w 8058150"/>
                <a:gd name="connsiteY2" fmla="*/ 212271 h 4400550"/>
                <a:gd name="connsiteX3" fmla="*/ 3543300 w 8058150"/>
                <a:gd name="connsiteY3" fmla="*/ 1159328 h 4400550"/>
                <a:gd name="connsiteX4" fmla="*/ 3935186 w 8058150"/>
                <a:gd name="connsiteY4" fmla="*/ 2686050 h 4400550"/>
                <a:gd name="connsiteX5" fmla="*/ 4082143 w 8058150"/>
                <a:gd name="connsiteY5" fmla="*/ 2669721 h 4400550"/>
                <a:gd name="connsiteX6" fmla="*/ 4914900 w 8058150"/>
                <a:gd name="connsiteY6" fmla="*/ 1404257 h 4400550"/>
                <a:gd name="connsiteX7" fmla="*/ 5045529 w 8058150"/>
                <a:gd name="connsiteY7" fmla="*/ 1428750 h 4400550"/>
                <a:gd name="connsiteX8" fmla="*/ 5747657 w 8058150"/>
                <a:gd name="connsiteY8" fmla="*/ 4392385 h 4400550"/>
                <a:gd name="connsiteX9" fmla="*/ 5886450 w 8058150"/>
                <a:gd name="connsiteY9" fmla="*/ 4400550 h 4400550"/>
                <a:gd name="connsiteX10" fmla="*/ 8058150 w 8058150"/>
                <a:gd name="connsiteY10" fmla="*/ 1543050 h 4400550"/>
                <a:gd name="connsiteX0" fmla="*/ 0 w 8058150"/>
                <a:gd name="connsiteY0" fmla="*/ 0 h 4400550"/>
                <a:gd name="connsiteX1" fmla="*/ 3143250 w 8058150"/>
                <a:gd name="connsiteY1" fmla="*/ 16328 h 4400550"/>
                <a:gd name="connsiteX2" fmla="*/ 3306536 w 8058150"/>
                <a:gd name="connsiteY2" fmla="*/ 212271 h 4400550"/>
                <a:gd name="connsiteX3" fmla="*/ 3543300 w 8058150"/>
                <a:gd name="connsiteY3" fmla="*/ 1159328 h 4400550"/>
                <a:gd name="connsiteX4" fmla="*/ 3935186 w 8058150"/>
                <a:gd name="connsiteY4" fmla="*/ 2686050 h 4400550"/>
                <a:gd name="connsiteX5" fmla="*/ 4082143 w 8058150"/>
                <a:gd name="connsiteY5" fmla="*/ 2669721 h 4400550"/>
                <a:gd name="connsiteX6" fmla="*/ 4914900 w 8058150"/>
                <a:gd name="connsiteY6" fmla="*/ 1404257 h 4400550"/>
                <a:gd name="connsiteX7" fmla="*/ 5045529 w 8058150"/>
                <a:gd name="connsiteY7" fmla="*/ 1428750 h 4400550"/>
                <a:gd name="connsiteX8" fmla="*/ 5747657 w 8058150"/>
                <a:gd name="connsiteY8" fmla="*/ 4392385 h 4400550"/>
                <a:gd name="connsiteX9" fmla="*/ 5886450 w 8058150"/>
                <a:gd name="connsiteY9" fmla="*/ 4400550 h 4400550"/>
                <a:gd name="connsiteX10" fmla="*/ 8058150 w 8058150"/>
                <a:gd name="connsiteY10" fmla="*/ 1543050 h 4400550"/>
                <a:gd name="connsiteX0" fmla="*/ 0 w 8058150"/>
                <a:gd name="connsiteY0" fmla="*/ 0 h 4400550"/>
                <a:gd name="connsiteX1" fmla="*/ 3143250 w 8058150"/>
                <a:gd name="connsiteY1" fmla="*/ 16328 h 4400550"/>
                <a:gd name="connsiteX2" fmla="*/ 3306536 w 8058150"/>
                <a:gd name="connsiteY2" fmla="*/ 212271 h 4400550"/>
                <a:gd name="connsiteX3" fmla="*/ 3543300 w 8058150"/>
                <a:gd name="connsiteY3" fmla="*/ 1159328 h 4400550"/>
                <a:gd name="connsiteX4" fmla="*/ 3935186 w 8058150"/>
                <a:gd name="connsiteY4" fmla="*/ 2686050 h 4400550"/>
                <a:gd name="connsiteX5" fmla="*/ 4082143 w 8058150"/>
                <a:gd name="connsiteY5" fmla="*/ 2669721 h 4400550"/>
                <a:gd name="connsiteX6" fmla="*/ 4914900 w 8058150"/>
                <a:gd name="connsiteY6" fmla="*/ 1404257 h 4400550"/>
                <a:gd name="connsiteX7" fmla="*/ 5045529 w 8058150"/>
                <a:gd name="connsiteY7" fmla="*/ 1428750 h 4400550"/>
                <a:gd name="connsiteX8" fmla="*/ 5747657 w 8058150"/>
                <a:gd name="connsiteY8" fmla="*/ 4392385 h 4400550"/>
                <a:gd name="connsiteX9" fmla="*/ 5886450 w 8058150"/>
                <a:gd name="connsiteY9" fmla="*/ 4400550 h 4400550"/>
                <a:gd name="connsiteX10" fmla="*/ 8058150 w 8058150"/>
                <a:gd name="connsiteY10" fmla="*/ 1543050 h 4400550"/>
                <a:gd name="connsiteX0" fmla="*/ 0 w 8058150"/>
                <a:gd name="connsiteY0" fmla="*/ 0 h 4400550"/>
                <a:gd name="connsiteX1" fmla="*/ 3143250 w 8058150"/>
                <a:gd name="connsiteY1" fmla="*/ 16328 h 4400550"/>
                <a:gd name="connsiteX2" fmla="*/ 3306536 w 8058150"/>
                <a:gd name="connsiteY2" fmla="*/ 212271 h 4400550"/>
                <a:gd name="connsiteX3" fmla="*/ 3543300 w 8058150"/>
                <a:gd name="connsiteY3" fmla="*/ 1159328 h 4400550"/>
                <a:gd name="connsiteX4" fmla="*/ 3935186 w 8058150"/>
                <a:gd name="connsiteY4" fmla="*/ 2686050 h 4400550"/>
                <a:gd name="connsiteX5" fmla="*/ 4082143 w 8058150"/>
                <a:gd name="connsiteY5" fmla="*/ 2669721 h 4400550"/>
                <a:gd name="connsiteX6" fmla="*/ 4914900 w 8058150"/>
                <a:gd name="connsiteY6" fmla="*/ 1404257 h 4400550"/>
                <a:gd name="connsiteX7" fmla="*/ 5045529 w 8058150"/>
                <a:gd name="connsiteY7" fmla="*/ 1428750 h 4400550"/>
                <a:gd name="connsiteX8" fmla="*/ 5747657 w 8058150"/>
                <a:gd name="connsiteY8" fmla="*/ 4392385 h 4400550"/>
                <a:gd name="connsiteX9" fmla="*/ 5886450 w 8058150"/>
                <a:gd name="connsiteY9" fmla="*/ 4400550 h 4400550"/>
                <a:gd name="connsiteX10" fmla="*/ 8058150 w 8058150"/>
                <a:gd name="connsiteY10" fmla="*/ 1543050 h 4400550"/>
                <a:gd name="connsiteX0" fmla="*/ 0 w 8058150"/>
                <a:gd name="connsiteY0" fmla="*/ 0 h 4400550"/>
                <a:gd name="connsiteX1" fmla="*/ 3143250 w 8058150"/>
                <a:gd name="connsiteY1" fmla="*/ 16328 h 4400550"/>
                <a:gd name="connsiteX2" fmla="*/ 3306536 w 8058150"/>
                <a:gd name="connsiteY2" fmla="*/ 212271 h 4400550"/>
                <a:gd name="connsiteX3" fmla="*/ 3543300 w 8058150"/>
                <a:gd name="connsiteY3" fmla="*/ 1159328 h 4400550"/>
                <a:gd name="connsiteX4" fmla="*/ 3935186 w 8058150"/>
                <a:gd name="connsiteY4" fmla="*/ 2686050 h 4400550"/>
                <a:gd name="connsiteX5" fmla="*/ 4082143 w 8058150"/>
                <a:gd name="connsiteY5" fmla="*/ 2669721 h 4400550"/>
                <a:gd name="connsiteX6" fmla="*/ 4914900 w 8058150"/>
                <a:gd name="connsiteY6" fmla="*/ 1404257 h 4400550"/>
                <a:gd name="connsiteX7" fmla="*/ 5045529 w 8058150"/>
                <a:gd name="connsiteY7" fmla="*/ 1428750 h 4400550"/>
                <a:gd name="connsiteX8" fmla="*/ 5747657 w 8058150"/>
                <a:gd name="connsiteY8" fmla="*/ 4392385 h 4400550"/>
                <a:gd name="connsiteX9" fmla="*/ 5886450 w 8058150"/>
                <a:gd name="connsiteY9" fmla="*/ 4400550 h 4400550"/>
                <a:gd name="connsiteX10" fmla="*/ 8058150 w 8058150"/>
                <a:gd name="connsiteY10" fmla="*/ 1543050 h 4400550"/>
                <a:gd name="connsiteX0" fmla="*/ 0 w 8058150"/>
                <a:gd name="connsiteY0" fmla="*/ 0 h 4400550"/>
                <a:gd name="connsiteX1" fmla="*/ 3143250 w 8058150"/>
                <a:gd name="connsiteY1" fmla="*/ 16328 h 4400550"/>
                <a:gd name="connsiteX2" fmla="*/ 3306536 w 8058150"/>
                <a:gd name="connsiteY2" fmla="*/ 212271 h 4400550"/>
                <a:gd name="connsiteX3" fmla="*/ 3584121 w 8058150"/>
                <a:gd name="connsiteY3" fmla="*/ 1306285 h 4400550"/>
                <a:gd name="connsiteX4" fmla="*/ 3935186 w 8058150"/>
                <a:gd name="connsiteY4" fmla="*/ 2686050 h 4400550"/>
                <a:gd name="connsiteX5" fmla="*/ 4082143 w 8058150"/>
                <a:gd name="connsiteY5" fmla="*/ 2669721 h 4400550"/>
                <a:gd name="connsiteX6" fmla="*/ 4914900 w 8058150"/>
                <a:gd name="connsiteY6" fmla="*/ 1404257 h 4400550"/>
                <a:gd name="connsiteX7" fmla="*/ 5045529 w 8058150"/>
                <a:gd name="connsiteY7" fmla="*/ 1428750 h 4400550"/>
                <a:gd name="connsiteX8" fmla="*/ 5747657 w 8058150"/>
                <a:gd name="connsiteY8" fmla="*/ 4392385 h 4400550"/>
                <a:gd name="connsiteX9" fmla="*/ 5886450 w 8058150"/>
                <a:gd name="connsiteY9" fmla="*/ 4400550 h 4400550"/>
                <a:gd name="connsiteX10" fmla="*/ 8058150 w 8058150"/>
                <a:gd name="connsiteY10" fmla="*/ 1543050 h 4400550"/>
                <a:gd name="connsiteX0" fmla="*/ 0 w 8058150"/>
                <a:gd name="connsiteY0" fmla="*/ 0 h 4400550"/>
                <a:gd name="connsiteX1" fmla="*/ 3143250 w 8058150"/>
                <a:gd name="connsiteY1" fmla="*/ 16328 h 4400550"/>
                <a:gd name="connsiteX2" fmla="*/ 3306536 w 8058150"/>
                <a:gd name="connsiteY2" fmla="*/ 212271 h 4400550"/>
                <a:gd name="connsiteX3" fmla="*/ 3584121 w 8058150"/>
                <a:gd name="connsiteY3" fmla="*/ 1306285 h 4400550"/>
                <a:gd name="connsiteX4" fmla="*/ 3935186 w 8058150"/>
                <a:gd name="connsiteY4" fmla="*/ 2686050 h 4400550"/>
                <a:gd name="connsiteX5" fmla="*/ 4082143 w 8058150"/>
                <a:gd name="connsiteY5" fmla="*/ 2669721 h 4400550"/>
                <a:gd name="connsiteX6" fmla="*/ 4914900 w 8058150"/>
                <a:gd name="connsiteY6" fmla="*/ 1404257 h 4400550"/>
                <a:gd name="connsiteX7" fmla="*/ 5045529 w 8058150"/>
                <a:gd name="connsiteY7" fmla="*/ 1428750 h 4400550"/>
                <a:gd name="connsiteX8" fmla="*/ 5747657 w 8058150"/>
                <a:gd name="connsiteY8" fmla="*/ 4392385 h 4400550"/>
                <a:gd name="connsiteX9" fmla="*/ 5886450 w 8058150"/>
                <a:gd name="connsiteY9" fmla="*/ 4400550 h 4400550"/>
                <a:gd name="connsiteX10" fmla="*/ 8058150 w 8058150"/>
                <a:gd name="connsiteY10" fmla="*/ 1543050 h 4400550"/>
                <a:gd name="connsiteX0" fmla="*/ 0 w 8058150"/>
                <a:gd name="connsiteY0" fmla="*/ 0 h 4400550"/>
                <a:gd name="connsiteX1" fmla="*/ 3143250 w 8058150"/>
                <a:gd name="connsiteY1" fmla="*/ 16328 h 4400550"/>
                <a:gd name="connsiteX2" fmla="*/ 3306536 w 8058150"/>
                <a:gd name="connsiteY2" fmla="*/ 212271 h 4400550"/>
                <a:gd name="connsiteX3" fmla="*/ 3559628 w 8058150"/>
                <a:gd name="connsiteY3" fmla="*/ 1314449 h 4400550"/>
                <a:gd name="connsiteX4" fmla="*/ 3935186 w 8058150"/>
                <a:gd name="connsiteY4" fmla="*/ 2686050 h 4400550"/>
                <a:gd name="connsiteX5" fmla="*/ 4082143 w 8058150"/>
                <a:gd name="connsiteY5" fmla="*/ 2669721 h 4400550"/>
                <a:gd name="connsiteX6" fmla="*/ 4914900 w 8058150"/>
                <a:gd name="connsiteY6" fmla="*/ 1404257 h 4400550"/>
                <a:gd name="connsiteX7" fmla="*/ 5045529 w 8058150"/>
                <a:gd name="connsiteY7" fmla="*/ 1428750 h 4400550"/>
                <a:gd name="connsiteX8" fmla="*/ 5747657 w 8058150"/>
                <a:gd name="connsiteY8" fmla="*/ 4392385 h 4400550"/>
                <a:gd name="connsiteX9" fmla="*/ 5886450 w 8058150"/>
                <a:gd name="connsiteY9" fmla="*/ 4400550 h 4400550"/>
                <a:gd name="connsiteX10" fmla="*/ 8058150 w 8058150"/>
                <a:gd name="connsiteY10" fmla="*/ 1543050 h 4400550"/>
                <a:gd name="connsiteX0" fmla="*/ 0 w 8058150"/>
                <a:gd name="connsiteY0" fmla="*/ 0 h 4400550"/>
                <a:gd name="connsiteX1" fmla="*/ 3143250 w 8058150"/>
                <a:gd name="connsiteY1" fmla="*/ 16328 h 4400550"/>
                <a:gd name="connsiteX2" fmla="*/ 3306536 w 8058150"/>
                <a:gd name="connsiteY2" fmla="*/ 212271 h 4400550"/>
                <a:gd name="connsiteX3" fmla="*/ 3559628 w 8058150"/>
                <a:gd name="connsiteY3" fmla="*/ 1314449 h 4400550"/>
                <a:gd name="connsiteX4" fmla="*/ 3935186 w 8058150"/>
                <a:gd name="connsiteY4" fmla="*/ 2686050 h 4400550"/>
                <a:gd name="connsiteX5" fmla="*/ 4082143 w 8058150"/>
                <a:gd name="connsiteY5" fmla="*/ 2669721 h 4400550"/>
                <a:gd name="connsiteX6" fmla="*/ 4914900 w 8058150"/>
                <a:gd name="connsiteY6" fmla="*/ 1404257 h 4400550"/>
                <a:gd name="connsiteX7" fmla="*/ 5045529 w 8058150"/>
                <a:gd name="connsiteY7" fmla="*/ 1428750 h 4400550"/>
                <a:gd name="connsiteX8" fmla="*/ 5747657 w 8058150"/>
                <a:gd name="connsiteY8" fmla="*/ 4392385 h 4400550"/>
                <a:gd name="connsiteX9" fmla="*/ 5886450 w 8058150"/>
                <a:gd name="connsiteY9" fmla="*/ 4400550 h 4400550"/>
                <a:gd name="connsiteX10" fmla="*/ 8058150 w 8058150"/>
                <a:gd name="connsiteY10" fmla="*/ 1543050 h 4400550"/>
                <a:gd name="connsiteX0" fmla="*/ 0 w 8058150"/>
                <a:gd name="connsiteY0" fmla="*/ 0 h 4400550"/>
                <a:gd name="connsiteX1" fmla="*/ 3143250 w 8058150"/>
                <a:gd name="connsiteY1" fmla="*/ 16328 h 4400550"/>
                <a:gd name="connsiteX2" fmla="*/ 3306536 w 8058150"/>
                <a:gd name="connsiteY2" fmla="*/ 212271 h 4400550"/>
                <a:gd name="connsiteX3" fmla="*/ 3559628 w 8058150"/>
                <a:gd name="connsiteY3" fmla="*/ 1314449 h 4400550"/>
                <a:gd name="connsiteX4" fmla="*/ 3935186 w 8058150"/>
                <a:gd name="connsiteY4" fmla="*/ 2686050 h 4400550"/>
                <a:gd name="connsiteX5" fmla="*/ 4082143 w 8058150"/>
                <a:gd name="connsiteY5" fmla="*/ 2669721 h 4400550"/>
                <a:gd name="connsiteX6" fmla="*/ 4914900 w 8058150"/>
                <a:gd name="connsiteY6" fmla="*/ 1404257 h 4400550"/>
                <a:gd name="connsiteX7" fmla="*/ 5045529 w 8058150"/>
                <a:gd name="connsiteY7" fmla="*/ 1428750 h 4400550"/>
                <a:gd name="connsiteX8" fmla="*/ 5747657 w 8058150"/>
                <a:gd name="connsiteY8" fmla="*/ 4392385 h 4400550"/>
                <a:gd name="connsiteX9" fmla="*/ 5886450 w 8058150"/>
                <a:gd name="connsiteY9" fmla="*/ 4400550 h 4400550"/>
                <a:gd name="connsiteX10" fmla="*/ 8058150 w 8058150"/>
                <a:gd name="connsiteY10" fmla="*/ 1543050 h 4400550"/>
                <a:gd name="connsiteX0" fmla="*/ 0 w 8058150"/>
                <a:gd name="connsiteY0" fmla="*/ 0 h 4400550"/>
                <a:gd name="connsiteX1" fmla="*/ 3143250 w 8058150"/>
                <a:gd name="connsiteY1" fmla="*/ 16328 h 4400550"/>
                <a:gd name="connsiteX2" fmla="*/ 3306536 w 8058150"/>
                <a:gd name="connsiteY2" fmla="*/ 212271 h 4400550"/>
                <a:gd name="connsiteX3" fmla="*/ 3592285 w 8058150"/>
                <a:gd name="connsiteY3" fmla="*/ 1314449 h 4400550"/>
                <a:gd name="connsiteX4" fmla="*/ 3935186 w 8058150"/>
                <a:gd name="connsiteY4" fmla="*/ 2686050 h 4400550"/>
                <a:gd name="connsiteX5" fmla="*/ 4082143 w 8058150"/>
                <a:gd name="connsiteY5" fmla="*/ 2669721 h 4400550"/>
                <a:gd name="connsiteX6" fmla="*/ 4914900 w 8058150"/>
                <a:gd name="connsiteY6" fmla="*/ 1404257 h 4400550"/>
                <a:gd name="connsiteX7" fmla="*/ 5045529 w 8058150"/>
                <a:gd name="connsiteY7" fmla="*/ 1428750 h 4400550"/>
                <a:gd name="connsiteX8" fmla="*/ 5747657 w 8058150"/>
                <a:gd name="connsiteY8" fmla="*/ 4392385 h 4400550"/>
                <a:gd name="connsiteX9" fmla="*/ 5886450 w 8058150"/>
                <a:gd name="connsiteY9" fmla="*/ 4400550 h 4400550"/>
                <a:gd name="connsiteX10" fmla="*/ 8058150 w 8058150"/>
                <a:gd name="connsiteY10" fmla="*/ 1543050 h 4400550"/>
                <a:gd name="connsiteX0" fmla="*/ 0 w 8058150"/>
                <a:gd name="connsiteY0" fmla="*/ 0 h 4400550"/>
                <a:gd name="connsiteX1" fmla="*/ 3143250 w 8058150"/>
                <a:gd name="connsiteY1" fmla="*/ 16328 h 4400550"/>
                <a:gd name="connsiteX2" fmla="*/ 3306536 w 8058150"/>
                <a:gd name="connsiteY2" fmla="*/ 212271 h 4400550"/>
                <a:gd name="connsiteX3" fmla="*/ 3592285 w 8058150"/>
                <a:gd name="connsiteY3" fmla="*/ 1314449 h 4400550"/>
                <a:gd name="connsiteX4" fmla="*/ 3935186 w 8058150"/>
                <a:gd name="connsiteY4" fmla="*/ 2686050 h 4400550"/>
                <a:gd name="connsiteX5" fmla="*/ 4082143 w 8058150"/>
                <a:gd name="connsiteY5" fmla="*/ 2669721 h 4400550"/>
                <a:gd name="connsiteX6" fmla="*/ 4914900 w 8058150"/>
                <a:gd name="connsiteY6" fmla="*/ 1404257 h 4400550"/>
                <a:gd name="connsiteX7" fmla="*/ 5045529 w 8058150"/>
                <a:gd name="connsiteY7" fmla="*/ 1428750 h 4400550"/>
                <a:gd name="connsiteX8" fmla="*/ 5747657 w 8058150"/>
                <a:gd name="connsiteY8" fmla="*/ 4392385 h 4400550"/>
                <a:gd name="connsiteX9" fmla="*/ 5886450 w 8058150"/>
                <a:gd name="connsiteY9" fmla="*/ 4400550 h 4400550"/>
                <a:gd name="connsiteX10" fmla="*/ 8058150 w 8058150"/>
                <a:gd name="connsiteY10" fmla="*/ 1543050 h 4400550"/>
                <a:gd name="connsiteX0" fmla="*/ 0 w 8058150"/>
                <a:gd name="connsiteY0" fmla="*/ 0 h 4400550"/>
                <a:gd name="connsiteX1" fmla="*/ 3143250 w 8058150"/>
                <a:gd name="connsiteY1" fmla="*/ 16328 h 4400550"/>
                <a:gd name="connsiteX2" fmla="*/ 3306536 w 8058150"/>
                <a:gd name="connsiteY2" fmla="*/ 212271 h 4400550"/>
                <a:gd name="connsiteX3" fmla="*/ 3559628 w 8058150"/>
                <a:gd name="connsiteY3" fmla="*/ 1314449 h 4400550"/>
                <a:gd name="connsiteX4" fmla="*/ 3935186 w 8058150"/>
                <a:gd name="connsiteY4" fmla="*/ 2686050 h 4400550"/>
                <a:gd name="connsiteX5" fmla="*/ 4082143 w 8058150"/>
                <a:gd name="connsiteY5" fmla="*/ 2669721 h 4400550"/>
                <a:gd name="connsiteX6" fmla="*/ 4914900 w 8058150"/>
                <a:gd name="connsiteY6" fmla="*/ 1404257 h 4400550"/>
                <a:gd name="connsiteX7" fmla="*/ 5045529 w 8058150"/>
                <a:gd name="connsiteY7" fmla="*/ 1428750 h 4400550"/>
                <a:gd name="connsiteX8" fmla="*/ 5747657 w 8058150"/>
                <a:gd name="connsiteY8" fmla="*/ 4392385 h 4400550"/>
                <a:gd name="connsiteX9" fmla="*/ 5886450 w 8058150"/>
                <a:gd name="connsiteY9" fmla="*/ 4400550 h 4400550"/>
                <a:gd name="connsiteX10" fmla="*/ 8058150 w 8058150"/>
                <a:gd name="connsiteY10" fmla="*/ 1543050 h 4400550"/>
                <a:gd name="connsiteX0" fmla="*/ 0 w 8058150"/>
                <a:gd name="connsiteY0" fmla="*/ 0 h 4400550"/>
                <a:gd name="connsiteX1" fmla="*/ 3143250 w 8058150"/>
                <a:gd name="connsiteY1" fmla="*/ 16328 h 4400550"/>
                <a:gd name="connsiteX2" fmla="*/ 3306536 w 8058150"/>
                <a:gd name="connsiteY2" fmla="*/ 212271 h 4400550"/>
                <a:gd name="connsiteX3" fmla="*/ 3559628 w 8058150"/>
                <a:gd name="connsiteY3" fmla="*/ 1314449 h 4400550"/>
                <a:gd name="connsiteX4" fmla="*/ 3935186 w 8058150"/>
                <a:gd name="connsiteY4" fmla="*/ 2686050 h 4400550"/>
                <a:gd name="connsiteX5" fmla="*/ 4082143 w 8058150"/>
                <a:gd name="connsiteY5" fmla="*/ 2669721 h 4400550"/>
                <a:gd name="connsiteX6" fmla="*/ 4914900 w 8058150"/>
                <a:gd name="connsiteY6" fmla="*/ 1404257 h 4400550"/>
                <a:gd name="connsiteX7" fmla="*/ 5045529 w 8058150"/>
                <a:gd name="connsiteY7" fmla="*/ 1428750 h 4400550"/>
                <a:gd name="connsiteX8" fmla="*/ 5747657 w 8058150"/>
                <a:gd name="connsiteY8" fmla="*/ 4392385 h 4400550"/>
                <a:gd name="connsiteX9" fmla="*/ 5886450 w 8058150"/>
                <a:gd name="connsiteY9" fmla="*/ 4400550 h 4400550"/>
                <a:gd name="connsiteX10" fmla="*/ 8058150 w 8058150"/>
                <a:gd name="connsiteY10" fmla="*/ 1543050 h 4400550"/>
                <a:gd name="connsiteX0" fmla="*/ 0 w 8058150"/>
                <a:gd name="connsiteY0" fmla="*/ 0 h 4400550"/>
                <a:gd name="connsiteX1" fmla="*/ 3143250 w 8058150"/>
                <a:gd name="connsiteY1" fmla="*/ 16328 h 4400550"/>
                <a:gd name="connsiteX2" fmla="*/ 3306536 w 8058150"/>
                <a:gd name="connsiteY2" fmla="*/ 212271 h 4400550"/>
                <a:gd name="connsiteX3" fmla="*/ 3526971 w 8058150"/>
                <a:gd name="connsiteY3" fmla="*/ 1118506 h 4400550"/>
                <a:gd name="connsiteX4" fmla="*/ 3935186 w 8058150"/>
                <a:gd name="connsiteY4" fmla="*/ 2686050 h 4400550"/>
                <a:gd name="connsiteX5" fmla="*/ 4082143 w 8058150"/>
                <a:gd name="connsiteY5" fmla="*/ 2669721 h 4400550"/>
                <a:gd name="connsiteX6" fmla="*/ 4914900 w 8058150"/>
                <a:gd name="connsiteY6" fmla="*/ 1404257 h 4400550"/>
                <a:gd name="connsiteX7" fmla="*/ 5045529 w 8058150"/>
                <a:gd name="connsiteY7" fmla="*/ 1428750 h 4400550"/>
                <a:gd name="connsiteX8" fmla="*/ 5747657 w 8058150"/>
                <a:gd name="connsiteY8" fmla="*/ 4392385 h 4400550"/>
                <a:gd name="connsiteX9" fmla="*/ 5886450 w 8058150"/>
                <a:gd name="connsiteY9" fmla="*/ 4400550 h 4400550"/>
                <a:gd name="connsiteX10" fmla="*/ 8058150 w 8058150"/>
                <a:gd name="connsiteY10" fmla="*/ 1543050 h 4400550"/>
                <a:gd name="connsiteX0" fmla="*/ 0 w 8058150"/>
                <a:gd name="connsiteY0" fmla="*/ 0 h 4400550"/>
                <a:gd name="connsiteX1" fmla="*/ 3143250 w 8058150"/>
                <a:gd name="connsiteY1" fmla="*/ 16328 h 4400550"/>
                <a:gd name="connsiteX2" fmla="*/ 3306536 w 8058150"/>
                <a:gd name="connsiteY2" fmla="*/ 212271 h 4400550"/>
                <a:gd name="connsiteX3" fmla="*/ 3526971 w 8058150"/>
                <a:gd name="connsiteY3" fmla="*/ 1118506 h 4400550"/>
                <a:gd name="connsiteX4" fmla="*/ 3935186 w 8058150"/>
                <a:gd name="connsiteY4" fmla="*/ 2686050 h 4400550"/>
                <a:gd name="connsiteX5" fmla="*/ 4082143 w 8058150"/>
                <a:gd name="connsiteY5" fmla="*/ 2669721 h 4400550"/>
                <a:gd name="connsiteX6" fmla="*/ 4914900 w 8058150"/>
                <a:gd name="connsiteY6" fmla="*/ 1404257 h 4400550"/>
                <a:gd name="connsiteX7" fmla="*/ 5045529 w 8058150"/>
                <a:gd name="connsiteY7" fmla="*/ 1428750 h 4400550"/>
                <a:gd name="connsiteX8" fmla="*/ 5747657 w 8058150"/>
                <a:gd name="connsiteY8" fmla="*/ 4392385 h 4400550"/>
                <a:gd name="connsiteX9" fmla="*/ 5886450 w 8058150"/>
                <a:gd name="connsiteY9" fmla="*/ 4400550 h 4400550"/>
                <a:gd name="connsiteX10" fmla="*/ 8058150 w 8058150"/>
                <a:gd name="connsiteY10" fmla="*/ 1543050 h 4400550"/>
                <a:gd name="connsiteX0" fmla="*/ 0 w 8058150"/>
                <a:gd name="connsiteY0" fmla="*/ 0 h 4400550"/>
                <a:gd name="connsiteX1" fmla="*/ 3143250 w 8058150"/>
                <a:gd name="connsiteY1" fmla="*/ 16328 h 4400550"/>
                <a:gd name="connsiteX2" fmla="*/ 3306536 w 8058150"/>
                <a:gd name="connsiteY2" fmla="*/ 212271 h 4400550"/>
                <a:gd name="connsiteX3" fmla="*/ 3551464 w 8058150"/>
                <a:gd name="connsiteY3" fmla="*/ 1118506 h 4400550"/>
                <a:gd name="connsiteX4" fmla="*/ 3935186 w 8058150"/>
                <a:gd name="connsiteY4" fmla="*/ 2686050 h 4400550"/>
                <a:gd name="connsiteX5" fmla="*/ 4082143 w 8058150"/>
                <a:gd name="connsiteY5" fmla="*/ 2669721 h 4400550"/>
                <a:gd name="connsiteX6" fmla="*/ 4914900 w 8058150"/>
                <a:gd name="connsiteY6" fmla="*/ 1404257 h 4400550"/>
                <a:gd name="connsiteX7" fmla="*/ 5045529 w 8058150"/>
                <a:gd name="connsiteY7" fmla="*/ 1428750 h 4400550"/>
                <a:gd name="connsiteX8" fmla="*/ 5747657 w 8058150"/>
                <a:gd name="connsiteY8" fmla="*/ 4392385 h 4400550"/>
                <a:gd name="connsiteX9" fmla="*/ 5886450 w 8058150"/>
                <a:gd name="connsiteY9" fmla="*/ 4400550 h 4400550"/>
                <a:gd name="connsiteX10" fmla="*/ 8058150 w 8058150"/>
                <a:gd name="connsiteY10" fmla="*/ 1543050 h 4400550"/>
                <a:gd name="connsiteX0" fmla="*/ 0 w 8058150"/>
                <a:gd name="connsiteY0" fmla="*/ 0 h 4400550"/>
                <a:gd name="connsiteX1" fmla="*/ 3143250 w 8058150"/>
                <a:gd name="connsiteY1" fmla="*/ 16328 h 4400550"/>
                <a:gd name="connsiteX2" fmla="*/ 3306536 w 8058150"/>
                <a:gd name="connsiteY2" fmla="*/ 212271 h 4400550"/>
                <a:gd name="connsiteX3" fmla="*/ 3551464 w 8058150"/>
                <a:gd name="connsiteY3" fmla="*/ 1118506 h 4400550"/>
                <a:gd name="connsiteX4" fmla="*/ 3935186 w 8058150"/>
                <a:gd name="connsiteY4" fmla="*/ 2686050 h 4400550"/>
                <a:gd name="connsiteX5" fmla="*/ 4082143 w 8058150"/>
                <a:gd name="connsiteY5" fmla="*/ 2669721 h 4400550"/>
                <a:gd name="connsiteX6" fmla="*/ 4914900 w 8058150"/>
                <a:gd name="connsiteY6" fmla="*/ 1404257 h 4400550"/>
                <a:gd name="connsiteX7" fmla="*/ 5045529 w 8058150"/>
                <a:gd name="connsiteY7" fmla="*/ 1428750 h 4400550"/>
                <a:gd name="connsiteX8" fmla="*/ 5747657 w 8058150"/>
                <a:gd name="connsiteY8" fmla="*/ 4392385 h 4400550"/>
                <a:gd name="connsiteX9" fmla="*/ 5886450 w 8058150"/>
                <a:gd name="connsiteY9" fmla="*/ 4400550 h 4400550"/>
                <a:gd name="connsiteX10" fmla="*/ 8058150 w 8058150"/>
                <a:gd name="connsiteY10" fmla="*/ 1543050 h 4400550"/>
                <a:gd name="connsiteX0" fmla="*/ 0 w 8058150"/>
                <a:gd name="connsiteY0" fmla="*/ 0 h 4400550"/>
                <a:gd name="connsiteX1" fmla="*/ 3143250 w 8058150"/>
                <a:gd name="connsiteY1" fmla="*/ 16328 h 4400550"/>
                <a:gd name="connsiteX2" fmla="*/ 3306536 w 8058150"/>
                <a:gd name="connsiteY2" fmla="*/ 212271 h 4400550"/>
                <a:gd name="connsiteX3" fmla="*/ 3551464 w 8058150"/>
                <a:gd name="connsiteY3" fmla="*/ 1118506 h 4400550"/>
                <a:gd name="connsiteX4" fmla="*/ 3935186 w 8058150"/>
                <a:gd name="connsiteY4" fmla="*/ 2686050 h 4400550"/>
                <a:gd name="connsiteX5" fmla="*/ 4082143 w 8058150"/>
                <a:gd name="connsiteY5" fmla="*/ 2669721 h 4400550"/>
                <a:gd name="connsiteX6" fmla="*/ 4914900 w 8058150"/>
                <a:gd name="connsiteY6" fmla="*/ 1404257 h 4400550"/>
                <a:gd name="connsiteX7" fmla="*/ 5045529 w 8058150"/>
                <a:gd name="connsiteY7" fmla="*/ 1428750 h 4400550"/>
                <a:gd name="connsiteX8" fmla="*/ 5747657 w 8058150"/>
                <a:gd name="connsiteY8" fmla="*/ 4392385 h 4400550"/>
                <a:gd name="connsiteX9" fmla="*/ 5886450 w 8058150"/>
                <a:gd name="connsiteY9" fmla="*/ 4400550 h 4400550"/>
                <a:gd name="connsiteX10" fmla="*/ 8058150 w 8058150"/>
                <a:gd name="connsiteY10" fmla="*/ 1543050 h 4400550"/>
                <a:gd name="connsiteX0" fmla="*/ 0 w 8058150"/>
                <a:gd name="connsiteY0" fmla="*/ 0 h 4400550"/>
                <a:gd name="connsiteX1" fmla="*/ 3143250 w 8058150"/>
                <a:gd name="connsiteY1" fmla="*/ 16328 h 4400550"/>
                <a:gd name="connsiteX2" fmla="*/ 3306536 w 8058150"/>
                <a:gd name="connsiteY2" fmla="*/ 212271 h 4400550"/>
                <a:gd name="connsiteX3" fmla="*/ 3551464 w 8058150"/>
                <a:gd name="connsiteY3" fmla="*/ 1118506 h 4400550"/>
                <a:gd name="connsiteX4" fmla="*/ 3935186 w 8058150"/>
                <a:gd name="connsiteY4" fmla="*/ 2686050 h 4400550"/>
                <a:gd name="connsiteX5" fmla="*/ 4082143 w 8058150"/>
                <a:gd name="connsiteY5" fmla="*/ 2669721 h 4400550"/>
                <a:gd name="connsiteX6" fmla="*/ 4914900 w 8058150"/>
                <a:gd name="connsiteY6" fmla="*/ 1404257 h 4400550"/>
                <a:gd name="connsiteX7" fmla="*/ 5045529 w 8058150"/>
                <a:gd name="connsiteY7" fmla="*/ 1428750 h 4400550"/>
                <a:gd name="connsiteX8" fmla="*/ 5747657 w 8058150"/>
                <a:gd name="connsiteY8" fmla="*/ 4392385 h 4400550"/>
                <a:gd name="connsiteX9" fmla="*/ 5886450 w 8058150"/>
                <a:gd name="connsiteY9" fmla="*/ 4400550 h 4400550"/>
                <a:gd name="connsiteX10" fmla="*/ 8058150 w 8058150"/>
                <a:gd name="connsiteY10" fmla="*/ 1543050 h 4400550"/>
                <a:gd name="connsiteX0" fmla="*/ 0 w 8058150"/>
                <a:gd name="connsiteY0" fmla="*/ 0 h 4400550"/>
                <a:gd name="connsiteX1" fmla="*/ 3143250 w 8058150"/>
                <a:gd name="connsiteY1" fmla="*/ 16328 h 4400550"/>
                <a:gd name="connsiteX2" fmla="*/ 3306536 w 8058150"/>
                <a:gd name="connsiteY2" fmla="*/ 212271 h 4400550"/>
                <a:gd name="connsiteX3" fmla="*/ 3551464 w 8058150"/>
                <a:gd name="connsiteY3" fmla="*/ 1118506 h 4400550"/>
                <a:gd name="connsiteX4" fmla="*/ 3935186 w 8058150"/>
                <a:gd name="connsiteY4" fmla="*/ 2686050 h 4400550"/>
                <a:gd name="connsiteX5" fmla="*/ 4082143 w 8058150"/>
                <a:gd name="connsiteY5" fmla="*/ 2669721 h 4400550"/>
                <a:gd name="connsiteX6" fmla="*/ 4914900 w 8058150"/>
                <a:gd name="connsiteY6" fmla="*/ 1404257 h 4400550"/>
                <a:gd name="connsiteX7" fmla="*/ 5021036 w 8058150"/>
                <a:gd name="connsiteY7" fmla="*/ 1436914 h 4400550"/>
                <a:gd name="connsiteX8" fmla="*/ 5747657 w 8058150"/>
                <a:gd name="connsiteY8" fmla="*/ 4392385 h 4400550"/>
                <a:gd name="connsiteX9" fmla="*/ 5886450 w 8058150"/>
                <a:gd name="connsiteY9" fmla="*/ 4400550 h 4400550"/>
                <a:gd name="connsiteX10" fmla="*/ 8058150 w 8058150"/>
                <a:gd name="connsiteY10" fmla="*/ 1543050 h 4400550"/>
                <a:gd name="connsiteX0" fmla="*/ 0 w 8058150"/>
                <a:gd name="connsiteY0" fmla="*/ 0 h 4400550"/>
                <a:gd name="connsiteX1" fmla="*/ 3143250 w 8058150"/>
                <a:gd name="connsiteY1" fmla="*/ 16328 h 4400550"/>
                <a:gd name="connsiteX2" fmla="*/ 3306536 w 8058150"/>
                <a:gd name="connsiteY2" fmla="*/ 212271 h 4400550"/>
                <a:gd name="connsiteX3" fmla="*/ 3551464 w 8058150"/>
                <a:gd name="connsiteY3" fmla="*/ 1118506 h 4400550"/>
                <a:gd name="connsiteX4" fmla="*/ 3935186 w 8058150"/>
                <a:gd name="connsiteY4" fmla="*/ 2686050 h 4400550"/>
                <a:gd name="connsiteX5" fmla="*/ 4082143 w 8058150"/>
                <a:gd name="connsiteY5" fmla="*/ 2669721 h 4400550"/>
                <a:gd name="connsiteX6" fmla="*/ 4914900 w 8058150"/>
                <a:gd name="connsiteY6" fmla="*/ 1404257 h 4400550"/>
                <a:gd name="connsiteX7" fmla="*/ 5021036 w 8058150"/>
                <a:gd name="connsiteY7" fmla="*/ 1436914 h 4400550"/>
                <a:gd name="connsiteX8" fmla="*/ 5747657 w 8058150"/>
                <a:gd name="connsiteY8" fmla="*/ 4392385 h 4400550"/>
                <a:gd name="connsiteX9" fmla="*/ 5886450 w 8058150"/>
                <a:gd name="connsiteY9" fmla="*/ 4400550 h 4400550"/>
                <a:gd name="connsiteX10" fmla="*/ 8058150 w 8058150"/>
                <a:gd name="connsiteY10" fmla="*/ 1543050 h 4400550"/>
                <a:gd name="connsiteX0" fmla="*/ 0 w 8058150"/>
                <a:gd name="connsiteY0" fmla="*/ 0 h 4400550"/>
                <a:gd name="connsiteX1" fmla="*/ 3143250 w 8058150"/>
                <a:gd name="connsiteY1" fmla="*/ 16328 h 4400550"/>
                <a:gd name="connsiteX2" fmla="*/ 3306536 w 8058150"/>
                <a:gd name="connsiteY2" fmla="*/ 212271 h 4400550"/>
                <a:gd name="connsiteX3" fmla="*/ 3551464 w 8058150"/>
                <a:gd name="connsiteY3" fmla="*/ 1118506 h 4400550"/>
                <a:gd name="connsiteX4" fmla="*/ 3935186 w 8058150"/>
                <a:gd name="connsiteY4" fmla="*/ 2686050 h 4400550"/>
                <a:gd name="connsiteX5" fmla="*/ 4082143 w 8058150"/>
                <a:gd name="connsiteY5" fmla="*/ 2669721 h 4400550"/>
                <a:gd name="connsiteX6" fmla="*/ 4914900 w 8058150"/>
                <a:gd name="connsiteY6" fmla="*/ 1404257 h 4400550"/>
                <a:gd name="connsiteX7" fmla="*/ 5021036 w 8058150"/>
                <a:gd name="connsiteY7" fmla="*/ 1436914 h 4400550"/>
                <a:gd name="connsiteX8" fmla="*/ 5747657 w 8058150"/>
                <a:gd name="connsiteY8" fmla="*/ 4392385 h 4400550"/>
                <a:gd name="connsiteX9" fmla="*/ 5886450 w 8058150"/>
                <a:gd name="connsiteY9" fmla="*/ 4400550 h 4400550"/>
                <a:gd name="connsiteX10" fmla="*/ 8058150 w 8058150"/>
                <a:gd name="connsiteY10" fmla="*/ 1543050 h 4400550"/>
                <a:gd name="connsiteX0" fmla="*/ 0 w 8058150"/>
                <a:gd name="connsiteY0" fmla="*/ 0 h 4449581"/>
                <a:gd name="connsiteX1" fmla="*/ 3143250 w 8058150"/>
                <a:gd name="connsiteY1" fmla="*/ 16328 h 4449581"/>
                <a:gd name="connsiteX2" fmla="*/ 3306536 w 8058150"/>
                <a:gd name="connsiteY2" fmla="*/ 212271 h 4449581"/>
                <a:gd name="connsiteX3" fmla="*/ 3551464 w 8058150"/>
                <a:gd name="connsiteY3" fmla="*/ 1118506 h 4449581"/>
                <a:gd name="connsiteX4" fmla="*/ 3935186 w 8058150"/>
                <a:gd name="connsiteY4" fmla="*/ 2686050 h 4449581"/>
                <a:gd name="connsiteX5" fmla="*/ 4082143 w 8058150"/>
                <a:gd name="connsiteY5" fmla="*/ 2669721 h 4449581"/>
                <a:gd name="connsiteX6" fmla="*/ 4914900 w 8058150"/>
                <a:gd name="connsiteY6" fmla="*/ 1404257 h 4449581"/>
                <a:gd name="connsiteX7" fmla="*/ 5021036 w 8058150"/>
                <a:gd name="connsiteY7" fmla="*/ 1436914 h 4449581"/>
                <a:gd name="connsiteX8" fmla="*/ 5747657 w 8058150"/>
                <a:gd name="connsiteY8" fmla="*/ 4392385 h 4449581"/>
                <a:gd name="connsiteX9" fmla="*/ 5886450 w 8058150"/>
                <a:gd name="connsiteY9" fmla="*/ 4400550 h 4449581"/>
                <a:gd name="connsiteX10" fmla="*/ 8058150 w 8058150"/>
                <a:gd name="connsiteY10" fmla="*/ 1543050 h 4449581"/>
                <a:gd name="connsiteX0" fmla="*/ 0 w 8058150"/>
                <a:gd name="connsiteY0" fmla="*/ 0 h 4504489"/>
                <a:gd name="connsiteX1" fmla="*/ 3143250 w 8058150"/>
                <a:gd name="connsiteY1" fmla="*/ 16328 h 4504489"/>
                <a:gd name="connsiteX2" fmla="*/ 3306536 w 8058150"/>
                <a:gd name="connsiteY2" fmla="*/ 212271 h 4504489"/>
                <a:gd name="connsiteX3" fmla="*/ 3551464 w 8058150"/>
                <a:gd name="connsiteY3" fmla="*/ 1118506 h 4504489"/>
                <a:gd name="connsiteX4" fmla="*/ 3935186 w 8058150"/>
                <a:gd name="connsiteY4" fmla="*/ 2686050 h 4504489"/>
                <a:gd name="connsiteX5" fmla="*/ 4082143 w 8058150"/>
                <a:gd name="connsiteY5" fmla="*/ 2669721 h 4504489"/>
                <a:gd name="connsiteX6" fmla="*/ 4914900 w 8058150"/>
                <a:gd name="connsiteY6" fmla="*/ 1404257 h 4504489"/>
                <a:gd name="connsiteX7" fmla="*/ 5021036 w 8058150"/>
                <a:gd name="connsiteY7" fmla="*/ 1436914 h 4504489"/>
                <a:gd name="connsiteX8" fmla="*/ 5747657 w 8058150"/>
                <a:gd name="connsiteY8" fmla="*/ 4392385 h 4504489"/>
                <a:gd name="connsiteX9" fmla="*/ 5886450 w 8058150"/>
                <a:gd name="connsiteY9" fmla="*/ 4400550 h 4504489"/>
                <a:gd name="connsiteX10" fmla="*/ 8058150 w 8058150"/>
                <a:gd name="connsiteY10" fmla="*/ 1543050 h 4504489"/>
                <a:gd name="connsiteX0" fmla="*/ 0 w 8058150"/>
                <a:gd name="connsiteY0" fmla="*/ 0 h 4473413"/>
                <a:gd name="connsiteX1" fmla="*/ 3143250 w 8058150"/>
                <a:gd name="connsiteY1" fmla="*/ 16328 h 4473413"/>
                <a:gd name="connsiteX2" fmla="*/ 3306536 w 8058150"/>
                <a:gd name="connsiteY2" fmla="*/ 212271 h 4473413"/>
                <a:gd name="connsiteX3" fmla="*/ 3551464 w 8058150"/>
                <a:gd name="connsiteY3" fmla="*/ 1118506 h 4473413"/>
                <a:gd name="connsiteX4" fmla="*/ 3935186 w 8058150"/>
                <a:gd name="connsiteY4" fmla="*/ 2686050 h 4473413"/>
                <a:gd name="connsiteX5" fmla="*/ 4082143 w 8058150"/>
                <a:gd name="connsiteY5" fmla="*/ 2669721 h 4473413"/>
                <a:gd name="connsiteX6" fmla="*/ 4914900 w 8058150"/>
                <a:gd name="connsiteY6" fmla="*/ 1404257 h 4473413"/>
                <a:gd name="connsiteX7" fmla="*/ 5021036 w 8058150"/>
                <a:gd name="connsiteY7" fmla="*/ 1436914 h 4473413"/>
                <a:gd name="connsiteX8" fmla="*/ 5747657 w 8058150"/>
                <a:gd name="connsiteY8" fmla="*/ 4392385 h 4473413"/>
                <a:gd name="connsiteX9" fmla="*/ 5886450 w 8058150"/>
                <a:gd name="connsiteY9" fmla="*/ 4400550 h 4473413"/>
                <a:gd name="connsiteX10" fmla="*/ 8058150 w 8058150"/>
                <a:gd name="connsiteY10" fmla="*/ 1543050 h 4473413"/>
                <a:gd name="connsiteX0" fmla="*/ 0 w 8058150"/>
                <a:gd name="connsiteY0" fmla="*/ 0 h 4473413"/>
                <a:gd name="connsiteX1" fmla="*/ 3143250 w 8058150"/>
                <a:gd name="connsiteY1" fmla="*/ 16328 h 4473413"/>
                <a:gd name="connsiteX2" fmla="*/ 3306536 w 8058150"/>
                <a:gd name="connsiteY2" fmla="*/ 212271 h 4473413"/>
                <a:gd name="connsiteX3" fmla="*/ 3551464 w 8058150"/>
                <a:gd name="connsiteY3" fmla="*/ 1118506 h 4473413"/>
                <a:gd name="connsiteX4" fmla="*/ 3935186 w 8058150"/>
                <a:gd name="connsiteY4" fmla="*/ 2686050 h 4473413"/>
                <a:gd name="connsiteX5" fmla="*/ 4082143 w 8058150"/>
                <a:gd name="connsiteY5" fmla="*/ 2669721 h 4473413"/>
                <a:gd name="connsiteX6" fmla="*/ 4914900 w 8058150"/>
                <a:gd name="connsiteY6" fmla="*/ 1404257 h 4473413"/>
                <a:gd name="connsiteX7" fmla="*/ 5021036 w 8058150"/>
                <a:gd name="connsiteY7" fmla="*/ 1436914 h 4473413"/>
                <a:gd name="connsiteX8" fmla="*/ 5747657 w 8058150"/>
                <a:gd name="connsiteY8" fmla="*/ 4392385 h 4473413"/>
                <a:gd name="connsiteX9" fmla="*/ 5886450 w 8058150"/>
                <a:gd name="connsiteY9" fmla="*/ 4400550 h 4473413"/>
                <a:gd name="connsiteX10" fmla="*/ 8058150 w 8058150"/>
                <a:gd name="connsiteY10" fmla="*/ 1543050 h 4473413"/>
                <a:gd name="connsiteX0" fmla="*/ 0 w 8058150"/>
                <a:gd name="connsiteY0" fmla="*/ 0 h 4473413"/>
                <a:gd name="connsiteX1" fmla="*/ 3143250 w 8058150"/>
                <a:gd name="connsiteY1" fmla="*/ 16328 h 4473413"/>
                <a:gd name="connsiteX2" fmla="*/ 3306536 w 8058150"/>
                <a:gd name="connsiteY2" fmla="*/ 212271 h 4473413"/>
                <a:gd name="connsiteX3" fmla="*/ 3551464 w 8058150"/>
                <a:gd name="connsiteY3" fmla="*/ 1118506 h 4473413"/>
                <a:gd name="connsiteX4" fmla="*/ 3935186 w 8058150"/>
                <a:gd name="connsiteY4" fmla="*/ 2686050 h 4473413"/>
                <a:gd name="connsiteX5" fmla="*/ 4082143 w 8058150"/>
                <a:gd name="connsiteY5" fmla="*/ 2669721 h 4473413"/>
                <a:gd name="connsiteX6" fmla="*/ 4914900 w 8058150"/>
                <a:gd name="connsiteY6" fmla="*/ 1404257 h 4473413"/>
                <a:gd name="connsiteX7" fmla="*/ 5021036 w 8058150"/>
                <a:gd name="connsiteY7" fmla="*/ 1436914 h 4473413"/>
                <a:gd name="connsiteX8" fmla="*/ 5747657 w 8058150"/>
                <a:gd name="connsiteY8" fmla="*/ 4392385 h 4473413"/>
                <a:gd name="connsiteX9" fmla="*/ 5886450 w 8058150"/>
                <a:gd name="connsiteY9" fmla="*/ 4400550 h 4473413"/>
                <a:gd name="connsiteX10" fmla="*/ 8058150 w 8058150"/>
                <a:gd name="connsiteY10" fmla="*/ 1543050 h 4473413"/>
                <a:gd name="connsiteX0" fmla="*/ 0 w 8058150"/>
                <a:gd name="connsiteY0" fmla="*/ 0 h 4473413"/>
                <a:gd name="connsiteX1" fmla="*/ 3143250 w 8058150"/>
                <a:gd name="connsiteY1" fmla="*/ 16328 h 4473413"/>
                <a:gd name="connsiteX2" fmla="*/ 3306536 w 8058150"/>
                <a:gd name="connsiteY2" fmla="*/ 212271 h 4473413"/>
                <a:gd name="connsiteX3" fmla="*/ 3551464 w 8058150"/>
                <a:gd name="connsiteY3" fmla="*/ 1118506 h 4473413"/>
                <a:gd name="connsiteX4" fmla="*/ 3935186 w 8058150"/>
                <a:gd name="connsiteY4" fmla="*/ 2686050 h 4473413"/>
                <a:gd name="connsiteX5" fmla="*/ 4082143 w 8058150"/>
                <a:gd name="connsiteY5" fmla="*/ 2669721 h 4473413"/>
                <a:gd name="connsiteX6" fmla="*/ 4914900 w 8058150"/>
                <a:gd name="connsiteY6" fmla="*/ 1404257 h 4473413"/>
                <a:gd name="connsiteX7" fmla="*/ 5021036 w 8058150"/>
                <a:gd name="connsiteY7" fmla="*/ 1436914 h 4473413"/>
                <a:gd name="connsiteX8" fmla="*/ 5747657 w 8058150"/>
                <a:gd name="connsiteY8" fmla="*/ 4392385 h 4473413"/>
                <a:gd name="connsiteX9" fmla="*/ 5886450 w 8058150"/>
                <a:gd name="connsiteY9" fmla="*/ 4400550 h 4473413"/>
                <a:gd name="connsiteX10" fmla="*/ 8058150 w 8058150"/>
                <a:gd name="connsiteY10" fmla="*/ 1543050 h 4473413"/>
                <a:gd name="connsiteX0" fmla="*/ 0 w 8058150"/>
                <a:gd name="connsiteY0" fmla="*/ 0 h 4469884"/>
                <a:gd name="connsiteX1" fmla="*/ 3143250 w 8058150"/>
                <a:gd name="connsiteY1" fmla="*/ 16328 h 4469884"/>
                <a:gd name="connsiteX2" fmla="*/ 3306536 w 8058150"/>
                <a:gd name="connsiteY2" fmla="*/ 212271 h 4469884"/>
                <a:gd name="connsiteX3" fmla="*/ 3551464 w 8058150"/>
                <a:gd name="connsiteY3" fmla="*/ 1118506 h 4469884"/>
                <a:gd name="connsiteX4" fmla="*/ 3935186 w 8058150"/>
                <a:gd name="connsiteY4" fmla="*/ 2686050 h 4469884"/>
                <a:gd name="connsiteX5" fmla="*/ 4082143 w 8058150"/>
                <a:gd name="connsiteY5" fmla="*/ 2669721 h 4469884"/>
                <a:gd name="connsiteX6" fmla="*/ 4914900 w 8058150"/>
                <a:gd name="connsiteY6" fmla="*/ 1404257 h 4469884"/>
                <a:gd name="connsiteX7" fmla="*/ 5021036 w 8058150"/>
                <a:gd name="connsiteY7" fmla="*/ 1436914 h 4469884"/>
                <a:gd name="connsiteX8" fmla="*/ 5747657 w 8058150"/>
                <a:gd name="connsiteY8" fmla="*/ 4392385 h 4469884"/>
                <a:gd name="connsiteX9" fmla="*/ 5910943 w 8058150"/>
                <a:gd name="connsiteY9" fmla="*/ 4392385 h 4469884"/>
                <a:gd name="connsiteX10" fmla="*/ 8058150 w 8058150"/>
                <a:gd name="connsiteY10" fmla="*/ 1543050 h 4469884"/>
                <a:gd name="connsiteX0" fmla="*/ 0 w 8090807"/>
                <a:gd name="connsiteY0" fmla="*/ 0 h 4469884"/>
                <a:gd name="connsiteX1" fmla="*/ 3143250 w 8090807"/>
                <a:gd name="connsiteY1" fmla="*/ 16328 h 4469884"/>
                <a:gd name="connsiteX2" fmla="*/ 3306536 w 8090807"/>
                <a:gd name="connsiteY2" fmla="*/ 212271 h 4469884"/>
                <a:gd name="connsiteX3" fmla="*/ 3551464 w 8090807"/>
                <a:gd name="connsiteY3" fmla="*/ 1118506 h 4469884"/>
                <a:gd name="connsiteX4" fmla="*/ 3935186 w 8090807"/>
                <a:gd name="connsiteY4" fmla="*/ 2686050 h 4469884"/>
                <a:gd name="connsiteX5" fmla="*/ 4082143 w 8090807"/>
                <a:gd name="connsiteY5" fmla="*/ 2669721 h 4469884"/>
                <a:gd name="connsiteX6" fmla="*/ 4914900 w 8090807"/>
                <a:gd name="connsiteY6" fmla="*/ 1404257 h 4469884"/>
                <a:gd name="connsiteX7" fmla="*/ 5021036 w 8090807"/>
                <a:gd name="connsiteY7" fmla="*/ 1436914 h 4469884"/>
                <a:gd name="connsiteX8" fmla="*/ 5747657 w 8090807"/>
                <a:gd name="connsiteY8" fmla="*/ 4392385 h 4469884"/>
                <a:gd name="connsiteX9" fmla="*/ 5910943 w 8090807"/>
                <a:gd name="connsiteY9" fmla="*/ 4392385 h 4469884"/>
                <a:gd name="connsiteX10" fmla="*/ 8090807 w 8090807"/>
                <a:gd name="connsiteY10" fmla="*/ 1240972 h 4469884"/>
                <a:gd name="connsiteX0" fmla="*/ 0 w 8107843"/>
                <a:gd name="connsiteY0" fmla="*/ 0 h 4469884"/>
                <a:gd name="connsiteX1" fmla="*/ 3143250 w 8107843"/>
                <a:gd name="connsiteY1" fmla="*/ 16328 h 4469884"/>
                <a:gd name="connsiteX2" fmla="*/ 3306536 w 8107843"/>
                <a:gd name="connsiteY2" fmla="*/ 212271 h 4469884"/>
                <a:gd name="connsiteX3" fmla="*/ 3551464 w 8107843"/>
                <a:gd name="connsiteY3" fmla="*/ 1118506 h 4469884"/>
                <a:gd name="connsiteX4" fmla="*/ 3935186 w 8107843"/>
                <a:gd name="connsiteY4" fmla="*/ 2686050 h 4469884"/>
                <a:gd name="connsiteX5" fmla="*/ 4082143 w 8107843"/>
                <a:gd name="connsiteY5" fmla="*/ 2669721 h 4469884"/>
                <a:gd name="connsiteX6" fmla="*/ 4914900 w 8107843"/>
                <a:gd name="connsiteY6" fmla="*/ 1404257 h 4469884"/>
                <a:gd name="connsiteX7" fmla="*/ 5021036 w 8107843"/>
                <a:gd name="connsiteY7" fmla="*/ 1436914 h 4469884"/>
                <a:gd name="connsiteX8" fmla="*/ 5747657 w 8107843"/>
                <a:gd name="connsiteY8" fmla="*/ 4392385 h 4469884"/>
                <a:gd name="connsiteX9" fmla="*/ 5910943 w 8107843"/>
                <a:gd name="connsiteY9" fmla="*/ 4392385 h 4469884"/>
                <a:gd name="connsiteX10" fmla="*/ 7878536 w 8107843"/>
                <a:gd name="connsiteY10" fmla="*/ 1338943 h 4469884"/>
                <a:gd name="connsiteX11" fmla="*/ 8090807 w 8107843"/>
                <a:gd name="connsiteY11" fmla="*/ 1240972 h 4469884"/>
                <a:gd name="connsiteX0" fmla="*/ 0 w 8202495"/>
                <a:gd name="connsiteY0" fmla="*/ 0 h 4469884"/>
                <a:gd name="connsiteX1" fmla="*/ 3143250 w 8202495"/>
                <a:gd name="connsiteY1" fmla="*/ 16328 h 4469884"/>
                <a:gd name="connsiteX2" fmla="*/ 3306536 w 8202495"/>
                <a:gd name="connsiteY2" fmla="*/ 212271 h 4469884"/>
                <a:gd name="connsiteX3" fmla="*/ 3551464 w 8202495"/>
                <a:gd name="connsiteY3" fmla="*/ 1118506 h 4469884"/>
                <a:gd name="connsiteX4" fmla="*/ 3935186 w 8202495"/>
                <a:gd name="connsiteY4" fmla="*/ 2686050 h 4469884"/>
                <a:gd name="connsiteX5" fmla="*/ 4082143 w 8202495"/>
                <a:gd name="connsiteY5" fmla="*/ 2669721 h 4469884"/>
                <a:gd name="connsiteX6" fmla="*/ 4914900 w 8202495"/>
                <a:gd name="connsiteY6" fmla="*/ 1404257 h 4469884"/>
                <a:gd name="connsiteX7" fmla="*/ 5021036 w 8202495"/>
                <a:gd name="connsiteY7" fmla="*/ 1436914 h 4469884"/>
                <a:gd name="connsiteX8" fmla="*/ 5747657 w 8202495"/>
                <a:gd name="connsiteY8" fmla="*/ 4392385 h 4469884"/>
                <a:gd name="connsiteX9" fmla="*/ 5910943 w 8202495"/>
                <a:gd name="connsiteY9" fmla="*/ 4392385 h 4469884"/>
                <a:gd name="connsiteX10" fmla="*/ 8033657 w 8202495"/>
                <a:gd name="connsiteY10" fmla="*/ 1543050 h 4469884"/>
                <a:gd name="connsiteX11" fmla="*/ 8090807 w 8202495"/>
                <a:gd name="connsiteY11" fmla="*/ 1240972 h 4469884"/>
                <a:gd name="connsiteX0" fmla="*/ 0 w 8202495"/>
                <a:gd name="connsiteY0" fmla="*/ 0 h 4469884"/>
                <a:gd name="connsiteX1" fmla="*/ 3143250 w 8202495"/>
                <a:gd name="connsiteY1" fmla="*/ 16328 h 4469884"/>
                <a:gd name="connsiteX2" fmla="*/ 3306536 w 8202495"/>
                <a:gd name="connsiteY2" fmla="*/ 212271 h 4469884"/>
                <a:gd name="connsiteX3" fmla="*/ 3551464 w 8202495"/>
                <a:gd name="connsiteY3" fmla="*/ 1118506 h 4469884"/>
                <a:gd name="connsiteX4" fmla="*/ 3935186 w 8202495"/>
                <a:gd name="connsiteY4" fmla="*/ 2686050 h 4469884"/>
                <a:gd name="connsiteX5" fmla="*/ 4082143 w 8202495"/>
                <a:gd name="connsiteY5" fmla="*/ 2669721 h 4469884"/>
                <a:gd name="connsiteX6" fmla="*/ 4914900 w 8202495"/>
                <a:gd name="connsiteY6" fmla="*/ 1404257 h 4469884"/>
                <a:gd name="connsiteX7" fmla="*/ 5021036 w 8202495"/>
                <a:gd name="connsiteY7" fmla="*/ 1436914 h 4469884"/>
                <a:gd name="connsiteX8" fmla="*/ 5747657 w 8202495"/>
                <a:gd name="connsiteY8" fmla="*/ 4392385 h 4469884"/>
                <a:gd name="connsiteX9" fmla="*/ 5910943 w 8202495"/>
                <a:gd name="connsiteY9" fmla="*/ 4392385 h 4469884"/>
                <a:gd name="connsiteX10" fmla="*/ 8033657 w 8202495"/>
                <a:gd name="connsiteY10" fmla="*/ 1543050 h 4469884"/>
                <a:gd name="connsiteX11" fmla="*/ 8090807 w 8202495"/>
                <a:gd name="connsiteY11" fmla="*/ 1240972 h 4469884"/>
                <a:gd name="connsiteX0" fmla="*/ 0 w 8202495"/>
                <a:gd name="connsiteY0" fmla="*/ 0 h 4469884"/>
                <a:gd name="connsiteX1" fmla="*/ 3143250 w 8202495"/>
                <a:gd name="connsiteY1" fmla="*/ 16328 h 4469884"/>
                <a:gd name="connsiteX2" fmla="*/ 3306536 w 8202495"/>
                <a:gd name="connsiteY2" fmla="*/ 212271 h 4469884"/>
                <a:gd name="connsiteX3" fmla="*/ 3551464 w 8202495"/>
                <a:gd name="connsiteY3" fmla="*/ 1118506 h 4469884"/>
                <a:gd name="connsiteX4" fmla="*/ 3935186 w 8202495"/>
                <a:gd name="connsiteY4" fmla="*/ 2686050 h 4469884"/>
                <a:gd name="connsiteX5" fmla="*/ 4082143 w 8202495"/>
                <a:gd name="connsiteY5" fmla="*/ 2669721 h 4469884"/>
                <a:gd name="connsiteX6" fmla="*/ 4914900 w 8202495"/>
                <a:gd name="connsiteY6" fmla="*/ 1404257 h 4469884"/>
                <a:gd name="connsiteX7" fmla="*/ 5021036 w 8202495"/>
                <a:gd name="connsiteY7" fmla="*/ 1436914 h 4469884"/>
                <a:gd name="connsiteX8" fmla="*/ 5747657 w 8202495"/>
                <a:gd name="connsiteY8" fmla="*/ 4392385 h 4469884"/>
                <a:gd name="connsiteX9" fmla="*/ 5910943 w 8202495"/>
                <a:gd name="connsiteY9" fmla="*/ 4392385 h 4469884"/>
                <a:gd name="connsiteX10" fmla="*/ 8033657 w 8202495"/>
                <a:gd name="connsiteY10" fmla="*/ 1543050 h 4469884"/>
                <a:gd name="connsiteX11" fmla="*/ 8090807 w 8202495"/>
                <a:gd name="connsiteY11" fmla="*/ 1240972 h 4469884"/>
                <a:gd name="connsiteX0" fmla="*/ 0 w 8202495"/>
                <a:gd name="connsiteY0" fmla="*/ 0 h 4469884"/>
                <a:gd name="connsiteX1" fmla="*/ 3143250 w 8202495"/>
                <a:gd name="connsiteY1" fmla="*/ 16328 h 4469884"/>
                <a:gd name="connsiteX2" fmla="*/ 3306536 w 8202495"/>
                <a:gd name="connsiteY2" fmla="*/ 212271 h 4469884"/>
                <a:gd name="connsiteX3" fmla="*/ 3551464 w 8202495"/>
                <a:gd name="connsiteY3" fmla="*/ 1118506 h 4469884"/>
                <a:gd name="connsiteX4" fmla="*/ 3935186 w 8202495"/>
                <a:gd name="connsiteY4" fmla="*/ 2686050 h 4469884"/>
                <a:gd name="connsiteX5" fmla="*/ 4082143 w 8202495"/>
                <a:gd name="connsiteY5" fmla="*/ 2669721 h 4469884"/>
                <a:gd name="connsiteX6" fmla="*/ 4914900 w 8202495"/>
                <a:gd name="connsiteY6" fmla="*/ 1404257 h 4469884"/>
                <a:gd name="connsiteX7" fmla="*/ 5021036 w 8202495"/>
                <a:gd name="connsiteY7" fmla="*/ 1436914 h 4469884"/>
                <a:gd name="connsiteX8" fmla="*/ 5747657 w 8202495"/>
                <a:gd name="connsiteY8" fmla="*/ 4392385 h 4469884"/>
                <a:gd name="connsiteX9" fmla="*/ 5910943 w 8202495"/>
                <a:gd name="connsiteY9" fmla="*/ 4392385 h 4469884"/>
                <a:gd name="connsiteX10" fmla="*/ 8033657 w 8202495"/>
                <a:gd name="connsiteY10" fmla="*/ 1543050 h 4469884"/>
                <a:gd name="connsiteX11" fmla="*/ 8090807 w 8202495"/>
                <a:gd name="connsiteY11" fmla="*/ 1240972 h 4469884"/>
                <a:gd name="connsiteX0" fmla="*/ 0 w 8181922"/>
                <a:gd name="connsiteY0" fmla="*/ 0 h 4469884"/>
                <a:gd name="connsiteX1" fmla="*/ 3143250 w 8181922"/>
                <a:gd name="connsiteY1" fmla="*/ 16328 h 4469884"/>
                <a:gd name="connsiteX2" fmla="*/ 3306536 w 8181922"/>
                <a:gd name="connsiteY2" fmla="*/ 212271 h 4469884"/>
                <a:gd name="connsiteX3" fmla="*/ 3551464 w 8181922"/>
                <a:gd name="connsiteY3" fmla="*/ 1118506 h 4469884"/>
                <a:gd name="connsiteX4" fmla="*/ 3935186 w 8181922"/>
                <a:gd name="connsiteY4" fmla="*/ 2686050 h 4469884"/>
                <a:gd name="connsiteX5" fmla="*/ 4082143 w 8181922"/>
                <a:gd name="connsiteY5" fmla="*/ 2669721 h 4469884"/>
                <a:gd name="connsiteX6" fmla="*/ 4914900 w 8181922"/>
                <a:gd name="connsiteY6" fmla="*/ 1404257 h 4469884"/>
                <a:gd name="connsiteX7" fmla="*/ 5021036 w 8181922"/>
                <a:gd name="connsiteY7" fmla="*/ 1436914 h 4469884"/>
                <a:gd name="connsiteX8" fmla="*/ 5747657 w 8181922"/>
                <a:gd name="connsiteY8" fmla="*/ 4392385 h 4469884"/>
                <a:gd name="connsiteX9" fmla="*/ 5910943 w 8181922"/>
                <a:gd name="connsiteY9" fmla="*/ 4392385 h 4469884"/>
                <a:gd name="connsiteX10" fmla="*/ 8033657 w 8181922"/>
                <a:gd name="connsiteY10" fmla="*/ 1543050 h 4469884"/>
                <a:gd name="connsiteX11" fmla="*/ 8009164 w 8181922"/>
                <a:gd name="connsiteY11" fmla="*/ 106136 h 4469884"/>
                <a:gd name="connsiteX0" fmla="*/ 0 w 8202495"/>
                <a:gd name="connsiteY0" fmla="*/ 0 h 4469884"/>
                <a:gd name="connsiteX1" fmla="*/ 3143250 w 8202495"/>
                <a:gd name="connsiteY1" fmla="*/ 16328 h 4469884"/>
                <a:gd name="connsiteX2" fmla="*/ 3306536 w 8202495"/>
                <a:gd name="connsiteY2" fmla="*/ 212271 h 4469884"/>
                <a:gd name="connsiteX3" fmla="*/ 3551464 w 8202495"/>
                <a:gd name="connsiteY3" fmla="*/ 1118506 h 4469884"/>
                <a:gd name="connsiteX4" fmla="*/ 3935186 w 8202495"/>
                <a:gd name="connsiteY4" fmla="*/ 2686050 h 4469884"/>
                <a:gd name="connsiteX5" fmla="*/ 4082143 w 8202495"/>
                <a:gd name="connsiteY5" fmla="*/ 2669721 h 4469884"/>
                <a:gd name="connsiteX6" fmla="*/ 4914900 w 8202495"/>
                <a:gd name="connsiteY6" fmla="*/ 1404257 h 4469884"/>
                <a:gd name="connsiteX7" fmla="*/ 5021036 w 8202495"/>
                <a:gd name="connsiteY7" fmla="*/ 1436914 h 4469884"/>
                <a:gd name="connsiteX8" fmla="*/ 5747657 w 8202495"/>
                <a:gd name="connsiteY8" fmla="*/ 4392385 h 4469884"/>
                <a:gd name="connsiteX9" fmla="*/ 5910943 w 8202495"/>
                <a:gd name="connsiteY9" fmla="*/ 4392385 h 4469884"/>
                <a:gd name="connsiteX10" fmla="*/ 8033657 w 8202495"/>
                <a:gd name="connsiteY10" fmla="*/ 1543050 h 4469884"/>
                <a:gd name="connsiteX11" fmla="*/ 8090806 w 8202495"/>
                <a:gd name="connsiteY11" fmla="*/ 81643 h 4469884"/>
                <a:gd name="connsiteX0" fmla="*/ 0 w 8162997"/>
                <a:gd name="connsiteY0" fmla="*/ 195943 h 4665827"/>
                <a:gd name="connsiteX1" fmla="*/ 3143250 w 8162997"/>
                <a:gd name="connsiteY1" fmla="*/ 212271 h 4665827"/>
                <a:gd name="connsiteX2" fmla="*/ 3306536 w 8162997"/>
                <a:gd name="connsiteY2" fmla="*/ 408214 h 4665827"/>
                <a:gd name="connsiteX3" fmla="*/ 3551464 w 8162997"/>
                <a:gd name="connsiteY3" fmla="*/ 1314449 h 4665827"/>
                <a:gd name="connsiteX4" fmla="*/ 3935186 w 8162997"/>
                <a:gd name="connsiteY4" fmla="*/ 2881993 h 4665827"/>
                <a:gd name="connsiteX5" fmla="*/ 4082143 w 8162997"/>
                <a:gd name="connsiteY5" fmla="*/ 2865664 h 4665827"/>
                <a:gd name="connsiteX6" fmla="*/ 4914900 w 8162997"/>
                <a:gd name="connsiteY6" fmla="*/ 1600200 h 4665827"/>
                <a:gd name="connsiteX7" fmla="*/ 5021036 w 8162997"/>
                <a:gd name="connsiteY7" fmla="*/ 1632857 h 4665827"/>
                <a:gd name="connsiteX8" fmla="*/ 5747657 w 8162997"/>
                <a:gd name="connsiteY8" fmla="*/ 4588328 h 4665827"/>
                <a:gd name="connsiteX9" fmla="*/ 5910943 w 8162997"/>
                <a:gd name="connsiteY9" fmla="*/ 4588328 h 4665827"/>
                <a:gd name="connsiteX10" fmla="*/ 8033657 w 8162997"/>
                <a:gd name="connsiteY10" fmla="*/ 1738993 h 4665827"/>
                <a:gd name="connsiteX11" fmla="*/ 7911191 w 8162997"/>
                <a:gd name="connsiteY11" fmla="*/ 0 h 4665827"/>
                <a:gd name="connsiteX0" fmla="*/ 0 w 8195530"/>
                <a:gd name="connsiteY0" fmla="*/ 195943 h 4665827"/>
                <a:gd name="connsiteX1" fmla="*/ 3143250 w 8195530"/>
                <a:gd name="connsiteY1" fmla="*/ 212271 h 4665827"/>
                <a:gd name="connsiteX2" fmla="*/ 3306536 w 8195530"/>
                <a:gd name="connsiteY2" fmla="*/ 408214 h 4665827"/>
                <a:gd name="connsiteX3" fmla="*/ 3551464 w 8195530"/>
                <a:gd name="connsiteY3" fmla="*/ 1314449 h 4665827"/>
                <a:gd name="connsiteX4" fmla="*/ 3935186 w 8195530"/>
                <a:gd name="connsiteY4" fmla="*/ 2881993 h 4665827"/>
                <a:gd name="connsiteX5" fmla="*/ 4082143 w 8195530"/>
                <a:gd name="connsiteY5" fmla="*/ 2865664 h 4665827"/>
                <a:gd name="connsiteX6" fmla="*/ 4914900 w 8195530"/>
                <a:gd name="connsiteY6" fmla="*/ 1600200 h 4665827"/>
                <a:gd name="connsiteX7" fmla="*/ 5021036 w 8195530"/>
                <a:gd name="connsiteY7" fmla="*/ 1632857 h 4665827"/>
                <a:gd name="connsiteX8" fmla="*/ 5747657 w 8195530"/>
                <a:gd name="connsiteY8" fmla="*/ 4588328 h 4665827"/>
                <a:gd name="connsiteX9" fmla="*/ 5910943 w 8195530"/>
                <a:gd name="connsiteY9" fmla="*/ 4588328 h 4665827"/>
                <a:gd name="connsiteX10" fmla="*/ 8033657 w 8195530"/>
                <a:gd name="connsiteY10" fmla="*/ 1738993 h 4665827"/>
                <a:gd name="connsiteX11" fmla="*/ 8033657 w 8195530"/>
                <a:gd name="connsiteY11" fmla="*/ 391887 h 4665827"/>
                <a:gd name="connsiteX12" fmla="*/ 7911191 w 8195530"/>
                <a:gd name="connsiteY12" fmla="*/ 0 h 4665827"/>
                <a:gd name="connsiteX0" fmla="*/ 0 w 8195530"/>
                <a:gd name="connsiteY0" fmla="*/ 0 h 4469884"/>
                <a:gd name="connsiteX1" fmla="*/ 3143250 w 8195530"/>
                <a:gd name="connsiteY1" fmla="*/ 16328 h 4469884"/>
                <a:gd name="connsiteX2" fmla="*/ 3306536 w 8195530"/>
                <a:gd name="connsiteY2" fmla="*/ 212271 h 4469884"/>
                <a:gd name="connsiteX3" fmla="*/ 3551464 w 8195530"/>
                <a:gd name="connsiteY3" fmla="*/ 1118506 h 4469884"/>
                <a:gd name="connsiteX4" fmla="*/ 3935186 w 8195530"/>
                <a:gd name="connsiteY4" fmla="*/ 2686050 h 4469884"/>
                <a:gd name="connsiteX5" fmla="*/ 4082143 w 8195530"/>
                <a:gd name="connsiteY5" fmla="*/ 2669721 h 4469884"/>
                <a:gd name="connsiteX6" fmla="*/ 4914900 w 8195530"/>
                <a:gd name="connsiteY6" fmla="*/ 1404257 h 4469884"/>
                <a:gd name="connsiteX7" fmla="*/ 5021036 w 8195530"/>
                <a:gd name="connsiteY7" fmla="*/ 1436914 h 4469884"/>
                <a:gd name="connsiteX8" fmla="*/ 5747657 w 8195530"/>
                <a:gd name="connsiteY8" fmla="*/ 4392385 h 4469884"/>
                <a:gd name="connsiteX9" fmla="*/ 5910943 w 8195530"/>
                <a:gd name="connsiteY9" fmla="*/ 4392385 h 4469884"/>
                <a:gd name="connsiteX10" fmla="*/ 8033657 w 8195530"/>
                <a:gd name="connsiteY10" fmla="*/ 1543050 h 4469884"/>
                <a:gd name="connsiteX11" fmla="*/ 8033657 w 8195530"/>
                <a:gd name="connsiteY11" fmla="*/ 195944 h 4469884"/>
                <a:gd name="connsiteX0" fmla="*/ 0 w 8043364"/>
                <a:gd name="connsiteY0" fmla="*/ 0 h 4469884"/>
                <a:gd name="connsiteX1" fmla="*/ 3143250 w 8043364"/>
                <a:gd name="connsiteY1" fmla="*/ 16328 h 4469884"/>
                <a:gd name="connsiteX2" fmla="*/ 3306536 w 8043364"/>
                <a:gd name="connsiteY2" fmla="*/ 212271 h 4469884"/>
                <a:gd name="connsiteX3" fmla="*/ 3551464 w 8043364"/>
                <a:gd name="connsiteY3" fmla="*/ 1118506 h 4469884"/>
                <a:gd name="connsiteX4" fmla="*/ 3935186 w 8043364"/>
                <a:gd name="connsiteY4" fmla="*/ 2686050 h 4469884"/>
                <a:gd name="connsiteX5" fmla="*/ 4082143 w 8043364"/>
                <a:gd name="connsiteY5" fmla="*/ 2669721 h 4469884"/>
                <a:gd name="connsiteX6" fmla="*/ 4914900 w 8043364"/>
                <a:gd name="connsiteY6" fmla="*/ 1404257 h 4469884"/>
                <a:gd name="connsiteX7" fmla="*/ 5021036 w 8043364"/>
                <a:gd name="connsiteY7" fmla="*/ 1436914 h 4469884"/>
                <a:gd name="connsiteX8" fmla="*/ 5747657 w 8043364"/>
                <a:gd name="connsiteY8" fmla="*/ 4392385 h 4469884"/>
                <a:gd name="connsiteX9" fmla="*/ 5910943 w 8043364"/>
                <a:gd name="connsiteY9" fmla="*/ 4392385 h 4469884"/>
                <a:gd name="connsiteX10" fmla="*/ 8033657 w 8043364"/>
                <a:gd name="connsiteY10" fmla="*/ 1543050 h 4469884"/>
                <a:gd name="connsiteX11" fmla="*/ 8033657 w 8043364"/>
                <a:gd name="connsiteY11" fmla="*/ 195944 h 4469884"/>
                <a:gd name="connsiteX0" fmla="*/ 0 w 8034320"/>
                <a:gd name="connsiteY0" fmla="*/ 0 h 4469884"/>
                <a:gd name="connsiteX1" fmla="*/ 3143250 w 8034320"/>
                <a:gd name="connsiteY1" fmla="*/ 16328 h 4469884"/>
                <a:gd name="connsiteX2" fmla="*/ 3306536 w 8034320"/>
                <a:gd name="connsiteY2" fmla="*/ 212271 h 4469884"/>
                <a:gd name="connsiteX3" fmla="*/ 3551464 w 8034320"/>
                <a:gd name="connsiteY3" fmla="*/ 1118506 h 4469884"/>
                <a:gd name="connsiteX4" fmla="*/ 3935186 w 8034320"/>
                <a:gd name="connsiteY4" fmla="*/ 2686050 h 4469884"/>
                <a:gd name="connsiteX5" fmla="*/ 4082143 w 8034320"/>
                <a:gd name="connsiteY5" fmla="*/ 2669721 h 4469884"/>
                <a:gd name="connsiteX6" fmla="*/ 4914900 w 8034320"/>
                <a:gd name="connsiteY6" fmla="*/ 1404257 h 4469884"/>
                <a:gd name="connsiteX7" fmla="*/ 5021036 w 8034320"/>
                <a:gd name="connsiteY7" fmla="*/ 1436914 h 4469884"/>
                <a:gd name="connsiteX8" fmla="*/ 5747657 w 8034320"/>
                <a:gd name="connsiteY8" fmla="*/ 4392385 h 4469884"/>
                <a:gd name="connsiteX9" fmla="*/ 5910943 w 8034320"/>
                <a:gd name="connsiteY9" fmla="*/ 4392385 h 4469884"/>
                <a:gd name="connsiteX10" fmla="*/ 8033657 w 8034320"/>
                <a:gd name="connsiteY10" fmla="*/ 1543050 h 4469884"/>
                <a:gd name="connsiteX11" fmla="*/ 8033657 w 8034320"/>
                <a:gd name="connsiteY11" fmla="*/ 195944 h 4469884"/>
                <a:gd name="connsiteX0" fmla="*/ 0 w 8033990"/>
                <a:gd name="connsiteY0" fmla="*/ 0 h 4469884"/>
                <a:gd name="connsiteX1" fmla="*/ 3143250 w 8033990"/>
                <a:gd name="connsiteY1" fmla="*/ 16328 h 4469884"/>
                <a:gd name="connsiteX2" fmla="*/ 3306536 w 8033990"/>
                <a:gd name="connsiteY2" fmla="*/ 212271 h 4469884"/>
                <a:gd name="connsiteX3" fmla="*/ 3551464 w 8033990"/>
                <a:gd name="connsiteY3" fmla="*/ 1118506 h 4469884"/>
                <a:gd name="connsiteX4" fmla="*/ 3935186 w 8033990"/>
                <a:gd name="connsiteY4" fmla="*/ 2686050 h 4469884"/>
                <a:gd name="connsiteX5" fmla="*/ 4082143 w 8033990"/>
                <a:gd name="connsiteY5" fmla="*/ 2669721 h 4469884"/>
                <a:gd name="connsiteX6" fmla="*/ 4914900 w 8033990"/>
                <a:gd name="connsiteY6" fmla="*/ 1404257 h 4469884"/>
                <a:gd name="connsiteX7" fmla="*/ 5021036 w 8033990"/>
                <a:gd name="connsiteY7" fmla="*/ 1436914 h 4469884"/>
                <a:gd name="connsiteX8" fmla="*/ 5747657 w 8033990"/>
                <a:gd name="connsiteY8" fmla="*/ 4392385 h 4469884"/>
                <a:gd name="connsiteX9" fmla="*/ 5910943 w 8033990"/>
                <a:gd name="connsiteY9" fmla="*/ 4392385 h 4469884"/>
                <a:gd name="connsiteX10" fmla="*/ 8033657 w 8033990"/>
                <a:gd name="connsiteY10" fmla="*/ 1543050 h 4469884"/>
                <a:gd name="connsiteX11" fmla="*/ 8025492 w 8033990"/>
                <a:gd name="connsiteY11" fmla="*/ 8166 h 4469884"/>
                <a:gd name="connsiteX0" fmla="*/ 0 w 8033990"/>
                <a:gd name="connsiteY0" fmla="*/ 0 h 4469884"/>
                <a:gd name="connsiteX1" fmla="*/ 3143250 w 8033990"/>
                <a:gd name="connsiteY1" fmla="*/ 16328 h 4469884"/>
                <a:gd name="connsiteX2" fmla="*/ 3306536 w 8033990"/>
                <a:gd name="connsiteY2" fmla="*/ 212271 h 4469884"/>
                <a:gd name="connsiteX3" fmla="*/ 3551464 w 8033990"/>
                <a:gd name="connsiteY3" fmla="*/ 1118506 h 4469884"/>
                <a:gd name="connsiteX4" fmla="*/ 3935186 w 8033990"/>
                <a:gd name="connsiteY4" fmla="*/ 2686050 h 4469884"/>
                <a:gd name="connsiteX5" fmla="*/ 4082143 w 8033990"/>
                <a:gd name="connsiteY5" fmla="*/ 2669721 h 4469884"/>
                <a:gd name="connsiteX6" fmla="*/ 4914900 w 8033990"/>
                <a:gd name="connsiteY6" fmla="*/ 1404257 h 4469884"/>
                <a:gd name="connsiteX7" fmla="*/ 5021036 w 8033990"/>
                <a:gd name="connsiteY7" fmla="*/ 1436914 h 4469884"/>
                <a:gd name="connsiteX8" fmla="*/ 5747657 w 8033990"/>
                <a:gd name="connsiteY8" fmla="*/ 4392385 h 4469884"/>
                <a:gd name="connsiteX9" fmla="*/ 5910943 w 8033990"/>
                <a:gd name="connsiteY9" fmla="*/ 4392385 h 4469884"/>
                <a:gd name="connsiteX10" fmla="*/ 8033657 w 8033990"/>
                <a:gd name="connsiteY10" fmla="*/ 1543050 h 4469884"/>
                <a:gd name="connsiteX11" fmla="*/ 8025492 w 8033990"/>
                <a:gd name="connsiteY11" fmla="*/ 8166 h 4469884"/>
                <a:gd name="connsiteX12" fmla="*/ 0 w 8033990"/>
                <a:gd name="connsiteY12" fmla="*/ 0 h 4469884"/>
                <a:gd name="connsiteX0" fmla="*/ 0 w 8033990"/>
                <a:gd name="connsiteY0" fmla="*/ 0 h 4469884"/>
                <a:gd name="connsiteX1" fmla="*/ 3143250 w 8033990"/>
                <a:gd name="connsiteY1" fmla="*/ 16328 h 4469884"/>
                <a:gd name="connsiteX2" fmla="*/ 3306536 w 8033990"/>
                <a:gd name="connsiteY2" fmla="*/ 212271 h 4469884"/>
                <a:gd name="connsiteX3" fmla="*/ 3551464 w 8033990"/>
                <a:gd name="connsiteY3" fmla="*/ 1118506 h 4469884"/>
                <a:gd name="connsiteX4" fmla="*/ 3935186 w 8033990"/>
                <a:gd name="connsiteY4" fmla="*/ 2686050 h 4469884"/>
                <a:gd name="connsiteX5" fmla="*/ 4082143 w 8033990"/>
                <a:gd name="connsiteY5" fmla="*/ 2669721 h 4469884"/>
                <a:gd name="connsiteX6" fmla="*/ 4914900 w 8033990"/>
                <a:gd name="connsiteY6" fmla="*/ 1404257 h 4469884"/>
                <a:gd name="connsiteX7" fmla="*/ 5021036 w 8033990"/>
                <a:gd name="connsiteY7" fmla="*/ 1436914 h 4469884"/>
                <a:gd name="connsiteX8" fmla="*/ 5747657 w 8033990"/>
                <a:gd name="connsiteY8" fmla="*/ 4392385 h 4469884"/>
                <a:gd name="connsiteX9" fmla="*/ 5910943 w 8033990"/>
                <a:gd name="connsiteY9" fmla="*/ 4392385 h 4469884"/>
                <a:gd name="connsiteX10" fmla="*/ 8033657 w 8033990"/>
                <a:gd name="connsiteY10" fmla="*/ 1543050 h 4469884"/>
                <a:gd name="connsiteX11" fmla="*/ 8025492 w 8033990"/>
                <a:gd name="connsiteY11" fmla="*/ 8166 h 4469884"/>
                <a:gd name="connsiteX12" fmla="*/ 0 w 8033990"/>
                <a:gd name="connsiteY12" fmla="*/ 0 h 4469884"/>
                <a:gd name="connsiteX0" fmla="*/ 0 w 8033990"/>
                <a:gd name="connsiteY0" fmla="*/ 0 h 4469884"/>
                <a:gd name="connsiteX1" fmla="*/ 3143250 w 8033990"/>
                <a:gd name="connsiteY1" fmla="*/ 16328 h 4469884"/>
                <a:gd name="connsiteX2" fmla="*/ 3306536 w 8033990"/>
                <a:gd name="connsiteY2" fmla="*/ 212271 h 4469884"/>
                <a:gd name="connsiteX3" fmla="*/ 3551464 w 8033990"/>
                <a:gd name="connsiteY3" fmla="*/ 1118506 h 4469884"/>
                <a:gd name="connsiteX4" fmla="*/ 3935186 w 8033990"/>
                <a:gd name="connsiteY4" fmla="*/ 2686050 h 4469884"/>
                <a:gd name="connsiteX5" fmla="*/ 4082143 w 8033990"/>
                <a:gd name="connsiteY5" fmla="*/ 2669721 h 4469884"/>
                <a:gd name="connsiteX6" fmla="*/ 4914900 w 8033990"/>
                <a:gd name="connsiteY6" fmla="*/ 1404257 h 4469884"/>
                <a:gd name="connsiteX7" fmla="*/ 5021036 w 8033990"/>
                <a:gd name="connsiteY7" fmla="*/ 1436914 h 4469884"/>
                <a:gd name="connsiteX8" fmla="*/ 5747657 w 8033990"/>
                <a:gd name="connsiteY8" fmla="*/ 4392385 h 4469884"/>
                <a:gd name="connsiteX9" fmla="*/ 5910943 w 8033990"/>
                <a:gd name="connsiteY9" fmla="*/ 4392385 h 4469884"/>
                <a:gd name="connsiteX10" fmla="*/ 8033657 w 8033990"/>
                <a:gd name="connsiteY10" fmla="*/ 1543050 h 4469884"/>
                <a:gd name="connsiteX11" fmla="*/ 8025492 w 8033990"/>
                <a:gd name="connsiteY11" fmla="*/ 8166 h 4469884"/>
                <a:gd name="connsiteX12" fmla="*/ 91440 w 8033990"/>
                <a:gd name="connsiteY12" fmla="*/ 91440 h 4469884"/>
                <a:gd name="connsiteX0" fmla="*/ 0 w 8033990"/>
                <a:gd name="connsiteY0" fmla="*/ 0 h 4469884"/>
                <a:gd name="connsiteX1" fmla="*/ 3143250 w 8033990"/>
                <a:gd name="connsiteY1" fmla="*/ 16328 h 4469884"/>
                <a:gd name="connsiteX2" fmla="*/ 3306536 w 8033990"/>
                <a:gd name="connsiteY2" fmla="*/ 212271 h 4469884"/>
                <a:gd name="connsiteX3" fmla="*/ 3551464 w 8033990"/>
                <a:gd name="connsiteY3" fmla="*/ 1118506 h 4469884"/>
                <a:gd name="connsiteX4" fmla="*/ 3935186 w 8033990"/>
                <a:gd name="connsiteY4" fmla="*/ 2686050 h 4469884"/>
                <a:gd name="connsiteX5" fmla="*/ 4082143 w 8033990"/>
                <a:gd name="connsiteY5" fmla="*/ 2669721 h 4469884"/>
                <a:gd name="connsiteX6" fmla="*/ 4914900 w 8033990"/>
                <a:gd name="connsiteY6" fmla="*/ 1404257 h 4469884"/>
                <a:gd name="connsiteX7" fmla="*/ 5021036 w 8033990"/>
                <a:gd name="connsiteY7" fmla="*/ 1436914 h 4469884"/>
                <a:gd name="connsiteX8" fmla="*/ 5747657 w 8033990"/>
                <a:gd name="connsiteY8" fmla="*/ 4392385 h 4469884"/>
                <a:gd name="connsiteX9" fmla="*/ 5910943 w 8033990"/>
                <a:gd name="connsiteY9" fmla="*/ 4392385 h 4469884"/>
                <a:gd name="connsiteX10" fmla="*/ 8033657 w 8033990"/>
                <a:gd name="connsiteY10" fmla="*/ 1543050 h 4469884"/>
                <a:gd name="connsiteX11" fmla="*/ 8025492 w 8033990"/>
                <a:gd name="connsiteY11" fmla="*/ 8166 h 4469884"/>
                <a:gd name="connsiteX0" fmla="*/ 0 w 8033657"/>
                <a:gd name="connsiteY0" fmla="*/ 0 h 4469884"/>
                <a:gd name="connsiteX1" fmla="*/ 3143250 w 8033657"/>
                <a:gd name="connsiteY1" fmla="*/ 16328 h 4469884"/>
                <a:gd name="connsiteX2" fmla="*/ 3306536 w 8033657"/>
                <a:gd name="connsiteY2" fmla="*/ 212271 h 4469884"/>
                <a:gd name="connsiteX3" fmla="*/ 3551464 w 8033657"/>
                <a:gd name="connsiteY3" fmla="*/ 1118506 h 4469884"/>
                <a:gd name="connsiteX4" fmla="*/ 3935186 w 8033657"/>
                <a:gd name="connsiteY4" fmla="*/ 2686050 h 4469884"/>
                <a:gd name="connsiteX5" fmla="*/ 4082143 w 8033657"/>
                <a:gd name="connsiteY5" fmla="*/ 2669721 h 4469884"/>
                <a:gd name="connsiteX6" fmla="*/ 4914900 w 8033657"/>
                <a:gd name="connsiteY6" fmla="*/ 1404257 h 4469884"/>
                <a:gd name="connsiteX7" fmla="*/ 5021036 w 8033657"/>
                <a:gd name="connsiteY7" fmla="*/ 1436914 h 4469884"/>
                <a:gd name="connsiteX8" fmla="*/ 5747657 w 8033657"/>
                <a:gd name="connsiteY8" fmla="*/ 4392385 h 4469884"/>
                <a:gd name="connsiteX9" fmla="*/ 5910943 w 8033657"/>
                <a:gd name="connsiteY9" fmla="*/ 4392385 h 4469884"/>
                <a:gd name="connsiteX10" fmla="*/ 8033657 w 8033657"/>
                <a:gd name="connsiteY10" fmla="*/ 1543050 h 4469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033657" h="4469884">
                  <a:moveTo>
                    <a:pt x="0" y="0"/>
                  </a:moveTo>
                  <a:lnTo>
                    <a:pt x="3143250" y="16328"/>
                  </a:lnTo>
                  <a:cubicBezTo>
                    <a:pt x="3197679" y="130627"/>
                    <a:pt x="3203121" y="171450"/>
                    <a:pt x="3306536" y="212271"/>
                  </a:cubicBezTo>
                  <a:cubicBezTo>
                    <a:pt x="3375932" y="428624"/>
                    <a:pt x="3486148" y="723899"/>
                    <a:pt x="3551464" y="1118506"/>
                  </a:cubicBezTo>
                  <a:cubicBezTo>
                    <a:pt x="3616780" y="1513113"/>
                    <a:pt x="3771900" y="2185308"/>
                    <a:pt x="3935186" y="2686050"/>
                  </a:cubicBezTo>
                  <a:cubicBezTo>
                    <a:pt x="3967844" y="2794907"/>
                    <a:pt x="4016828" y="2748643"/>
                    <a:pt x="4082143" y="2669721"/>
                  </a:cubicBezTo>
                  <a:cubicBezTo>
                    <a:pt x="4310743" y="2166257"/>
                    <a:pt x="4482193" y="1777092"/>
                    <a:pt x="4914900" y="1404257"/>
                  </a:cubicBezTo>
                  <a:cubicBezTo>
                    <a:pt x="4991100" y="1371599"/>
                    <a:pt x="4953000" y="1347107"/>
                    <a:pt x="5021036" y="1436914"/>
                  </a:cubicBezTo>
                  <a:cubicBezTo>
                    <a:pt x="5214257" y="2471057"/>
                    <a:pt x="5480957" y="3578678"/>
                    <a:pt x="5747657" y="4392385"/>
                  </a:cubicBezTo>
                  <a:cubicBezTo>
                    <a:pt x="5810249" y="4517571"/>
                    <a:pt x="5856514" y="4471306"/>
                    <a:pt x="5910943" y="4392385"/>
                  </a:cubicBezTo>
                  <a:cubicBezTo>
                    <a:pt x="6208939" y="3238499"/>
                    <a:pt x="6723288" y="2125435"/>
                    <a:pt x="8033657" y="1543050"/>
                  </a:cubicBezTo>
                </a:path>
              </a:pathLst>
            </a:custGeom>
            <a:noFill/>
            <a:ln w="50800" cap="flat" cmpd="sng" algn="ctr">
              <a:solidFill>
                <a:srgbClr val="00B0F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400" b="1" i="0" u="none" strike="noStrike" cap="none" normalizeH="0" baseline="0" dirty="0">
                <a:ln>
                  <a:noFill/>
                </a:ln>
                <a:solidFill>
                  <a:schemeClr val="tx1"/>
                </a:solidFill>
                <a:effectLst/>
                <a:latin typeface="Times New Roman" pitchFamily="18" charset="0"/>
              </a:endParaRPr>
            </a:p>
          </p:txBody>
        </p:sp>
      </p:grpSp>
      <p:grpSp>
        <p:nvGrpSpPr>
          <p:cNvPr id="3200" name="Pumping periods"/>
          <p:cNvGrpSpPr/>
          <p:nvPr/>
        </p:nvGrpSpPr>
        <p:grpSpPr>
          <a:xfrm>
            <a:off x="6576060" y="1356360"/>
            <a:ext cx="1082041" cy="4968240"/>
            <a:chOff x="6576060" y="1402080"/>
            <a:chExt cx="1082041" cy="4914900"/>
          </a:xfrm>
        </p:grpSpPr>
        <p:sp>
          <p:nvSpPr>
            <p:cNvPr id="7263" name="Rectangle 7262"/>
            <p:cNvSpPr/>
            <p:nvPr/>
          </p:nvSpPr>
          <p:spPr bwMode="auto">
            <a:xfrm>
              <a:off x="6576060" y="1402080"/>
              <a:ext cx="335281" cy="4914900"/>
            </a:xfrm>
            <a:prstGeom prst="rect">
              <a:avLst/>
            </a:prstGeom>
            <a:solidFill>
              <a:schemeClr val="accent1">
                <a:lumMod val="75000"/>
                <a:alpha val="20000"/>
              </a:schemeClr>
            </a:solidFill>
            <a:ln w="12700" cap="flat" cmpd="sng" algn="ctr">
              <a:noFill/>
              <a:prstDash val="solid"/>
              <a:round/>
              <a:headEnd type="none" w="med" len="med"/>
              <a:tailEnd type="none" w="med" len="med"/>
            </a:ln>
            <a:effectLst/>
          </p:spPr>
          <p:txBody>
            <a:bodyPr vert="vert270"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1" i="0" u="none" strike="noStrike" cap="none" normalizeH="0" baseline="0" dirty="0">
                <a:ln>
                  <a:noFill/>
                </a:ln>
                <a:solidFill>
                  <a:schemeClr val="tx1"/>
                </a:solidFill>
                <a:effectLst/>
                <a:latin typeface="Arial" pitchFamily="34" charset="0"/>
                <a:cs typeface="Arial" pitchFamily="34" charset="0"/>
              </a:endParaRPr>
            </a:p>
          </p:txBody>
        </p:sp>
        <p:sp>
          <p:nvSpPr>
            <p:cNvPr id="2234" name="Rectangle 2233"/>
            <p:cNvSpPr/>
            <p:nvPr/>
          </p:nvSpPr>
          <p:spPr bwMode="auto">
            <a:xfrm>
              <a:off x="7322820" y="1402080"/>
              <a:ext cx="335281" cy="4914900"/>
            </a:xfrm>
            <a:prstGeom prst="rect">
              <a:avLst/>
            </a:prstGeom>
            <a:solidFill>
              <a:schemeClr val="accent1">
                <a:lumMod val="75000"/>
                <a:alpha val="20000"/>
              </a:schemeClr>
            </a:soli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400" b="1" i="0" u="none" strike="noStrike" cap="none" normalizeH="0" baseline="0">
                <a:ln>
                  <a:noFill/>
                </a:ln>
                <a:solidFill>
                  <a:schemeClr val="tx1"/>
                </a:solidFill>
                <a:effectLst/>
                <a:latin typeface="Times New Roman" pitchFamily="18" charset="0"/>
              </a:endParaRPr>
            </a:p>
          </p:txBody>
        </p:sp>
        <p:sp>
          <p:nvSpPr>
            <p:cNvPr id="2236" name="Rectangle 2235"/>
            <p:cNvSpPr/>
            <p:nvPr/>
          </p:nvSpPr>
          <p:spPr bwMode="auto">
            <a:xfrm>
              <a:off x="6576060" y="1522691"/>
              <a:ext cx="335281" cy="1364412"/>
            </a:xfrm>
            <a:prstGeom prst="rect">
              <a:avLst/>
            </a:prstGeom>
            <a:noFill/>
            <a:ln w="12700" cap="flat" cmpd="sng" algn="ctr">
              <a:noFill/>
              <a:prstDash val="solid"/>
              <a:round/>
              <a:headEnd type="none" w="med" len="med"/>
              <a:tailEnd type="none" w="med" len="med"/>
            </a:ln>
            <a:effectLst/>
          </p:spPr>
          <p:txBody>
            <a:bodyPr vert="vert270"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chemeClr val="tx1"/>
                  </a:solidFill>
                  <a:effectLst/>
                  <a:latin typeface="Arial" pitchFamily="34" charset="0"/>
                  <a:cs typeface="Arial" pitchFamily="34" charset="0"/>
                </a:rPr>
                <a:t>PUMPING</a:t>
              </a:r>
            </a:p>
          </p:txBody>
        </p:sp>
        <p:sp>
          <p:nvSpPr>
            <p:cNvPr id="2237" name="Rectangle 2236"/>
            <p:cNvSpPr/>
            <p:nvPr/>
          </p:nvSpPr>
          <p:spPr bwMode="auto">
            <a:xfrm>
              <a:off x="7315200" y="1522691"/>
              <a:ext cx="335281" cy="1364412"/>
            </a:xfrm>
            <a:prstGeom prst="rect">
              <a:avLst/>
            </a:prstGeom>
            <a:noFill/>
            <a:ln w="12700" cap="flat" cmpd="sng" algn="ctr">
              <a:noFill/>
              <a:prstDash val="solid"/>
              <a:round/>
              <a:headEnd type="none" w="med" len="med"/>
              <a:tailEnd type="none" w="med" len="med"/>
            </a:ln>
            <a:effectLst/>
          </p:spPr>
          <p:txBody>
            <a:bodyPr vert="vert270"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chemeClr val="tx1"/>
                  </a:solidFill>
                  <a:effectLst/>
                  <a:latin typeface="Arial" pitchFamily="34" charset="0"/>
                  <a:cs typeface="Arial" pitchFamily="34" charset="0"/>
                </a:rPr>
                <a:t>PERIODS</a:t>
              </a:r>
            </a:p>
          </p:txBody>
        </p:sp>
      </p:grpSp>
    </p:spTree>
    <p:extLst>
      <p:ext uri="{BB962C8B-B14F-4D97-AF65-F5344CB8AC3E}">
        <p14:creationId xmlns:p14="http://schemas.microsoft.com/office/powerpoint/2010/main" val="4185933620"/>
      </p:ext>
    </p:extLst>
  </p:cSld>
  <p:clrMapOvr>
    <a:masterClrMapping/>
  </p:clrMapOvr>
  <p:transition advTm="46250">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0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2224"/>
                                        </p:tgtEl>
                                        <p:attrNameLst>
                                          <p:attrName>style.visibility</p:attrName>
                                        </p:attrNameLst>
                                      </p:cBhvr>
                                      <p:to>
                                        <p:strVal val="hidden"/>
                                      </p:to>
                                    </p:set>
                                  </p:childTnLst>
                                </p:cTn>
                              </p:par>
                              <p:par>
                                <p:cTn id="15" presetID="1" presetClass="entr" presetSubtype="0" fill="hold" nodeType="withEffect">
                                  <p:stCondLst>
                                    <p:cond delay="0"/>
                                  </p:stCondLst>
                                  <p:childTnLst>
                                    <p:set>
                                      <p:cBhvr>
                                        <p:cTn id="16" dur="1" fill="hold">
                                          <p:stCondLst>
                                            <p:cond delay="0"/>
                                          </p:stCondLst>
                                        </p:cTn>
                                        <p:tgtEl>
                                          <p:spTgt spid="221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2218"/>
                                        </p:tgtEl>
                                        <p:attrNameLst>
                                          <p:attrName>style.visibility</p:attrName>
                                        </p:attrNameLst>
                                      </p:cBhvr>
                                      <p:to>
                                        <p:strVal val="hidden"/>
                                      </p:to>
                                    </p:set>
                                  </p:childTnLst>
                                </p:cTn>
                              </p:par>
                              <p:par>
                                <p:cTn id="21" presetID="1" presetClass="entr" presetSubtype="0" fill="hold" nodeType="withEffect">
                                  <p:stCondLst>
                                    <p:cond delay="0"/>
                                  </p:stCondLst>
                                  <p:childTnLst>
                                    <p:set>
                                      <p:cBhvr>
                                        <p:cTn id="22" dur="1" fill="hold">
                                          <p:stCondLst>
                                            <p:cond delay="0"/>
                                          </p:stCondLst>
                                        </p:cTn>
                                        <p:tgtEl>
                                          <p:spTgt spid="22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2221"/>
                                        </p:tgtEl>
                                        <p:attrNameLst>
                                          <p:attrName>style.visibility</p:attrName>
                                        </p:attrNameLst>
                                      </p:cBhvr>
                                      <p:to>
                                        <p:strVal val="hidden"/>
                                      </p:to>
                                    </p:set>
                                  </p:childTnLst>
                                </p:cTn>
                              </p:par>
                              <p:par>
                                <p:cTn id="27" presetID="1" presetClass="entr" presetSubtype="0" fill="hold" nodeType="withEffect">
                                  <p:stCondLst>
                                    <p:cond delay="0"/>
                                  </p:stCondLst>
                                  <p:childTnLst>
                                    <p:set>
                                      <p:cBhvr>
                                        <p:cTn id="28" dur="1" fill="hold">
                                          <p:stCondLst>
                                            <p:cond delay="0"/>
                                          </p:stCondLst>
                                        </p:cTn>
                                        <p:tgtEl>
                                          <p:spTgt spid="22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4"/>
          <p:cNvSpPr>
            <a:spLocks noGrp="1" noChangeArrowheads="1"/>
          </p:cNvSpPr>
          <p:nvPr>
            <p:ph type="title"/>
          </p:nvPr>
        </p:nvSpPr>
        <p:spPr/>
        <p:txBody>
          <a:bodyPr/>
          <a:lstStyle/>
          <a:p>
            <a:r>
              <a:rPr lang="en-US" dirty="0"/>
              <a:t>Water-Level Modeling</a:t>
            </a:r>
            <a:endParaRPr lang="en-US" sz="4800" dirty="0"/>
          </a:p>
        </p:txBody>
      </p:sp>
      <p:sp>
        <p:nvSpPr>
          <p:cNvPr id="17412" name="Rectangle 5"/>
          <p:cNvSpPr>
            <a:spLocks noGrp="1" noChangeArrowheads="1"/>
          </p:cNvSpPr>
          <p:nvPr>
            <p:ph type="body" idx="1"/>
          </p:nvPr>
        </p:nvSpPr>
        <p:spPr>
          <a:xfrm>
            <a:off x="88900" y="1148862"/>
            <a:ext cx="4381500" cy="5509845"/>
          </a:xfrm>
        </p:spPr>
        <p:txBody>
          <a:bodyPr/>
          <a:lstStyle/>
          <a:p>
            <a:pPr>
              <a:spcBef>
                <a:spcPts val="0"/>
              </a:spcBef>
            </a:pPr>
            <a:r>
              <a:rPr lang="en-US" sz="2800" dirty="0"/>
              <a:t>Sum possible sources</a:t>
            </a:r>
          </a:p>
          <a:p>
            <a:pPr>
              <a:spcBef>
                <a:spcPts val="0"/>
              </a:spcBef>
            </a:pPr>
            <a:r>
              <a:rPr lang="en-US" sz="2800" dirty="0"/>
              <a:t>Natural signals  </a:t>
            </a:r>
          </a:p>
          <a:p>
            <a:pPr lvl="1">
              <a:spcBef>
                <a:spcPts val="0"/>
              </a:spcBef>
            </a:pPr>
            <a:r>
              <a:rPr lang="en-US" sz="2400" dirty="0"/>
              <a:t>Tides</a:t>
            </a:r>
          </a:p>
          <a:p>
            <a:pPr lvl="1">
              <a:spcBef>
                <a:spcPts val="0"/>
              </a:spcBef>
            </a:pPr>
            <a:r>
              <a:rPr lang="en-US" sz="2400" dirty="0"/>
              <a:t>Barometer</a:t>
            </a:r>
          </a:p>
          <a:p>
            <a:pPr lvl="1">
              <a:spcBef>
                <a:spcPts val="0"/>
              </a:spcBef>
            </a:pPr>
            <a:r>
              <a:rPr lang="en-US" sz="2400" dirty="0"/>
              <a:t>Background water levels</a:t>
            </a:r>
          </a:p>
          <a:p>
            <a:pPr>
              <a:spcBef>
                <a:spcPts val="0"/>
              </a:spcBef>
            </a:pPr>
            <a:r>
              <a:rPr lang="en-US" sz="2800" dirty="0"/>
              <a:t>Natural components can be correlated</a:t>
            </a:r>
          </a:p>
          <a:p>
            <a:pPr>
              <a:spcBef>
                <a:spcPts val="0"/>
              </a:spcBef>
            </a:pPr>
            <a:r>
              <a:rPr lang="en-US" sz="2800" dirty="0"/>
              <a:t>Pumping</a:t>
            </a:r>
          </a:p>
          <a:p>
            <a:pPr lvl="1">
              <a:spcBef>
                <a:spcPts val="0"/>
              </a:spcBef>
            </a:pPr>
            <a:r>
              <a:rPr lang="en-US" sz="2400" dirty="0"/>
              <a:t>Superimpose Theis</a:t>
            </a:r>
          </a:p>
          <a:p>
            <a:pPr lvl="1">
              <a:spcBef>
                <a:spcPts val="0"/>
              </a:spcBef>
            </a:pPr>
            <a:r>
              <a:rPr lang="en-US" sz="2400" dirty="0"/>
              <a:t>Transform function</a:t>
            </a:r>
          </a:p>
          <a:p>
            <a:pPr lvl="1">
              <a:spcBef>
                <a:spcPts val="0"/>
              </a:spcBef>
            </a:pPr>
            <a:r>
              <a:rPr lang="en-US" sz="2400" dirty="0"/>
              <a:t>T &amp; S limited to no value</a:t>
            </a:r>
          </a:p>
          <a:p>
            <a:pPr>
              <a:spcBef>
                <a:spcPts val="0"/>
              </a:spcBef>
            </a:pPr>
            <a:r>
              <a:rPr lang="en-US" sz="2800" dirty="0"/>
              <a:t>Theis Transform</a:t>
            </a:r>
          </a:p>
          <a:p>
            <a:pPr>
              <a:spcBef>
                <a:spcPts val="0"/>
              </a:spcBef>
            </a:pPr>
            <a:r>
              <a:rPr lang="en-US" sz="2800" dirty="0"/>
              <a:t>Synthetic water levels</a:t>
            </a:r>
          </a:p>
        </p:txBody>
      </p:sp>
      <p:pic>
        <p:nvPicPr>
          <p:cNvPr id="2052" name="Natural"/>
          <p:cNvPicPr>
            <a:picLocks noChangeAspect="1" noChangeArrowheads="1"/>
          </p:cNvPicPr>
          <p:nvPr/>
        </p:nvPicPr>
        <p:blipFill>
          <a:blip r:embed="rId3"/>
          <a:srcRect/>
          <a:stretch>
            <a:fillRect/>
          </a:stretch>
        </p:blipFill>
        <p:spPr bwMode="auto">
          <a:xfrm>
            <a:off x="4438650" y="1234461"/>
            <a:ext cx="4705350" cy="5486400"/>
          </a:xfrm>
          <a:prstGeom prst="rect">
            <a:avLst/>
          </a:prstGeom>
          <a:noFill/>
          <a:ln w="9525">
            <a:noFill/>
            <a:miter lim="800000"/>
            <a:headEnd/>
            <a:tailEnd/>
          </a:ln>
          <a:effectLst/>
        </p:spPr>
      </p:pic>
      <p:pic>
        <p:nvPicPr>
          <p:cNvPr id="2057" name="Pumping"/>
          <p:cNvPicPr>
            <a:picLocks noChangeAspect="1" noChangeArrowheads="1"/>
          </p:cNvPicPr>
          <p:nvPr/>
        </p:nvPicPr>
        <p:blipFill>
          <a:blip r:embed="rId4"/>
          <a:srcRect/>
          <a:stretch>
            <a:fillRect/>
          </a:stretch>
        </p:blipFill>
        <p:spPr bwMode="auto">
          <a:xfrm>
            <a:off x="4429125" y="1229702"/>
            <a:ext cx="4714875" cy="5495925"/>
          </a:xfrm>
          <a:prstGeom prst="rect">
            <a:avLst/>
          </a:prstGeom>
          <a:noFill/>
          <a:ln w="9525">
            <a:noFill/>
            <a:miter lim="800000"/>
            <a:headEnd/>
            <a:tailEnd/>
          </a:ln>
          <a:effectLst/>
        </p:spPr>
      </p:pic>
      <p:pic>
        <p:nvPicPr>
          <p:cNvPr id="2056" name="Theis"/>
          <p:cNvPicPr>
            <a:picLocks noChangeAspect="1" noChangeArrowheads="1"/>
          </p:cNvPicPr>
          <p:nvPr/>
        </p:nvPicPr>
        <p:blipFill>
          <a:blip r:embed="rId5"/>
          <a:srcRect/>
          <a:stretch>
            <a:fillRect/>
          </a:stretch>
        </p:blipFill>
        <p:spPr bwMode="auto">
          <a:xfrm>
            <a:off x="4429125" y="1229702"/>
            <a:ext cx="4714875" cy="5495925"/>
          </a:xfrm>
          <a:prstGeom prst="rect">
            <a:avLst/>
          </a:prstGeom>
          <a:noFill/>
          <a:ln w="9525">
            <a:noFill/>
            <a:miter lim="800000"/>
            <a:headEnd/>
            <a:tailEnd/>
          </a:ln>
          <a:effectLst/>
        </p:spPr>
      </p:pic>
    </p:spTree>
    <p:custDataLst>
      <p:tags r:id="rId1"/>
    </p:custDataLst>
    <p:extLst>
      <p:ext uri="{BB962C8B-B14F-4D97-AF65-F5344CB8AC3E}">
        <p14:creationId xmlns:p14="http://schemas.microsoft.com/office/powerpoint/2010/main" val="3626306057"/>
      </p:ext>
    </p:extLst>
  </p:cSld>
  <p:clrMapOvr>
    <a:masterClrMapping/>
  </p:clrMapOvr>
  <p:transition advTm="72495">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052"/>
                                        </p:tgtEl>
                                      </p:cBhvr>
                                    </p:animEffect>
                                    <p:set>
                                      <p:cBhvr>
                                        <p:cTn id="7" dur="1" fill="hold">
                                          <p:stCondLst>
                                            <p:cond delay="499"/>
                                          </p:stCondLst>
                                        </p:cTn>
                                        <p:tgtEl>
                                          <p:spTgt spid="2052"/>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2057"/>
                                        </p:tgtEl>
                                        <p:attrNameLst>
                                          <p:attrName>style.visibility</p:attrName>
                                        </p:attrNameLst>
                                      </p:cBhvr>
                                      <p:to>
                                        <p:strVal val="visible"/>
                                      </p:to>
                                    </p:set>
                                    <p:animEffect transition="in" filter="fade">
                                      <p:cBhvr>
                                        <p:cTn id="10" dur="500"/>
                                        <p:tgtEl>
                                          <p:spTgt spid="205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2057"/>
                                        </p:tgtEl>
                                      </p:cBhvr>
                                    </p:animEffect>
                                    <p:set>
                                      <p:cBhvr>
                                        <p:cTn id="15" dur="1" fill="hold">
                                          <p:stCondLst>
                                            <p:cond delay="499"/>
                                          </p:stCondLst>
                                        </p:cTn>
                                        <p:tgtEl>
                                          <p:spTgt spid="2057"/>
                                        </p:tgtEl>
                                        <p:attrNameLst>
                                          <p:attrName>style.visibility</p:attrName>
                                        </p:attrNameLst>
                                      </p:cBhvr>
                                      <p:to>
                                        <p:strVal val="hidden"/>
                                      </p:to>
                                    </p:set>
                                  </p:childTnLst>
                                </p:cTn>
                              </p:par>
                              <p:par>
                                <p:cTn id="16" presetID="10" presetClass="entr" presetSubtype="0" fill="hold" nodeType="withEffect">
                                  <p:stCondLst>
                                    <p:cond delay="0"/>
                                  </p:stCondLst>
                                  <p:childTnLst>
                                    <p:set>
                                      <p:cBhvr>
                                        <p:cTn id="17" dur="1" fill="hold">
                                          <p:stCondLst>
                                            <p:cond delay="0"/>
                                          </p:stCondLst>
                                        </p:cTn>
                                        <p:tgtEl>
                                          <p:spTgt spid="2056"/>
                                        </p:tgtEl>
                                        <p:attrNameLst>
                                          <p:attrName>style.visibility</p:attrName>
                                        </p:attrNameLst>
                                      </p:cBhvr>
                                      <p:to>
                                        <p:strVal val="visible"/>
                                      </p:to>
                                    </p:set>
                                    <p:animEffect transition="in" filter="fade">
                                      <p:cBhvr>
                                        <p:cTn id="18" dur="1000"/>
                                        <p:tgtEl>
                                          <p:spTgt spid="20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TextBox 3"/>
              <p:cNvSpPr txBox="1"/>
              <p:nvPr/>
            </p:nvSpPr>
            <p:spPr>
              <a:xfrm>
                <a:off x="1933927" y="1696767"/>
                <a:ext cx="4733091" cy="109889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1" i="1" smtClean="0">
                          <a:latin typeface="Cambria Math"/>
                        </a:rPr>
                        <m:t>𝑺𝑾𝑳</m:t>
                      </m:r>
                      <m:d>
                        <m:dPr>
                          <m:ctrlPr>
                            <a:rPr lang="en-US" sz="2400" b="1" i="1" smtClean="0">
                              <a:latin typeface="Cambria Math" panose="02040503050406030204" pitchFamily="18" charset="0"/>
                            </a:rPr>
                          </m:ctrlPr>
                        </m:dPr>
                        <m:e>
                          <m:r>
                            <a:rPr lang="en-US" sz="2400" b="1" i="1" smtClean="0">
                              <a:latin typeface="Cambria Math"/>
                            </a:rPr>
                            <m:t>𝒕</m:t>
                          </m:r>
                        </m:e>
                      </m:d>
                      <m:r>
                        <a:rPr lang="en-US" sz="2400" b="1" i="1" smtClean="0">
                          <a:latin typeface="Cambria Math"/>
                        </a:rPr>
                        <m:t>=</m:t>
                      </m:r>
                      <m:sSub>
                        <m:sSubPr>
                          <m:ctrlPr>
                            <a:rPr lang="en-US" sz="2400" b="1" i="1" smtClean="0">
                              <a:latin typeface="Cambria Math" panose="02040503050406030204" pitchFamily="18" charset="0"/>
                            </a:rPr>
                          </m:ctrlPr>
                        </m:sSubPr>
                        <m:e>
                          <m:r>
                            <a:rPr lang="en-US" sz="2400" b="1" i="1" smtClean="0">
                              <a:latin typeface="Cambria Math"/>
                            </a:rPr>
                            <m:t>𝑪</m:t>
                          </m:r>
                        </m:e>
                        <m:sub>
                          <m:r>
                            <a:rPr lang="en-US" sz="2400" b="1" i="1" smtClean="0">
                              <a:latin typeface="Cambria Math"/>
                            </a:rPr>
                            <m:t>𝟎</m:t>
                          </m:r>
                        </m:sub>
                      </m:sSub>
                      <m:r>
                        <a:rPr lang="en-US" sz="2400" b="1" i="1" smtClean="0">
                          <a:latin typeface="Cambria Math"/>
                        </a:rPr>
                        <m:t>+</m:t>
                      </m:r>
                      <m:nary>
                        <m:naryPr>
                          <m:chr m:val="∑"/>
                          <m:ctrlPr>
                            <a:rPr lang="en-US" sz="2400" b="1" i="1" smtClean="0">
                              <a:latin typeface="Cambria Math" panose="02040503050406030204" pitchFamily="18" charset="0"/>
                            </a:rPr>
                          </m:ctrlPr>
                        </m:naryPr>
                        <m:sub>
                          <m:r>
                            <m:rPr>
                              <m:brk m:alnAt="23"/>
                            </m:rPr>
                            <a:rPr lang="en-US" sz="2400" b="1" i="1" smtClean="0">
                              <a:latin typeface="Cambria Math"/>
                            </a:rPr>
                            <m:t>𝒊</m:t>
                          </m:r>
                          <m:r>
                            <a:rPr lang="en-US" sz="2400" b="1" i="1" smtClean="0">
                              <a:latin typeface="Cambria Math"/>
                            </a:rPr>
                            <m:t>=</m:t>
                          </m:r>
                          <m:r>
                            <a:rPr lang="en-US" sz="2400" b="1" i="1" smtClean="0">
                              <a:latin typeface="Cambria Math"/>
                            </a:rPr>
                            <m:t>𝟏</m:t>
                          </m:r>
                        </m:sub>
                        <m:sup>
                          <m:r>
                            <a:rPr lang="en-US" sz="2400" b="1" i="1" smtClean="0">
                              <a:latin typeface="Cambria Math"/>
                            </a:rPr>
                            <m:t>𝒏</m:t>
                          </m:r>
                        </m:sup>
                        <m:e>
                          <m:sSub>
                            <m:sSubPr>
                              <m:ctrlPr>
                                <a:rPr lang="en-US" sz="2400" b="1" i="1" smtClean="0">
                                  <a:latin typeface="Cambria Math" panose="02040503050406030204" pitchFamily="18" charset="0"/>
                                </a:rPr>
                              </m:ctrlPr>
                            </m:sSubPr>
                            <m:e>
                              <m:r>
                                <a:rPr lang="en-US" sz="2400" b="1" i="1" smtClean="0">
                                  <a:latin typeface="Cambria Math"/>
                                </a:rPr>
                                <m:t>𝒂</m:t>
                              </m:r>
                            </m:e>
                            <m:sub>
                              <m:r>
                                <a:rPr lang="en-US" sz="2400" b="1" i="1" smtClean="0">
                                  <a:latin typeface="Cambria Math"/>
                                </a:rPr>
                                <m:t>𝒊</m:t>
                              </m:r>
                            </m:sub>
                          </m:sSub>
                          <m:sSub>
                            <m:sSubPr>
                              <m:ctrlPr>
                                <a:rPr lang="en-US" sz="2400" b="1" i="1" smtClean="0">
                                  <a:latin typeface="Cambria Math" panose="02040503050406030204" pitchFamily="18" charset="0"/>
                                </a:rPr>
                              </m:ctrlPr>
                            </m:sSubPr>
                            <m:e>
                              <m:r>
                                <a:rPr lang="en-US" sz="2400" b="1" i="1" smtClean="0">
                                  <a:latin typeface="Cambria Math"/>
                                </a:rPr>
                                <m:t>  </m:t>
                              </m:r>
                              <m:r>
                                <a:rPr lang="en-US" sz="2400" b="1" i="1" smtClean="0">
                                  <a:latin typeface="Cambria Math"/>
                                </a:rPr>
                                <m:t>𝑽</m:t>
                              </m:r>
                            </m:e>
                            <m:sub>
                              <m:r>
                                <a:rPr lang="en-US" sz="2400" b="1" i="1" smtClean="0">
                                  <a:latin typeface="Cambria Math"/>
                                </a:rPr>
                                <m:t>𝒊</m:t>
                              </m:r>
                            </m:sub>
                          </m:sSub>
                          <m:d>
                            <m:dPr>
                              <m:ctrlPr>
                                <a:rPr lang="en-US" sz="2400" b="1" i="1" smtClean="0">
                                  <a:latin typeface="Cambria Math" panose="02040503050406030204" pitchFamily="18" charset="0"/>
                                </a:rPr>
                              </m:ctrlPr>
                            </m:dPr>
                            <m:e>
                              <m:r>
                                <a:rPr lang="en-US" sz="2400" b="1" i="1" smtClean="0">
                                  <a:latin typeface="Cambria Math"/>
                                </a:rPr>
                                <m:t>𝒕</m:t>
                              </m:r>
                              <m:r>
                                <a:rPr lang="en-US" sz="2400" b="1" i="1" smtClean="0">
                                  <a:latin typeface="Cambria Math"/>
                                </a:rPr>
                                <m:t>+</m:t>
                              </m:r>
                              <m:sSub>
                                <m:sSubPr>
                                  <m:ctrlPr>
                                    <a:rPr lang="en-US" sz="2400" b="1" i="1" smtClean="0">
                                      <a:latin typeface="Cambria Math" panose="02040503050406030204" pitchFamily="18" charset="0"/>
                                    </a:rPr>
                                  </m:ctrlPr>
                                </m:sSubPr>
                                <m:e>
                                  <m:r>
                                    <a:rPr lang="en-US" sz="2400" b="1" i="1" smtClean="0">
                                      <a:latin typeface="Cambria Math"/>
                                      <a:ea typeface="Cambria Math"/>
                                    </a:rPr>
                                    <m:t>𝝓</m:t>
                                  </m:r>
                                </m:e>
                                <m:sub>
                                  <m:r>
                                    <a:rPr lang="en-US" sz="2400" b="1" i="1" smtClean="0">
                                      <a:latin typeface="Cambria Math"/>
                                    </a:rPr>
                                    <m:t>𝒊</m:t>
                                  </m:r>
                                </m:sub>
                              </m:sSub>
                              <m:r>
                                <a:rPr lang="en-US" sz="2400" b="1" i="1" smtClean="0">
                                  <a:latin typeface="Cambria Math"/>
                                </a:rPr>
                                <m:t> </m:t>
                              </m:r>
                            </m:e>
                          </m:d>
                        </m:e>
                      </m:nary>
                    </m:oMath>
                  </m:oMathPara>
                </a14:m>
                <a:endParaRPr lang="en-US" sz="2400" dirty="0"/>
              </a:p>
            </p:txBody>
          </p:sp>
        </mc:Choice>
        <mc:Fallback xmlns="">
          <p:sp>
            <p:nvSpPr>
              <p:cNvPr id="4" name="TextBox 3"/>
              <p:cNvSpPr txBox="1">
                <a:spLocks noRot="1" noChangeAspect="1" noMove="1" noResize="1" noEditPoints="1" noAdjustHandles="1" noChangeArrowheads="1" noChangeShapeType="1" noTextEdit="1"/>
              </p:cNvSpPr>
              <p:nvPr/>
            </p:nvSpPr>
            <p:spPr>
              <a:xfrm>
                <a:off x="1933927" y="1696767"/>
                <a:ext cx="4733091" cy="1098891"/>
              </a:xfrm>
              <a:prstGeom prst="rect">
                <a:avLst/>
              </a:prstGeom>
              <a:blipFill rotWithShape="0">
                <a:blip r:embed="rId2"/>
                <a:stretch>
                  <a:fillRect/>
                </a:stretch>
              </a:blipFill>
            </p:spPr>
            <p:txBody>
              <a:bodyPr/>
              <a:lstStyle/>
              <a:p>
                <a:r>
                  <a:rPr lang="en-US">
                    <a:noFill/>
                  </a:rPr>
                  <a:t> </a:t>
                </a:r>
              </a:p>
            </p:txBody>
          </p:sp>
        </mc:Fallback>
      </mc:AlternateContent>
      <p:sp>
        <p:nvSpPr>
          <p:cNvPr id="2" name="Title 1"/>
          <p:cNvSpPr>
            <a:spLocks noGrp="1"/>
          </p:cNvSpPr>
          <p:nvPr>
            <p:ph type="title"/>
          </p:nvPr>
        </p:nvSpPr>
        <p:spPr/>
        <p:txBody>
          <a:bodyPr/>
          <a:lstStyle/>
          <a:p>
            <a:r>
              <a:rPr lang="en-US" dirty="0"/>
              <a:t>Synthetic Water Levels</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51115" y="3004456"/>
                <a:ext cx="8009062" cy="3608619"/>
              </a:xfrm>
            </p:spPr>
            <p:txBody>
              <a:bodyPr/>
              <a:lstStyle/>
              <a:p>
                <a:pPr marL="0" indent="0">
                  <a:buNone/>
                </a:pPr>
                <a14:m>
                  <m:oMath xmlns:m="http://schemas.openxmlformats.org/officeDocument/2006/math">
                    <m:sSub>
                      <m:sSubPr>
                        <m:ctrlPr>
                          <a:rPr lang="en-US" sz="2400" b="1" i="1" smtClean="0">
                            <a:latin typeface="Cambria Math" panose="02040503050406030204" pitchFamily="18" charset="0"/>
                          </a:rPr>
                        </m:ctrlPr>
                      </m:sSubPr>
                      <m:e>
                        <m:r>
                          <a:rPr lang="en-US" sz="2400" b="1" i="1">
                            <a:latin typeface="Cambria Math"/>
                          </a:rPr>
                          <m:t>𝑪</m:t>
                        </m:r>
                      </m:e>
                      <m:sub>
                        <m:r>
                          <a:rPr lang="en-US" sz="2400" b="1" i="1">
                            <a:latin typeface="Cambria Math"/>
                          </a:rPr>
                          <m:t>𝟎</m:t>
                        </m:r>
                      </m:sub>
                    </m:sSub>
                  </m:oMath>
                </a14:m>
                <a:r>
                  <a:rPr lang="en-US" sz="2400" dirty="0"/>
                  <a:t>   is an offset, L</a:t>
                </a:r>
              </a:p>
              <a:p>
                <a:pPr marL="0" indent="0">
                  <a:buNone/>
                </a:pPr>
                <a:r>
                  <a:rPr lang="en-US" sz="2400" b="1" i="1" dirty="0">
                    <a:latin typeface="Cambria Math" pitchFamily="18" charset="0"/>
                    <a:ea typeface="Cambria Math" pitchFamily="18" charset="0"/>
                  </a:rPr>
                  <a:t>n</a:t>
                </a:r>
                <a:r>
                  <a:rPr lang="en-US" sz="2400" dirty="0"/>
                  <a:t>    is the number of time series components	</a:t>
                </a:r>
              </a:p>
              <a:p>
                <a:pPr marL="0" indent="0">
                  <a:buNone/>
                </a:pPr>
                <a14:m>
                  <m:oMath xmlns:m="http://schemas.openxmlformats.org/officeDocument/2006/math">
                    <m:sSub>
                      <m:sSubPr>
                        <m:ctrlPr>
                          <a:rPr lang="en-US" sz="2400" b="1" i="1">
                            <a:latin typeface="Cambria Math" panose="02040503050406030204" pitchFamily="18" charset="0"/>
                          </a:rPr>
                        </m:ctrlPr>
                      </m:sSubPr>
                      <m:e>
                        <m:r>
                          <a:rPr lang="en-US" sz="2400" b="1" i="1">
                            <a:latin typeface="Cambria Math"/>
                          </a:rPr>
                          <m:t>𝑽</m:t>
                        </m:r>
                      </m:e>
                      <m:sub>
                        <m:r>
                          <a:rPr lang="en-US" sz="2400" b="1" i="1">
                            <a:latin typeface="Cambria Math"/>
                          </a:rPr>
                          <m:t>𝒊</m:t>
                        </m:r>
                      </m:sub>
                    </m:sSub>
                  </m:oMath>
                </a14:m>
                <a:r>
                  <a:rPr lang="en-US" sz="2400" dirty="0"/>
                  <a:t>   is the time series component</a:t>
                </a:r>
              </a:p>
              <a:p>
                <a:pPr marL="0" indent="0">
                  <a:buNone/>
                </a:pPr>
                <a14:m>
                  <m:oMath xmlns:m="http://schemas.openxmlformats.org/officeDocument/2006/math">
                    <m:sSub>
                      <m:sSubPr>
                        <m:ctrlPr>
                          <a:rPr lang="en-US" sz="2400" b="1" i="1">
                            <a:latin typeface="Cambria Math" panose="02040503050406030204" pitchFamily="18" charset="0"/>
                          </a:rPr>
                        </m:ctrlPr>
                      </m:sSubPr>
                      <m:e>
                        <m:r>
                          <a:rPr lang="en-US" sz="2400" b="1" i="1">
                            <a:latin typeface="Cambria Math"/>
                          </a:rPr>
                          <m:t>𝒂</m:t>
                        </m:r>
                      </m:e>
                      <m:sub>
                        <m:r>
                          <a:rPr lang="en-US" sz="2400" b="1" i="1">
                            <a:latin typeface="Cambria Math"/>
                          </a:rPr>
                          <m:t>𝒊</m:t>
                        </m:r>
                      </m:sub>
                    </m:sSub>
                    <m:r>
                      <a:rPr lang="en-US" sz="2400" b="1" i="1" smtClean="0">
                        <a:latin typeface="Cambria Math"/>
                      </a:rPr>
                      <m:t>  </m:t>
                    </m:r>
                  </m:oMath>
                </a14:m>
                <a:r>
                  <a:rPr lang="en-US" sz="2400" b="1" i="1" dirty="0">
                    <a:latin typeface="Cambria Math" pitchFamily="18" charset="0"/>
                    <a:ea typeface="Cambria Math" pitchFamily="18" charset="0"/>
                  </a:rPr>
                  <a:t>  </a:t>
                </a:r>
                <a:r>
                  <a:rPr lang="en-US" sz="2400" dirty="0"/>
                  <a:t>is the amplitude multiplier of the </a:t>
                </a:r>
                <a:r>
                  <a:rPr lang="en-US" sz="2400" dirty="0" err="1"/>
                  <a:t>i</a:t>
                </a:r>
                <a:r>
                  <a:rPr lang="en-US" sz="2400" baseline="30000" dirty="0" err="1"/>
                  <a:t>th</a:t>
                </a:r>
                <a:r>
                  <a:rPr lang="en-US" sz="2400" dirty="0"/>
                  <a:t> component, L</a:t>
                </a:r>
              </a:p>
              <a:p>
                <a:pPr marL="0" indent="0">
                  <a:buNone/>
                </a:pPr>
                <a14:m>
                  <m:oMath xmlns:m="http://schemas.openxmlformats.org/officeDocument/2006/math">
                    <m:sSub>
                      <m:sSubPr>
                        <m:ctrlPr>
                          <a:rPr lang="en-US" sz="2400" b="1" i="1">
                            <a:latin typeface="Cambria Math" panose="02040503050406030204" pitchFamily="18" charset="0"/>
                          </a:rPr>
                        </m:ctrlPr>
                      </m:sSubPr>
                      <m:e>
                        <m:r>
                          <a:rPr lang="en-US" sz="2400" b="1" i="1">
                            <a:latin typeface="Cambria Math"/>
                            <a:ea typeface="Cambria Math"/>
                          </a:rPr>
                          <m:t>𝝓</m:t>
                        </m:r>
                      </m:e>
                      <m:sub>
                        <m:r>
                          <a:rPr lang="en-US" sz="2400" b="1" i="1">
                            <a:latin typeface="Cambria Math"/>
                          </a:rPr>
                          <m:t>𝒊</m:t>
                        </m:r>
                      </m:sub>
                    </m:sSub>
                  </m:oMath>
                </a14:m>
                <a:r>
                  <a:rPr lang="en-US" sz="2400" b="1" i="1" baseline="30000" dirty="0">
                    <a:latin typeface="Cambria Math" pitchFamily="18" charset="0"/>
                    <a:ea typeface="Cambria Math" pitchFamily="18" charset="0"/>
                  </a:rPr>
                  <a:t>     </a:t>
                </a:r>
                <a:r>
                  <a:rPr lang="en-US" sz="2400" dirty="0"/>
                  <a:t>is the phase shift of the </a:t>
                </a:r>
                <a:r>
                  <a:rPr lang="en-US" sz="2400" dirty="0" err="1"/>
                  <a:t>i</a:t>
                </a:r>
                <a:r>
                  <a:rPr lang="en-US" sz="2400" baseline="30000" dirty="0" err="1"/>
                  <a:t>th</a:t>
                </a:r>
                <a:r>
                  <a:rPr lang="en-US" sz="2400" dirty="0"/>
                  <a:t> component, T</a:t>
                </a:r>
              </a:p>
              <a:p>
                <a:pPr marL="0" indent="0">
                  <a:buNone/>
                </a:pPr>
                <a14:m>
                  <m:oMath xmlns:m="http://schemas.openxmlformats.org/officeDocument/2006/math">
                    <m:sSub>
                      <m:sSubPr>
                        <m:ctrlPr>
                          <a:rPr lang="en-US" sz="2400" b="1" i="1">
                            <a:latin typeface="Cambria Math" panose="02040503050406030204" pitchFamily="18" charset="0"/>
                          </a:rPr>
                        </m:ctrlPr>
                      </m:sSubPr>
                      <m:e>
                        <m:r>
                          <a:rPr lang="en-US" sz="2400" b="1" i="1">
                            <a:latin typeface="Cambria Math"/>
                          </a:rPr>
                          <m:t>𝑽</m:t>
                        </m:r>
                      </m:e>
                      <m:sub>
                        <m:r>
                          <a:rPr lang="en-US" sz="2400" b="1" i="1">
                            <a:latin typeface="Cambria Math"/>
                          </a:rPr>
                          <m:t>𝒊</m:t>
                        </m:r>
                      </m:sub>
                    </m:sSub>
                    <m:d>
                      <m:dPr>
                        <m:ctrlPr>
                          <a:rPr lang="en-US" sz="2400" b="1" i="1">
                            <a:latin typeface="Cambria Math" panose="02040503050406030204" pitchFamily="18" charset="0"/>
                          </a:rPr>
                        </m:ctrlPr>
                      </m:dPr>
                      <m:e>
                        <m:r>
                          <a:rPr lang="en-US" sz="2400" b="1" i="1">
                            <a:latin typeface="Cambria Math"/>
                          </a:rPr>
                          <m:t>𝒕</m:t>
                        </m:r>
                        <m:r>
                          <a:rPr lang="en-US" sz="2400" b="1" i="1">
                            <a:latin typeface="Cambria Math"/>
                          </a:rPr>
                          <m:t>+</m:t>
                        </m:r>
                        <m:sSub>
                          <m:sSubPr>
                            <m:ctrlPr>
                              <a:rPr lang="en-US" sz="2400" b="1" i="1">
                                <a:latin typeface="Cambria Math" panose="02040503050406030204" pitchFamily="18" charset="0"/>
                              </a:rPr>
                            </m:ctrlPr>
                          </m:sSubPr>
                          <m:e>
                            <m:r>
                              <a:rPr lang="en-US" sz="2400" b="1" i="1">
                                <a:latin typeface="Cambria Math"/>
                                <a:ea typeface="Cambria Math"/>
                              </a:rPr>
                              <m:t>𝝓</m:t>
                            </m:r>
                          </m:e>
                          <m:sub>
                            <m:r>
                              <a:rPr lang="en-US" sz="2400" b="1" i="1">
                                <a:latin typeface="Cambria Math"/>
                              </a:rPr>
                              <m:t>𝒊</m:t>
                            </m:r>
                          </m:sub>
                        </m:sSub>
                      </m:e>
                    </m:d>
                  </m:oMath>
                </a14:m>
                <a:r>
                  <a:rPr lang="en-US" sz="2400" b="1" i="1" baseline="30000" dirty="0">
                    <a:latin typeface="Cambria Math" pitchFamily="18" charset="0"/>
                    <a:ea typeface="Cambria Math" pitchFamily="18" charset="0"/>
                  </a:rPr>
                  <a:t>  </a:t>
                </a:r>
                <a:r>
                  <a:rPr lang="en-US" sz="2400" dirty="0"/>
                  <a:t>is the value of the </a:t>
                </a:r>
                <a:r>
                  <a:rPr lang="en-US" sz="2400" dirty="0" err="1"/>
                  <a:t>i</a:t>
                </a:r>
                <a:r>
                  <a:rPr lang="en-US" sz="2400" baseline="30000" dirty="0" err="1"/>
                  <a:t>th</a:t>
                </a:r>
                <a:r>
                  <a:rPr lang="en-US" sz="2400" dirty="0"/>
                  <a:t> component at time </a:t>
                </a:r>
                <a14:m>
                  <m:oMath xmlns:m="http://schemas.openxmlformats.org/officeDocument/2006/math">
                    <m:r>
                      <a:rPr lang="en-US" sz="2400" b="1" i="1">
                        <a:latin typeface="Cambria Math"/>
                      </a:rPr>
                      <m:t>𝒕</m:t>
                    </m:r>
                    <m:r>
                      <a:rPr lang="en-US" sz="2400" b="1" i="1">
                        <a:latin typeface="Cambria Math"/>
                      </a:rPr>
                      <m:t>+</m:t>
                    </m:r>
                    <m:sSub>
                      <m:sSubPr>
                        <m:ctrlPr>
                          <a:rPr lang="en-US" sz="2400" b="1" i="1">
                            <a:latin typeface="Cambria Math" panose="02040503050406030204" pitchFamily="18" charset="0"/>
                          </a:rPr>
                        </m:ctrlPr>
                      </m:sSubPr>
                      <m:e>
                        <m:r>
                          <a:rPr lang="en-US" sz="2400" b="1" i="1">
                            <a:latin typeface="Cambria Math"/>
                            <a:ea typeface="Cambria Math"/>
                          </a:rPr>
                          <m:t>𝝓</m:t>
                        </m:r>
                      </m:e>
                      <m:sub>
                        <m:r>
                          <a:rPr lang="en-US" sz="2400" b="1" i="1">
                            <a:latin typeface="Cambria Math"/>
                          </a:rPr>
                          <m:t>𝒊</m:t>
                        </m:r>
                      </m:sub>
                    </m:sSub>
                  </m:oMath>
                </a14:m>
                <a:endParaRPr lang="en-US" sz="2400" b="1" dirty="0"/>
              </a:p>
              <a:p>
                <a:pPr marL="0" indent="0">
                  <a:buNone/>
                </a:pPr>
                <a:endParaRPr lang="en-US" sz="2400" b="1" i="1" baseline="30000" dirty="0">
                  <a:latin typeface="Cambria Math" pitchFamily="18" charset="0"/>
                  <a:ea typeface="Cambria Math" pitchFamily="18" charset="0"/>
                </a:endParaRPr>
              </a:p>
              <a:p>
                <a:pPr marL="0" indent="0">
                  <a:buNone/>
                </a:pPr>
                <a:r>
                  <a:rPr lang="en-US" sz="2800" dirty="0"/>
                  <a:t>All series interpolated ► Functions are smooth</a:t>
                </a:r>
                <a:endParaRPr lang="en-US" sz="2800" b="1" i="1" baseline="30000" dirty="0">
                  <a:latin typeface="Cambria Math" pitchFamily="18" charset="0"/>
                  <a:ea typeface="Cambria Math" pitchFamily="18" charset="0"/>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51115" y="3004456"/>
                <a:ext cx="8009062" cy="3608619"/>
              </a:xfrm>
              <a:blipFill rotWithShape="0">
                <a:blip r:embed="rId3"/>
                <a:stretch>
                  <a:fillRect l="-1522" t="-1182" b="-507"/>
                </a:stretch>
              </a:blipFill>
            </p:spPr>
            <p:txBody>
              <a:bodyPr/>
              <a:lstStyle/>
              <a:p>
                <a:r>
                  <a:rPr lang="en-US">
                    <a:noFill/>
                  </a:rPr>
                  <a:t> </a:t>
                </a:r>
              </a:p>
            </p:txBody>
          </p:sp>
        </mc:Fallback>
      </mc:AlternateContent>
      <p:sp>
        <p:nvSpPr>
          <p:cNvPr id="5" name="Rectangle 4"/>
          <p:cNvSpPr/>
          <p:nvPr/>
        </p:nvSpPr>
        <p:spPr bwMode="auto">
          <a:xfrm>
            <a:off x="4618805" y="2023788"/>
            <a:ext cx="321495" cy="467703"/>
          </a:xfrm>
          <a:prstGeom prst="rect">
            <a:avLst/>
          </a:prstGeom>
          <a:solidFill>
            <a:schemeClr val="accent6">
              <a:lumMod val="60000"/>
              <a:lumOff val="40000"/>
              <a:alpha val="46000"/>
            </a:schemeClr>
          </a:solidFill>
          <a:ln w="9525" cap="flat" cmpd="sng" algn="ctr">
            <a:solidFill>
              <a:schemeClr val="accent6">
                <a:lumMod val="75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400" b="1" i="0" u="none" strike="noStrike" cap="none" normalizeH="0" baseline="0">
              <a:ln>
                <a:noFill/>
              </a:ln>
              <a:solidFill>
                <a:schemeClr val="tx1"/>
              </a:solidFill>
              <a:effectLst/>
              <a:latin typeface="Times New Roman" pitchFamily="18" charset="0"/>
            </a:endParaRPr>
          </a:p>
        </p:txBody>
      </p:sp>
      <p:sp>
        <p:nvSpPr>
          <p:cNvPr id="6" name="Rectangle 5"/>
          <p:cNvSpPr/>
          <p:nvPr/>
        </p:nvSpPr>
        <p:spPr bwMode="auto">
          <a:xfrm>
            <a:off x="5922188" y="2023787"/>
            <a:ext cx="398417" cy="467703"/>
          </a:xfrm>
          <a:prstGeom prst="rect">
            <a:avLst/>
          </a:prstGeom>
          <a:solidFill>
            <a:schemeClr val="accent6">
              <a:lumMod val="60000"/>
              <a:lumOff val="40000"/>
              <a:alpha val="46000"/>
            </a:schemeClr>
          </a:solidFill>
          <a:ln w="9525" cap="flat" cmpd="sng" algn="ctr">
            <a:solidFill>
              <a:schemeClr val="accent6">
                <a:lumMod val="75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400" b="1" i="0" u="none" strike="noStrike" cap="none" normalizeH="0" baseline="0">
              <a:ln>
                <a:noFill/>
              </a:ln>
              <a:solidFill>
                <a:schemeClr val="tx1"/>
              </a:solidFill>
              <a:effectLst/>
              <a:latin typeface="Times New Roman" pitchFamily="18" charset="0"/>
            </a:endParaRPr>
          </a:p>
        </p:txBody>
      </p:sp>
      <p:sp>
        <p:nvSpPr>
          <p:cNvPr id="7" name="TextBox 6"/>
          <p:cNvSpPr txBox="1"/>
          <p:nvPr/>
        </p:nvSpPr>
        <p:spPr>
          <a:xfrm>
            <a:off x="4656905" y="1347277"/>
            <a:ext cx="1632857" cy="400110"/>
          </a:xfrm>
          <a:prstGeom prst="rect">
            <a:avLst/>
          </a:prstGeom>
          <a:noFill/>
        </p:spPr>
        <p:txBody>
          <a:bodyPr wrap="square" rtlCol="0">
            <a:spAutoFit/>
          </a:bodyPr>
          <a:lstStyle/>
          <a:p>
            <a:r>
              <a:rPr lang="en-US" sz="2000" b="0" dirty="0">
                <a:latin typeface="+mj-lt"/>
              </a:rPr>
              <a:t>Estimated</a:t>
            </a:r>
          </a:p>
        </p:txBody>
      </p:sp>
      <p:sp>
        <p:nvSpPr>
          <p:cNvPr id="9" name="Rectangle 8"/>
          <p:cNvSpPr/>
          <p:nvPr/>
        </p:nvSpPr>
        <p:spPr bwMode="auto">
          <a:xfrm>
            <a:off x="5003800" y="2023724"/>
            <a:ext cx="341511" cy="467703"/>
          </a:xfrm>
          <a:prstGeom prst="rect">
            <a:avLst/>
          </a:prstGeom>
          <a:solidFill>
            <a:srgbClr val="FF6600">
              <a:alpha val="46000"/>
            </a:srgbClr>
          </a:solidFill>
          <a:ln w="15875"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400" b="1" i="0" u="none" strike="noStrike" cap="none" normalizeH="0" baseline="0">
              <a:ln>
                <a:noFill/>
              </a:ln>
              <a:solidFill>
                <a:schemeClr val="tx1"/>
              </a:solidFill>
              <a:effectLst/>
              <a:latin typeface="Times New Roman" pitchFamily="18" charset="0"/>
            </a:endParaRPr>
          </a:p>
        </p:txBody>
      </p:sp>
      <p:cxnSp>
        <p:nvCxnSpPr>
          <p:cNvPr id="13" name="Straight Connector 12"/>
          <p:cNvCxnSpPr>
            <a:endCxn id="7" idx="2"/>
          </p:cNvCxnSpPr>
          <p:nvPr/>
        </p:nvCxnSpPr>
        <p:spPr bwMode="auto">
          <a:xfrm flipV="1">
            <a:off x="4803863" y="1747387"/>
            <a:ext cx="669471" cy="276400"/>
          </a:xfrm>
          <a:prstGeom prst="line">
            <a:avLst/>
          </a:prstGeom>
          <a:noFill/>
          <a:ln w="12700" cap="flat" cmpd="sng" algn="ctr">
            <a:solidFill>
              <a:schemeClr val="tx1"/>
            </a:solidFill>
            <a:prstDash val="solid"/>
            <a:round/>
            <a:headEnd type="none" w="med" len="med"/>
            <a:tailEnd type="none" w="med" len="med"/>
          </a:ln>
          <a:effectLst/>
        </p:spPr>
      </p:cxnSp>
      <p:cxnSp>
        <p:nvCxnSpPr>
          <p:cNvPr id="15" name="Straight Connector 14"/>
          <p:cNvCxnSpPr>
            <a:stCxn id="7" idx="2"/>
            <a:endCxn id="6" idx="0"/>
          </p:cNvCxnSpPr>
          <p:nvPr/>
        </p:nvCxnSpPr>
        <p:spPr bwMode="auto">
          <a:xfrm>
            <a:off x="5473334" y="1747387"/>
            <a:ext cx="648063" cy="276400"/>
          </a:xfrm>
          <a:prstGeom prst="line">
            <a:avLst/>
          </a:prstGeom>
          <a:noFill/>
          <a:ln w="12700" cap="flat" cmpd="sng" algn="ctr">
            <a:solidFill>
              <a:schemeClr val="tx1"/>
            </a:solidFill>
            <a:prstDash val="solid"/>
            <a:round/>
            <a:headEnd type="none" w="med" len="med"/>
            <a:tailEnd type="none" w="med" len="med"/>
          </a:ln>
          <a:effectLst/>
        </p:spPr>
      </p:cxnSp>
    </p:spTree>
    <p:extLst>
      <p:ext uri="{BB962C8B-B14F-4D97-AF65-F5344CB8AC3E}">
        <p14:creationId xmlns:p14="http://schemas.microsoft.com/office/powerpoint/2010/main" val="1950412280"/>
      </p:ext>
    </p:extLst>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1"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p:bldP spid="9" grpId="0" animBg="1"/>
      <p:bldP spid="9" grpId="1"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0" y="11113"/>
            <a:ext cx="9144000" cy="1123950"/>
          </a:xfrm>
        </p:spPr>
        <p:txBody>
          <a:bodyPr/>
          <a:lstStyle/>
          <a:p>
            <a:r>
              <a:rPr lang="en-US" dirty="0"/>
              <a:t>Water-Level Modeling</a:t>
            </a:r>
          </a:p>
        </p:txBody>
      </p:sp>
      <p:sp>
        <p:nvSpPr>
          <p:cNvPr id="180227" name="Rectangle 3"/>
          <p:cNvSpPr>
            <a:spLocks noGrp="1" noChangeArrowheads="1"/>
          </p:cNvSpPr>
          <p:nvPr>
            <p:ph idx="1"/>
          </p:nvPr>
        </p:nvSpPr>
        <p:spPr>
          <a:xfrm>
            <a:off x="961292" y="4790830"/>
            <a:ext cx="8058420" cy="1969477"/>
          </a:xfrm>
        </p:spPr>
        <p:txBody>
          <a:bodyPr/>
          <a:lstStyle/>
          <a:p>
            <a:pPr>
              <a:lnSpc>
                <a:spcPct val="130000"/>
              </a:lnSpc>
              <a:spcBef>
                <a:spcPts val="0"/>
              </a:spcBef>
            </a:pPr>
            <a:r>
              <a:rPr lang="en-US" sz="2800" dirty="0"/>
              <a:t>Fit measured water levels</a:t>
            </a:r>
          </a:p>
          <a:p>
            <a:pPr>
              <a:lnSpc>
                <a:spcPct val="130000"/>
              </a:lnSpc>
              <a:spcBef>
                <a:spcPts val="0"/>
              </a:spcBef>
            </a:pPr>
            <a:r>
              <a:rPr lang="en-US" sz="2800" dirty="0"/>
              <a:t>Adjust amplitude and phase each series </a:t>
            </a:r>
          </a:p>
          <a:p>
            <a:pPr>
              <a:lnSpc>
                <a:spcPct val="130000"/>
              </a:lnSpc>
              <a:spcBef>
                <a:spcPts val="0"/>
              </a:spcBef>
            </a:pPr>
            <a:r>
              <a:rPr lang="en-US" sz="2800" dirty="0"/>
              <a:t>Drawdown = Theis Transform - Residuals</a:t>
            </a:r>
          </a:p>
        </p:txBody>
      </p:sp>
      <p:sp>
        <p:nvSpPr>
          <p:cNvPr id="5" name="Background"/>
          <p:cNvSpPr>
            <a:spLocks noChangeArrowheads="1"/>
          </p:cNvSpPr>
          <p:nvPr/>
        </p:nvSpPr>
        <p:spPr bwMode="auto">
          <a:xfrm>
            <a:off x="293688" y="1201738"/>
            <a:ext cx="8467725" cy="3562350"/>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dirty="0"/>
          </a:p>
        </p:txBody>
      </p:sp>
      <p:grpSp>
        <p:nvGrpSpPr>
          <p:cNvPr id="6" name="Frame"/>
          <p:cNvGrpSpPr/>
          <p:nvPr/>
        </p:nvGrpSpPr>
        <p:grpSpPr>
          <a:xfrm>
            <a:off x="425451" y="1249363"/>
            <a:ext cx="8174038" cy="3381375"/>
            <a:chOff x="425451" y="1249363"/>
            <a:chExt cx="8174038" cy="3381375"/>
          </a:xfrm>
        </p:grpSpPr>
        <p:grpSp>
          <p:nvGrpSpPr>
            <p:cNvPr id="7" name="Group 17029"/>
            <p:cNvGrpSpPr/>
            <p:nvPr/>
          </p:nvGrpSpPr>
          <p:grpSpPr>
            <a:xfrm>
              <a:off x="1027114" y="1335088"/>
              <a:ext cx="7305675" cy="2954338"/>
              <a:chOff x="1027114" y="1335088"/>
              <a:chExt cx="7305675" cy="2954338"/>
            </a:xfrm>
          </p:grpSpPr>
          <p:sp>
            <p:nvSpPr>
              <p:cNvPr id="24" name="Rectangle 10476"/>
              <p:cNvSpPr>
                <a:spLocks noChangeArrowheads="1"/>
              </p:cNvSpPr>
              <p:nvPr/>
            </p:nvSpPr>
            <p:spPr bwMode="auto">
              <a:xfrm>
                <a:off x="1074738" y="1335088"/>
                <a:ext cx="7258050" cy="2952750"/>
              </a:xfrm>
              <a:prstGeom prst="rect">
                <a:avLst/>
              </a:prstGeom>
              <a:noFill/>
              <a:ln w="19050">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25" name="Rectangle 10477"/>
              <p:cNvSpPr>
                <a:spLocks noChangeArrowheads="1"/>
              </p:cNvSpPr>
              <p:nvPr/>
            </p:nvSpPr>
            <p:spPr bwMode="auto">
              <a:xfrm>
                <a:off x="1884363" y="1335088"/>
                <a:ext cx="9525" cy="66675"/>
              </a:xfrm>
              <a:prstGeom prst="rect">
                <a:avLst/>
              </a:prstGeom>
              <a:solidFill>
                <a:srgbClr val="000000"/>
              </a:solidFill>
              <a:ln w="1905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26" name="Rectangle 10478"/>
              <p:cNvSpPr>
                <a:spLocks noChangeArrowheads="1"/>
              </p:cNvSpPr>
              <p:nvPr/>
            </p:nvSpPr>
            <p:spPr bwMode="auto">
              <a:xfrm>
                <a:off x="1884363" y="1439863"/>
                <a:ext cx="9525" cy="66675"/>
              </a:xfrm>
              <a:prstGeom prst="rect">
                <a:avLst/>
              </a:prstGeom>
              <a:solidFill>
                <a:srgbClr val="000000"/>
              </a:solidFill>
              <a:ln w="1905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27" name="Rectangle 10479"/>
              <p:cNvSpPr>
                <a:spLocks noChangeArrowheads="1"/>
              </p:cNvSpPr>
              <p:nvPr/>
            </p:nvSpPr>
            <p:spPr bwMode="auto">
              <a:xfrm>
                <a:off x="1884363" y="1544638"/>
                <a:ext cx="9525" cy="66675"/>
              </a:xfrm>
              <a:prstGeom prst="rect">
                <a:avLst/>
              </a:prstGeom>
              <a:solidFill>
                <a:srgbClr val="000000"/>
              </a:solidFill>
              <a:ln w="1905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28" name="Rectangle 10480"/>
              <p:cNvSpPr>
                <a:spLocks noChangeArrowheads="1"/>
              </p:cNvSpPr>
              <p:nvPr/>
            </p:nvSpPr>
            <p:spPr bwMode="auto">
              <a:xfrm>
                <a:off x="1884363" y="1649413"/>
                <a:ext cx="9525" cy="66675"/>
              </a:xfrm>
              <a:prstGeom prst="rect">
                <a:avLst/>
              </a:prstGeom>
              <a:solidFill>
                <a:srgbClr val="000000"/>
              </a:solidFill>
              <a:ln w="1905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29" name="Rectangle 10481"/>
              <p:cNvSpPr>
                <a:spLocks noChangeArrowheads="1"/>
              </p:cNvSpPr>
              <p:nvPr/>
            </p:nvSpPr>
            <p:spPr bwMode="auto">
              <a:xfrm>
                <a:off x="1884363" y="1754188"/>
                <a:ext cx="9525" cy="66675"/>
              </a:xfrm>
              <a:prstGeom prst="rect">
                <a:avLst/>
              </a:prstGeom>
              <a:solidFill>
                <a:srgbClr val="000000"/>
              </a:solidFill>
              <a:ln w="1905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30" name="Rectangle 10482"/>
              <p:cNvSpPr>
                <a:spLocks noChangeArrowheads="1"/>
              </p:cNvSpPr>
              <p:nvPr/>
            </p:nvSpPr>
            <p:spPr bwMode="auto">
              <a:xfrm>
                <a:off x="1884363" y="1858963"/>
                <a:ext cx="9525" cy="66675"/>
              </a:xfrm>
              <a:prstGeom prst="rect">
                <a:avLst/>
              </a:prstGeom>
              <a:solidFill>
                <a:srgbClr val="000000"/>
              </a:solidFill>
              <a:ln w="1905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31" name="Rectangle 10483"/>
              <p:cNvSpPr>
                <a:spLocks noChangeArrowheads="1"/>
              </p:cNvSpPr>
              <p:nvPr/>
            </p:nvSpPr>
            <p:spPr bwMode="auto">
              <a:xfrm>
                <a:off x="1884363" y="1963738"/>
                <a:ext cx="9525" cy="66675"/>
              </a:xfrm>
              <a:prstGeom prst="rect">
                <a:avLst/>
              </a:prstGeom>
              <a:solidFill>
                <a:srgbClr val="000000"/>
              </a:solidFill>
              <a:ln w="1905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32" name="Rectangle 10484"/>
              <p:cNvSpPr>
                <a:spLocks noChangeArrowheads="1"/>
              </p:cNvSpPr>
              <p:nvPr/>
            </p:nvSpPr>
            <p:spPr bwMode="auto">
              <a:xfrm>
                <a:off x="1884363" y="2068513"/>
                <a:ext cx="9525" cy="66675"/>
              </a:xfrm>
              <a:prstGeom prst="rect">
                <a:avLst/>
              </a:prstGeom>
              <a:solidFill>
                <a:srgbClr val="000000"/>
              </a:solidFill>
              <a:ln w="1905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33" name="Rectangle 10485"/>
              <p:cNvSpPr>
                <a:spLocks noChangeArrowheads="1"/>
              </p:cNvSpPr>
              <p:nvPr/>
            </p:nvSpPr>
            <p:spPr bwMode="auto">
              <a:xfrm>
                <a:off x="1884363" y="2173288"/>
                <a:ext cx="9525" cy="66675"/>
              </a:xfrm>
              <a:prstGeom prst="rect">
                <a:avLst/>
              </a:prstGeom>
              <a:solidFill>
                <a:srgbClr val="000000"/>
              </a:solidFill>
              <a:ln w="1905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34" name="Rectangle 10486"/>
              <p:cNvSpPr>
                <a:spLocks noChangeArrowheads="1"/>
              </p:cNvSpPr>
              <p:nvPr/>
            </p:nvSpPr>
            <p:spPr bwMode="auto">
              <a:xfrm>
                <a:off x="1884363" y="2278063"/>
                <a:ext cx="9525" cy="66675"/>
              </a:xfrm>
              <a:prstGeom prst="rect">
                <a:avLst/>
              </a:prstGeom>
              <a:solidFill>
                <a:srgbClr val="000000"/>
              </a:solidFill>
              <a:ln w="1905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35" name="Rectangle 10487"/>
              <p:cNvSpPr>
                <a:spLocks noChangeArrowheads="1"/>
              </p:cNvSpPr>
              <p:nvPr/>
            </p:nvSpPr>
            <p:spPr bwMode="auto">
              <a:xfrm>
                <a:off x="1884363" y="2382838"/>
                <a:ext cx="9525" cy="66675"/>
              </a:xfrm>
              <a:prstGeom prst="rect">
                <a:avLst/>
              </a:prstGeom>
              <a:solidFill>
                <a:srgbClr val="000000"/>
              </a:solidFill>
              <a:ln w="1905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36" name="Rectangle 10488"/>
              <p:cNvSpPr>
                <a:spLocks noChangeArrowheads="1"/>
              </p:cNvSpPr>
              <p:nvPr/>
            </p:nvSpPr>
            <p:spPr bwMode="auto">
              <a:xfrm>
                <a:off x="1884363" y="2487613"/>
                <a:ext cx="9525" cy="66675"/>
              </a:xfrm>
              <a:prstGeom prst="rect">
                <a:avLst/>
              </a:prstGeom>
              <a:solidFill>
                <a:srgbClr val="000000"/>
              </a:solidFill>
              <a:ln w="1905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37" name="Rectangle 10489"/>
              <p:cNvSpPr>
                <a:spLocks noChangeArrowheads="1"/>
              </p:cNvSpPr>
              <p:nvPr/>
            </p:nvSpPr>
            <p:spPr bwMode="auto">
              <a:xfrm>
                <a:off x="1884363" y="2592388"/>
                <a:ext cx="9525" cy="66675"/>
              </a:xfrm>
              <a:prstGeom prst="rect">
                <a:avLst/>
              </a:prstGeom>
              <a:solidFill>
                <a:srgbClr val="000000"/>
              </a:solidFill>
              <a:ln w="1905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38" name="Rectangle 10490"/>
              <p:cNvSpPr>
                <a:spLocks noChangeArrowheads="1"/>
              </p:cNvSpPr>
              <p:nvPr/>
            </p:nvSpPr>
            <p:spPr bwMode="auto">
              <a:xfrm>
                <a:off x="1884363" y="2697163"/>
                <a:ext cx="9525" cy="66675"/>
              </a:xfrm>
              <a:prstGeom prst="rect">
                <a:avLst/>
              </a:prstGeom>
              <a:solidFill>
                <a:srgbClr val="000000"/>
              </a:solidFill>
              <a:ln w="1905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39" name="Rectangle 10491"/>
              <p:cNvSpPr>
                <a:spLocks noChangeArrowheads="1"/>
              </p:cNvSpPr>
              <p:nvPr/>
            </p:nvSpPr>
            <p:spPr bwMode="auto">
              <a:xfrm>
                <a:off x="1884363" y="2801938"/>
                <a:ext cx="9525" cy="66675"/>
              </a:xfrm>
              <a:prstGeom prst="rect">
                <a:avLst/>
              </a:prstGeom>
              <a:solidFill>
                <a:srgbClr val="000000"/>
              </a:solidFill>
              <a:ln w="1905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40" name="Rectangle 10492"/>
              <p:cNvSpPr>
                <a:spLocks noChangeArrowheads="1"/>
              </p:cNvSpPr>
              <p:nvPr/>
            </p:nvSpPr>
            <p:spPr bwMode="auto">
              <a:xfrm>
                <a:off x="1884363" y="2906713"/>
                <a:ext cx="9525" cy="66675"/>
              </a:xfrm>
              <a:prstGeom prst="rect">
                <a:avLst/>
              </a:prstGeom>
              <a:solidFill>
                <a:srgbClr val="000000"/>
              </a:solidFill>
              <a:ln w="1905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41" name="Rectangle 10493"/>
              <p:cNvSpPr>
                <a:spLocks noChangeArrowheads="1"/>
              </p:cNvSpPr>
              <p:nvPr/>
            </p:nvSpPr>
            <p:spPr bwMode="auto">
              <a:xfrm>
                <a:off x="1884363" y="3011488"/>
                <a:ext cx="9525" cy="66675"/>
              </a:xfrm>
              <a:prstGeom prst="rect">
                <a:avLst/>
              </a:prstGeom>
              <a:solidFill>
                <a:srgbClr val="000000"/>
              </a:solidFill>
              <a:ln w="1905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42" name="Rectangle 10494"/>
              <p:cNvSpPr>
                <a:spLocks noChangeArrowheads="1"/>
              </p:cNvSpPr>
              <p:nvPr/>
            </p:nvSpPr>
            <p:spPr bwMode="auto">
              <a:xfrm>
                <a:off x="1884363" y="3116263"/>
                <a:ext cx="9525" cy="66675"/>
              </a:xfrm>
              <a:prstGeom prst="rect">
                <a:avLst/>
              </a:prstGeom>
              <a:solidFill>
                <a:srgbClr val="000000"/>
              </a:solidFill>
              <a:ln w="1905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43" name="Rectangle 10495"/>
              <p:cNvSpPr>
                <a:spLocks noChangeArrowheads="1"/>
              </p:cNvSpPr>
              <p:nvPr/>
            </p:nvSpPr>
            <p:spPr bwMode="auto">
              <a:xfrm>
                <a:off x="1884363" y="3221038"/>
                <a:ext cx="9525" cy="66675"/>
              </a:xfrm>
              <a:prstGeom prst="rect">
                <a:avLst/>
              </a:prstGeom>
              <a:solidFill>
                <a:srgbClr val="000000"/>
              </a:solidFill>
              <a:ln w="1905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44" name="Rectangle 10496"/>
              <p:cNvSpPr>
                <a:spLocks noChangeArrowheads="1"/>
              </p:cNvSpPr>
              <p:nvPr/>
            </p:nvSpPr>
            <p:spPr bwMode="auto">
              <a:xfrm>
                <a:off x="1884363" y="3325813"/>
                <a:ext cx="9525" cy="66675"/>
              </a:xfrm>
              <a:prstGeom prst="rect">
                <a:avLst/>
              </a:prstGeom>
              <a:solidFill>
                <a:srgbClr val="000000"/>
              </a:solidFill>
              <a:ln w="1905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45" name="Rectangle 10497"/>
              <p:cNvSpPr>
                <a:spLocks noChangeArrowheads="1"/>
              </p:cNvSpPr>
              <p:nvPr/>
            </p:nvSpPr>
            <p:spPr bwMode="auto">
              <a:xfrm>
                <a:off x="1884363" y="3430588"/>
                <a:ext cx="9525" cy="66675"/>
              </a:xfrm>
              <a:prstGeom prst="rect">
                <a:avLst/>
              </a:prstGeom>
              <a:solidFill>
                <a:srgbClr val="000000"/>
              </a:solidFill>
              <a:ln w="1905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46" name="Rectangle 10498"/>
              <p:cNvSpPr>
                <a:spLocks noChangeArrowheads="1"/>
              </p:cNvSpPr>
              <p:nvPr/>
            </p:nvSpPr>
            <p:spPr bwMode="auto">
              <a:xfrm>
                <a:off x="1884363" y="3535363"/>
                <a:ext cx="9525" cy="66675"/>
              </a:xfrm>
              <a:prstGeom prst="rect">
                <a:avLst/>
              </a:prstGeom>
              <a:solidFill>
                <a:srgbClr val="000000"/>
              </a:solidFill>
              <a:ln w="1905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47" name="Rectangle 10499"/>
              <p:cNvSpPr>
                <a:spLocks noChangeArrowheads="1"/>
              </p:cNvSpPr>
              <p:nvPr/>
            </p:nvSpPr>
            <p:spPr bwMode="auto">
              <a:xfrm>
                <a:off x="1884363" y="3640138"/>
                <a:ext cx="9525" cy="66675"/>
              </a:xfrm>
              <a:prstGeom prst="rect">
                <a:avLst/>
              </a:prstGeom>
              <a:solidFill>
                <a:srgbClr val="000000"/>
              </a:solidFill>
              <a:ln w="1905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48" name="Rectangle 10500"/>
              <p:cNvSpPr>
                <a:spLocks noChangeArrowheads="1"/>
              </p:cNvSpPr>
              <p:nvPr/>
            </p:nvSpPr>
            <p:spPr bwMode="auto">
              <a:xfrm>
                <a:off x="1884363" y="3744913"/>
                <a:ext cx="9525" cy="66675"/>
              </a:xfrm>
              <a:prstGeom prst="rect">
                <a:avLst/>
              </a:prstGeom>
              <a:solidFill>
                <a:srgbClr val="000000"/>
              </a:solidFill>
              <a:ln w="1905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49" name="Rectangle 10501"/>
              <p:cNvSpPr>
                <a:spLocks noChangeArrowheads="1"/>
              </p:cNvSpPr>
              <p:nvPr/>
            </p:nvSpPr>
            <p:spPr bwMode="auto">
              <a:xfrm>
                <a:off x="1884363" y="3849688"/>
                <a:ext cx="9525" cy="66675"/>
              </a:xfrm>
              <a:prstGeom prst="rect">
                <a:avLst/>
              </a:prstGeom>
              <a:solidFill>
                <a:srgbClr val="000000"/>
              </a:solidFill>
              <a:ln w="1905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50" name="Rectangle 10502"/>
              <p:cNvSpPr>
                <a:spLocks noChangeArrowheads="1"/>
              </p:cNvSpPr>
              <p:nvPr/>
            </p:nvSpPr>
            <p:spPr bwMode="auto">
              <a:xfrm>
                <a:off x="1884363" y="3954463"/>
                <a:ext cx="9525" cy="66675"/>
              </a:xfrm>
              <a:prstGeom prst="rect">
                <a:avLst/>
              </a:prstGeom>
              <a:solidFill>
                <a:srgbClr val="000000"/>
              </a:solidFill>
              <a:ln w="1905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51" name="Rectangle 10503"/>
              <p:cNvSpPr>
                <a:spLocks noChangeArrowheads="1"/>
              </p:cNvSpPr>
              <p:nvPr/>
            </p:nvSpPr>
            <p:spPr bwMode="auto">
              <a:xfrm>
                <a:off x="1884363" y="4059238"/>
                <a:ext cx="9525" cy="66675"/>
              </a:xfrm>
              <a:prstGeom prst="rect">
                <a:avLst/>
              </a:prstGeom>
              <a:solidFill>
                <a:srgbClr val="000000"/>
              </a:solidFill>
              <a:ln w="1905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52" name="Rectangle 10504"/>
              <p:cNvSpPr>
                <a:spLocks noChangeArrowheads="1"/>
              </p:cNvSpPr>
              <p:nvPr/>
            </p:nvSpPr>
            <p:spPr bwMode="auto">
              <a:xfrm>
                <a:off x="1884363" y="4164013"/>
                <a:ext cx="9525" cy="66675"/>
              </a:xfrm>
              <a:prstGeom prst="rect">
                <a:avLst/>
              </a:prstGeom>
              <a:solidFill>
                <a:srgbClr val="000000"/>
              </a:solidFill>
              <a:ln w="1905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53" name="Rectangle 10505"/>
              <p:cNvSpPr>
                <a:spLocks noChangeArrowheads="1"/>
              </p:cNvSpPr>
              <p:nvPr/>
            </p:nvSpPr>
            <p:spPr bwMode="auto">
              <a:xfrm>
                <a:off x="1884363" y="4268788"/>
                <a:ext cx="9525" cy="19050"/>
              </a:xfrm>
              <a:prstGeom prst="rect">
                <a:avLst/>
              </a:prstGeom>
              <a:solidFill>
                <a:srgbClr val="000000"/>
              </a:solidFill>
              <a:ln w="1905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54" name="Rectangle 10506"/>
              <p:cNvSpPr>
                <a:spLocks noChangeArrowheads="1"/>
              </p:cNvSpPr>
              <p:nvPr/>
            </p:nvSpPr>
            <p:spPr bwMode="auto">
              <a:xfrm>
                <a:off x="2684463" y="1335088"/>
                <a:ext cx="9525" cy="66675"/>
              </a:xfrm>
              <a:prstGeom prst="rect">
                <a:avLst/>
              </a:prstGeom>
              <a:solidFill>
                <a:srgbClr val="000000"/>
              </a:solidFill>
              <a:ln w="1905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55" name="Rectangle 10507"/>
              <p:cNvSpPr>
                <a:spLocks noChangeArrowheads="1"/>
              </p:cNvSpPr>
              <p:nvPr/>
            </p:nvSpPr>
            <p:spPr bwMode="auto">
              <a:xfrm>
                <a:off x="2684463" y="1439863"/>
                <a:ext cx="9525" cy="66675"/>
              </a:xfrm>
              <a:prstGeom prst="rect">
                <a:avLst/>
              </a:prstGeom>
              <a:solidFill>
                <a:srgbClr val="000000"/>
              </a:solidFill>
              <a:ln w="1905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56" name="Rectangle 10508"/>
              <p:cNvSpPr>
                <a:spLocks noChangeArrowheads="1"/>
              </p:cNvSpPr>
              <p:nvPr/>
            </p:nvSpPr>
            <p:spPr bwMode="auto">
              <a:xfrm>
                <a:off x="2684463" y="1544638"/>
                <a:ext cx="9525" cy="66675"/>
              </a:xfrm>
              <a:prstGeom prst="rect">
                <a:avLst/>
              </a:prstGeom>
              <a:solidFill>
                <a:srgbClr val="000000"/>
              </a:solidFill>
              <a:ln w="1905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57" name="Rectangle 10509"/>
              <p:cNvSpPr>
                <a:spLocks noChangeArrowheads="1"/>
              </p:cNvSpPr>
              <p:nvPr/>
            </p:nvSpPr>
            <p:spPr bwMode="auto">
              <a:xfrm>
                <a:off x="2684463" y="1649413"/>
                <a:ext cx="9525" cy="66675"/>
              </a:xfrm>
              <a:prstGeom prst="rect">
                <a:avLst/>
              </a:prstGeom>
              <a:solidFill>
                <a:srgbClr val="000000"/>
              </a:solidFill>
              <a:ln w="1905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58" name="Rectangle 10510"/>
              <p:cNvSpPr>
                <a:spLocks noChangeArrowheads="1"/>
              </p:cNvSpPr>
              <p:nvPr/>
            </p:nvSpPr>
            <p:spPr bwMode="auto">
              <a:xfrm>
                <a:off x="2684463" y="1754188"/>
                <a:ext cx="9525" cy="66675"/>
              </a:xfrm>
              <a:prstGeom prst="rect">
                <a:avLst/>
              </a:prstGeom>
              <a:solidFill>
                <a:srgbClr val="000000"/>
              </a:solidFill>
              <a:ln w="1905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59" name="Rectangle 10511"/>
              <p:cNvSpPr>
                <a:spLocks noChangeArrowheads="1"/>
              </p:cNvSpPr>
              <p:nvPr/>
            </p:nvSpPr>
            <p:spPr bwMode="auto">
              <a:xfrm>
                <a:off x="2684463" y="1858963"/>
                <a:ext cx="9525" cy="66675"/>
              </a:xfrm>
              <a:prstGeom prst="rect">
                <a:avLst/>
              </a:prstGeom>
              <a:solidFill>
                <a:srgbClr val="000000"/>
              </a:solidFill>
              <a:ln w="1905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60" name="Rectangle 10512"/>
              <p:cNvSpPr>
                <a:spLocks noChangeArrowheads="1"/>
              </p:cNvSpPr>
              <p:nvPr/>
            </p:nvSpPr>
            <p:spPr bwMode="auto">
              <a:xfrm>
                <a:off x="2684463" y="1963738"/>
                <a:ext cx="9525" cy="66675"/>
              </a:xfrm>
              <a:prstGeom prst="rect">
                <a:avLst/>
              </a:prstGeom>
              <a:solidFill>
                <a:srgbClr val="000000"/>
              </a:solidFill>
              <a:ln w="1905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61" name="Rectangle 10513"/>
              <p:cNvSpPr>
                <a:spLocks noChangeArrowheads="1"/>
              </p:cNvSpPr>
              <p:nvPr/>
            </p:nvSpPr>
            <p:spPr bwMode="auto">
              <a:xfrm>
                <a:off x="2684463" y="2068513"/>
                <a:ext cx="9525" cy="66675"/>
              </a:xfrm>
              <a:prstGeom prst="rect">
                <a:avLst/>
              </a:prstGeom>
              <a:solidFill>
                <a:srgbClr val="000000"/>
              </a:solidFill>
              <a:ln w="1905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62" name="Rectangle 10514"/>
              <p:cNvSpPr>
                <a:spLocks noChangeArrowheads="1"/>
              </p:cNvSpPr>
              <p:nvPr/>
            </p:nvSpPr>
            <p:spPr bwMode="auto">
              <a:xfrm>
                <a:off x="2684463" y="2173288"/>
                <a:ext cx="9525" cy="66675"/>
              </a:xfrm>
              <a:prstGeom prst="rect">
                <a:avLst/>
              </a:prstGeom>
              <a:solidFill>
                <a:srgbClr val="000000"/>
              </a:solidFill>
              <a:ln w="1905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63" name="Rectangle 10515"/>
              <p:cNvSpPr>
                <a:spLocks noChangeArrowheads="1"/>
              </p:cNvSpPr>
              <p:nvPr/>
            </p:nvSpPr>
            <p:spPr bwMode="auto">
              <a:xfrm>
                <a:off x="2684463" y="2278063"/>
                <a:ext cx="9525" cy="66675"/>
              </a:xfrm>
              <a:prstGeom prst="rect">
                <a:avLst/>
              </a:prstGeom>
              <a:solidFill>
                <a:srgbClr val="000000"/>
              </a:solidFill>
              <a:ln w="1905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64" name="Rectangle 10516"/>
              <p:cNvSpPr>
                <a:spLocks noChangeArrowheads="1"/>
              </p:cNvSpPr>
              <p:nvPr/>
            </p:nvSpPr>
            <p:spPr bwMode="auto">
              <a:xfrm>
                <a:off x="2684463" y="2382838"/>
                <a:ext cx="9525" cy="66675"/>
              </a:xfrm>
              <a:prstGeom prst="rect">
                <a:avLst/>
              </a:prstGeom>
              <a:solidFill>
                <a:srgbClr val="000000"/>
              </a:solidFill>
              <a:ln w="1905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65" name="Rectangle 10517"/>
              <p:cNvSpPr>
                <a:spLocks noChangeArrowheads="1"/>
              </p:cNvSpPr>
              <p:nvPr/>
            </p:nvSpPr>
            <p:spPr bwMode="auto">
              <a:xfrm>
                <a:off x="2684463" y="2487613"/>
                <a:ext cx="9525" cy="66675"/>
              </a:xfrm>
              <a:prstGeom prst="rect">
                <a:avLst/>
              </a:prstGeom>
              <a:solidFill>
                <a:srgbClr val="000000"/>
              </a:solidFill>
              <a:ln w="1905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66" name="Rectangle 10518"/>
              <p:cNvSpPr>
                <a:spLocks noChangeArrowheads="1"/>
              </p:cNvSpPr>
              <p:nvPr/>
            </p:nvSpPr>
            <p:spPr bwMode="auto">
              <a:xfrm>
                <a:off x="2684463" y="2592388"/>
                <a:ext cx="9525" cy="66675"/>
              </a:xfrm>
              <a:prstGeom prst="rect">
                <a:avLst/>
              </a:prstGeom>
              <a:solidFill>
                <a:srgbClr val="000000"/>
              </a:solidFill>
              <a:ln w="1905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67" name="Rectangle 10519"/>
              <p:cNvSpPr>
                <a:spLocks noChangeArrowheads="1"/>
              </p:cNvSpPr>
              <p:nvPr/>
            </p:nvSpPr>
            <p:spPr bwMode="auto">
              <a:xfrm>
                <a:off x="2684463" y="2697163"/>
                <a:ext cx="9525" cy="66675"/>
              </a:xfrm>
              <a:prstGeom prst="rect">
                <a:avLst/>
              </a:prstGeom>
              <a:solidFill>
                <a:srgbClr val="000000"/>
              </a:solidFill>
              <a:ln w="1905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68" name="Rectangle 10520"/>
              <p:cNvSpPr>
                <a:spLocks noChangeArrowheads="1"/>
              </p:cNvSpPr>
              <p:nvPr/>
            </p:nvSpPr>
            <p:spPr bwMode="auto">
              <a:xfrm>
                <a:off x="2684463" y="2801938"/>
                <a:ext cx="9525" cy="66675"/>
              </a:xfrm>
              <a:prstGeom prst="rect">
                <a:avLst/>
              </a:prstGeom>
              <a:solidFill>
                <a:srgbClr val="000000"/>
              </a:solidFill>
              <a:ln w="1905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69" name="Rectangle 10521"/>
              <p:cNvSpPr>
                <a:spLocks noChangeArrowheads="1"/>
              </p:cNvSpPr>
              <p:nvPr/>
            </p:nvSpPr>
            <p:spPr bwMode="auto">
              <a:xfrm>
                <a:off x="2684463" y="2906713"/>
                <a:ext cx="9525" cy="66675"/>
              </a:xfrm>
              <a:prstGeom prst="rect">
                <a:avLst/>
              </a:prstGeom>
              <a:solidFill>
                <a:srgbClr val="000000"/>
              </a:solidFill>
              <a:ln w="1905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70" name="Rectangle 10522"/>
              <p:cNvSpPr>
                <a:spLocks noChangeArrowheads="1"/>
              </p:cNvSpPr>
              <p:nvPr/>
            </p:nvSpPr>
            <p:spPr bwMode="auto">
              <a:xfrm>
                <a:off x="2684463" y="3011488"/>
                <a:ext cx="9525" cy="66675"/>
              </a:xfrm>
              <a:prstGeom prst="rect">
                <a:avLst/>
              </a:prstGeom>
              <a:solidFill>
                <a:srgbClr val="000000"/>
              </a:solidFill>
              <a:ln w="1905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71" name="Rectangle 10523"/>
              <p:cNvSpPr>
                <a:spLocks noChangeArrowheads="1"/>
              </p:cNvSpPr>
              <p:nvPr/>
            </p:nvSpPr>
            <p:spPr bwMode="auto">
              <a:xfrm>
                <a:off x="2684463" y="3116263"/>
                <a:ext cx="9525" cy="66675"/>
              </a:xfrm>
              <a:prstGeom prst="rect">
                <a:avLst/>
              </a:prstGeom>
              <a:solidFill>
                <a:srgbClr val="000000"/>
              </a:solidFill>
              <a:ln w="1905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72" name="Rectangle 10524"/>
              <p:cNvSpPr>
                <a:spLocks noChangeArrowheads="1"/>
              </p:cNvSpPr>
              <p:nvPr/>
            </p:nvSpPr>
            <p:spPr bwMode="auto">
              <a:xfrm>
                <a:off x="2684463" y="3221038"/>
                <a:ext cx="9525" cy="66675"/>
              </a:xfrm>
              <a:prstGeom prst="rect">
                <a:avLst/>
              </a:prstGeom>
              <a:solidFill>
                <a:srgbClr val="000000"/>
              </a:solidFill>
              <a:ln w="1905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73" name="Rectangle 10525"/>
              <p:cNvSpPr>
                <a:spLocks noChangeArrowheads="1"/>
              </p:cNvSpPr>
              <p:nvPr/>
            </p:nvSpPr>
            <p:spPr bwMode="auto">
              <a:xfrm>
                <a:off x="2684463" y="3325813"/>
                <a:ext cx="9525" cy="66675"/>
              </a:xfrm>
              <a:prstGeom prst="rect">
                <a:avLst/>
              </a:prstGeom>
              <a:solidFill>
                <a:srgbClr val="000000"/>
              </a:solidFill>
              <a:ln w="1905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74" name="Rectangle 10526"/>
              <p:cNvSpPr>
                <a:spLocks noChangeArrowheads="1"/>
              </p:cNvSpPr>
              <p:nvPr/>
            </p:nvSpPr>
            <p:spPr bwMode="auto">
              <a:xfrm>
                <a:off x="2684463" y="3430588"/>
                <a:ext cx="9525" cy="66675"/>
              </a:xfrm>
              <a:prstGeom prst="rect">
                <a:avLst/>
              </a:prstGeom>
              <a:solidFill>
                <a:srgbClr val="000000"/>
              </a:solidFill>
              <a:ln w="1905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75" name="Rectangle 10527"/>
              <p:cNvSpPr>
                <a:spLocks noChangeArrowheads="1"/>
              </p:cNvSpPr>
              <p:nvPr/>
            </p:nvSpPr>
            <p:spPr bwMode="auto">
              <a:xfrm>
                <a:off x="2684463" y="3535363"/>
                <a:ext cx="9525" cy="66675"/>
              </a:xfrm>
              <a:prstGeom prst="rect">
                <a:avLst/>
              </a:prstGeom>
              <a:solidFill>
                <a:srgbClr val="000000"/>
              </a:solidFill>
              <a:ln w="1905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76" name="Rectangle 10528"/>
              <p:cNvSpPr>
                <a:spLocks noChangeArrowheads="1"/>
              </p:cNvSpPr>
              <p:nvPr/>
            </p:nvSpPr>
            <p:spPr bwMode="auto">
              <a:xfrm>
                <a:off x="2684463" y="3640138"/>
                <a:ext cx="9525" cy="66675"/>
              </a:xfrm>
              <a:prstGeom prst="rect">
                <a:avLst/>
              </a:prstGeom>
              <a:solidFill>
                <a:srgbClr val="000000"/>
              </a:solidFill>
              <a:ln w="1905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77" name="Rectangle 10529"/>
              <p:cNvSpPr>
                <a:spLocks noChangeArrowheads="1"/>
              </p:cNvSpPr>
              <p:nvPr/>
            </p:nvSpPr>
            <p:spPr bwMode="auto">
              <a:xfrm>
                <a:off x="2684463" y="3744913"/>
                <a:ext cx="9525" cy="66675"/>
              </a:xfrm>
              <a:prstGeom prst="rect">
                <a:avLst/>
              </a:prstGeom>
              <a:solidFill>
                <a:srgbClr val="000000"/>
              </a:solidFill>
              <a:ln w="1905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78" name="Rectangle 10530"/>
              <p:cNvSpPr>
                <a:spLocks noChangeArrowheads="1"/>
              </p:cNvSpPr>
              <p:nvPr/>
            </p:nvSpPr>
            <p:spPr bwMode="auto">
              <a:xfrm>
                <a:off x="2684463" y="3849688"/>
                <a:ext cx="9525" cy="66675"/>
              </a:xfrm>
              <a:prstGeom prst="rect">
                <a:avLst/>
              </a:prstGeom>
              <a:solidFill>
                <a:srgbClr val="000000"/>
              </a:solidFill>
              <a:ln w="1905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79" name="Rectangle 10531"/>
              <p:cNvSpPr>
                <a:spLocks noChangeArrowheads="1"/>
              </p:cNvSpPr>
              <p:nvPr/>
            </p:nvSpPr>
            <p:spPr bwMode="auto">
              <a:xfrm>
                <a:off x="2684463" y="3954463"/>
                <a:ext cx="9525" cy="66675"/>
              </a:xfrm>
              <a:prstGeom prst="rect">
                <a:avLst/>
              </a:prstGeom>
              <a:solidFill>
                <a:srgbClr val="000000"/>
              </a:solidFill>
              <a:ln w="1905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80" name="Rectangle 10532"/>
              <p:cNvSpPr>
                <a:spLocks noChangeArrowheads="1"/>
              </p:cNvSpPr>
              <p:nvPr/>
            </p:nvSpPr>
            <p:spPr bwMode="auto">
              <a:xfrm>
                <a:off x="2684463" y="4059238"/>
                <a:ext cx="9525" cy="66675"/>
              </a:xfrm>
              <a:prstGeom prst="rect">
                <a:avLst/>
              </a:prstGeom>
              <a:solidFill>
                <a:srgbClr val="000000"/>
              </a:solidFill>
              <a:ln w="1905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81" name="Rectangle 10533"/>
              <p:cNvSpPr>
                <a:spLocks noChangeArrowheads="1"/>
              </p:cNvSpPr>
              <p:nvPr/>
            </p:nvSpPr>
            <p:spPr bwMode="auto">
              <a:xfrm>
                <a:off x="2684463" y="4164013"/>
                <a:ext cx="9525" cy="66675"/>
              </a:xfrm>
              <a:prstGeom prst="rect">
                <a:avLst/>
              </a:prstGeom>
              <a:solidFill>
                <a:srgbClr val="000000"/>
              </a:solidFill>
              <a:ln w="1905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82" name="Rectangle 10534"/>
              <p:cNvSpPr>
                <a:spLocks noChangeArrowheads="1"/>
              </p:cNvSpPr>
              <p:nvPr/>
            </p:nvSpPr>
            <p:spPr bwMode="auto">
              <a:xfrm>
                <a:off x="2684463" y="4268788"/>
                <a:ext cx="9525" cy="19050"/>
              </a:xfrm>
              <a:prstGeom prst="rect">
                <a:avLst/>
              </a:prstGeom>
              <a:solidFill>
                <a:srgbClr val="000000"/>
              </a:solidFill>
              <a:ln w="1905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83" name="Rectangle 10535"/>
              <p:cNvSpPr>
                <a:spLocks noChangeArrowheads="1"/>
              </p:cNvSpPr>
              <p:nvPr/>
            </p:nvSpPr>
            <p:spPr bwMode="auto">
              <a:xfrm>
                <a:off x="3494088" y="1335088"/>
                <a:ext cx="9525" cy="66675"/>
              </a:xfrm>
              <a:prstGeom prst="rect">
                <a:avLst/>
              </a:prstGeom>
              <a:solidFill>
                <a:srgbClr val="000000"/>
              </a:solidFill>
              <a:ln w="1905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84" name="Rectangle 10536"/>
              <p:cNvSpPr>
                <a:spLocks noChangeArrowheads="1"/>
              </p:cNvSpPr>
              <p:nvPr/>
            </p:nvSpPr>
            <p:spPr bwMode="auto">
              <a:xfrm>
                <a:off x="3494088" y="1439863"/>
                <a:ext cx="9525" cy="66675"/>
              </a:xfrm>
              <a:prstGeom prst="rect">
                <a:avLst/>
              </a:prstGeom>
              <a:solidFill>
                <a:srgbClr val="000000"/>
              </a:solidFill>
              <a:ln w="1905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85" name="Rectangle 10537"/>
              <p:cNvSpPr>
                <a:spLocks noChangeArrowheads="1"/>
              </p:cNvSpPr>
              <p:nvPr/>
            </p:nvSpPr>
            <p:spPr bwMode="auto">
              <a:xfrm>
                <a:off x="3494088" y="1544638"/>
                <a:ext cx="9525" cy="66675"/>
              </a:xfrm>
              <a:prstGeom prst="rect">
                <a:avLst/>
              </a:prstGeom>
              <a:solidFill>
                <a:srgbClr val="000000"/>
              </a:solidFill>
              <a:ln w="1905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86" name="Rectangle 10538"/>
              <p:cNvSpPr>
                <a:spLocks noChangeArrowheads="1"/>
              </p:cNvSpPr>
              <p:nvPr/>
            </p:nvSpPr>
            <p:spPr bwMode="auto">
              <a:xfrm>
                <a:off x="3494088" y="1649413"/>
                <a:ext cx="9525" cy="66675"/>
              </a:xfrm>
              <a:prstGeom prst="rect">
                <a:avLst/>
              </a:prstGeom>
              <a:solidFill>
                <a:srgbClr val="000000"/>
              </a:solidFill>
              <a:ln w="1905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87" name="Rectangle 10539"/>
              <p:cNvSpPr>
                <a:spLocks noChangeArrowheads="1"/>
              </p:cNvSpPr>
              <p:nvPr/>
            </p:nvSpPr>
            <p:spPr bwMode="auto">
              <a:xfrm>
                <a:off x="3494088" y="1754188"/>
                <a:ext cx="9525" cy="66675"/>
              </a:xfrm>
              <a:prstGeom prst="rect">
                <a:avLst/>
              </a:prstGeom>
              <a:solidFill>
                <a:srgbClr val="000000"/>
              </a:solidFill>
              <a:ln w="1905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88" name="Rectangle 10540"/>
              <p:cNvSpPr>
                <a:spLocks noChangeArrowheads="1"/>
              </p:cNvSpPr>
              <p:nvPr/>
            </p:nvSpPr>
            <p:spPr bwMode="auto">
              <a:xfrm>
                <a:off x="3494088" y="1858963"/>
                <a:ext cx="9525" cy="66675"/>
              </a:xfrm>
              <a:prstGeom prst="rect">
                <a:avLst/>
              </a:prstGeom>
              <a:solidFill>
                <a:srgbClr val="000000"/>
              </a:solidFill>
              <a:ln w="1905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89" name="Rectangle 10541"/>
              <p:cNvSpPr>
                <a:spLocks noChangeArrowheads="1"/>
              </p:cNvSpPr>
              <p:nvPr/>
            </p:nvSpPr>
            <p:spPr bwMode="auto">
              <a:xfrm>
                <a:off x="3494088" y="1963738"/>
                <a:ext cx="9525" cy="66675"/>
              </a:xfrm>
              <a:prstGeom prst="rect">
                <a:avLst/>
              </a:prstGeom>
              <a:solidFill>
                <a:srgbClr val="000000"/>
              </a:solidFill>
              <a:ln w="1905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90" name="Rectangle 10542"/>
              <p:cNvSpPr>
                <a:spLocks noChangeArrowheads="1"/>
              </p:cNvSpPr>
              <p:nvPr/>
            </p:nvSpPr>
            <p:spPr bwMode="auto">
              <a:xfrm>
                <a:off x="3494088" y="2068513"/>
                <a:ext cx="9525" cy="66675"/>
              </a:xfrm>
              <a:prstGeom prst="rect">
                <a:avLst/>
              </a:prstGeom>
              <a:solidFill>
                <a:srgbClr val="000000"/>
              </a:solidFill>
              <a:ln w="1905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91" name="Rectangle 10543"/>
              <p:cNvSpPr>
                <a:spLocks noChangeArrowheads="1"/>
              </p:cNvSpPr>
              <p:nvPr/>
            </p:nvSpPr>
            <p:spPr bwMode="auto">
              <a:xfrm>
                <a:off x="3494088" y="2173288"/>
                <a:ext cx="9525" cy="66675"/>
              </a:xfrm>
              <a:prstGeom prst="rect">
                <a:avLst/>
              </a:prstGeom>
              <a:solidFill>
                <a:srgbClr val="000000"/>
              </a:solidFill>
              <a:ln w="1905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92" name="Rectangle 10544"/>
              <p:cNvSpPr>
                <a:spLocks noChangeArrowheads="1"/>
              </p:cNvSpPr>
              <p:nvPr/>
            </p:nvSpPr>
            <p:spPr bwMode="auto">
              <a:xfrm>
                <a:off x="3494088" y="2278063"/>
                <a:ext cx="9525" cy="66675"/>
              </a:xfrm>
              <a:prstGeom prst="rect">
                <a:avLst/>
              </a:prstGeom>
              <a:solidFill>
                <a:srgbClr val="000000"/>
              </a:solidFill>
              <a:ln w="1905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93" name="Rectangle 10545"/>
              <p:cNvSpPr>
                <a:spLocks noChangeArrowheads="1"/>
              </p:cNvSpPr>
              <p:nvPr/>
            </p:nvSpPr>
            <p:spPr bwMode="auto">
              <a:xfrm>
                <a:off x="3494088" y="2382838"/>
                <a:ext cx="9525" cy="66675"/>
              </a:xfrm>
              <a:prstGeom prst="rect">
                <a:avLst/>
              </a:prstGeom>
              <a:solidFill>
                <a:srgbClr val="000000"/>
              </a:solidFill>
              <a:ln w="1905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94" name="Rectangle 10546"/>
              <p:cNvSpPr>
                <a:spLocks noChangeArrowheads="1"/>
              </p:cNvSpPr>
              <p:nvPr/>
            </p:nvSpPr>
            <p:spPr bwMode="auto">
              <a:xfrm>
                <a:off x="3494088" y="2487613"/>
                <a:ext cx="9525" cy="66675"/>
              </a:xfrm>
              <a:prstGeom prst="rect">
                <a:avLst/>
              </a:prstGeom>
              <a:solidFill>
                <a:srgbClr val="000000"/>
              </a:solidFill>
              <a:ln w="1905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95" name="Rectangle 10547"/>
              <p:cNvSpPr>
                <a:spLocks noChangeArrowheads="1"/>
              </p:cNvSpPr>
              <p:nvPr/>
            </p:nvSpPr>
            <p:spPr bwMode="auto">
              <a:xfrm>
                <a:off x="3494088" y="2592388"/>
                <a:ext cx="9525" cy="66675"/>
              </a:xfrm>
              <a:prstGeom prst="rect">
                <a:avLst/>
              </a:prstGeom>
              <a:solidFill>
                <a:srgbClr val="000000"/>
              </a:solidFill>
              <a:ln w="1905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96" name="Rectangle 10548"/>
              <p:cNvSpPr>
                <a:spLocks noChangeArrowheads="1"/>
              </p:cNvSpPr>
              <p:nvPr/>
            </p:nvSpPr>
            <p:spPr bwMode="auto">
              <a:xfrm>
                <a:off x="3494088" y="2697163"/>
                <a:ext cx="9525" cy="66675"/>
              </a:xfrm>
              <a:prstGeom prst="rect">
                <a:avLst/>
              </a:prstGeom>
              <a:solidFill>
                <a:srgbClr val="000000"/>
              </a:solidFill>
              <a:ln w="1905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97" name="Rectangle 10549"/>
              <p:cNvSpPr>
                <a:spLocks noChangeArrowheads="1"/>
              </p:cNvSpPr>
              <p:nvPr/>
            </p:nvSpPr>
            <p:spPr bwMode="auto">
              <a:xfrm>
                <a:off x="3494088" y="2801938"/>
                <a:ext cx="9525" cy="66675"/>
              </a:xfrm>
              <a:prstGeom prst="rect">
                <a:avLst/>
              </a:prstGeom>
              <a:solidFill>
                <a:srgbClr val="000000"/>
              </a:solidFill>
              <a:ln w="1905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98" name="Rectangle 10550"/>
              <p:cNvSpPr>
                <a:spLocks noChangeArrowheads="1"/>
              </p:cNvSpPr>
              <p:nvPr/>
            </p:nvSpPr>
            <p:spPr bwMode="auto">
              <a:xfrm>
                <a:off x="3494088" y="2906713"/>
                <a:ext cx="9525" cy="66675"/>
              </a:xfrm>
              <a:prstGeom prst="rect">
                <a:avLst/>
              </a:prstGeom>
              <a:solidFill>
                <a:srgbClr val="000000"/>
              </a:solidFill>
              <a:ln w="1905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99" name="Rectangle 10551"/>
              <p:cNvSpPr>
                <a:spLocks noChangeArrowheads="1"/>
              </p:cNvSpPr>
              <p:nvPr/>
            </p:nvSpPr>
            <p:spPr bwMode="auto">
              <a:xfrm>
                <a:off x="3494088" y="3011488"/>
                <a:ext cx="9525" cy="66675"/>
              </a:xfrm>
              <a:prstGeom prst="rect">
                <a:avLst/>
              </a:prstGeom>
              <a:solidFill>
                <a:srgbClr val="000000"/>
              </a:solidFill>
              <a:ln w="1905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100" name="Rectangle 10552"/>
              <p:cNvSpPr>
                <a:spLocks noChangeArrowheads="1"/>
              </p:cNvSpPr>
              <p:nvPr/>
            </p:nvSpPr>
            <p:spPr bwMode="auto">
              <a:xfrm>
                <a:off x="3494088" y="3116263"/>
                <a:ext cx="9525" cy="66675"/>
              </a:xfrm>
              <a:prstGeom prst="rect">
                <a:avLst/>
              </a:prstGeom>
              <a:solidFill>
                <a:srgbClr val="000000"/>
              </a:solidFill>
              <a:ln w="1905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101" name="Rectangle 10553"/>
              <p:cNvSpPr>
                <a:spLocks noChangeArrowheads="1"/>
              </p:cNvSpPr>
              <p:nvPr/>
            </p:nvSpPr>
            <p:spPr bwMode="auto">
              <a:xfrm>
                <a:off x="3494088" y="3221038"/>
                <a:ext cx="9525" cy="66675"/>
              </a:xfrm>
              <a:prstGeom prst="rect">
                <a:avLst/>
              </a:prstGeom>
              <a:solidFill>
                <a:srgbClr val="000000"/>
              </a:solidFill>
              <a:ln w="1905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102" name="Rectangle 10554"/>
              <p:cNvSpPr>
                <a:spLocks noChangeArrowheads="1"/>
              </p:cNvSpPr>
              <p:nvPr/>
            </p:nvSpPr>
            <p:spPr bwMode="auto">
              <a:xfrm>
                <a:off x="3494088" y="3325813"/>
                <a:ext cx="9525" cy="66675"/>
              </a:xfrm>
              <a:prstGeom prst="rect">
                <a:avLst/>
              </a:prstGeom>
              <a:solidFill>
                <a:srgbClr val="000000"/>
              </a:solidFill>
              <a:ln w="1905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103" name="Rectangle 10555"/>
              <p:cNvSpPr>
                <a:spLocks noChangeArrowheads="1"/>
              </p:cNvSpPr>
              <p:nvPr/>
            </p:nvSpPr>
            <p:spPr bwMode="auto">
              <a:xfrm>
                <a:off x="3494088" y="3430588"/>
                <a:ext cx="9525" cy="66675"/>
              </a:xfrm>
              <a:prstGeom prst="rect">
                <a:avLst/>
              </a:prstGeom>
              <a:solidFill>
                <a:srgbClr val="000000"/>
              </a:solidFill>
              <a:ln w="1905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104" name="Rectangle 10556"/>
              <p:cNvSpPr>
                <a:spLocks noChangeArrowheads="1"/>
              </p:cNvSpPr>
              <p:nvPr/>
            </p:nvSpPr>
            <p:spPr bwMode="auto">
              <a:xfrm>
                <a:off x="3494088" y="3535363"/>
                <a:ext cx="9525" cy="66675"/>
              </a:xfrm>
              <a:prstGeom prst="rect">
                <a:avLst/>
              </a:prstGeom>
              <a:solidFill>
                <a:srgbClr val="000000"/>
              </a:solidFill>
              <a:ln w="1905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105" name="Rectangle 10557"/>
              <p:cNvSpPr>
                <a:spLocks noChangeArrowheads="1"/>
              </p:cNvSpPr>
              <p:nvPr/>
            </p:nvSpPr>
            <p:spPr bwMode="auto">
              <a:xfrm>
                <a:off x="3494088" y="3640138"/>
                <a:ext cx="9525" cy="66675"/>
              </a:xfrm>
              <a:prstGeom prst="rect">
                <a:avLst/>
              </a:prstGeom>
              <a:solidFill>
                <a:srgbClr val="000000"/>
              </a:solidFill>
              <a:ln w="1905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106" name="Rectangle 10558"/>
              <p:cNvSpPr>
                <a:spLocks noChangeArrowheads="1"/>
              </p:cNvSpPr>
              <p:nvPr/>
            </p:nvSpPr>
            <p:spPr bwMode="auto">
              <a:xfrm>
                <a:off x="3494088" y="3744913"/>
                <a:ext cx="9525" cy="66675"/>
              </a:xfrm>
              <a:prstGeom prst="rect">
                <a:avLst/>
              </a:prstGeom>
              <a:solidFill>
                <a:srgbClr val="000000"/>
              </a:solidFill>
              <a:ln w="1905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107" name="Rectangle 10559"/>
              <p:cNvSpPr>
                <a:spLocks noChangeArrowheads="1"/>
              </p:cNvSpPr>
              <p:nvPr/>
            </p:nvSpPr>
            <p:spPr bwMode="auto">
              <a:xfrm>
                <a:off x="3494088" y="3849688"/>
                <a:ext cx="9525" cy="66675"/>
              </a:xfrm>
              <a:prstGeom prst="rect">
                <a:avLst/>
              </a:prstGeom>
              <a:solidFill>
                <a:srgbClr val="000000"/>
              </a:solidFill>
              <a:ln w="1905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108" name="Rectangle 10560"/>
              <p:cNvSpPr>
                <a:spLocks noChangeArrowheads="1"/>
              </p:cNvSpPr>
              <p:nvPr/>
            </p:nvSpPr>
            <p:spPr bwMode="auto">
              <a:xfrm>
                <a:off x="3494088" y="3954463"/>
                <a:ext cx="9525" cy="66675"/>
              </a:xfrm>
              <a:prstGeom prst="rect">
                <a:avLst/>
              </a:prstGeom>
              <a:solidFill>
                <a:srgbClr val="000000"/>
              </a:solidFill>
              <a:ln w="1905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109" name="Rectangle 10561"/>
              <p:cNvSpPr>
                <a:spLocks noChangeArrowheads="1"/>
              </p:cNvSpPr>
              <p:nvPr/>
            </p:nvSpPr>
            <p:spPr bwMode="auto">
              <a:xfrm>
                <a:off x="3494088" y="4059238"/>
                <a:ext cx="9525" cy="66675"/>
              </a:xfrm>
              <a:prstGeom prst="rect">
                <a:avLst/>
              </a:prstGeom>
              <a:solidFill>
                <a:srgbClr val="000000"/>
              </a:solidFill>
              <a:ln w="1905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110" name="Rectangle 10562"/>
              <p:cNvSpPr>
                <a:spLocks noChangeArrowheads="1"/>
              </p:cNvSpPr>
              <p:nvPr/>
            </p:nvSpPr>
            <p:spPr bwMode="auto">
              <a:xfrm>
                <a:off x="3494088" y="4164013"/>
                <a:ext cx="9525" cy="66675"/>
              </a:xfrm>
              <a:prstGeom prst="rect">
                <a:avLst/>
              </a:prstGeom>
              <a:solidFill>
                <a:srgbClr val="000000"/>
              </a:solidFill>
              <a:ln w="1905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111" name="Rectangle 10563"/>
              <p:cNvSpPr>
                <a:spLocks noChangeArrowheads="1"/>
              </p:cNvSpPr>
              <p:nvPr/>
            </p:nvSpPr>
            <p:spPr bwMode="auto">
              <a:xfrm>
                <a:off x="3494088" y="4268788"/>
                <a:ext cx="9525" cy="19050"/>
              </a:xfrm>
              <a:prstGeom prst="rect">
                <a:avLst/>
              </a:prstGeom>
              <a:solidFill>
                <a:srgbClr val="000000"/>
              </a:solidFill>
              <a:ln w="1905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112" name="Rectangle 10564"/>
              <p:cNvSpPr>
                <a:spLocks noChangeArrowheads="1"/>
              </p:cNvSpPr>
              <p:nvPr/>
            </p:nvSpPr>
            <p:spPr bwMode="auto">
              <a:xfrm>
                <a:off x="4303713" y="1335088"/>
                <a:ext cx="9525" cy="66675"/>
              </a:xfrm>
              <a:prstGeom prst="rect">
                <a:avLst/>
              </a:prstGeom>
              <a:solidFill>
                <a:srgbClr val="000000"/>
              </a:solidFill>
              <a:ln w="1905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113" name="Rectangle 10565"/>
              <p:cNvSpPr>
                <a:spLocks noChangeArrowheads="1"/>
              </p:cNvSpPr>
              <p:nvPr/>
            </p:nvSpPr>
            <p:spPr bwMode="auto">
              <a:xfrm>
                <a:off x="4303713" y="1439863"/>
                <a:ext cx="9525" cy="66675"/>
              </a:xfrm>
              <a:prstGeom prst="rect">
                <a:avLst/>
              </a:prstGeom>
              <a:solidFill>
                <a:srgbClr val="000000"/>
              </a:solidFill>
              <a:ln w="1905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114" name="Rectangle 10566"/>
              <p:cNvSpPr>
                <a:spLocks noChangeArrowheads="1"/>
              </p:cNvSpPr>
              <p:nvPr/>
            </p:nvSpPr>
            <p:spPr bwMode="auto">
              <a:xfrm>
                <a:off x="4303713" y="1544638"/>
                <a:ext cx="9525" cy="66675"/>
              </a:xfrm>
              <a:prstGeom prst="rect">
                <a:avLst/>
              </a:prstGeom>
              <a:solidFill>
                <a:srgbClr val="000000"/>
              </a:solidFill>
              <a:ln w="1905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115" name="Rectangle 10567"/>
              <p:cNvSpPr>
                <a:spLocks noChangeArrowheads="1"/>
              </p:cNvSpPr>
              <p:nvPr/>
            </p:nvSpPr>
            <p:spPr bwMode="auto">
              <a:xfrm>
                <a:off x="4303713" y="1649413"/>
                <a:ext cx="9525" cy="66675"/>
              </a:xfrm>
              <a:prstGeom prst="rect">
                <a:avLst/>
              </a:prstGeom>
              <a:solidFill>
                <a:srgbClr val="000000"/>
              </a:solidFill>
              <a:ln w="1905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116" name="Rectangle 10568"/>
              <p:cNvSpPr>
                <a:spLocks noChangeArrowheads="1"/>
              </p:cNvSpPr>
              <p:nvPr/>
            </p:nvSpPr>
            <p:spPr bwMode="auto">
              <a:xfrm>
                <a:off x="4303713" y="1754188"/>
                <a:ext cx="9525" cy="66675"/>
              </a:xfrm>
              <a:prstGeom prst="rect">
                <a:avLst/>
              </a:prstGeom>
              <a:solidFill>
                <a:srgbClr val="000000"/>
              </a:solidFill>
              <a:ln w="1905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117" name="Rectangle 10569"/>
              <p:cNvSpPr>
                <a:spLocks noChangeArrowheads="1"/>
              </p:cNvSpPr>
              <p:nvPr/>
            </p:nvSpPr>
            <p:spPr bwMode="auto">
              <a:xfrm>
                <a:off x="4303713" y="1858963"/>
                <a:ext cx="9525" cy="66675"/>
              </a:xfrm>
              <a:prstGeom prst="rect">
                <a:avLst/>
              </a:prstGeom>
              <a:solidFill>
                <a:srgbClr val="000000"/>
              </a:solidFill>
              <a:ln w="1905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118" name="Rectangle 10570"/>
              <p:cNvSpPr>
                <a:spLocks noChangeArrowheads="1"/>
              </p:cNvSpPr>
              <p:nvPr/>
            </p:nvSpPr>
            <p:spPr bwMode="auto">
              <a:xfrm>
                <a:off x="4303713" y="1963738"/>
                <a:ext cx="9525" cy="66675"/>
              </a:xfrm>
              <a:prstGeom prst="rect">
                <a:avLst/>
              </a:prstGeom>
              <a:solidFill>
                <a:srgbClr val="000000"/>
              </a:solidFill>
              <a:ln w="1905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119" name="Rectangle 10571"/>
              <p:cNvSpPr>
                <a:spLocks noChangeArrowheads="1"/>
              </p:cNvSpPr>
              <p:nvPr/>
            </p:nvSpPr>
            <p:spPr bwMode="auto">
              <a:xfrm>
                <a:off x="4303713" y="2068513"/>
                <a:ext cx="9525" cy="66675"/>
              </a:xfrm>
              <a:prstGeom prst="rect">
                <a:avLst/>
              </a:prstGeom>
              <a:solidFill>
                <a:srgbClr val="000000"/>
              </a:solidFill>
              <a:ln w="1905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120" name="Rectangle 10572"/>
              <p:cNvSpPr>
                <a:spLocks noChangeArrowheads="1"/>
              </p:cNvSpPr>
              <p:nvPr/>
            </p:nvSpPr>
            <p:spPr bwMode="auto">
              <a:xfrm>
                <a:off x="4303713" y="2173288"/>
                <a:ext cx="9525" cy="66675"/>
              </a:xfrm>
              <a:prstGeom prst="rect">
                <a:avLst/>
              </a:prstGeom>
              <a:solidFill>
                <a:srgbClr val="000000"/>
              </a:solidFill>
              <a:ln w="1905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121" name="Rectangle 10573"/>
              <p:cNvSpPr>
                <a:spLocks noChangeArrowheads="1"/>
              </p:cNvSpPr>
              <p:nvPr/>
            </p:nvSpPr>
            <p:spPr bwMode="auto">
              <a:xfrm>
                <a:off x="4303713" y="2278063"/>
                <a:ext cx="9525" cy="66675"/>
              </a:xfrm>
              <a:prstGeom prst="rect">
                <a:avLst/>
              </a:prstGeom>
              <a:solidFill>
                <a:srgbClr val="000000"/>
              </a:solidFill>
              <a:ln w="1905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122" name="Rectangle 10574"/>
              <p:cNvSpPr>
                <a:spLocks noChangeArrowheads="1"/>
              </p:cNvSpPr>
              <p:nvPr/>
            </p:nvSpPr>
            <p:spPr bwMode="auto">
              <a:xfrm>
                <a:off x="4303713" y="2382838"/>
                <a:ext cx="9525" cy="66675"/>
              </a:xfrm>
              <a:prstGeom prst="rect">
                <a:avLst/>
              </a:prstGeom>
              <a:solidFill>
                <a:srgbClr val="000000"/>
              </a:solidFill>
              <a:ln w="1905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123" name="Rectangle 10575"/>
              <p:cNvSpPr>
                <a:spLocks noChangeArrowheads="1"/>
              </p:cNvSpPr>
              <p:nvPr/>
            </p:nvSpPr>
            <p:spPr bwMode="auto">
              <a:xfrm>
                <a:off x="4303713" y="2487613"/>
                <a:ext cx="9525" cy="66675"/>
              </a:xfrm>
              <a:prstGeom prst="rect">
                <a:avLst/>
              </a:prstGeom>
              <a:solidFill>
                <a:srgbClr val="000000"/>
              </a:solidFill>
              <a:ln w="1905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124" name="Rectangle 10576"/>
              <p:cNvSpPr>
                <a:spLocks noChangeArrowheads="1"/>
              </p:cNvSpPr>
              <p:nvPr/>
            </p:nvSpPr>
            <p:spPr bwMode="auto">
              <a:xfrm>
                <a:off x="4303713" y="2592388"/>
                <a:ext cx="9525" cy="66675"/>
              </a:xfrm>
              <a:prstGeom prst="rect">
                <a:avLst/>
              </a:prstGeom>
              <a:solidFill>
                <a:srgbClr val="000000"/>
              </a:solidFill>
              <a:ln w="1905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125" name="Rectangle 10577"/>
              <p:cNvSpPr>
                <a:spLocks noChangeArrowheads="1"/>
              </p:cNvSpPr>
              <p:nvPr/>
            </p:nvSpPr>
            <p:spPr bwMode="auto">
              <a:xfrm>
                <a:off x="4303713" y="2697163"/>
                <a:ext cx="9525" cy="66675"/>
              </a:xfrm>
              <a:prstGeom prst="rect">
                <a:avLst/>
              </a:prstGeom>
              <a:solidFill>
                <a:srgbClr val="000000"/>
              </a:solidFill>
              <a:ln w="1905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126" name="Rectangle 10578"/>
              <p:cNvSpPr>
                <a:spLocks noChangeArrowheads="1"/>
              </p:cNvSpPr>
              <p:nvPr/>
            </p:nvSpPr>
            <p:spPr bwMode="auto">
              <a:xfrm>
                <a:off x="4303713" y="2801938"/>
                <a:ext cx="9525" cy="66675"/>
              </a:xfrm>
              <a:prstGeom prst="rect">
                <a:avLst/>
              </a:prstGeom>
              <a:solidFill>
                <a:srgbClr val="000000"/>
              </a:solidFill>
              <a:ln w="1905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127" name="Rectangle 10579"/>
              <p:cNvSpPr>
                <a:spLocks noChangeArrowheads="1"/>
              </p:cNvSpPr>
              <p:nvPr/>
            </p:nvSpPr>
            <p:spPr bwMode="auto">
              <a:xfrm>
                <a:off x="4303713" y="2906713"/>
                <a:ext cx="9525" cy="66675"/>
              </a:xfrm>
              <a:prstGeom prst="rect">
                <a:avLst/>
              </a:prstGeom>
              <a:solidFill>
                <a:srgbClr val="000000"/>
              </a:solidFill>
              <a:ln w="1905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128" name="Rectangle 10580"/>
              <p:cNvSpPr>
                <a:spLocks noChangeArrowheads="1"/>
              </p:cNvSpPr>
              <p:nvPr/>
            </p:nvSpPr>
            <p:spPr bwMode="auto">
              <a:xfrm>
                <a:off x="4303713" y="3011488"/>
                <a:ext cx="9525" cy="66675"/>
              </a:xfrm>
              <a:prstGeom prst="rect">
                <a:avLst/>
              </a:prstGeom>
              <a:solidFill>
                <a:srgbClr val="000000"/>
              </a:solidFill>
              <a:ln w="1905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129" name="Rectangle 10581"/>
              <p:cNvSpPr>
                <a:spLocks noChangeArrowheads="1"/>
              </p:cNvSpPr>
              <p:nvPr/>
            </p:nvSpPr>
            <p:spPr bwMode="auto">
              <a:xfrm>
                <a:off x="4303713" y="3116263"/>
                <a:ext cx="9525" cy="66675"/>
              </a:xfrm>
              <a:prstGeom prst="rect">
                <a:avLst/>
              </a:prstGeom>
              <a:solidFill>
                <a:srgbClr val="000000"/>
              </a:solidFill>
              <a:ln w="1905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130" name="Rectangle 10582"/>
              <p:cNvSpPr>
                <a:spLocks noChangeArrowheads="1"/>
              </p:cNvSpPr>
              <p:nvPr/>
            </p:nvSpPr>
            <p:spPr bwMode="auto">
              <a:xfrm>
                <a:off x="4303713" y="3221038"/>
                <a:ext cx="9525" cy="66675"/>
              </a:xfrm>
              <a:prstGeom prst="rect">
                <a:avLst/>
              </a:prstGeom>
              <a:solidFill>
                <a:srgbClr val="000000"/>
              </a:solidFill>
              <a:ln w="1905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131" name="Rectangle 10583"/>
              <p:cNvSpPr>
                <a:spLocks noChangeArrowheads="1"/>
              </p:cNvSpPr>
              <p:nvPr/>
            </p:nvSpPr>
            <p:spPr bwMode="auto">
              <a:xfrm>
                <a:off x="4303713" y="3325813"/>
                <a:ext cx="9525" cy="66675"/>
              </a:xfrm>
              <a:prstGeom prst="rect">
                <a:avLst/>
              </a:prstGeom>
              <a:solidFill>
                <a:srgbClr val="000000"/>
              </a:solidFill>
              <a:ln w="1905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132" name="Rectangle 10584"/>
              <p:cNvSpPr>
                <a:spLocks noChangeArrowheads="1"/>
              </p:cNvSpPr>
              <p:nvPr/>
            </p:nvSpPr>
            <p:spPr bwMode="auto">
              <a:xfrm>
                <a:off x="4303713" y="3430588"/>
                <a:ext cx="9525" cy="66675"/>
              </a:xfrm>
              <a:prstGeom prst="rect">
                <a:avLst/>
              </a:prstGeom>
              <a:solidFill>
                <a:srgbClr val="000000"/>
              </a:solidFill>
              <a:ln w="1905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133" name="Rectangle 10585"/>
              <p:cNvSpPr>
                <a:spLocks noChangeArrowheads="1"/>
              </p:cNvSpPr>
              <p:nvPr/>
            </p:nvSpPr>
            <p:spPr bwMode="auto">
              <a:xfrm>
                <a:off x="4303713" y="3535363"/>
                <a:ext cx="9525" cy="66675"/>
              </a:xfrm>
              <a:prstGeom prst="rect">
                <a:avLst/>
              </a:prstGeom>
              <a:solidFill>
                <a:srgbClr val="000000"/>
              </a:solidFill>
              <a:ln w="1905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134" name="Rectangle 10586"/>
              <p:cNvSpPr>
                <a:spLocks noChangeArrowheads="1"/>
              </p:cNvSpPr>
              <p:nvPr/>
            </p:nvSpPr>
            <p:spPr bwMode="auto">
              <a:xfrm>
                <a:off x="4303713" y="3640138"/>
                <a:ext cx="9525" cy="66675"/>
              </a:xfrm>
              <a:prstGeom prst="rect">
                <a:avLst/>
              </a:prstGeom>
              <a:solidFill>
                <a:srgbClr val="000000"/>
              </a:solidFill>
              <a:ln w="1905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135" name="Rectangle 10587"/>
              <p:cNvSpPr>
                <a:spLocks noChangeArrowheads="1"/>
              </p:cNvSpPr>
              <p:nvPr/>
            </p:nvSpPr>
            <p:spPr bwMode="auto">
              <a:xfrm>
                <a:off x="4303713" y="3744913"/>
                <a:ext cx="9525" cy="66675"/>
              </a:xfrm>
              <a:prstGeom prst="rect">
                <a:avLst/>
              </a:prstGeom>
              <a:solidFill>
                <a:srgbClr val="000000"/>
              </a:solidFill>
              <a:ln w="1905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136" name="Rectangle 10588"/>
              <p:cNvSpPr>
                <a:spLocks noChangeArrowheads="1"/>
              </p:cNvSpPr>
              <p:nvPr/>
            </p:nvSpPr>
            <p:spPr bwMode="auto">
              <a:xfrm>
                <a:off x="4303713" y="3849688"/>
                <a:ext cx="9525" cy="66675"/>
              </a:xfrm>
              <a:prstGeom prst="rect">
                <a:avLst/>
              </a:prstGeom>
              <a:solidFill>
                <a:srgbClr val="000000"/>
              </a:solidFill>
              <a:ln w="1905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137" name="Rectangle 10589"/>
              <p:cNvSpPr>
                <a:spLocks noChangeArrowheads="1"/>
              </p:cNvSpPr>
              <p:nvPr/>
            </p:nvSpPr>
            <p:spPr bwMode="auto">
              <a:xfrm>
                <a:off x="4303713" y="3954463"/>
                <a:ext cx="9525" cy="66675"/>
              </a:xfrm>
              <a:prstGeom prst="rect">
                <a:avLst/>
              </a:prstGeom>
              <a:solidFill>
                <a:srgbClr val="000000"/>
              </a:solidFill>
              <a:ln w="1905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138" name="Rectangle 10590"/>
              <p:cNvSpPr>
                <a:spLocks noChangeArrowheads="1"/>
              </p:cNvSpPr>
              <p:nvPr/>
            </p:nvSpPr>
            <p:spPr bwMode="auto">
              <a:xfrm>
                <a:off x="4303713" y="4059238"/>
                <a:ext cx="9525" cy="66675"/>
              </a:xfrm>
              <a:prstGeom prst="rect">
                <a:avLst/>
              </a:prstGeom>
              <a:solidFill>
                <a:srgbClr val="000000"/>
              </a:solidFill>
              <a:ln w="1905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139" name="Rectangle 10591"/>
              <p:cNvSpPr>
                <a:spLocks noChangeArrowheads="1"/>
              </p:cNvSpPr>
              <p:nvPr/>
            </p:nvSpPr>
            <p:spPr bwMode="auto">
              <a:xfrm>
                <a:off x="4303713" y="4164013"/>
                <a:ext cx="9525" cy="66675"/>
              </a:xfrm>
              <a:prstGeom prst="rect">
                <a:avLst/>
              </a:prstGeom>
              <a:solidFill>
                <a:srgbClr val="000000"/>
              </a:solidFill>
              <a:ln w="1905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140" name="Rectangle 10592"/>
              <p:cNvSpPr>
                <a:spLocks noChangeArrowheads="1"/>
              </p:cNvSpPr>
              <p:nvPr/>
            </p:nvSpPr>
            <p:spPr bwMode="auto">
              <a:xfrm>
                <a:off x="4303713" y="4268788"/>
                <a:ext cx="9525" cy="19050"/>
              </a:xfrm>
              <a:prstGeom prst="rect">
                <a:avLst/>
              </a:prstGeom>
              <a:solidFill>
                <a:srgbClr val="000000"/>
              </a:solidFill>
              <a:ln w="1905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141" name="Rectangle 10593"/>
              <p:cNvSpPr>
                <a:spLocks noChangeArrowheads="1"/>
              </p:cNvSpPr>
              <p:nvPr/>
            </p:nvSpPr>
            <p:spPr bwMode="auto">
              <a:xfrm>
                <a:off x="5103813" y="1335088"/>
                <a:ext cx="9525" cy="66675"/>
              </a:xfrm>
              <a:prstGeom prst="rect">
                <a:avLst/>
              </a:prstGeom>
              <a:solidFill>
                <a:srgbClr val="000000"/>
              </a:solidFill>
              <a:ln w="1905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142" name="Rectangle 10594"/>
              <p:cNvSpPr>
                <a:spLocks noChangeArrowheads="1"/>
              </p:cNvSpPr>
              <p:nvPr/>
            </p:nvSpPr>
            <p:spPr bwMode="auto">
              <a:xfrm>
                <a:off x="5103813" y="1439863"/>
                <a:ext cx="9525" cy="66675"/>
              </a:xfrm>
              <a:prstGeom prst="rect">
                <a:avLst/>
              </a:prstGeom>
              <a:solidFill>
                <a:srgbClr val="000000"/>
              </a:solidFill>
              <a:ln w="1905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143" name="Rectangle 10595"/>
              <p:cNvSpPr>
                <a:spLocks noChangeArrowheads="1"/>
              </p:cNvSpPr>
              <p:nvPr/>
            </p:nvSpPr>
            <p:spPr bwMode="auto">
              <a:xfrm>
                <a:off x="5103813" y="1544638"/>
                <a:ext cx="9525" cy="66675"/>
              </a:xfrm>
              <a:prstGeom prst="rect">
                <a:avLst/>
              </a:prstGeom>
              <a:solidFill>
                <a:srgbClr val="000000"/>
              </a:solidFill>
              <a:ln w="1905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144" name="Rectangle 10596"/>
              <p:cNvSpPr>
                <a:spLocks noChangeArrowheads="1"/>
              </p:cNvSpPr>
              <p:nvPr/>
            </p:nvSpPr>
            <p:spPr bwMode="auto">
              <a:xfrm>
                <a:off x="5103813" y="1649413"/>
                <a:ext cx="9525" cy="66675"/>
              </a:xfrm>
              <a:prstGeom prst="rect">
                <a:avLst/>
              </a:prstGeom>
              <a:solidFill>
                <a:srgbClr val="000000"/>
              </a:solidFill>
              <a:ln w="1905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145" name="Rectangle 10597"/>
              <p:cNvSpPr>
                <a:spLocks noChangeArrowheads="1"/>
              </p:cNvSpPr>
              <p:nvPr/>
            </p:nvSpPr>
            <p:spPr bwMode="auto">
              <a:xfrm>
                <a:off x="5103813" y="1754188"/>
                <a:ext cx="9525" cy="66675"/>
              </a:xfrm>
              <a:prstGeom prst="rect">
                <a:avLst/>
              </a:prstGeom>
              <a:solidFill>
                <a:srgbClr val="000000"/>
              </a:solidFill>
              <a:ln w="1905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146" name="Rectangle 10598"/>
              <p:cNvSpPr>
                <a:spLocks noChangeArrowheads="1"/>
              </p:cNvSpPr>
              <p:nvPr/>
            </p:nvSpPr>
            <p:spPr bwMode="auto">
              <a:xfrm>
                <a:off x="5103813" y="1858963"/>
                <a:ext cx="9525" cy="66675"/>
              </a:xfrm>
              <a:prstGeom prst="rect">
                <a:avLst/>
              </a:prstGeom>
              <a:solidFill>
                <a:srgbClr val="000000"/>
              </a:solidFill>
              <a:ln w="1905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147" name="Rectangle 10599"/>
              <p:cNvSpPr>
                <a:spLocks noChangeArrowheads="1"/>
              </p:cNvSpPr>
              <p:nvPr/>
            </p:nvSpPr>
            <p:spPr bwMode="auto">
              <a:xfrm>
                <a:off x="5103813" y="1963738"/>
                <a:ext cx="9525" cy="66675"/>
              </a:xfrm>
              <a:prstGeom prst="rect">
                <a:avLst/>
              </a:prstGeom>
              <a:solidFill>
                <a:srgbClr val="000000"/>
              </a:solidFill>
              <a:ln w="1905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148" name="Rectangle 10600"/>
              <p:cNvSpPr>
                <a:spLocks noChangeArrowheads="1"/>
              </p:cNvSpPr>
              <p:nvPr/>
            </p:nvSpPr>
            <p:spPr bwMode="auto">
              <a:xfrm>
                <a:off x="5103813" y="2068513"/>
                <a:ext cx="9525" cy="66675"/>
              </a:xfrm>
              <a:prstGeom prst="rect">
                <a:avLst/>
              </a:prstGeom>
              <a:solidFill>
                <a:srgbClr val="000000"/>
              </a:solidFill>
              <a:ln w="1905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149" name="Rectangle 10601"/>
              <p:cNvSpPr>
                <a:spLocks noChangeArrowheads="1"/>
              </p:cNvSpPr>
              <p:nvPr/>
            </p:nvSpPr>
            <p:spPr bwMode="auto">
              <a:xfrm>
                <a:off x="5103813" y="2173288"/>
                <a:ext cx="9525" cy="66675"/>
              </a:xfrm>
              <a:prstGeom prst="rect">
                <a:avLst/>
              </a:prstGeom>
              <a:solidFill>
                <a:srgbClr val="000000"/>
              </a:solidFill>
              <a:ln w="1905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150" name="Rectangle 10602"/>
              <p:cNvSpPr>
                <a:spLocks noChangeArrowheads="1"/>
              </p:cNvSpPr>
              <p:nvPr/>
            </p:nvSpPr>
            <p:spPr bwMode="auto">
              <a:xfrm>
                <a:off x="5103813" y="2278063"/>
                <a:ext cx="9525" cy="66675"/>
              </a:xfrm>
              <a:prstGeom prst="rect">
                <a:avLst/>
              </a:prstGeom>
              <a:solidFill>
                <a:srgbClr val="000000"/>
              </a:solidFill>
              <a:ln w="1905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151" name="Rectangle 10603"/>
              <p:cNvSpPr>
                <a:spLocks noChangeArrowheads="1"/>
              </p:cNvSpPr>
              <p:nvPr/>
            </p:nvSpPr>
            <p:spPr bwMode="auto">
              <a:xfrm>
                <a:off x="5103813" y="2382838"/>
                <a:ext cx="9525" cy="66675"/>
              </a:xfrm>
              <a:prstGeom prst="rect">
                <a:avLst/>
              </a:prstGeom>
              <a:solidFill>
                <a:srgbClr val="000000"/>
              </a:solidFill>
              <a:ln w="1905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152" name="Rectangle 10604"/>
              <p:cNvSpPr>
                <a:spLocks noChangeArrowheads="1"/>
              </p:cNvSpPr>
              <p:nvPr/>
            </p:nvSpPr>
            <p:spPr bwMode="auto">
              <a:xfrm>
                <a:off x="5103813" y="2487613"/>
                <a:ext cx="9525" cy="66675"/>
              </a:xfrm>
              <a:prstGeom prst="rect">
                <a:avLst/>
              </a:prstGeom>
              <a:solidFill>
                <a:srgbClr val="000000"/>
              </a:solidFill>
              <a:ln w="1905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153" name="Rectangle 10605"/>
              <p:cNvSpPr>
                <a:spLocks noChangeArrowheads="1"/>
              </p:cNvSpPr>
              <p:nvPr/>
            </p:nvSpPr>
            <p:spPr bwMode="auto">
              <a:xfrm>
                <a:off x="5103813" y="2592388"/>
                <a:ext cx="9525" cy="66675"/>
              </a:xfrm>
              <a:prstGeom prst="rect">
                <a:avLst/>
              </a:prstGeom>
              <a:solidFill>
                <a:srgbClr val="000000"/>
              </a:solidFill>
              <a:ln w="1905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154" name="Rectangle 10606"/>
              <p:cNvSpPr>
                <a:spLocks noChangeArrowheads="1"/>
              </p:cNvSpPr>
              <p:nvPr/>
            </p:nvSpPr>
            <p:spPr bwMode="auto">
              <a:xfrm>
                <a:off x="5103813" y="2697163"/>
                <a:ext cx="9525" cy="66675"/>
              </a:xfrm>
              <a:prstGeom prst="rect">
                <a:avLst/>
              </a:prstGeom>
              <a:solidFill>
                <a:srgbClr val="000000"/>
              </a:solidFill>
              <a:ln w="1905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155" name="Rectangle 10607"/>
              <p:cNvSpPr>
                <a:spLocks noChangeArrowheads="1"/>
              </p:cNvSpPr>
              <p:nvPr/>
            </p:nvSpPr>
            <p:spPr bwMode="auto">
              <a:xfrm>
                <a:off x="5103813" y="2801938"/>
                <a:ext cx="9525" cy="66675"/>
              </a:xfrm>
              <a:prstGeom prst="rect">
                <a:avLst/>
              </a:prstGeom>
              <a:solidFill>
                <a:srgbClr val="000000"/>
              </a:solidFill>
              <a:ln w="1905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156" name="Rectangle 10608"/>
              <p:cNvSpPr>
                <a:spLocks noChangeArrowheads="1"/>
              </p:cNvSpPr>
              <p:nvPr/>
            </p:nvSpPr>
            <p:spPr bwMode="auto">
              <a:xfrm>
                <a:off x="5103813" y="2906713"/>
                <a:ext cx="9525" cy="66675"/>
              </a:xfrm>
              <a:prstGeom prst="rect">
                <a:avLst/>
              </a:prstGeom>
              <a:solidFill>
                <a:srgbClr val="000000"/>
              </a:solidFill>
              <a:ln w="1905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157" name="Rectangle 10609"/>
              <p:cNvSpPr>
                <a:spLocks noChangeArrowheads="1"/>
              </p:cNvSpPr>
              <p:nvPr/>
            </p:nvSpPr>
            <p:spPr bwMode="auto">
              <a:xfrm>
                <a:off x="5103813" y="3011488"/>
                <a:ext cx="9525" cy="66675"/>
              </a:xfrm>
              <a:prstGeom prst="rect">
                <a:avLst/>
              </a:prstGeom>
              <a:solidFill>
                <a:srgbClr val="000000"/>
              </a:solidFill>
              <a:ln w="1905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158" name="Rectangle 10610"/>
              <p:cNvSpPr>
                <a:spLocks noChangeArrowheads="1"/>
              </p:cNvSpPr>
              <p:nvPr/>
            </p:nvSpPr>
            <p:spPr bwMode="auto">
              <a:xfrm>
                <a:off x="5103813" y="3116263"/>
                <a:ext cx="9525" cy="66675"/>
              </a:xfrm>
              <a:prstGeom prst="rect">
                <a:avLst/>
              </a:prstGeom>
              <a:solidFill>
                <a:srgbClr val="000000"/>
              </a:solidFill>
              <a:ln w="1905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159" name="Rectangle 10611"/>
              <p:cNvSpPr>
                <a:spLocks noChangeArrowheads="1"/>
              </p:cNvSpPr>
              <p:nvPr/>
            </p:nvSpPr>
            <p:spPr bwMode="auto">
              <a:xfrm>
                <a:off x="5103813" y="3221038"/>
                <a:ext cx="9525" cy="66675"/>
              </a:xfrm>
              <a:prstGeom prst="rect">
                <a:avLst/>
              </a:prstGeom>
              <a:solidFill>
                <a:srgbClr val="000000"/>
              </a:solidFill>
              <a:ln w="1905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160" name="Rectangle 10612"/>
              <p:cNvSpPr>
                <a:spLocks noChangeArrowheads="1"/>
              </p:cNvSpPr>
              <p:nvPr/>
            </p:nvSpPr>
            <p:spPr bwMode="auto">
              <a:xfrm>
                <a:off x="5103813" y="3325813"/>
                <a:ext cx="9525" cy="66675"/>
              </a:xfrm>
              <a:prstGeom prst="rect">
                <a:avLst/>
              </a:prstGeom>
              <a:solidFill>
                <a:srgbClr val="000000"/>
              </a:solidFill>
              <a:ln w="1905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161" name="Rectangle 10613"/>
              <p:cNvSpPr>
                <a:spLocks noChangeArrowheads="1"/>
              </p:cNvSpPr>
              <p:nvPr/>
            </p:nvSpPr>
            <p:spPr bwMode="auto">
              <a:xfrm>
                <a:off x="5103813" y="3430588"/>
                <a:ext cx="9525" cy="66675"/>
              </a:xfrm>
              <a:prstGeom prst="rect">
                <a:avLst/>
              </a:prstGeom>
              <a:solidFill>
                <a:srgbClr val="000000"/>
              </a:solidFill>
              <a:ln w="1905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162" name="Rectangle 10614"/>
              <p:cNvSpPr>
                <a:spLocks noChangeArrowheads="1"/>
              </p:cNvSpPr>
              <p:nvPr/>
            </p:nvSpPr>
            <p:spPr bwMode="auto">
              <a:xfrm>
                <a:off x="5103813" y="3535363"/>
                <a:ext cx="9525" cy="66675"/>
              </a:xfrm>
              <a:prstGeom prst="rect">
                <a:avLst/>
              </a:prstGeom>
              <a:solidFill>
                <a:srgbClr val="000000"/>
              </a:solidFill>
              <a:ln w="1905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163" name="Rectangle 10615"/>
              <p:cNvSpPr>
                <a:spLocks noChangeArrowheads="1"/>
              </p:cNvSpPr>
              <p:nvPr/>
            </p:nvSpPr>
            <p:spPr bwMode="auto">
              <a:xfrm>
                <a:off x="5103813" y="3640138"/>
                <a:ext cx="9525" cy="66675"/>
              </a:xfrm>
              <a:prstGeom prst="rect">
                <a:avLst/>
              </a:prstGeom>
              <a:solidFill>
                <a:srgbClr val="000000"/>
              </a:solidFill>
              <a:ln w="1905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164" name="Rectangle 10616"/>
              <p:cNvSpPr>
                <a:spLocks noChangeArrowheads="1"/>
              </p:cNvSpPr>
              <p:nvPr/>
            </p:nvSpPr>
            <p:spPr bwMode="auto">
              <a:xfrm>
                <a:off x="5103813" y="3744913"/>
                <a:ext cx="9525" cy="66675"/>
              </a:xfrm>
              <a:prstGeom prst="rect">
                <a:avLst/>
              </a:prstGeom>
              <a:solidFill>
                <a:srgbClr val="000000"/>
              </a:solidFill>
              <a:ln w="1905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165" name="Rectangle 10617"/>
              <p:cNvSpPr>
                <a:spLocks noChangeArrowheads="1"/>
              </p:cNvSpPr>
              <p:nvPr/>
            </p:nvSpPr>
            <p:spPr bwMode="auto">
              <a:xfrm>
                <a:off x="5103813" y="3849688"/>
                <a:ext cx="9525" cy="66675"/>
              </a:xfrm>
              <a:prstGeom prst="rect">
                <a:avLst/>
              </a:prstGeom>
              <a:solidFill>
                <a:srgbClr val="000000"/>
              </a:solidFill>
              <a:ln w="1905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166" name="Rectangle 10618"/>
              <p:cNvSpPr>
                <a:spLocks noChangeArrowheads="1"/>
              </p:cNvSpPr>
              <p:nvPr/>
            </p:nvSpPr>
            <p:spPr bwMode="auto">
              <a:xfrm>
                <a:off x="5103813" y="3954463"/>
                <a:ext cx="9525" cy="66675"/>
              </a:xfrm>
              <a:prstGeom prst="rect">
                <a:avLst/>
              </a:prstGeom>
              <a:solidFill>
                <a:srgbClr val="000000"/>
              </a:solidFill>
              <a:ln w="1905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167" name="Rectangle 10619"/>
              <p:cNvSpPr>
                <a:spLocks noChangeArrowheads="1"/>
              </p:cNvSpPr>
              <p:nvPr/>
            </p:nvSpPr>
            <p:spPr bwMode="auto">
              <a:xfrm>
                <a:off x="5103813" y="4059238"/>
                <a:ext cx="9525" cy="66675"/>
              </a:xfrm>
              <a:prstGeom prst="rect">
                <a:avLst/>
              </a:prstGeom>
              <a:solidFill>
                <a:srgbClr val="000000"/>
              </a:solidFill>
              <a:ln w="1905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168" name="Rectangle 10620"/>
              <p:cNvSpPr>
                <a:spLocks noChangeArrowheads="1"/>
              </p:cNvSpPr>
              <p:nvPr/>
            </p:nvSpPr>
            <p:spPr bwMode="auto">
              <a:xfrm>
                <a:off x="5103813" y="4164013"/>
                <a:ext cx="9525" cy="66675"/>
              </a:xfrm>
              <a:prstGeom prst="rect">
                <a:avLst/>
              </a:prstGeom>
              <a:solidFill>
                <a:srgbClr val="000000"/>
              </a:solidFill>
              <a:ln w="1905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169" name="Rectangle 10621"/>
              <p:cNvSpPr>
                <a:spLocks noChangeArrowheads="1"/>
              </p:cNvSpPr>
              <p:nvPr/>
            </p:nvSpPr>
            <p:spPr bwMode="auto">
              <a:xfrm>
                <a:off x="5103813" y="4268788"/>
                <a:ext cx="9525" cy="19050"/>
              </a:xfrm>
              <a:prstGeom prst="rect">
                <a:avLst/>
              </a:prstGeom>
              <a:solidFill>
                <a:srgbClr val="000000"/>
              </a:solidFill>
              <a:ln w="1905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170" name="Rectangle 10622"/>
              <p:cNvSpPr>
                <a:spLocks noChangeArrowheads="1"/>
              </p:cNvSpPr>
              <p:nvPr/>
            </p:nvSpPr>
            <p:spPr bwMode="auto">
              <a:xfrm>
                <a:off x="5913438" y="1335088"/>
                <a:ext cx="9525" cy="66675"/>
              </a:xfrm>
              <a:prstGeom prst="rect">
                <a:avLst/>
              </a:prstGeom>
              <a:solidFill>
                <a:srgbClr val="000000"/>
              </a:solidFill>
              <a:ln w="1905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171" name="Rectangle 10623"/>
              <p:cNvSpPr>
                <a:spLocks noChangeArrowheads="1"/>
              </p:cNvSpPr>
              <p:nvPr/>
            </p:nvSpPr>
            <p:spPr bwMode="auto">
              <a:xfrm>
                <a:off x="5913438" y="1439863"/>
                <a:ext cx="9525" cy="66675"/>
              </a:xfrm>
              <a:prstGeom prst="rect">
                <a:avLst/>
              </a:prstGeom>
              <a:solidFill>
                <a:srgbClr val="000000"/>
              </a:solidFill>
              <a:ln w="1905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172" name="Rectangle 10624"/>
              <p:cNvSpPr>
                <a:spLocks noChangeArrowheads="1"/>
              </p:cNvSpPr>
              <p:nvPr/>
            </p:nvSpPr>
            <p:spPr bwMode="auto">
              <a:xfrm>
                <a:off x="5913438" y="1544638"/>
                <a:ext cx="9525" cy="66675"/>
              </a:xfrm>
              <a:prstGeom prst="rect">
                <a:avLst/>
              </a:prstGeom>
              <a:solidFill>
                <a:srgbClr val="000000"/>
              </a:solidFill>
              <a:ln w="1905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173" name="Rectangle 10625"/>
              <p:cNvSpPr>
                <a:spLocks noChangeArrowheads="1"/>
              </p:cNvSpPr>
              <p:nvPr/>
            </p:nvSpPr>
            <p:spPr bwMode="auto">
              <a:xfrm>
                <a:off x="5913438" y="1649413"/>
                <a:ext cx="9525" cy="66675"/>
              </a:xfrm>
              <a:prstGeom prst="rect">
                <a:avLst/>
              </a:prstGeom>
              <a:solidFill>
                <a:srgbClr val="000000"/>
              </a:solidFill>
              <a:ln w="1905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174" name="Rectangle 10626"/>
              <p:cNvSpPr>
                <a:spLocks noChangeArrowheads="1"/>
              </p:cNvSpPr>
              <p:nvPr/>
            </p:nvSpPr>
            <p:spPr bwMode="auto">
              <a:xfrm>
                <a:off x="5913438" y="1754188"/>
                <a:ext cx="9525" cy="66675"/>
              </a:xfrm>
              <a:prstGeom prst="rect">
                <a:avLst/>
              </a:prstGeom>
              <a:solidFill>
                <a:srgbClr val="000000"/>
              </a:solidFill>
              <a:ln w="1905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175" name="Rectangle 10627"/>
              <p:cNvSpPr>
                <a:spLocks noChangeArrowheads="1"/>
              </p:cNvSpPr>
              <p:nvPr/>
            </p:nvSpPr>
            <p:spPr bwMode="auto">
              <a:xfrm>
                <a:off x="5913438" y="1858963"/>
                <a:ext cx="9525" cy="66675"/>
              </a:xfrm>
              <a:prstGeom prst="rect">
                <a:avLst/>
              </a:prstGeom>
              <a:solidFill>
                <a:srgbClr val="000000"/>
              </a:solidFill>
              <a:ln w="1905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176" name="Rectangle 10628"/>
              <p:cNvSpPr>
                <a:spLocks noChangeArrowheads="1"/>
              </p:cNvSpPr>
              <p:nvPr/>
            </p:nvSpPr>
            <p:spPr bwMode="auto">
              <a:xfrm>
                <a:off x="5913438" y="1963738"/>
                <a:ext cx="9525" cy="66675"/>
              </a:xfrm>
              <a:prstGeom prst="rect">
                <a:avLst/>
              </a:prstGeom>
              <a:solidFill>
                <a:srgbClr val="000000"/>
              </a:solidFill>
              <a:ln w="1905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177" name="Rectangle 10629"/>
              <p:cNvSpPr>
                <a:spLocks noChangeArrowheads="1"/>
              </p:cNvSpPr>
              <p:nvPr/>
            </p:nvSpPr>
            <p:spPr bwMode="auto">
              <a:xfrm>
                <a:off x="5913438" y="2068513"/>
                <a:ext cx="9525" cy="66675"/>
              </a:xfrm>
              <a:prstGeom prst="rect">
                <a:avLst/>
              </a:prstGeom>
              <a:solidFill>
                <a:srgbClr val="000000"/>
              </a:solidFill>
              <a:ln w="1905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178" name="Rectangle 10630"/>
              <p:cNvSpPr>
                <a:spLocks noChangeArrowheads="1"/>
              </p:cNvSpPr>
              <p:nvPr/>
            </p:nvSpPr>
            <p:spPr bwMode="auto">
              <a:xfrm>
                <a:off x="5913438" y="2173288"/>
                <a:ext cx="9525" cy="66675"/>
              </a:xfrm>
              <a:prstGeom prst="rect">
                <a:avLst/>
              </a:prstGeom>
              <a:solidFill>
                <a:srgbClr val="000000"/>
              </a:solidFill>
              <a:ln w="1905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179" name="Rectangle 10631"/>
              <p:cNvSpPr>
                <a:spLocks noChangeArrowheads="1"/>
              </p:cNvSpPr>
              <p:nvPr/>
            </p:nvSpPr>
            <p:spPr bwMode="auto">
              <a:xfrm>
                <a:off x="5913438" y="2278063"/>
                <a:ext cx="9525" cy="66675"/>
              </a:xfrm>
              <a:prstGeom prst="rect">
                <a:avLst/>
              </a:prstGeom>
              <a:solidFill>
                <a:srgbClr val="000000"/>
              </a:solidFill>
              <a:ln w="1905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180" name="Rectangle 10632"/>
              <p:cNvSpPr>
                <a:spLocks noChangeArrowheads="1"/>
              </p:cNvSpPr>
              <p:nvPr/>
            </p:nvSpPr>
            <p:spPr bwMode="auto">
              <a:xfrm>
                <a:off x="5913438" y="2382838"/>
                <a:ext cx="9525" cy="66675"/>
              </a:xfrm>
              <a:prstGeom prst="rect">
                <a:avLst/>
              </a:prstGeom>
              <a:solidFill>
                <a:srgbClr val="000000"/>
              </a:solidFill>
              <a:ln w="1905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181" name="Rectangle 10633"/>
              <p:cNvSpPr>
                <a:spLocks noChangeArrowheads="1"/>
              </p:cNvSpPr>
              <p:nvPr/>
            </p:nvSpPr>
            <p:spPr bwMode="auto">
              <a:xfrm>
                <a:off x="5913438" y="2487613"/>
                <a:ext cx="9525" cy="66675"/>
              </a:xfrm>
              <a:prstGeom prst="rect">
                <a:avLst/>
              </a:prstGeom>
              <a:solidFill>
                <a:srgbClr val="000000"/>
              </a:solidFill>
              <a:ln w="1905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182" name="Rectangle 10634"/>
              <p:cNvSpPr>
                <a:spLocks noChangeArrowheads="1"/>
              </p:cNvSpPr>
              <p:nvPr/>
            </p:nvSpPr>
            <p:spPr bwMode="auto">
              <a:xfrm>
                <a:off x="5913438" y="2592388"/>
                <a:ext cx="9525" cy="66675"/>
              </a:xfrm>
              <a:prstGeom prst="rect">
                <a:avLst/>
              </a:prstGeom>
              <a:solidFill>
                <a:srgbClr val="000000"/>
              </a:solidFill>
              <a:ln w="1905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183" name="Rectangle 10635"/>
              <p:cNvSpPr>
                <a:spLocks noChangeArrowheads="1"/>
              </p:cNvSpPr>
              <p:nvPr/>
            </p:nvSpPr>
            <p:spPr bwMode="auto">
              <a:xfrm>
                <a:off x="5913438" y="2697163"/>
                <a:ext cx="9525" cy="66675"/>
              </a:xfrm>
              <a:prstGeom prst="rect">
                <a:avLst/>
              </a:prstGeom>
              <a:solidFill>
                <a:srgbClr val="000000"/>
              </a:solidFill>
              <a:ln w="1905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184" name="Rectangle 10636"/>
              <p:cNvSpPr>
                <a:spLocks noChangeArrowheads="1"/>
              </p:cNvSpPr>
              <p:nvPr/>
            </p:nvSpPr>
            <p:spPr bwMode="auto">
              <a:xfrm>
                <a:off x="5913438" y="2801938"/>
                <a:ext cx="9525" cy="66675"/>
              </a:xfrm>
              <a:prstGeom prst="rect">
                <a:avLst/>
              </a:prstGeom>
              <a:solidFill>
                <a:srgbClr val="000000"/>
              </a:solidFill>
              <a:ln w="1905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185" name="Rectangle 10637"/>
              <p:cNvSpPr>
                <a:spLocks noChangeArrowheads="1"/>
              </p:cNvSpPr>
              <p:nvPr/>
            </p:nvSpPr>
            <p:spPr bwMode="auto">
              <a:xfrm>
                <a:off x="5913438" y="2906713"/>
                <a:ext cx="9525" cy="66675"/>
              </a:xfrm>
              <a:prstGeom prst="rect">
                <a:avLst/>
              </a:prstGeom>
              <a:solidFill>
                <a:srgbClr val="000000"/>
              </a:solidFill>
              <a:ln w="1905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186" name="Rectangle 10638"/>
              <p:cNvSpPr>
                <a:spLocks noChangeArrowheads="1"/>
              </p:cNvSpPr>
              <p:nvPr/>
            </p:nvSpPr>
            <p:spPr bwMode="auto">
              <a:xfrm>
                <a:off x="5913438" y="3011488"/>
                <a:ext cx="9525" cy="66675"/>
              </a:xfrm>
              <a:prstGeom prst="rect">
                <a:avLst/>
              </a:prstGeom>
              <a:solidFill>
                <a:srgbClr val="000000"/>
              </a:solidFill>
              <a:ln w="1905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187" name="Rectangle 10639"/>
              <p:cNvSpPr>
                <a:spLocks noChangeArrowheads="1"/>
              </p:cNvSpPr>
              <p:nvPr/>
            </p:nvSpPr>
            <p:spPr bwMode="auto">
              <a:xfrm>
                <a:off x="5913438" y="3116263"/>
                <a:ext cx="9525" cy="66675"/>
              </a:xfrm>
              <a:prstGeom prst="rect">
                <a:avLst/>
              </a:prstGeom>
              <a:solidFill>
                <a:srgbClr val="000000"/>
              </a:solidFill>
              <a:ln w="1905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188" name="Rectangle 10640"/>
              <p:cNvSpPr>
                <a:spLocks noChangeArrowheads="1"/>
              </p:cNvSpPr>
              <p:nvPr/>
            </p:nvSpPr>
            <p:spPr bwMode="auto">
              <a:xfrm>
                <a:off x="5913438" y="3221038"/>
                <a:ext cx="9525" cy="66675"/>
              </a:xfrm>
              <a:prstGeom prst="rect">
                <a:avLst/>
              </a:prstGeom>
              <a:solidFill>
                <a:srgbClr val="000000"/>
              </a:solidFill>
              <a:ln w="1905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189" name="Rectangle 10641"/>
              <p:cNvSpPr>
                <a:spLocks noChangeArrowheads="1"/>
              </p:cNvSpPr>
              <p:nvPr/>
            </p:nvSpPr>
            <p:spPr bwMode="auto">
              <a:xfrm>
                <a:off x="5913438" y="3325813"/>
                <a:ext cx="9525" cy="66675"/>
              </a:xfrm>
              <a:prstGeom prst="rect">
                <a:avLst/>
              </a:prstGeom>
              <a:solidFill>
                <a:srgbClr val="000000"/>
              </a:solidFill>
              <a:ln w="1905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190" name="Rectangle 10642"/>
              <p:cNvSpPr>
                <a:spLocks noChangeArrowheads="1"/>
              </p:cNvSpPr>
              <p:nvPr/>
            </p:nvSpPr>
            <p:spPr bwMode="auto">
              <a:xfrm>
                <a:off x="5913438" y="3430588"/>
                <a:ext cx="9525" cy="66675"/>
              </a:xfrm>
              <a:prstGeom prst="rect">
                <a:avLst/>
              </a:prstGeom>
              <a:solidFill>
                <a:srgbClr val="000000"/>
              </a:solidFill>
              <a:ln w="1905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191" name="Rectangle 10643"/>
              <p:cNvSpPr>
                <a:spLocks noChangeArrowheads="1"/>
              </p:cNvSpPr>
              <p:nvPr/>
            </p:nvSpPr>
            <p:spPr bwMode="auto">
              <a:xfrm>
                <a:off x="5913438" y="3535363"/>
                <a:ext cx="9525" cy="66675"/>
              </a:xfrm>
              <a:prstGeom prst="rect">
                <a:avLst/>
              </a:prstGeom>
              <a:solidFill>
                <a:srgbClr val="000000"/>
              </a:solidFill>
              <a:ln w="1905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192" name="Rectangle 10644"/>
              <p:cNvSpPr>
                <a:spLocks noChangeArrowheads="1"/>
              </p:cNvSpPr>
              <p:nvPr/>
            </p:nvSpPr>
            <p:spPr bwMode="auto">
              <a:xfrm>
                <a:off x="5913438" y="3640138"/>
                <a:ext cx="9525" cy="66675"/>
              </a:xfrm>
              <a:prstGeom prst="rect">
                <a:avLst/>
              </a:prstGeom>
              <a:solidFill>
                <a:srgbClr val="000000"/>
              </a:solidFill>
              <a:ln w="1905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193" name="Rectangle 10645"/>
              <p:cNvSpPr>
                <a:spLocks noChangeArrowheads="1"/>
              </p:cNvSpPr>
              <p:nvPr/>
            </p:nvSpPr>
            <p:spPr bwMode="auto">
              <a:xfrm>
                <a:off x="5913438" y="3744913"/>
                <a:ext cx="9525" cy="66675"/>
              </a:xfrm>
              <a:prstGeom prst="rect">
                <a:avLst/>
              </a:prstGeom>
              <a:solidFill>
                <a:srgbClr val="000000"/>
              </a:solidFill>
              <a:ln w="1905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194" name="Rectangle 10646"/>
              <p:cNvSpPr>
                <a:spLocks noChangeArrowheads="1"/>
              </p:cNvSpPr>
              <p:nvPr/>
            </p:nvSpPr>
            <p:spPr bwMode="auto">
              <a:xfrm>
                <a:off x="5913438" y="3849688"/>
                <a:ext cx="9525" cy="66675"/>
              </a:xfrm>
              <a:prstGeom prst="rect">
                <a:avLst/>
              </a:prstGeom>
              <a:solidFill>
                <a:srgbClr val="000000"/>
              </a:solidFill>
              <a:ln w="1905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195" name="Rectangle 10647"/>
              <p:cNvSpPr>
                <a:spLocks noChangeArrowheads="1"/>
              </p:cNvSpPr>
              <p:nvPr/>
            </p:nvSpPr>
            <p:spPr bwMode="auto">
              <a:xfrm>
                <a:off x="5913438" y="3954463"/>
                <a:ext cx="9525" cy="66675"/>
              </a:xfrm>
              <a:prstGeom prst="rect">
                <a:avLst/>
              </a:prstGeom>
              <a:solidFill>
                <a:srgbClr val="000000"/>
              </a:solidFill>
              <a:ln w="1905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196" name="Rectangle 10648"/>
              <p:cNvSpPr>
                <a:spLocks noChangeArrowheads="1"/>
              </p:cNvSpPr>
              <p:nvPr/>
            </p:nvSpPr>
            <p:spPr bwMode="auto">
              <a:xfrm>
                <a:off x="5913438" y="4059238"/>
                <a:ext cx="9525" cy="66675"/>
              </a:xfrm>
              <a:prstGeom prst="rect">
                <a:avLst/>
              </a:prstGeom>
              <a:solidFill>
                <a:srgbClr val="000000"/>
              </a:solidFill>
              <a:ln w="1905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197" name="Rectangle 10649"/>
              <p:cNvSpPr>
                <a:spLocks noChangeArrowheads="1"/>
              </p:cNvSpPr>
              <p:nvPr/>
            </p:nvSpPr>
            <p:spPr bwMode="auto">
              <a:xfrm>
                <a:off x="5913438" y="4164013"/>
                <a:ext cx="9525" cy="66675"/>
              </a:xfrm>
              <a:prstGeom prst="rect">
                <a:avLst/>
              </a:prstGeom>
              <a:solidFill>
                <a:srgbClr val="000000"/>
              </a:solidFill>
              <a:ln w="1905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198" name="Rectangle 10650"/>
              <p:cNvSpPr>
                <a:spLocks noChangeArrowheads="1"/>
              </p:cNvSpPr>
              <p:nvPr/>
            </p:nvSpPr>
            <p:spPr bwMode="auto">
              <a:xfrm>
                <a:off x="5913438" y="4268788"/>
                <a:ext cx="9525" cy="19050"/>
              </a:xfrm>
              <a:prstGeom prst="rect">
                <a:avLst/>
              </a:prstGeom>
              <a:solidFill>
                <a:srgbClr val="000000"/>
              </a:solidFill>
              <a:ln w="1905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199" name="Rectangle 10651"/>
              <p:cNvSpPr>
                <a:spLocks noChangeArrowheads="1"/>
              </p:cNvSpPr>
              <p:nvPr/>
            </p:nvSpPr>
            <p:spPr bwMode="auto">
              <a:xfrm>
                <a:off x="6723063" y="1335088"/>
                <a:ext cx="9525" cy="66675"/>
              </a:xfrm>
              <a:prstGeom prst="rect">
                <a:avLst/>
              </a:prstGeom>
              <a:solidFill>
                <a:srgbClr val="000000"/>
              </a:solidFill>
              <a:ln w="1905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200" name="Rectangle 10652"/>
              <p:cNvSpPr>
                <a:spLocks noChangeArrowheads="1"/>
              </p:cNvSpPr>
              <p:nvPr/>
            </p:nvSpPr>
            <p:spPr bwMode="auto">
              <a:xfrm>
                <a:off x="6723063" y="1439863"/>
                <a:ext cx="9525" cy="66675"/>
              </a:xfrm>
              <a:prstGeom prst="rect">
                <a:avLst/>
              </a:prstGeom>
              <a:solidFill>
                <a:srgbClr val="000000"/>
              </a:solidFill>
              <a:ln w="1905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201" name="Rectangle 10653"/>
              <p:cNvSpPr>
                <a:spLocks noChangeArrowheads="1"/>
              </p:cNvSpPr>
              <p:nvPr/>
            </p:nvSpPr>
            <p:spPr bwMode="auto">
              <a:xfrm>
                <a:off x="6723063" y="1544638"/>
                <a:ext cx="9525" cy="66675"/>
              </a:xfrm>
              <a:prstGeom prst="rect">
                <a:avLst/>
              </a:prstGeom>
              <a:solidFill>
                <a:srgbClr val="000000"/>
              </a:solidFill>
              <a:ln w="1905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202" name="Rectangle 10654"/>
              <p:cNvSpPr>
                <a:spLocks noChangeArrowheads="1"/>
              </p:cNvSpPr>
              <p:nvPr/>
            </p:nvSpPr>
            <p:spPr bwMode="auto">
              <a:xfrm>
                <a:off x="6723063" y="1649413"/>
                <a:ext cx="9525" cy="66675"/>
              </a:xfrm>
              <a:prstGeom prst="rect">
                <a:avLst/>
              </a:prstGeom>
              <a:solidFill>
                <a:srgbClr val="000000"/>
              </a:solidFill>
              <a:ln w="1905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203" name="Rectangle 10655"/>
              <p:cNvSpPr>
                <a:spLocks noChangeArrowheads="1"/>
              </p:cNvSpPr>
              <p:nvPr/>
            </p:nvSpPr>
            <p:spPr bwMode="auto">
              <a:xfrm>
                <a:off x="6723063" y="1754188"/>
                <a:ext cx="9525" cy="66675"/>
              </a:xfrm>
              <a:prstGeom prst="rect">
                <a:avLst/>
              </a:prstGeom>
              <a:solidFill>
                <a:srgbClr val="000000"/>
              </a:solidFill>
              <a:ln w="1905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204" name="Rectangle 10656"/>
              <p:cNvSpPr>
                <a:spLocks noChangeArrowheads="1"/>
              </p:cNvSpPr>
              <p:nvPr/>
            </p:nvSpPr>
            <p:spPr bwMode="auto">
              <a:xfrm>
                <a:off x="6723063" y="1858963"/>
                <a:ext cx="9525" cy="66675"/>
              </a:xfrm>
              <a:prstGeom prst="rect">
                <a:avLst/>
              </a:prstGeom>
              <a:solidFill>
                <a:srgbClr val="000000"/>
              </a:solidFill>
              <a:ln w="1905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205" name="Rectangle 10657"/>
              <p:cNvSpPr>
                <a:spLocks noChangeArrowheads="1"/>
              </p:cNvSpPr>
              <p:nvPr/>
            </p:nvSpPr>
            <p:spPr bwMode="auto">
              <a:xfrm>
                <a:off x="6723063" y="1963738"/>
                <a:ext cx="9525" cy="66675"/>
              </a:xfrm>
              <a:prstGeom prst="rect">
                <a:avLst/>
              </a:prstGeom>
              <a:solidFill>
                <a:srgbClr val="000000"/>
              </a:solidFill>
              <a:ln w="1905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206" name="Rectangle 10658"/>
              <p:cNvSpPr>
                <a:spLocks noChangeArrowheads="1"/>
              </p:cNvSpPr>
              <p:nvPr/>
            </p:nvSpPr>
            <p:spPr bwMode="auto">
              <a:xfrm>
                <a:off x="6723063" y="2068513"/>
                <a:ext cx="9525" cy="66675"/>
              </a:xfrm>
              <a:prstGeom prst="rect">
                <a:avLst/>
              </a:prstGeom>
              <a:solidFill>
                <a:srgbClr val="000000"/>
              </a:solidFill>
              <a:ln w="1905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207" name="Rectangle 10659"/>
              <p:cNvSpPr>
                <a:spLocks noChangeArrowheads="1"/>
              </p:cNvSpPr>
              <p:nvPr/>
            </p:nvSpPr>
            <p:spPr bwMode="auto">
              <a:xfrm>
                <a:off x="6723063" y="2173288"/>
                <a:ext cx="9525" cy="66675"/>
              </a:xfrm>
              <a:prstGeom prst="rect">
                <a:avLst/>
              </a:prstGeom>
              <a:solidFill>
                <a:srgbClr val="000000"/>
              </a:solidFill>
              <a:ln w="1905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208" name="Rectangle 10660"/>
              <p:cNvSpPr>
                <a:spLocks noChangeArrowheads="1"/>
              </p:cNvSpPr>
              <p:nvPr/>
            </p:nvSpPr>
            <p:spPr bwMode="auto">
              <a:xfrm>
                <a:off x="6723063" y="2278063"/>
                <a:ext cx="9525" cy="66675"/>
              </a:xfrm>
              <a:prstGeom prst="rect">
                <a:avLst/>
              </a:prstGeom>
              <a:solidFill>
                <a:srgbClr val="000000"/>
              </a:solidFill>
              <a:ln w="1905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209" name="Rectangle 10661"/>
              <p:cNvSpPr>
                <a:spLocks noChangeArrowheads="1"/>
              </p:cNvSpPr>
              <p:nvPr/>
            </p:nvSpPr>
            <p:spPr bwMode="auto">
              <a:xfrm>
                <a:off x="6723063" y="2382838"/>
                <a:ext cx="9525" cy="66675"/>
              </a:xfrm>
              <a:prstGeom prst="rect">
                <a:avLst/>
              </a:prstGeom>
              <a:solidFill>
                <a:srgbClr val="000000"/>
              </a:solidFill>
              <a:ln w="1905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210" name="Rectangle 10662"/>
              <p:cNvSpPr>
                <a:spLocks noChangeArrowheads="1"/>
              </p:cNvSpPr>
              <p:nvPr/>
            </p:nvSpPr>
            <p:spPr bwMode="auto">
              <a:xfrm>
                <a:off x="6723063" y="2487613"/>
                <a:ext cx="9525" cy="66675"/>
              </a:xfrm>
              <a:prstGeom prst="rect">
                <a:avLst/>
              </a:prstGeom>
              <a:solidFill>
                <a:srgbClr val="000000"/>
              </a:solidFill>
              <a:ln w="1905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211" name="Rectangle 10663"/>
              <p:cNvSpPr>
                <a:spLocks noChangeArrowheads="1"/>
              </p:cNvSpPr>
              <p:nvPr/>
            </p:nvSpPr>
            <p:spPr bwMode="auto">
              <a:xfrm>
                <a:off x="6723063" y="2592388"/>
                <a:ext cx="9525" cy="66675"/>
              </a:xfrm>
              <a:prstGeom prst="rect">
                <a:avLst/>
              </a:prstGeom>
              <a:solidFill>
                <a:srgbClr val="000000"/>
              </a:solidFill>
              <a:ln w="1905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212" name="Rectangle 10664"/>
              <p:cNvSpPr>
                <a:spLocks noChangeArrowheads="1"/>
              </p:cNvSpPr>
              <p:nvPr/>
            </p:nvSpPr>
            <p:spPr bwMode="auto">
              <a:xfrm>
                <a:off x="6723063" y="2697163"/>
                <a:ext cx="9525" cy="66675"/>
              </a:xfrm>
              <a:prstGeom prst="rect">
                <a:avLst/>
              </a:prstGeom>
              <a:solidFill>
                <a:srgbClr val="000000"/>
              </a:solidFill>
              <a:ln w="1905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213" name="Rectangle 10665"/>
              <p:cNvSpPr>
                <a:spLocks noChangeArrowheads="1"/>
              </p:cNvSpPr>
              <p:nvPr/>
            </p:nvSpPr>
            <p:spPr bwMode="auto">
              <a:xfrm>
                <a:off x="6723063" y="2801938"/>
                <a:ext cx="9525" cy="66675"/>
              </a:xfrm>
              <a:prstGeom prst="rect">
                <a:avLst/>
              </a:prstGeom>
              <a:solidFill>
                <a:srgbClr val="000000"/>
              </a:solidFill>
              <a:ln w="1905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214" name="Rectangle 10666"/>
              <p:cNvSpPr>
                <a:spLocks noChangeArrowheads="1"/>
              </p:cNvSpPr>
              <p:nvPr/>
            </p:nvSpPr>
            <p:spPr bwMode="auto">
              <a:xfrm>
                <a:off x="6723063" y="2906713"/>
                <a:ext cx="9525" cy="66675"/>
              </a:xfrm>
              <a:prstGeom prst="rect">
                <a:avLst/>
              </a:prstGeom>
              <a:solidFill>
                <a:srgbClr val="000000"/>
              </a:solidFill>
              <a:ln w="1905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215" name="Rectangle 10667"/>
              <p:cNvSpPr>
                <a:spLocks noChangeArrowheads="1"/>
              </p:cNvSpPr>
              <p:nvPr/>
            </p:nvSpPr>
            <p:spPr bwMode="auto">
              <a:xfrm>
                <a:off x="6723063" y="3011488"/>
                <a:ext cx="9525" cy="66675"/>
              </a:xfrm>
              <a:prstGeom prst="rect">
                <a:avLst/>
              </a:prstGeom>
              <a:solidFill>
                <a:srgbClr val="000000"/>
              </a:solidFill>
              <a:ln w="1905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216" name="Rectangle 10668"/>
              <p:cNvSpPr>
                <a:spLocks noChangeArrowheads="1"/>
              </p:cNvSpPr>
              <p:nvPr/>
            </p:nvSpPr>
            <p:spPr bwMode="auto">
              <a:xfrm>
                <a:off x="6723063" y="3116263"/>
                <a:ext cx="9525" cy="66675"/>
              </a:xfrm>
              <a:prstGeom prst="rect">
                <a:avLst/>
              </a:prstGeom>
              <a:solidFill>
                <a:srgbClr val="000000"/>
              </a:solidFill>
              <a:ln w="1905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217" name="Rectangle 10669"/>
              <p:cNvSpPr>
                <a:spLocks noChangeArrowheads="1"/>
              </p:cNvSpPr>
              <p:nvPr/>
            </p:nvSpPr>
            <p:spPr bwMode="auto">
              <a:xfrm>
                <a:off x="6723063" y="3221038"/>
                <a:ext cx="9525" cy="66675"/>
              </a:xfrm>
              <a:prstGeom prst="rect">
                <a:avLst/>
              </a:prstGeom>
              <a:solidFill>
                <a:srgbClr val="000000"/>
              </a:solidFill>
              <a:ln w="1905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218" name="Rectangle 10670"/>
              <p:cNvSpPr>
                <a:spLocks noChangeArrowheads="1"/>
              </p:cNvSpPr>
              <p:nvPr/>
            </p:nvSpPr>
            <p:spPr bwMode="auto">
              <a:xfrm>
                <a:off x="6723063" y="3325813"/>
                <a:ext cx="9525" cy="66675"/>
              </a:xfrm>
              <a:prstGeom prst="rect">
                <a:avLst/>
              </a:prstGeom>
              <a:solidFill>
                <a:srgbClr val="000000"/>
              </a:solidFill>
              <a:ln w="1905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219" name="Rectangle 10671"/>
              <p:cNvSpPr>
                <a:spLocks noChangeArrowheads="1"/>
              </p:cNvSpPr>
              <p:nvPr/>
            </p:nvSpPr>
            <p:spPr bwMode="auto">
              <a:xfrm>
                <a:off x="6723063" y="3430588"/>
                <a:ext cx="9525" cy="66675"/>
              </a:xfrm>
              <a:prstGeom prst="rect">
                <a:avLst/>
              </a:prstGeom>
              <a:solidFill>
                <a:srgbClr val="000000"/>
              </a:solidFill>
              <a:ln w="1905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220" name="Rectangle 10672"/>
              <p:cNvSpPr>
                <a:spLocks noChangeArrowheads="1"/>
              </p:cNvSpPr>
              <p:nvPr/>
            </p:nvSpPr>
            <p:spPr bwMode="auto">
              <a:xfrm>
                <a:off x="6723063" y="3535363"/>
                <a:ext cx="9525" cy="66675"/>
              </a:xfrm>
              <a:prstGeom prst="rect">
                <a:avLst/>
              </a:prstGeom>
              <a:solidFill>
                <a:srgbClr val="000000"/>
              </a:solidFill>
              <a:ln w="1905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221" name="Rectangle 10673"/>
              <p:cNvSpPr>
                <a:spLocks noChangeArrowheads="1"/>
              </p:cNvSpPr>
              <p:nvPr/>
            </p:nvSpPr>
            <p:spPr bwMode="auto">
              <a:xfrm>
                <a:off x="6723063" y="3640138"/>
                <a:ext cx="9525" cy="66675"/>
              </a:xfrm>
              <a:prstGeom prst="rect">
                <a:avLst/>
              </a:prstGeom>
              <a:solidFill>
                <a:srgbClr val="000000"/>
              </a:solidFill>
              <a:ln w="1905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222" name="Rectangle 10674"/>
              <p:cNvSpPr>
                <a:spLocks noChangeArrowheads="1"/>
              </p:cNvSpPr>
              <p:nvPr/>
            </p:nvSpPr>
            <p:spPr bwMode="auto">
              <a:xfrm>
                <a:off x="6723063" y="3744913"/>
                <a:ext cx="9525" cy="66675"/>
              </a:xfrm>
              <a:prstGeom prst="rect">
                <a:avLst/>
              </a:prstGeom>
              <a:solidFill>
                <a:srgbClr val="000000"/>
              </a:solidFill>
              <a:ln w="1905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223" name="Rectangle 10676"/>
              <p:cNvSpPr>
                <a:spLocks noChangeArrowheads="1"/>
              </p:cNvSpPr>
              <p:nvPr/>
            </p:nvSpPr>
            <p:spPr bwMode="auto">
              <a:xfrm>
                <a:off x="6723064" y="3849688"/>
                <a:ext cx="9525" cy="66675"/>
              </a:xfrm>
              <a:prstGeom prst="rect">
                <a:avLst/>
              </a:prstGeom>
              <a:solidFill>
                <a:srgbClr val="000000"/>
              </a:solidFill>
              <a:ln w="1905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224" name="Rectangle 10677"/>
              <p:cNvSpPr>
                <a:spLocks noChangeArrowheads="1"/>
              </p:cNvSpPr>
              <p:nvPr/>
            </p:nvSpPr>
            <p:spPr bwMode="auto">
              <a:xfrm>
                <a:off x="6723064" y="3954463"/>
                <a:ext cx="9525" cy="66675"/>
              </a:xfrm>
              <a:prstGeom prst="rect">
                <a:avLst/>
              </a:prstGeom>
              <a:solidFill>
                <a:srgbClr val="000000"/>
              </a:solidFill>
              <a:ln w="1905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225" name="Rectangle 10678"/>
              <p:cNvSpPr>
                <a:spLocks noChangeArrowheads="1"/>
              </p:cNvSpPr>
              <p:nvPr/>
            </p:nvSpPr>
            <p:spPr bwMode="auto">
              <a:xfrm>
                <a:off x="6723064" y="4059238"/>
                <a:ext cx="9525" cy="66675"/>
              </a:xfrm>
              <a:prstGeom prst="rect">
                <a:avLst/>
              </a:prstGeom>
              <a:solidFill>
                <a:srgbClr val="000000"/>
              </a:solidFill>
              <a:ln w="1905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226" name="Rectangle 10679"/>
              <p:cNvSpPr>
                <a:spLocks noChangeArrowheads="1"/>
              </p:cNvSpPr>
              <p:nvPr/>
            </p:nvSpPr>
            <p:spPr bwMode="auto">
              <a:xfrm>
                <a:off x="6723064" y="4164013"/>
                <a:ext cx="9525" cy="66675"/>
              </a:xfrm>
              <a:prstGeom prst="rect">
                <a:avLst/>
              </a:prstGeom>
              <a:solidFill>
                <a:srgbClr val="000000"/>
              </a:solidFill>
              <a:ln w="1905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227" name="Rectangle 10680"/>
              <p:cNvSpPr>
                <a:spLocks noChangeArrowheads="1"/>
              </p:cNvSpPr>
              <p:nvPr/>
            </p:nvSpPr>
            <p:spPr bwMode="auto">
              <a:xfrm>
                <a:off x="6723064" y="4268788"/>
                <a:ext cx="9525" cy="19050"/>
              </a:xfrm>
              <a:prstGeom prst="rect">
                <a:avLst/>
              </a:prstGeom>
              <a:solidFill>
                <a:srgbClr val="000000"/>
              </a:solidFill>
              <a:ln w="1905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228" name="Rectangle 10681"/>
              <p:cNvSpPr>
                <a:spLocks noChangeArrowheads="1"/>
              </p:cNvSpPr>
              <p:nvPr/>
            </p:nvSpPr>
            <p:spPr bwMode="auto">
              <a:xfrm>
                <a:off x="7523164" y="1335088"/>
                <a:ext cx="9525" cy="66675"/>
              </a:xfrm>
              <a:prstGeom prst="rect">
                <a:avLst/>
              </a:prstGeom>
              <a:solidFill>
                <a:srgbClr val="000000"/>
              </a:solidFill>
              <a:ln w="1905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229" name="Rectangle 10682"/>
              <p:cNvSpPr>
                <a:spLocks noChangeArrowheads="1"/>
              </p:cNvSpPr>
              <p:nvPr/>
            </p:nvSpPr>
            <p:spPr bwMode="auto">
              <a:xfrm>
                <a:off x="7523164" y="1439863"/>
                <a:ext cx="9525" cy="66675"/>
              </a:xfrm>
              <a:prstGeom prst="rect">
                <a:avLst/>
              </a:prstGeom>
              <a:solidFill>
                <a:srgbClr val="000000"/>
              </a:solidFill>
              <a:ln w="1905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230" name="Rectangle 10683"/>
              <p:cNvSpPr>
                <a:spLocks noChangeArrowheads="1"/>
              </p:cNvSpPr>
              <p:nvPr/>
            </p:nvSpPr>
            <p:spPr bwMode="auto">
              <a:xfrm>
                <a:off x="7523164" y="1544638"/>
                <a:ext cx="9525" cy="66675"/>
              </a:xfrm>
              <a:prstGeom prst="rect">
                <a:avLst/>
              </a:prstGeom>
              <a:solidFill>
                <a:srgbClr val="000000"/>
              </a:solidFill>
              <a:ln w="1905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231" name="Rectangle 10684"/>
              <p:cNvSpPr>
                <a:spLocks noChangeArrowheads="1"/>
              </p:cNvSpPr>
              <p:nvPr/>
            </p:nvSpPr>
            <p:spPr bwMode="auto">
              <a:xfrm>
                <a:off x="7523164" y="1649413"/>
                <a:ext cx="9525" cy="66675"/>
              </a:xfrm>
              <a:prstGeom prst="rect">
                <a:avLst/>
              </a:prstGeom>
              <a:solidFill>
                <a:srgbClr val="000000"/>
              </a:solidFill>
              <a:ln w="1905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232" name="Rectangle 10685"/>
              <p:cNvSpPr>
                <a:spLocks noChangeArrowheads="1"/>
              </p:cNvSpPr>
              <p:nvPr/>
            </p:nvSpPr>
            <p:spPr bwMode="auto">
              <a:xfrm>
                <a:off x="7523164" y="1754188"/>
                <a:ext cx="9525" cy="66675"/>
              </a:xfrm>
              <a:prstGeom prst="rect">
                <a:avLst/>
              </a:prstGeom>
              <a:solidFill>
                <a:srgbClr val="000000"/>
              </a:solidFill>
              <a:ln w="1905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233" name="Rectangle 10686"/>
              <p:cNvSpPr>
                <a:spLocks noChangeArrowheads="1"/>
              </p:cNvSpPr>
              <p:nvPr/>
            </p:nvSpPr>
            <p:spPr bwMode="auto">
              <a:xfrm>
                <a:off x="7523164" y="1858963"/>
                <a:ext cx="9525" cy="66675"/>
              </a:xfrm>
              <a:prstGeom prst="rect">
                <a:avLst/>
              </a:prstGeom>
              <a:solidFill>
                <a:srgbClr val="000000"/>
              </a:solidFill>
              <a:ln w="1905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234" name="Rectangle 10687"/>
              <p:cNvSpPr>
                <a:spLocks noChangeArrowheads="1"/>
              </p:cNvSpPr>
              <p:nvPr/>
            </p:nvSpPr>
            <p:spPr bwMode="auto">
              <a:xfrm>
                <a:off x="7523164" y="1963738"/>
                <a:ext cx="9525" cy="66675"/>
              </a:xfrm>
              <a:prstGeom prst="rect">
                <a:avLst/>
              </a:prstGeom>
              <a:solidFill>
                <a:srgbClr val="000000"/>
              </a:solidFill>
              <a:ln w="1905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235" name="Rectangle 10688"/>
              <p:cNvSpPr>
                <a:spLocks noChangeArrowheads="1"/>
              </p:cNvSpPr>
              <p:nvPr/>
            </p:nvSpPr>
            <p:spPr bwMode="auto">
              <a:xfrm>
                <a:off x="7523164" y="2068513"/>
                <a:ext cx="9525" cy="66675"/>
              </a:xfrm>
              <a:prstGeom prst="rect">
                <a:avLst/>
              </a:prstGeom>
              <a:solidFill>
                <a:srgbClr val="000000"/>
              </a:solidFill>
              <a:ln w="1905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236" name="Rectangle 10689"/>
              <p:cNvSpPr>
                <a:spLocks noChangeArrowheads="1"/>
              </p:cNvSpPr>
              <p:nvPr/>
            </p:nvSpPr>
            <p:spPr bwMode="auto">
              <a:xfrm>
                <a:off x="7523164" y="2173288"/>
                <a:ext cx="9525" cy="66675"/>
              </a:xfrm>
              <a:prstGeom prst="rect">
                <a:avLst/>
              </a:prstGeom>
              <a:solidFill>
                <a:srgbClr val="000000"/>
              </a:solidFill>
              <a:ln w="1905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237" name="Rectangle 10690"/>
              <p:cNvSpPr>
                <a:spLocks noChangeArrowheads="1"/>
              </p:cNvSpPr>
              <p:nvPr/>
            </p:nvSpPr>
            <p:spPr bwMode="auto">
              <a:xfrm>
                <a:off x="7523164" y="2278063"/>
                <a:ext cx="9525" cy="66675"/>
              </a:xfrm>
              <a:prstGeom prst="rect">
                <a:avLst/>
              </a:prstGeom>
              <a:solidFill>
                <a:srgbClr val="000000"/>
              </a:solidFill>
              <a:ln w="1905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238" name="Rectangle 10691"/>
              <p:cNvSpPr>
                <a:spLocks noChangeArrowheads="1"/>
              </p:cNvSpPr>
              <p:nvPr/>
            </p:nvSpPr>
            <p:spPr bwMode="auto">
              <a:xfrm>
                <a:off x="7523164" y="2382838"/>
                <a:ext cx="9525" cy="66675"/>
              </a:xfrm>
              <a:prstGeom prst="rect">
                <a:avLst/>
              </a:prstGeom>
              <a:solidFill>
                <a:srgbClr val="000000"/>
              </a:solidFill>
              <a:ln w="1905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239" name="Rectangle 10692"/>
              <p:cNvSpPr>
                <a:spLocks noChangeArrowheads="1"/>
              </p:cNvSpPr>
              <p:nvPr/>
            </p:nvSpPr>
            <p:spPr bwMode="auto">
              <a:xfrm>
                <a:off x="7523164" y="2487613"/>
                <a:ext cx="9525" cy="66675"/>
              </a:xfrm>
              <a:prstGeom prst="rect">
                <a:avLst/>
              </a:prstGeom>
              <a:solidFill>
                <a:srgbClr val="000000"/>
              </a:solidFill>
              <a:ln w="1905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240" name="Rectangle 10693"/>
              <p:cNvSpPr>
                <a:spLocks noChangeArrowheads="1"/>
              </p:cNvSpPr>
              <p:nvPr/>
            </p:nvSpPr>
            <p:spPr bwMode="auto">
              <a:xfrm>
                <a:off x="7523164" y="2592388"/>
                <a:ext cx="9525" cy="66675"/>
              </a:xfrm>
              <a:prstGeom prst="rect">
                <a:avLst/>
              </a:prstGeom>
              <a:solidFill>
                <a:srgbClr val="000000"/>
              </a:solidFill>
              <a:ln w="1905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241" name="Rectangle 10694"/>
              <p:cNvSpPr>
                <a:spLocks noChangeArrowheads="1"/>
              </p:cNvSpPr>
              <p:nvPr/>
            </p:nvSpPr>
            <p:spPr bwMode="auto">
              <a:xfrm>
                <a:off x="7523164" y="2697163"/>
                <a:ext cx="9525" cy="66675"/>
              </a:xfrm>
              <a:prstGeom prst="rect">
                <a:avLst/>
              </a:prstGeom>
              <a:solidFill>
                <a:srgbClr val="000000"/>
              </a:solidFill>
              <a:ln w="1905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242" name="Rectangle 10695"/>
              <p:cNvSpPr>
                <a:spLocks noChangeArrowheads="1"/>
              </p:cNvSpPr>
              <p:nvPr/>
            </p:nvSpPr>
            <p:spPr bwMode="auto">
              <a:xfrm>
                <a:off x="7523164" y="2801938"/>
                <a:ext cx="9525" cy="66675"/>
              </a:xfrm>
              <a:prstGeom prst="rect">
                <a:avLst/>
              </a:prstGeom>
              <a:solidFill>
                <a:srgbClr val="000000"/>
              </a:solidFill>
              <a:ln w="1905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243" name="Rectangle 10696"/>
              <p:cNvSpPr>
                <a:spLocks noChangeArrowheads="1"/>
              </p:cNvSpPr>
              <p:nvPr/>
            </p:nvSpPr>
            <p:spPr bwMode="auto">
              <a:xfrm>
                <a:off x="7523164" y="2906713"/>
                <a:ext cx="9525" cy="66675"/>
              </a:xfrm>
              <a:prstGeom prst="rect">
                <a:avLst/>
              </a:prstGeom>
              <a:solidFill>
                <a:srgbClr val="000000"/>
              </a:solidFill>
              <a:ln w="1905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244" name="Rectangle 10697"/>
              <p:cNvSpPr>
                <a:spLocks noChangeArrowheads="1"/>
              </p:cNvSpPr>
              <p:nvPr/>
            </p:nvSpPr>
            <p:spPr bwMode="auto">
              <a:xfrm>
                <a:off x="7523164" y="3011488"/>
                <a:ext cx="9525" cy="66675"/>
              </a:xfrm>
              <a:prstGeom prst="rect">
                <a:avLst/>
              </a:prstGeom>
              <a:solidFill>
                <a:srgbClr val="000000"/>
              </a:solidFill>
              <a:ln w="1905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245" name="Rectangle 10698"/>
              <p:cNvSpPr>
                <a:spLocks noChangeArrowheads="1"/>
              </p:cNvSpPr>
              <p:nvPr/>
            </p:nvSpPr>
            <p:spPr bwMode="auto">
              <a:xfrm>
                <a:off x="7523164" y="3116263"/>
                <a:ext cx="9525" cy="66675"/>
              </a:xfrm>
              <a:prstGeom prst="rect">
                <a:avLst/>
              </a:prstGeom>
              <a:solidFill>
                <a:srgbClr val="000000"/>
              </a:solidFill>
              <a:ln w="1905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246" name="Rectangle 10699"/>
              <p:cNvSpPr>
                <a:spLocks noChangeArrowheads="1"/>
              </p:cNvSpPr>
              <p:nvPr/>
            </p:nvSpPr>
            <p:spPr bwMode="auto">
              <a:xfrm>
                <a:off x="7523164" y="3221038"/>
                <a:ext cx="9525" cy="66675"/>
              </a:xfrm>
              <a:prstGeom prst="rect">
                <a:avLst/>
              </a:prstGeom>
              <a:solidFill>
                <a:srgbClr val="000000"/>
              </a:solidFill>
              <a:ln w="1905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247" name="Rectangle 10700"/>
              <p:cNvSpPr>
                <a:spLocks noChangeArrowheads="1"/>
              </p:cNvSpPr>
              <p:nvPr/>
            </p:nvSpPr>
            <p:spPr bwMode="auto">
              <a:xfrm>
                <a:off x="7523164" y="3325813"/>
                <a:ext cx="9525" cy="66675"/>
              </a:xfrm>
              <a:prstGeom prst="rect">
                <a:avLst/>
              </a:prstGeom>
              <a:solidFill>
                <a:srgbClr val="000000"/>
              </a:solidFill>
              <a:ln w="1905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248" name="Rectangle 10701"/>
              <p:cNvSpPr>
                <a:spLocks noChangeArrowheads="1"/>
              </p:cNvSpPr>
              <p:nvPr/>
            </p:nvSpPr>
            <p:spPr bwMode="auto">
              <a:xfrm>
                <a:off x="7523164" y="3430588"/>
                <a:ext cx="9525" cy="66675"/>
              </a:xfrm>
              <a:prstGeom prst="rect">
                <a:avLst/>
              </a:prstGeom>
              <a:solidFill>
                <a:srgbClr val="000000"/>
              </a:solidFill>
              <a:ln w="1905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249" name="Rectangle 10702"/>
              <p:cNvSpPr>
                <a:spLocks noChangeArrowheads="1"/>
              </p:cNvSpPr>
              <p:nvPr/>
            </p:nvSpPr>
            <p:spPr bwMode="auto">
              <a:xfrm>
                <a:off x="7523164" y="3535363"/>
                <a:ext cx="9525" cy="66675"/>
              </a:xfrm>
              <a:prstGeom prst="rect">
                <a:avLst/>
              </a:prstGeom>
              <a:solidFill>
                <a:srgbClr val="000000"/>
              </a:solidFill>
              <a:ln w="1905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250" name="Rectangle 10703"/>
              <p:cNvSpPr>
                <a:spLocks noChangeArrowheads="1"/>
              </p:cNvSpPr>
              <p:nvPr/>
            </p:nvSpPr>
            <p:spPr bwMode="auto">
              <a:xfrm>
                <a:off x="7523164" y="3640138"/>
                <a:ext cx="9525" cy="66675"/>
              </a:xfrm>
              <a:prstGeom prst="rect">
                <a:avLst/>
              </a:prstGeom>
              <a:solidFill>
                <a:srgbClr val="000000"/>
              </a:solidFill>
              <a:ln w="1905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251" name="Rectangle 10704"/>
              <p:cNvSpPr>
                <a:spLocks noChangeArrowheads="1"/>
              </p:cNvSpPr>
              <p:nvPr/>
            </p:nvSpPr>
            <p:spPr bwMode="auto">
              <a:xfrm>
                <a:off x="7523164" y="3744913"/>
                <a:ext cx="9525" cy="66675"/>
              </a:xfrm>
              <a:prstGeom prst="rect">
                <a:avLst/>
              </a:prstGeom>
              <a:solidFill>
                <a:srgbClr val="000000"/>
              </a:solidFill>
              <a:ln w="1905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252" name="Rectangle 10705"/>
              <p:cNvSpPr>
                <a:spLocks noChangeArrowheads="1"/>
              </p:cNvSpPr>
              <p:nvPr/>
            </p:nvSpPr>
            <p:spPr bwMode="auto">
              <a:xfrm>
                <a:off x="7523164" y="3849688"/>
                <a:ext cx="9525" cy="66675"/>
              </a:xfrm>
              <a:prstGeom prst="rect">
                <a:avLst/>
              </a:prstGeom>
              <a:solidFill>
                <a:srgbClr val="000000"/>
              </a:solidFill>
              <a:ln w="1905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253" name="Rectangle 10706"/>
              <p:cNvSpPr>
                <a:spLocks noChangeArrowheads="1"/>
              </p:cNvSpPr>
              <p:nvPr/>
            </p:nvSpPr>
            <p:spPr bwMode="auto">
              <a:xfrm>
                <a:off x="7523164" y="3954463"/>
                <a:ext cx="9525" cy="66675"/>
              </a:xfrm>
              <a:prstGeom prst="rect">
                <a:avLst/>
              </a:prstGeom>
              <a:solidFill>
                <a:srgbClr val="000000"/>
              </a:solidFill>
              <a:ln w="1905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254" name="Rectangle 10707"/>
              <p:cNvSpPr>
                <a:spLocks noChangeArrowheads="1"/>
              </p:cNvSpPr>
              <p:nvPr/>
            </p:nvSpPr>
            <p:spPr bwMode="auto">
              <a:xfrm>
                <a:off x="7523164" y="4059238"/>
                <a:ext cx="9525" cy="66675"/>
              </a:xfrm>
              <a:prstGeom prst="rect">
                <a:avLst/>
              </a:prstGeom>
              <a:solidFill>
                <a:srgbClr val="000000"/>
              </a:solidFill>
              <a:ln w="1905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255" name="Rectangle 10708"/>
              <p:cNvSpPr>
                <a:spLocks noChangeArrowheads="1"/>
              </p:cNvSpPr>
              <p:nvPr/>
            </p:nvSpPr>
            <p:spPr bwMode="auto">
              <a:xfrm>
                <a:off x="7523164" y="4164013"/>
                <a:ext cx="9525" cy="66675"/>
              </a:xfrm>
              <a:prstGeom prst="rect">
                <a:avLst/>
              </a:prstGeom>
              <a:solidFill>
                <a:srgbClr val="000000"/>
              </a:solidFill>
              <a:ln w="1905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256" name="Rectangle 10709"/>
              <p:cNvSpPr>
                <a:spLocks noChangeArrowheads="1"/>
              </p:cNvSpPr>
              <p:nvPr/>
            </p:nvSpPr>
            <p:spPr bwMode="auto">
              <a:xfrm>
                <a:off x="7523164" y="4268788"/>
                <a:ext cx="9525" cy="19050"/>
              </a:xfrm>
              <a:prstGeom prst="rect">
                <a:avLst/>
              </a:prstGeom>
              <a:solidFill>
                <a:srgbClr val="000000"/>
              </a:solidFill>
              <a:ln w="1905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257" name="Rectangle 10739"/>
              <p:cNvSpPr>
                <a:spLocks noChangeArrowheads="1"/>
              </p:cNvSpPr>
              <p:nvPr/>
            </p:nvSpPr>
            <p:spPr bwMode="auto">
              <a:xfrm>
                <a:off x="1074739" y="1335088"/>
                <a:ext cx="7258050" cy="2952750"/>
              </a:xfrm>
              <a:prstGeom prst="rect">
                <a:avLst/>
              </a:prstGeom>
              <a:noFill/>
              <a:ln w="1905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258" name="Line 10740"/>
              <p:cNvSpPr>
                <a:spLocks noChangeShapeType="1"/>
              </p:cNvSpPr>
              <p:nvPr/>
            </p:nvSpPr>
            <p:spPr bwMode="auto">
              <a:xfrm>
                <a:off x="1074739" y="1335088"/>
                <a:ext cx="1588" cy="2952750"/>
              </a:xfrm>
              <a:prstGeom prst="line">
                <a:avLst/>
              </a:prstGeom>
              <a:noFill/>
              <a:ln w="190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59" name="Line 10741"/>
              <p:cNvSpPr>
                <a:spLocks noChangeShapeType="1"/>
              </p:cNvSpPr>
              <p:nvPr/>
            </p:nvSpPr>
            <p:spPr bwMode="auto">
              <a:xfrm>
                <a:off x="1074739" y="4287838"/>
                <a:ext cx="38100" cy="1588"/>
              </a:xfrm>
              <a:prstGeom prst="line">
                <a:avLst/>
              </a:prstGeom>
              <a:noFill/>
              <a:ln w="190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60" name="Line 10742"/>
              <p:cNvSpPr>
                <a:spLocks noChangeShapeType="1"/>
              </p:cNvSpPr>
              <p:nvPr/>
            </p:nvSpPr>
            <p:spPr bwMode="auto">
              <a:xfrm>
                <a:off x="1074739" y="4144963"/>
                <a:ext cx="38100" cy="1588"/>
              </a:xfrm>
              <a:prstGeom prst="line">
                <a:avLst/>
              </a:prstGeom>
              <a:noFill/>
              <a:ln w="190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61" name="Line 10743"/>
              <p:cNvSpPr>
                <a:spLocks noChangeShapeType="1"/>
              </p:cNvSpPr>
              <p:nvPr/>
            </p:nvSpPr>
            <p:spPr bwMode="auto">
              <a:xfrm>
                <a:off x="1074739" y="3992563"/>
                <a:ext cx="38100" cy="1588"/>
              </a:xfrm>
              <a:prstGeom prst="line">
                <a:avLst/>
              </a:prstGeom>
              <a:noFill/>
              <a:ln w="190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62" name="Line 10744"/>
              <p:cNvSpPr>
                <a:spLocks noChangeShapeType="1"/>
              </p:cNvSpPr>
              <p:nvPr/>
            </p:nvSpPr>
            <p:spPr bwMode="auto">
              <a:xfrm>
                <a:off x="1074739" y="3849688"/>
                <a:ext cx="38100" cy="1588"/>
              </a:xfrm>
              <a:prstGeom prst="line">
                <a:avLst/>
              </a:prstGeom>
              <a:noFill/>
              <a:ln w="190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63" name="Line 10745"/>
              <p:cNvSpPr>
                <a:spLocks noChangeShapeType="1"/>
              </p:cNvSpPr>
              <p:nvPr/>
            </p:nvSpPr>
            <p:spPr bwMode="auto">
              <a:xfrm>
                <a:off x="1074739" y="3697288"/>
                <a:ext cx="38100" cy="1588"/>
              </a:xfrm>
              <a:prstGeom prst="line">
                <a:avLst/>
              </a:prstGeom>
              <a:noFill/>
              <a:ln w="190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64" name="Line 10746"/>
              <p:cNvSpPr>
                <a:spLocks noChangeShapeType="1"/>
              </p:cNvSpPr>
              <p:nvPr/>
            </p:nvSpPr>
            <p:spPr bwMode="auto">
              <a:xfrm>
                <a:off x="1074739" y="3554413"/>
                <a:ext cx="38100" cy="1588"/>
              </a:xfrm>
              <a:prstGeom prst="line">
                <a:avLst/>
              </a:prstGeom>
              <a:noFill/>
              <a:ln w="190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65" name="Line 10747"/>
              <p:cNvSpPr>
                <a:spLocks noChangeShapeType="1"/>
              </p:cNvSpPr>
              <p:nvPr/>
            </p:nvSpPr>
            <p:spPr bwMode="auto">
              <a:xfrm>
                <a:off x="1074739" y="3402013"/>
                <a:ext cx="38100" cy="1588"/>
              </a:xfrm>
              <a:prstGeom prst="line">
                <a:avLst/>
              </a:prstGeom>
              <a:noFill/>
              <a:ln w="190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66" name="Line 10748"/>
              <p:cNvSpPr>
                <a:spLocks noChangeShapeType="1"/>
              </p:cNvSpPr>
              <p:nvPr/>
            </p:nvSpPr>
            <p:spPr bwMode="auto">
              <a:xfrm>
                <a:off x="1074739" y="3259138"/>
                <a:ext cx="38100" cy="1588"/>
              </a:xfrm>
              <a:prstGeom prst="line">
                <a:avLst/>
              </a:prstGeom>
              <a:noFill/>
              <a:ln w="190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67" name="Line 10749"/>
              <p:cNvSpPr>
                <a:spLocks noChangeShapeType="1"/>
              </p:cNvSpPr>
              <p:nvPr/>
            </p:nvSpPr>
            <p:spPr bwMode="auto">
              <a:xfrm>
                <a:off x="1074739" y="3106738"/>
                <a:ext cx="38100" cy="1588"/>
              </a:xfrm>
              <a:prstGeom prst="line">
                <a:avLst/>
              </a:prstGeom>
              <a:noFill/>
              <a:ln w="190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68" name="Line 10750"/>
              <p:cNvSpPr>
                <a:spLocks noChangeShapeType="1"/>
              </p:cNvSpPr>
              <p:nvPr/>
            </p:nvSpPr>
            <p:spPr bwMode="auto">
              <a:xfrm>
                <a:off x="1074739" y="2963863"/>
                <a:ext cx="38100" cy="1588"/>
              </a:xfrm>
              <a:prstGeom prst="line">
                <a:avLst/>
              </a:prstGeom>
              <a:noFill/>
              <a:ln w="190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69" name="Line 10751"/>
              <p:cNvSpPr>
                <a:spLocks noChangeShapeType="1"/>
              </p:cNvSpPr>
              <p:nvPr/>
            </p:nvSpPr>
            <p:spPr bwMode="auto">
              <a:xfrm>
                <a:off x="1074739" y="2811463"/>
                <a:ext cx="38100" cy="1588"/>
              </a:xfrm>
              <a:prstGeom prst="line">
                <a:avLst/>
              </a:prstGeom>
              <a:noFill/>
              <a:ln w="190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70" name="Line 10752"/>
              <p:cNvSpPr>
                <a:spLocks noChangeShapeType="1"/>
              </p:cNvSpPr>
              <p:nvPr/>
            </p:nvSpPr>
            <p:spPr bwMode="auto">
              <a:xfrm>
                <a:off x="1074739" y="2668588"/>
                <a:ext cx="38100" cy="1588"/>
              </a:xfrm>
              <a:prstGeom prst="line">
                <a:avLst/>
              </a:prstGeom>
              <a:noFill/>
              <a:ln w="190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71" name="Line 10753"/>
              <p:cNvSpPr>
                <a:spLocks noChangeShapeType="1"/>
              </p:cNvSpPr>
              <p:nvPr/>
            </p:nvSpPr>
            <p:spPr bwMode="auto">
              <a:xfrm>
                <a:off x="1074739" y="2516188"/>
                <a:ext cx="38100" cy="1588"/>
              </a:xfrm>
              <a:prstGeom prst="line">
                <a:avLst/>
              </a:prstGeom>
              <a:noFill/>
              <a:ln w="190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72" name="Line 10754"/>
              <p:cNvSpPr>
                <a:spLocks noChangeShapeType="1"/>
              </p:cNvSpPr>
              <p:nvPr/>
            </p:nvSpPr>
            <p:spPr bwMode="auto">
              <a:xfrm>
                <a:off x="1074739" y="2373313"/>
                <a:ext cx="38100" cy="1588"/>
              </a:xfrm>
              <a:prstGeom prst="line">
                <a:avLst/>
              </a:prstGeom>
              <a:noFill/>
              <a:ln w="190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73" name="Line 10755"/>
              <p:cNvSpPr>
                <a:spLocks noChangeShapeType="1"/>
              </p:cNvSpPr>
              <p:nvPr/>
            </p:nvSpPr>
            <p:spPr bwMode="auto">
              <a:xfrm>
                <a:off x="1074739" y="2220913"/>
                <a:ext cx="38100" cy="1588"/>
              </a:xfrm>
              <a:prstGeom prst="line">
                <a:avLst/>
              </a:prstGeom>
              <a:noFill/>
              <a:ln w="190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74" name="Line 10756"/>
              <p:cNvSpPr>
                <a:spLocks noChangeShapeType="1"/>
              </p:cNvSpPr>
              <p:nvPr/>
            </p:nvSpPr>
            <p:spPr bwMode="auto">
              <a:xfrm>
                <a:off x="1074739" y="2078038"/>
                <a:ext cx="38100" cy="1588"/>
              </a:xfrm>
              <a:prstGeom prst="line">
                <a:avLst/>
              </a:prstGeom>
              <a:noFill/>
              <a:ln w="190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75" name="Line 10757"/>
              <p:cNvSpPr>
                <a:spLocks noChangeShapeType="1"/>
              </p:cNvSpPr>
              <p:nvPr/>
            </p:nvSpPr>
            <p:spPr bwMode="auto">
              <a:xfrm>
                <a:off x="1074739" y="1925638"/>
                <a:ext cx="38100" cy="1588"/>
              </a:xfrm>
              <a:prstGeom prst="line">
                <a:avLst/>
              </a:prstGeom>
              <a:noFill/>
              <a:ln w="190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76" name="Line 10758"/>
              <p:cNvSpPr>
                <a:spLocks noChangeShapeType="1"/>
              </p:cNvSpPr>
              <p:nvPr/>
            </p:nvSpPr>
            <p:spPr bwMode="auto">
              <a:xfrm>
                <a:off x="1074739" y="1782763"/>
                <a:ext cx="38100" cy="1588"/>
              </a:xfrm>
              <a:prstGeom prst="line">
                <a:avLst/>
              </a:prstGeom>
              <a:noFill/>
              <a:ln w="190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77" name="Line 10759"/>
              <p:cNvSpPr>
                <a:spLocks noChangeShapeType="1"/>
              </p:cNvSpPr>
              <p:nvPr/>
            </p:nvSpPr>
            <p:spPr bwMode="auto">
              <a:xfrm>
                <a:off x="1074739" y="1630363"/>
                <a:ext cx="38100" cy="1588"/>
              </a:xfrm>
              <a:prstGeom prst="line">
                <a:avLst/>
              </a:prstGeom>
              <a:noFill/>
              <a:ln w="190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78" name="Line 10760"/>
              <p:cNvSpPr>
                <a:spLocks noChangeShapeType="1"/>
              </p:cNvSpPr>
              <p:nvPr/>
            </p:nvSpPr>
            <p:spPr bwMode="auto">
              <a:xfrm>
                <a:off x="1074739" y="1487488"/>
                <a:ext cx="38100" cy="1588"/>
              </a:xfrm>
              <a:prstGeom prst="line">
                <a:avLst/>
              </a:prstGeom>
              <a:noFill/>
              <a:ln w="190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79" name="Line 10761"/>
              <p:cNvSpPr>
                <a:spLocks noChangeShapeType="1"/>
              </p:cNvSpPr>
              <p:nvPr/>
            </p:nvSpPr>
            <p:spPr bwMode="auto">
              <a:xfrm>
                <a:off x="1074739" y="1335088"/>
                <a:ext cx="38100" cy="1588"/>
              </a:xfrm>
              <a:prstGeom prst="line">
                <a:avLst/>
              </a:prstGeom>
              <a:noFill/>
              <a:ln w="190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80" name="Line 10762"/>
              <p:cNvSpPr>
                <a:spLocks noChangeShapeType="1"/>
              </p:cNvSpPr>
              <p:nvPr/>
            </p:nvSpPr>
            <p:spPr bwMode="auto">
              <a:xfrm>
                <a:off x="1027114" y="4287838"/>
                <a:ext cx="95250" cy="1588"/>
              </a:xfrm>
              <a:prstGeom prst="line">
                <a:avLst/>
              </a:prstGeom>
              <a:noFill/>
              <a:ln w="190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81" name="Line 10763"/>
              <p:cNvSpPr>
                <a:spLocks noChangeShapeType="1"/>
              </p:cNvSpPr>
              <p:nvPr/>
            </p:nvSpPr>
            <p:spPr bwMode="auto">
              <a:xfrm>
                <a:off x="1027114" y="3554413"/>
                <a:ext cx="95250" cy="1588"/>
              </a:xfrm>
              <a:prstGeom prst="line">
                <a:avLst/>
              </a:prstGeom>
              <a:noFill/>
              <a:ln w="190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82" name="Line 10764"/>
              <p:cNvSpPr>
                <a:spLocks noChangeShapeType="1"/>
              </p:cNvSpPr>
              <p:nvPr/>
            </p:nvSpPr>
            <p:spPr bwMode="auto">
              <a:xfrm>
                <a:off x="1027114" y="2811463"/>
                <a:ext cx="95250" cy="1588"/>
              </a:xfrm>
              <a:prstGeom prst="line">
                <a:avLst/>
              </a:prstGeom>
              <a:noFill/>
              <a:ln w="190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83" name="Line 10765"/>
              <p:cNvSpPr>
                <a:spLocks noChangeShapeType="1"/>
              </p:cNvSpPr>
              <p:nvPr/>
            </p:nvSpPr>
            <p:spPr bwMode="auto">
              <a:xfrm>
                <a:off x="1027114" y="2078038"/>
                <a:ext cx="95250" cy="1588"/>
              </a:xfrm>
              <a:prstGeom prst="line">
                <a:avLst/>
              </a:prstGeom>
              <a:noFill/>
              <a:ln w="190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84" name="Line 10766"/>
              <p:cNvSpPr>
                <a:spLocks noChangeShapeType="1"/>
              </p:cNvSpPr>
              <p:nvPr/>
            </p:nvSpPr>
            <p:spPr bwMode="auto">
              <a:xfrm>
                <a:off x="1027114" y="1335088"/>
                <a:ext cx="95250" cy="1588"/>
              </a:xfrm>
              <a:prstGeom prst="line">
                <a:avLst/>
              </a:prstGeom>
              <a:noFill/>
              <a:ln w="190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85" name="Line 10767"/>
              <p:cNvSpPr>
                <a:spLocks noChangeShapeType="1"/>
              </p:cNvSpPr>
              <p:nvPr/>
            </p:nvSpPr>
            <p:spPr bwMode="auto">
              <a:xfrm>
                <a:off x="1074739" y="3554413"/>
                <a:ext cx="7258050" cy="1588"/>
              </a:xfrm>
              <a:prstGeom prst="line">
                <a:avLst/>
              </a:prstGeom>
              <a:noFill/>
              <a:ln w="190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86" name="Line 10768"/>
              <p:cNvSpPr>
                <a:spLocks noChangeShapeType="1"/>
              </p:cNvSpPr>
              <p:nvPr/>
            </p:nvSpPr>
            <p:spPr bwMode="auto">
              <a:xfrm flipV="1">
                <a:off x="1074739" y="3516313"/>
                <a:ext cx="1588" cy="76200"/>
              </a:xfrm>
              <a:prstGeom prst="line">
                <a:avLst/>
              </a:prstGeom>
              <a:noFill/>
              <a:ln w="190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87" name="Line 10769"/>
              <p:cNvSpPr>
                <a:spLocks noChangeShapeType="1"/>
              </p:cNvSpPr>
              <p:nvPr/>
            </p:nvSpPr>
            <p:spPr bwMode="auto">
              <a:xfrm flipV="1">
                <a:off x="1189039" y="3516313"/>
                <a:ext cx="1588" cy="76200"/>
              </a:xfrm>
              <a:prstGeom prst="line">
                <a:avLst/>
              </a:prstGeom>
              <a:noFill/>
              <a:ln w="190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88" name="Line 10770"/>
              <p:cNvSpPr>
                <a:spLocks noChangeShapeType="1"/>
              </p:cNvSpPr>
              <p:nvPr/>
            </p:nvSpPr>
            <p:spPr bwMode="auto">
              <a:xfrm flipV="1">
                <a:off x="1303339" y="3516313"/>
                <a:ext cx="1588" cy="76200"/>
              </a:xfrm>
              <a:prstGeom prst="line">
                <a:avLst/>
              </a:prstGeom>
              <a:noFill/>
              <a:ln w="190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89" name="Line 10771"/>
              <p:cNvSpPr>
                <a:spLocks noChangeShapeType="1"/>
              </p:cNvSpPr>
              <p:nvPr/>
            </p:nvSpPr>
            <p:spPr bwMode="auto">
              <a:xfrm flipV="1">
                <a:off x="1417639" y="3516313"/>
                <a:ext cx="1588" cy="76200"/>
              </a:xfrm>
              <a:prstGeom prst="line">
                <a:avLst/>
              </a:prstGeom>
              <a:noFill/>
              <a:ln w="190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90" name="Line 10772"/>
              <p:cNvSpPr>
                <a:spLocks noChangeShapeType="1"/>
              </p:cNvSpPr>
              <p:nvPr/>
            </p:nvSpPr>
            <p:spPr bwMode="auto">
              <a:xfrm flipV="1">
                <a:off x="1531939" y="3516313"/>
                <a:ext cx="1588" cy="76200"/>
              </a:xfrm>
              <a:prstGeom prst="line">
                <a:avLst/>
              </a:prstGeom>
              <a:noFill/>
              <a:ln w="190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91" name="Line 10773"/>
              <p:cNvSpPr>
                <a:spLocks noChangeShapeType="1"/>
              </p:cNvSpPr>
              <p:nvPr/>
            </p:nvSpPr>
            <p:spPr bwMode="auto">
              <a:xfrm flipV="1">
                <a:off x="1646239" y="3516313"/>
                <a:ext cx="1588" cy="76200"/>
              </a:xfrm>
              <a:prstGeom prst="line">
                <a:avLst/>
              </a:prstGeom>
              <a:noFill/>
              <a:ln w="190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92" name="Line 10774"/>
              <p:cNvSpPr>
                <a:spLocks noChangeShapeType="1"/>
              </p:cNvSpPr>
              <p:nvPr/>
            </p:nvSpPr>
            <p:spPr bwMode="auto">
              <a:xfrm flipV="1">
                <a:off x="1770064" y="3516313"/>
                <a:ext cx="1588" cy="76200"/>
              </a:xfrm>
              <a:prstGeom prst="line">
                <a:avLst/>
              </a:prstGeom>
              <a:noFill/>
              <a:ln w="190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93" name="Line 10775"/>
              <p:cNvSpPr>
                <a:spLocks noChangeShapeType="1"/>
              </p:cNvSpPr>
              <p:nvPr/>
            </p:nvSpPr>
            <p:spPr bwMode="auto">
              <a:xfrm flipV="1">
                <a:off x="1884364" y="3516313"/>
                <a:ext cx="1588" cy="76200"/>
              </a:xfrm>
              <a:prstGeom prst="line">
                <a:avLst/>
              </a:prstGeom>
              <a:noFill/>
              <a:ln w="190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94" name="Line 10776"/>
              <p:cNvSpPr>
                <a:spLocks noChangeShapeType="1"/>
              </p:cNvSpPr>
              <p:nvPr/>
            </p:nvSpPr>
            <p:spPr bwMode="auto">
              <a:xfrm flipV="1">
                <a:off x="1998664" y="3516313"/>
                <a:ext cx="1588" cy="76200"/>
              </a:xfrm>
              <a:prstGeom prst="line">
                <a:avLst/>
              </a:prstGeom>
              <a:noFill/>
              <a:ln w="190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95" name="Line 10777"/>
              <p:cNvSpPr>
                <a:spLocks noChangeShapeType="1"/>
              </p:cNvSpPr>
              <p:nvPr/>
            </p:nvSpPr>
            <p:spPr bwMode="auto">
              <a:xfrm flipV="1">
                <a:off x="2112964" y="3516313"/>
                <a:ext cx="1588" cy="76200"/>
              </a:xfrm>
              <a:prstGeom prst="line">
                <a:avLst/>
              </a:prstGeom>
              <a:noFill/>
              <a:ln w="190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96" name="Line 10778"/>
              <p:cNvSpPr>
                <a:spLocks noChangeShapeType="1"/>
              </p:cNvSpPr>
              <p:nvPr/>
            </p:nvSpPr>
            <p:spPr bwMode="auto">
              <a:xfrm flipV="1">
                <a:off x="2227264" y="3516313"/>
                <a:ext cx="1588" cy="76200"/>
              </a:xfrm>
              <a:prstGeom prst="line">
                <a:avLst/>
              </a:prstGeom>
              <a:noFill/>
              <a:ln w="190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97" name="Line 10779"/>
              <p:cNvSpPr>
                <a:spLocks noChangeShapeType="1"/>
              </p:cNvSpPr>
              <p:nvPr/>
            </p:nvSpPr>
            <p:spPr bwMode="auto">
              <a:xfrm flipV="1">
                <a:off x="2341564" y="3516313"/>
                <a:ext cx="1588" cy="76200"/>
              </a:xfrm>
              <a:prstGeom prst="line">
                <a:avLst/>
              </a:prstGeom>
              <a:noFill/>
              <a:ln w="190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98" name="Line 10780"/>
              <p:cNvSpPr>
                <a:spLocks noChangeShapeType="1"/>
              </p:cNvSpPr>
              <p:nvPr/>
            </p:nvSpPr>
            <p:spPr bwMode="auto">
              <a:xfrm flipV="1">
                <a:off x="2455864" y="3516313"/>
                <a:ext cx="1588" cy="76200"/>
              </a:xfrm>
              <a:prstGeom prst="line">
                <a:avLst/>
              </a:prstGeom>
              <a:noFill/>
              <a:ln w="190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99" name="Line 10781"/>
              <p:cNvSpPr>
                <a:spLocks noChangeShapeType="1"/>
              </p:cNvSpPr>
              <p:nvPr/>
            </p:nvSpPr>
            <p:spPr bwMode="auto">
              <a:xfrm flipV="1">
                <a:off x="2570164" y="3516313"/>
                <a:ext cx="1588" cy="76200"/>
              </a:xfrm>
              <a:prstGeom prst="line">
                <a:avLst/>
              </a:prstGeom>
              <a:noFill/>
              <a:ln w="190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00" name="Line 10782"/>
              <p:cNvSpPr>
                <a:spLocks noChangeShapeType="1"/>
              </p:cNvSpPr>
              <p:nvPr/>
            </p:nvSpPr>
            <p:spPr bwMode="auto">
              <a:xfrm flipV="1">
                <a:off x="2684464" y="3516313"/>
                <a:ext cx="1588" cy="76200"/>
              </a:xfrm>
              <a:prstGeom prst="line">
                <a:avLst/>
              </a:prstGeom>
              <a:noFill/>
              <a:ln w="190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01" name="Line 10783"/>
              <p:cNvSpPr>
                <a:spLocks noChangeShapeType="1"/>
              </p:cNvSpPr>
              <p:nvPr/>
            </p:nvSpPr>
            <p:spPr bwMode="auto">
              <a:xfrm flipV="1">
                <a:off x="2798764" y="3516313"/>
                <a:ext cx="1588" cy="76200"/>
              </a:xfrm>
              <a:prstGeom prst="line">
                <a:avLst/>
              </a:prstGeom>
              <a:noFill/>
              <a:ln w="190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02" name="Line 10784"/>
              <p:cNvSpPr>
                <a:spLocks noChangeShapeType="1"/>
              </p:cNvSpPr>
              <p:nvPr/>
            </p:nvSpPr>
            <p:spPr bwMode="auto">
              <a:xfrm flipV="1">
                <a:off x="2922589" y="3516313"/>
                <a:ext cx="1588" cy="76200"/>
              </a:xfrm>
              <a:prstGeom prst="line">
                <a:avLst/>
              </a:prstGeom>
              <a:noFill/>
              <a:ln w="190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03" name="Line 10785"/>
              <p:cNvSpPr>
                <a:spLocks noChangeShapeType="1"/>
              </p:cNvSpPr>
              <p:nvPr/>
            </p:nvSpPr>
            <p:spPr bwMode="auto">
              <a:xfrm flipV="1">
                <a:off x="3036889" y="3516313"/>
                <a:ext cx="1588" cy="76200"/>
              </a:xfrm>
              <a:prstGeom prst="line">
                <a:avLst/>
              </a:prstGeom>
              <a:noFill/>
              <a:ln w="190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04" name="Line 10786"/>
              <p:cNvSpPr>
                <a:spLocks noChangeShapeType="1"/>
              </p:cNvSpPr>
              <p:nvPr/>
            </p:nvSpPr>
            <p:spPr bwMode="auto">
              <a:xfrm flipV="1">
                <a:off x="3151189" y="3516313"/>
                <a:ext cx="1588" cy="76200"/>
              </a:xfrm>
              <a:prstGeom prst="line">
                <a:avLst/>
              </a:prstGeom>
              <a:noFill/>
              <a:ln w="190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05" name="Line 10787"/>
              <p:cNvSpPr>
                <a:spLocks noChangeShapeType="1"/>
              </p:cNvSpPr>
              <p:nvPr/>
            </p:nvSpPr>
            <p:spPr bwMode="auto">
              <a:xfrm flipV="1">
                <a:off x="3265489" y="3516313"/>
                <a:ext cx="1588" cy="76200"/>
              </a:xfrm>
              <a:prstGeom prst="line">
                <a:avLst/>
              </a:prstGeom>
              <a:noFill/>
              <a:ln w="190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06" name="Line 10788"/>
              <p:cNvSpPr>
                <a:spLocks noChangeShapeType="1"/>
              </p:cNvSpPr>
              <p:nvPr/>
            </p:nvSpPr>
            <p:spPr bwMode="auto">
              <a:xfrm flipV="1">
                <a:off x="3379789" y="3516313"/>
                <a:ext cx="1588" cy="76200"/>
              </a:xfrm>
              <a:prstGeom prst="line">
                <a:avLst/>
              </a:prstGeom>
              <a:noFill/>
              <a:ln w="190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07" name="Line 10789"/>
              <p:cNvSpPr>
                <a:spLocks noChangeShapeType="1"/>
              </p:cNvSpPr>
              <p:nvPr/>
            </p:nvSpPr>
            <p:spPr bwMode="auto">
              <a:xfrm flipV="1">
                <a:off x="3494089" y="3516313"/>
                <a:ext cx="1588" cy="76200"/>
              </a:xfrm>
              <a:prstGeom prst="line">
                <a:avLst/>
              </a:prstGeom>
              <a:noFill/>
              <a:ln w="190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08" name="Line 10790"/>
              <p:cNvSpPr>
                <a:spLocks noChangeShapeType="1"/>
              </p:cNvSpPr>
              <p:nvPr/>
            </p:nvSpPr>
            <p:spPr bwMode="auto">
              <a:xfrm flipV="1">
                <a:off x="3608389" y="3516313"/>
                <a:ext cx="1588" cy="76200"/>
              </a:xfrm>
              <a:prstGeom prst="line">
                <a:avLst/>
              </a:prstGeom>
              <a:noFill/>
              <a:ln w="190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09" name="Line 10791"/>
              <p:cNvSpPr>
                <a:spLocks noChangeShapeType="1"/>
              </p:cNvSpPr>
              <p:nvPr/>
            </p:nvSpPr>
            <p:spPr bwMode="auto">
              <a:xfrm flipV="1">
                <a:off x="3722689" y="3516313"/>
                <a:ext cx="1588" cy="76200"/>
              </a:xfrm>
              <a:prstGeom prst="line">
                <a:avLst/>
              </a:prstGeom>
              <a:noFill/>
              <a:ln w="190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10" name="Line 10792"/>
              <p:cNvSpPr>
                <a:spLocks noChangeShapeType="1"/>
              </p:cNvSpPr>
              <p:nvPr/>
            </p:nvSpPr>
            <p:spPr bwMode="auto">
              <a:xfrm flipV="1">
                <a:off x="3836989" y="3516313"/>
                <a:ext cx="1588" cy="76200"/>
              </a:xfrm>
              <a:prstGeom prst="line">
                <a:avLst/>
              </a:prstGeom>
              <a:noFill/>
              <a:ln w="190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11" name="Line 10793"/>
              <p:cNvSpPr>
                <a:spLocks noChangeShapeType="1"/>
              </p:cNvSpPr>
              <p:nvPr/>
            </p:nvSpPr>
            <p:spPr bwMode="auto">
              <a:xfrm flipV="1">
                <a:off x="3951289" y="3516313"/>
                <a:ext cx="1588" cy="76200"/>
              </a:xfrm>
              <a:prstGeom prst="line">
                <a:avLst/>
              </a:prstGeom>
              <a:noFill/>
              <a:ln w="190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12" name="Line 10794"/>
              <p:cNvSpPr>
                <a:spLocks noChangeShapeType="1"/>
              </p:cNvSpPr>
              <p:nvPr/>
            </p:nvSpPr>
            <p:spPr bwMode="auto">
              <a:xfrm flipV="1">
                <a:off x="4065589" y="3516313"/>
                <a:ext cx="1588" cy="76200"/>
              </a:xfrm>
              <a:prstGeom prst="line">
                <a:avLst/>
              </a:prstGeom>
              <a:noFill/>
              <a:ln w="190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13" name="Line 10795"/>
              <p:cNvSpPr>
                <a:spLocks noChangeShapeType="1"/>
              </p:cNvSpPr>
              <p:nvPr/>
            </p:nvSpPr>
            <p:spPr bwMode="auto">
              <a:xfrm flipV="1">
                <a:off x="4189414" y="3516313"/>
                <a:ext cx="1588" cy="76200"/>
              </a:xfrm>
              <a:prstGeom prst="line">
                <a:avLst/>
              </a:prstGeom>
              <a:noFill/>
              <a:ln w="190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14" name="Line 10796"/>
              <p:cNvSpPr>
                <a:spLocks noChangeShapeType="1"/>
              </p:cNvSpPr>
              <p:nvPr/>
            </p:nvSpPr>
            <p:spPr bwMode="auto">
              <a:xfrm flipV="1">
                <a:off x="4303714" y="3516313"/>
                <a:ext cx="1588" cy="76200"/>
              </a:xfrm>
              <a:prstGeom prst="line">
                <a:avLst/>
              </a:prstGeom>
              <a:noFill/>
              <a:ln w="190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15" name="Line 10797"/>
              <p:cNvSpPr>
                <a:spLocks noChangeShapeType="1"/>
              </p:cNvSpPr>
              <p:nvPr/>
            </p:nvSpPr>
            <p:spPr bwMode="auto">
              <a:xfrm flipV="1">
                <a:off x="4418014" y="3516313"/>
                <a:ext cx="1588" cy="76200"/>
              </a:xfrm>
              <a:prstGeom prst="line">
                <a:avLst/>
              </a:prstGeom>
              <a:noFill/>
              <a:ln w="190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16" name="Line 10798"/>
              <p:cNvSpPr>
                <a:spLocks noChangeShapeType="1"/>
              </p:cNvSpPr>
              <p:nvPr/>
            </p:nvSpPr>
            <p:spPr bwMode="auto">
              <a:xfrm flipV="1">
                <a:off x="4532314" y="3516313"/>
                <a:ext cx="1588" cy="76200"/>
              </a:xfrm>
              <a:prstGeom prst="line">
                <a:avLst/>
              </a:prstGeom>
              <a:noFill/>
              <a:ln w="190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17" name="Line 10799"/>
              <p:cNvSpPr>
                <a:spLocks noChangeShapeType="1"/>
              </p:cNvSpPr>
              <p:nvPr/>
            </p:nvSpPr>
            <p:spPr bwMode="auto">
              <a:xfrm flipV="1">
                <a:off x="4646614" y="3516313"/>
                <a:ext cx="1588" cy="76200"/>
              </a:xfrm>
              <a:prstGeom prst="line">
                <a:avLst/>
              </a:prstGeom>
              <a:noFill/>
              <a:ln w="190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18" name="Line 10800"/>
              <p:cNvSpPr>
                <a:spLocks noChangeShapeType="1"/>
              </p:cNvSpPr>
              <p:nvPr/>
            </p:nvSpPr>
            <p:spPr bwMode="auto">
              <a:xfrm flipV="1">
                <a:off x="4760914" y="3516313"/>
                <a:ext cx="1588" cy="76200"/>
              </a:xfrm>
              <a:prstGeom prst="line">
                <a:avLst/>
              </a:prstGeom>
              <a:noFill/>
              <a:ln w="190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19" name="Line 10801"/>
              <p:cNvSpPr>
                <a:spLocks noChangeShapeType="1"/>
              </p:cNvSpPr>
              <p:nvPr/>
            </p:nvSpPr>
            <p:spPr bwMode="auto">
              <a:xfrm flipV="1">
                <a:off x="4875214" y="3516313"/>
                <a:ext cx="1588" cy="76200"/>
              </a:xfrm>
              <a:prstGeom prst="line">
                <a:avLst/>
              </a:prstGeom>
              <a:noFill/>
              <a:ln w="190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20" name="Line 10802"/>
              <p:cNvSpPr>
                <a:spLocks noChangeShapeType="1"/>
              </p:cNvSpPr>
              <p:nvPr/>
            </p:nvSpPr>
            <p:spPr bwMode="auto">
              <a:xfrm flipV="1">
                <a:off x="4989514" y="3516313"/>
                <a:ext cx="1588" cy="76200"/>
              </a:xfrm>
              <a:prstGeom prst="line">
                <a:avLst/>
              </a:prstGeom>
              <a:noFill/>
              <a:ln w="190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21" name="Line 10803"/>
              <p:cNvSpPr>
                <a:spLocks noChangeShapeType="1"/>
              </p:cNvSpPr>
              <p:nvPr/>
            </p:nvSpPr>
            <p:spPr bwMode="auto">
              <a:xfrm flipV="1">
                <a:off x="5103814" y="3516313"/>
                <a:ext cx="1588" cy="76200"/>
              </a:xfrm>
              <a:prstGeom prst="line">
                <a:avLst/>
              </a:prstGeom>
              <a:noFill/>
              <a:ln w="190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22" name="Line 10804"/>
              <p:cNvSpPr>
                <a:spLocks noChangeShapeType="1"/>
              </p:cNvSpPr>
              <p:nvPr/>
            </p:nvSpPr>
            <p:spPr bwMode="auto">
              <a:xfrm flipV="1">
                <a:off x="5218114" y="3516313"/>
                <a:ext cx="1588" cy="76200"/>
              </a:xfrm>
              <a:prstGeom prst="line">
                <a:avLst/>
              </a:prstGeom>
              <a:noFill/>
              <a:ln w="190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23" name="Line 10805"/>
              <p:cNvSpPr>
                <a:spLocks noChangeShapeType="1"/>
              </p:cNvSpPr>
              <p:nvPr/>
            </p:nvSpPr>
            <p:spPr bwMode="auto">
              <a:xfrm flipV="1">
                <a:off x="5341939" y="3516313"/>
                <a:ext cx="1588" cy="76200"/>
              </a:xfrm>
              <a:prstGeom prst="line">
                <a:avLst/>
              </a:prstGeom>
              <a:noFill/>
              <a:ln w="190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24" name="Line 10806"/>
              <p:cNvSpPr>
                <a:spLocks noChangeShapeType="1"/>
              </p:cNvSpPr>
              <p:nvPr/>
            </p:nvSpPr>
            <p:spPr bwMode="auto">
              <a:xfrm flipV="1">
                <a:off x="5456239" y="3516313"/>
                <a:ext cx="1588" cy="76200"/>
              </a:xfrm>
              <a:prstGeom prst="line">
                <a:avLst/>
              </a:prstGeom>
              <a:noFill/>
              <a:ln w="190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25" name="Line 10807"/>
              <p:cNvSpPr>
                <a:spLocks noChangeShapeType="1"/>
              </p:cNvSpPr>
              <p:nvPr/>
            </p:nvSpPr>
            <p:spPr bwMode="auto">
              <a:xfrm flipV="1">
                <a:off x="5570539" y="3516313"/>
                <a:ext cx="1588" cy="76200"/>
              </a:xfrm>
              <a:prstGeom prst="line">
                <a:avLst/>
              </a:prstGeom>
              <a:noFill/>
              <a:ln w="190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26" name="Line 10808"/>
              <p:cNvSpPr>
                <a:spLocks noChangeShapeType="1"/>
              </p:cNvSpPr>
              <p:nvPr/>
            </p:nvSpPr>
            <p:spPr bwMode="auto">
              <a:xfrm flipV="1">
                <a:off x="5684839" y="3516313"/>
                <a:ext cx="1588" cy="76200"/>
              </a:xfrm>
              <a:prstGeom prst="line">
                <a:avLst/>
              </a:prstGeom>
              <a:noFill/>
              <a:ln w="190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27" name="Line 10809"/>
              <p:cNvSpPr>
                <a:spLocks noChangeShapeType="1"/>
              </p:cNvSpPr>
              <p:nvPr/>
            </p:nvSpPr>
            <p:spPr bwMode="auto">
              <a:xfrm flipV="1">
                <a:off x="5799139" y="3516313"/>
                <a:ext cx="1588" cy="76200"/>
              </a:xfrm>
              <a:prstGeom prst="line">
                <a:avLst/>
              </a:prstGeom>
              <a:noFill/>
              <a:ln w="190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28" name="Line 10810"/>
              <p:cNvSpPr>
                <a:spLocks noChangeShapeType="1"/>
              </p:cNvSpPr>
              <p:nvPr/>
            </p:nvSpPr>
            <p:spPr bwMode="auto">
              <a:xfrm flipV="1">
                <a:off x="5913439" y="3516313"/>
                <a:ext cx="1588" cy="76200"/>
              </a:xfrm>
              <a:prstGeom prst="line">
                <a:avLst/>
              </a:prstGeom>
              <a:noFill/>
              <a:ln w="190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29" name="Line 10811"/>
              <p:cNvSpPr>
                <a:spLocks noChangeShapeType="1"/>
              </p:cNvSpPr>
              <p:nvPr/>
            </p:nvSpPr>
            <p:spPr bwMode="auto">
              <a:xfrm flipV="1">
                <a:off x="6027739" y="3516313"/>
                <a:ext cx="1588" cy="76200"/>
              </a:xfrm>
              <a:prstGeom prst="line">
                <a:avLst/>
              </a:prstGeom>
              <a:noFill/>
              <a:ln w="190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30" name="Line 10812"/>
              <p:cNvSpPr>
                <a:spLocks noChangeShapeType="1"/>
              </p:cNvSpPr>
              <p:nvPr/>
            </p:nvSpPr>
            <p:spPr bwMode="auto">
              <a:xfrm flipV="1">
                <a:off x="6142039" y="3516313"/>
                <a:ext cx="1588" cy="76200"/>
              </a:xfrm>
              <a:prstGeom prst="line">
                <a:avLst/>
              </a:prstGeom>
              <a:noFill/>
              <a:ln w="190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31" name="Line 10813"/>
              <p:cNvSpPr>
                <a:spLocks noChangeShapeType="1"/>
              </p:cNvSpPr>
              <p:nvPr/>
            </p:nvSpPr>
            <p:spPr bwMode="auto">
              <a:xfrm flipV="1">
                <a:off x="6256339" y="3516313"/>
                <a:ext cx="1588" cy="76200"/>
              </a:xfrm>
              <a:prstGeom prst="line">
                <a:avLst/>
              </a:prstGeom>
              <a:noFill/>
              <a:ln w="190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32" name="Line 10814"/>
              <p:cNvSpPr>
                <a:spLocks noChangeShapeType="1"/>
              </p:cNvSpPr>
              <p:nvPr/>
            </p:nvSpPr>
            <p:spPr bwMode="auto">
              <a:xfrm flipV="1">
                <a:off x="6370639" y="3516313"/>
                <a:ext cx="1588" cy="76200"/>
              </a:xfrm>
              <a:prstGeom prst="line">
                <a:avLst/>
              </a:prstGeom>
              <a:noFill/>
              <a:ln w="190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33" name="Line 10815"/>
              <p:cNvSpPr>
                <a:spLocks noChangeShapeType="1"/>
              </p:cNvSpPr>
              <p:nvPr/>
            </p:nvSpPr>
            <p:spPr bwMode="auto">
              <a:xfrm flipV="1">
                <a:off x="6484939" y="3516313"/>
                <a:ext cx="1588" cy="76200"/>
              </a:xfrm>
              <a:prstGeom prst="line">
                <a:avLst/>
              </a:prstGeom>
              <a:noFill/>
              <a:ln w="190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34" name="Line 10816"/>
              <p:cNvSpPr>
                <a:spLocks noChangeShapeType="1"/>
              </p:cNvSpPr>
              <p:nvPr/>
            </p:nvSpPr>
            <p:spPr bwMode="auto">
              <a:xfrm flipV="1">
                <a:off x="6608764" y="3516313"/>
                <a:ext cx="1588" cy="76200"/>
              </a:xfrm>
              <a:prstGeom prst="line">
                <a:avLst/>
              </a:prstGeom>
              <a:noFill/>
              <a:ln w="190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35" name="Line 10817"/>
              <p:cNvSpPr>
                <a:spLocks noChangeShapeType="1"/>
              </p:cNvSpPr>
              <p:nvPr/>
            </p:nvSpPr>
            <p:spPr bwMode="auto">
              <a:xfrm flipV="1">
                <a:off x="6723064" y="3516313"/>
                <a:ext cx="1588" cy="76200"/>
              </a:xfrm>
              <a:prstGeom prst="line">
                <a:avLst/>
              </a:prstGeom>
              <a:noFill/>
              <a:ln w="190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36" name="Line 10818"/>
              <p:cNvSpPr>
                <a:spLocks noChangeShapeType="1"/>
              </p:cNvSpPr>
              <p:nvPr/>
            </p:nvSpPr>
            <p:spPr bwMode="auto">
              <a:xfrm flipV="1">
                <a:off x="6837364" y="3516313"/>
                <a:ext cx="1588" cy="76200"/>
              </a:xfrm>
              <a:prstGeom prst="line">
                <a:avLst/>
              </a:prstGeom>
              <a:noFill/>
              <a:ln w="190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37" name="Line 10819"/>
              <p:cNvSpPr>
                <a:spLocks noChangeShapeType="1"/>
              </p:cNvSpPr>
              <p:nvPr/>
            </p:nvSpPr>
            <p:spPr bwMode="auto">
              <a:xfrm flipV="1">
                <a:off x="6951664" y="3516313"/>
                <a:ext cx="1588" cy="76200"/>
              </a:xfrm>
              <a:prstGeom prst="line">
                <a:avLst/>
              </a:prstGeom>
              <a:noFill/>
              <a:ln w="190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38" name="Line 10820"/>
              <p:cNvSpPr>
                <a:spLocks noChangeShapeType="1"/>
              </p:cNvSpPr>
              <p:nvPr/>
            </p:nvSpPr>
            <p:spPr bwMode="auto">
              <a:xfrm flipV="1">
                <a:off x="7065964" y="3516313"/>
                <a:ext cx="1588" cy="76200"/>
              </a:xfrm>
              <a:prstGeom prst="line">
                <a:avLst/>
              </a:prstGeom>
              <a:noFill/>
              <a:ln w="190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39" name="Line 10821"/>
              <p:cNvSpPr>
                <a:spLocks noChangeShapeType="1"/>
              </p:cNvSpPr>
              <p:nvPr/>
            </p:nvSpPr>
            <p:spPr bwMode="auto">
              <a:xfrm flipV="1">
                <a:off x="7180264" y="3516313"/>
                <a:ext cx="1588" cy="76200"/>
              </a:xfrm>
              <a:prstGeom prst="line">
                <a:avLst/>
              </a:prstGeom>
              <a:noFill/>
              <a:ln w="190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40" name="Line 10822"/>
              <p:cNvSpPr>
                <a:spLocks noChangeShapeType="1"/>
              </p:cNvSpPr>
              <p:nvPr/>
            </p:nvSpPr>
            <p:spPr bwMode="auto">
              <a:xfrm flipV="1">
                <a:off x="7294564" y="3516313"/>
                <a:ext cx="1588" cy="76200"/>
              </a:xfrm>
              <a:prstGeom prst="line">
                <a:avLst/>
              </a:prstGeom>
              <a:noFill/>
              <a:ln w="190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41" name="Line 10823"/>
              <p:cNvSpPr>
                <a:spLocks noChangeShapeType="1"/>
              </p:cNvSpPr>
              <p:nvPr/>
            </p:nvSpPr>
            <p:spPr bwMode="auto">
              <a:xfrm flipV="1">
                <a:off x="7408864" y="3516313"/>
                <a:ext cx="1588" cy="76200"/>
              </a:xfrm>
              <a:prstGeom prst="line">
                <a:avLst/>
              </a:prstGeom>
              <a:noFill/>
              <a:ln w="190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42" name="Line 10824"/>
              <p:cNvSpPr>
                <a:spLocks noChangeShapeType="1"/>
              </p:cNvSpPr>
              <p:nvPr/>
            </p:nvSpPr>
            <p:spPr bwMode="auto">
              <a:xfrm flipV="1">
                <a:off x="7523164" y="3516313"/>
                <a:ext cx="1588" cy="76200"/>
              </a:xfrm>
              <a:prstGeom prst="line">
                <a:avLst/>
              </a:prstGeom>
              <a:noFill/>
              <a:ln w="190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43" name="Line 10825"/>
              <p:cNvSpPr>
                <a:spLocks noChangeShapeType="1"/>
              </p:cNvSpPr>
              <p:nvPr/>
            </p:nvSpPr>
            <p:spPr bwMode="auto">
              <a:xfrm flipV="1">
                <a:off x="7637464" y="3516313"/>
                <a:ext cx="1588" cy="76200"/>
              </a:xfrm>
              <a:prstGeom prst="line">
                <a:avLst/>
              </a:prstGeom>
              <a:noFill/>
              <a:ln w="190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44" name="Line 10826"/>
              <p:cNvSpPr>
                <a:spLocks noChangeShapeType="1"/>
              </p:cNvSpPr>
              <p:nvPr/>
            </p:nvSpPr>
            <p:spPr bwMode="auto">
              <a:xfrm flipV="1">
                <a:off x="7761289" y="3516313"/>
                <a:ext cx="1588" cy="76200"/>
              </a:xfrm>
              <a:prstGeom prst="line">
                <a:avLst/>
              </a:prstGeom>
              <a:noFill/>
              <a:ln w="190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45" name="Line 10827"/>
              <p:cNvSpPr>
                <a:spLocks noChangeShapeType="1"/>
              </p:cNvSpPr>
              <p:nvPr/>
            </p:nvSpPr>
            <p:spPr bwMode="auto">
              <a:xfrm flipV="1">
                <a:off x="7875589" y="3516313"/>
                <a:ext cx="1588" cy="76200"/>
              </a:xfrm>
              <a:prstGeom prst="line">
                <a:avLst/>
              </a:prstGeom>
              <a:noFill/>
              <a:ln w="190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46" name="Line 10828"/>
              <p:cNvSpPr>
                <a:spLocks noChangeShapeType="1"/>
              </p:cNvSpPr>
              <p:nvPr/>
            </p:nvSpPr>
            <p:spPr bwMode="auto">
              <a:xfrm flipV="1">
                <a:off x="7989889" y="3516313"/>
                <a:ext cx="1588" cy="76200"/>
              </a:xfrm>
              <a:prstGeom prst="line">
                <a:avLst/>
              </a:prstGeom>
              <a:noFill/>
              <a:ln w="190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47" name="Line 10829"/>
              <p:cNvSpPr>
                <a:spLocks noChangeShapeType="1"/>
              </p:cNvSpPr>
              <p:nvPr/>
            </p:nvSpPr>
            <p:spPr bwMode="auto">
              <a:xfrm flipV="1">
                <a:off x="8104189" y="3516313"/>
                <a:ext cx="1588" cy="76200"/>
              </a:xfrm>
              <a:prstGeom prst="line">
                <a:avLst/>
              </a:prstGeom>
              <a:noFill/>
              <a:ln w="190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48" name="Line 10830"/>
              <p:cNvSpPr>
                <a:spLocks noChangeShapeType="1"/>
              </p:cNvSpPr>
              <p:nvPr/>
            </p:nvSpPr>
            <p:spPr bwMode="auto">
              <a:xfrm flipV="1">
                <a:off x="8218489" y="3516313"/>
                <a:ext cx="1588" cy="76200"/>
              </a:xfrm>
              <a:prstGeom prst="line">
                <a:avLst/>
              </a:prstGeom>
              <a:noFill/>
              <a:ln w="190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49" name="Line 10832"/>
              <p:cNvSpPr>
                <a:spLocks noChangeShapeType="1"/>
              </p:cNvSpPr>
              <p:nvPr/>
            </p:nvSpPr>
            <p:spPr bwMode="auto">
              <a:xfrm flipV="1">
                <a:off x="1074739" y="3506788"/>
                <a:ext cx="1588" cy="95250"/>
              </a:xfrm>
              <a:prstGeom prst="line">
                <a:avLst/>
              </a:prstGeom>
              <a:noFill/>
              <a:ln w="190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50" name="Line 10833"/>
              <p:cNvSpPr>
                <a:spLocks noChangeShapeType="1"/>
              </p:cNvSpPr>
              <p:nvPr/>
            </p:nvSpPr>
            <p:spPr bwMode="auto">
              <a:xfrm flipV="1">
                <a:off x="1884364" y="3506788"/>
                <a:ext cx="1588" cy="95250"/>
              </a:xfrm>
              <a:prstGeom prst="line">
                <a:avLst/>
              </a:prstGeom>
              <a:noFill/>
              <a:ln w="190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51" name="Line 10834"/>
              <p:cNvSpPr>
                <a:spLocks noChangeShapeType="1"/>
              </p:cNvSpPr>
              <p:nvPr/>
            </p:nvSpPr>
            <p:spPr bwMode="auto">
              <a:xfrm flipV="1">
                <a:off x="2684464" y="3506788"/>
                <a:ext cx="1588" cy="95250"/>
              </a:xfrm>
              <a:prstGeom prst="line">
                <a:avLst/>
              </a:prstGeom>
              <a:noFill/>
              <a:ln w="190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52" name="Line 10835"/>
              <p:cNvSpPr>
                <a:spLocks noChangeShapeType="1"/>
              </p:cNvSpPr>
              <p:nvPr/>
            </p:nvSpPr>
            <p:spPr bwMode="auto">
              <a:xfrm flipV="1">
                <a:off x="3494089" y="3506788"/>
                <a:ext cx="1588" cy="95250"/>
              </a:xfrm>
              <a:prstGeom prst="line">
                <a:avLst/>
              </a:prstGeom>
              <a:noFill/>
              <a:ln w="190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53" name="Line 10836"/>
              <p:cNvSpPr>
                <a:spLocks noChangeShapeType="1"/>
              </p:cNvSpPr>
              <p:nvPr/>
            </p:nvSpPr>
            <p:spPr bwMode="auto">
              <a:xfrm flipV="1">
                <a:off x="4303714" y="3506788"/>
                <a:ext cx="1588" cy="95250"/>
              </a:xfrm>
              <a:prstGeom prst="line">
                <a:avLst/>
              </a:prstGeom>
              <a:noFill/>
              <a:ln w="190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54" name="Line 10837"/>
              <p:cNvSpPr>
                <a:spLocks noChangeShapeType="1"/>
              </p:cNvSpPr>
              <p:nvPr/>
            </p:nvSpPr>
            <p:spPr bwMode="auto">
              <a:xfrm flipV="1">
                <a:off x="5103814" y="3506788"/>
                <a:ext cx="1588" cy="95250"/>
              </a:xfrm>
              <a:prstGeom prst="line">
                <a:avLst/>
              </a:prstGeom>
              <a:noFill/>
              <a:ln w="190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55" name="Line 10838"/>
              <p:cNvSpPr>
                <a:spLocks noChangeShapeType="1"/>
              </p:cNvSpPr>
              <p:nvPr/>
            </p:nvSpPr>
            <p:spPr bwMode="auto">
              <a:xfrm flipV="1">
                <a:off x="5913439" y="3506788"/>
                <a:ext cx="1588" cy="95250"/>
              </a:xfrm>
              <a:prstGeom prst="line">
                <a:avLst/>
              </a:prstGeom>
              <a:noFill/>
              <a:ln w="190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56" name="Line 10839"/>
              <p:cNvSpPr>
                <a:spLocks noChangeShapeType="1"/>
              </p:cNvSpPr>
              <p:nvPr/>
            </p:nvSpPr>
            <p:spPr bwMode="auto">
              <a:xfrm flipV="1">
                <a:off x="6723064" y="3506788"/>
                <a:ext cx="1588" cy="95250"/>
              </a:xfrm>
              <a:prstGeom prst="line">
                <a:avLst/>
              </a:prstGeom>
              <a:noFill/>
              <a:ln w="190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57" name="Line 10840"/>
              <p:cNvSpPr>
                <a:spLocks noChangeShapeType="1"/>
              </p:cNvSpPr>
              <p:nvPr/>
            </p:nvSpPr>
            <p:spPr bwMode="auto">
              <a:xfrm flipV="1">
                <a:off x="7523164" y="3506788"/>
                <a:ext cx="1588" cy="95250"/>
              </a:xfrm>
              <a:prstGeom prst="line">
                <a:avLst/>
              </a:prstGeom>
              <a:noFill/>
              <a:ln w="190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sp>
          <p:nvSpPr>
            <p:cNvPr id="8" name="Rectangle 10850"/>
            <p:cNvSpPr>
              <a:spLocks noChangeArrowheads="1"/>
            </p:cNvSpPr>
            <p:nvPr/>
          </p:nvSpPr>
          <p:spPr bwMode="auto">
            <a:xfrm>
              <a:off x="693739" y="4202113"/>
              <a:ext cx="333375" cy="20002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rgbClr val="000000"/>
                  </a:solidFill>
                  <a:effectLst/>
                  <a:latin typeface="Arial" pitchFamily="34" charset="0"/>
                  <a:cs typeface="Arial" pitchFamily="34" charset="0"/>
                </a:rPr>
                <a:t>-0.5</a:t>
              </a:r>
              <a:endParaRPr kumimoji="0" lang="en-US" sz="1800" b="0" i="0" u="none" strike="noStrike" cap="none" normalizeH="0" baseline="0" dirty="0">
                <a:ln>
                  <a:noFill/>
                </a:ln>
                <a:solidFill>
                  <a:schemeClr val="tx1"/>
                </a:solidFill>
                <a:effectLst/>
                <a:latin typeface="Arial" pitchFamily="34" charset="0"/>
                <a:cs typeface="Arial" pitchFamily="34" charset="0"/>
              </a:endParaRPr>
            </a:p>
          </p:txBody>
        </p:sp>
        <p:sp>
          <p:nvSpPr>
            <p:cNvPr id="9" name="Rectangle 10851"/>
            <p:cNvSpPr>
              <a:spLocks noChangeArrowheads="1"/>
            </p:cNvSpPr>
            <p:nvPr/>
          </p:nvSpPr>
          <p:spPr bwMode="auto">
            <a:xfrm>
              <a:off x="741364" y="3468688"/>
              <a:ext cx="285750" cy="20002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rgbClr val="000000"/>
                  </a:solidFill>
                  <a:effectLst/>
                  <a:latin typeface="Arial" pitchFamily="34" charset="0"/>
                  <a:cs typeface="Arial" pitchFamily="34" charset="0"/>
                </a:rPr>
                <a:t>0.0</a:t>
              </a:r>
              <a:endParaRPr kumimoji="0" lang="en-US" sz="1800" b="0" i="0" u="none" strike="noStrike" cap="none" normalizeH="0" baseline="0" dirty="0">
                <a:ln>
                  <a:noFill/>
                </a:ln>
                <a:solidFill>
                  <a:schemeClr val="tx1"/>
                </a:solidFill>
                <a:effectLst/>
                <a:latin typeface="Arial" pitchFamily="34" charset="0"/>
                <a:cs typeface="Arial" pitchFamily="34" charset="0"/>
              </a:endParaRPr>
            </a:p>
          </p:txBody>
        </p:sp>
        <p:sp>
          <p:nvSpPr>
            <p:cNvPr id="10" name="Rectangle 10852"/>
            <p:cNvSpPr>
              <a:spLocks noChangeArrowheads="1"/>
            </p:cNvSpPr>
            <p:nvPr/>
          </p:nvSpPr>
          <p:spPr bwMode="auto">
            <a:xfrm>
              <a:off x="741364" y="2725738"/>
              <a:ext cx="285750" cy="20002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rgbClr val="000000"/>
                  </a:solidFill>
                  <a:effectLst/>
                  <a:latin typeface="Arial" pitchFamily="34" charset="0"/>
                  <a:cs typeface="Arial" pitchFamily="34" charset="0"/>
                </a:rPr>
                <a:t>0.5</a:t>
              </a:r>
              <a:endParaRPr kumimoji="0" lang="en-US" sz="1800" b="0" i="0" u="none" strike="noStrike" cap="none" normalizeH="0" baseline="0" dirty="0">
                <a:ln>
                  <a:noFill/>
                </a:ln>
                <a:solidFill>
                  <a:schemeClr val="tx1"/>
                </a:solidFill>
                <a:effectLst/>
                <a:latin typeface="Arial" pitchFamily="34" charset="0"/>
                <a:cs typeface="Arial" pitchFamily="34" charset="0"/>
              </a:endParaRPr>
            </a:p>
          </p:txBody>
        </p:sp>
        <p:sp>
          <p:nvSpPr>
            <p:cNvPr id="11" name="Rectangle 10853"/>
            <p:cNvSpPr>
              <a:spLocks noChangeArrowheads="1"/>
            </p:cNvSpPr>
            <p:nvPr/>
          </p:nvSpPr>
          <p:spPr bwMode="auto">
            <a:xfrm>
              <a:off x="741364" y="1992313"/>
              <a:ext cx="285750" cy="20002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rgbClr val="000000"/>
                  </a:solidFill>
                  <a:effectLst/>
                  <a:latin typeface="Arial" pitchFamily="34" charset="0"/>
                  <a:cs typeface="Arial" pitchFamily="34" charset="0"/>
                </a:rPr>
                <a:t>1.0</a:t>
              </a:r>
              <a:endParaRPr kumimoji="0" lang="en-US" sz="1800" b="0" i="0" u="none" strike="noStrike" cap="none" normalizeH="0" baseline="0" dirty="0">
                <a:ln>
                  <a:noFill/>
                </a:ln>
                <a:solidFill>
                  <a:schemeClr val="tx1"/>
                </a:solidFill>
                <a:effectLst/>
                <a:latin typeface="Arial" pitchFamily="34" charset="0"/>
                <a:cs typeface="Arial" pitchFamily="34" charset="0"/>
              </a:endParaRPr>
            </a:p>
          </p:txBody>
        </p:sp>
        <p:sp>
          <p:nvSpPr>
            <p:cNvPr id="12" name="Rectangle 10854"/>
            <p:cNvSpPr>
              <a:spLocks noChangeArrowheads="1"/>
            </p:cNvSpPr>
            <p:nvPr/>
          </p:nvSpPr>
          <p:spPr bwMode="auto">
            <a:xfrm>
              <a:off x="741364" y="1249363"/>
              <a:ext cx="285750" cy="20002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rgbClr val="000000"/>
                  </a:solidFill>
                  <a:effectLst/>
                  <a:latin typeface="Arial" pitchFamily="34" charset="0"/>
                  <a:cs typeface="Arial" pitchFamily="34" charset="0"/>
                </a:rPr>
                <a:t>1.5</a:t>
              </a:r>
              <a:endParaRPr kumimoji="0" lang="en-US" sz="1800" b="0" i="0" u="none" strike="noStrike" cap="none" normalizeH="0" baseline="0" dirty="0">
                <a:ln>
                  <a:noFill/>
                </a:ln>
                <a:solidFill>
                  <a:schemeClr val="tx1"/>
                </a:solidFill>
                <a:effectLst/>
                <a:latin typeface="Arial" pitchFamily="34" charset="0"/>
                <a:cs typeface="Arial" pitchFamily="34" charset="0"/>
              </a:endParaRPr>
            </a:p>
          </p:txBody>
        </p:sp>
        <p:sp>
          <p:nvSpPr>
            <p:cNvPr id="13" name="Rectangle 10855"/>
            <p:cNvSpPr>
              <a:spLocks noChangeArrowheads="1"/>
            </p:cNvSpPr>
            <p:nvPr/>
          </p:nvSpPr>
          <p:spPr bwMode="auto">
            <a:xfrm>
              <a:off x="884239" y="4430713"/>
              <a:ext cx="457200" cy="20002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rgbClr val="000000"/>
                  </a:solidFill>
                  <a:effectLst/>
                  <a:latin typeface="Arial" pitchFamily="34" charset="0"/>
                  <a:cs typeface="Arial" pitchFamily="34" charset="0"/>
                </a:rPr>
                <a:t>04/08</a:t>
              </a:r>
              <a:endParaRPr kumimoji="0" lang="en-US" sz="1800" b="0" i="0" u="none" strike="noStrike" cap="none" normalizeH="0" baseline="0" dirty="0">
                <a:ln>
                  <a:noFill/>
                </a:ln>
                <a:solidFill>
                  <a:schemeClr val="tx1"/>
                </a:solidFill>
                <a:effectLst/>
                <a:latin typeface="Arial" pitchFamily="34" charset="0"/>
                <a:cs typeface="Arial" pitchFamily="34" charset="0"/>
              </a:endParaRPr>
            </a:p>
          </p:txBody>
        </p:sp>
        <p:sp>
          <p:nvSpPr>
            <p:cNvPr id="14" name="Rectangle 10856"/>
            <p:cNvSpPr>
              <a:spLocks noChangeArrowheads="1"/>
            </p:cNvSpPr>
            <p:nvPr/>
          </p:nvSpPr>
          <p:spPr bwMode="auto">
            <a:xfrm>
              <a:off x="1693864" y="4430713"/>
              <a:ext cx="457200" cy="20002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rgbClr val="000000"/>
                  </a:solidFill>
                  <a:effectLst/>
                  <a:latin typeface="Arial" pitchFamily="34" charset="0"/>
                  <a:cs typeface="Arial" pitchFamily="34" charset="0"/>
                </a:rPr>
                <a:t>04/15</a:t>
              </a:r>
              <a:endParaRPr kumimoji="0" lang="en-US" sz="1800" b="0" i="0" u="none" strike="noStrike" cap="none" normalizeH="0" baseline="0" dirty="0">
                <a:ln>
                  <a:noFill/>
                </a:ln>
                <a:solidFill>
                  <a:schemeClr val="tx1"/>
                </a:solidFill>
                <a:effectLst/>
                <a:latin typeface="Arial" pitchFamily="34" charset="0"/>
                <a:cs typeface="Arial" pitchFamily="34" charset="0"/>
              </a:endParaRPr>
            </a:p>
          </p:txBody>
        </p:sp>
        <p:sp>
          <p:nvSpPr>
            <p:cNvPr id="15" name="Rectangle 10857"/>
            <p:cNvSpPr>
              <a:spLocks noChangeArrowheads="1"/>
            </p:cNvSpPr>
            <p:nvPr/>
          </p:nvSpPr>
          <p:spPr bwMode="auto">
            <a:xfrm>
              <a:off x="2493964" y="4430713"/>
              <a:ext cx="457200" cy="20002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rgbClr val="000000"/>
                  </a:solidFill>
                  <a:effectLst/>
                  <a:latin typeface="Arial" pitchFamily="34" charset="0"/>
                  <a:cs typeface="Arial" pitchFamily="34" charset="0"/>
                </a:rPr>
                <a:t>04/22</a:t>
              </a:r>
              <a:endParaRPr kumimoji="0" lang="en-US" sz="1800" b="0" i="0" u="none" strike="noStrike" cap="none" normalizeH="0" baseline="0" dirty="0">
                <a:ln>
                  <a:noFill/>
                </a:ln>
                <a:solidFill>
                  <a:schemeClr val="tx1"/>
                </a:solidFill>
                <a:effectLst/>
                <a:latin typeface="Arial" pitchFamily="34" charset="0"/>
                <a:cs typeface="Arial" pitchFamily="34" charset="0"/>
              </a:endParaRPr>
            </a:p>
          </p:txBody>
        </p:sp>
        <p:sp>
          <p:nvSpPr>
            <p:cNvPr id="16" name="Rectangle 10858"/>
            <p:cNvSpPr>
              <a:spLocks noChangeArrowheads="1"/>
            </p:cNvSpPr>
            <p:nvPr/>
          </p:nvSpPr>
          <p:spPr bwMode="auto">
            <a:xfrm>
              <a:off x="3303589" y="4430713"/>
              <a:ext cx="457200" cy="20002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rgbClr val="000000"/>
                  </a:solidFill>
                  <a:effectLst/>
                  <a:latin typeface="Arial" pitchFamily="34" charset="0"/>
                  <a:cs typeface="Arial" pitchFamily="34" charset="0"/>
                </a:rPr>
                <a:t>04/29</a:t>
              </a:r>
              <a:endParaRPr kumimoji="0" lang="en-US" sz="1800" b="0" i="0" u="none" strike="noStrike" cap="none" normalizeH="0" baseline="0" dirty="0">
                <a:ln>
                  <a:noFill/>
                </a:ln>
                <a:solidFill>
                  <a:schemeClr val="tx1"/>
                </a:solidFill>
                <a:effectLst/>
                <a:latin typeface="Arial" pitchFamily="34" charset="0"/>
                <a:cs typeface="Arial" pitchFamily="34" charset="0"/>
              </a:endParaRPr>
            </a:p>
          </p:txBody>
        </p:sp>
        <p:sp>
          <p:nvSpPr>
            <p:cNvPr id="17" name="Rectangle 10859"/>
            <p:cNvSpPr>
              <a:spLocks noChangeArrowheads="1"/>
            </p:cNvSpPr>
            <p:nvPr/>
          </p:nvSpPr>
          <p:spPr bwMode="auto">
            <a:xfrm>
              <a:off x="4113214" y="4430713"/>
              <a:ext cx="457200" cy="20002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rgbClr val="000000"/>
                  </a:solidFill>
                  <a:effectLst/>
                  <a:latin typeface="Arial" pitchFamily="34" charset="0"/>
                  <a:cs typeface="Arial" pitchFamily="34" charset="0"/>
                </a:rPr>
                <a:t>05/06</a:t>
              </a:r>
              <a:endParaRPr kumimoji="0" lang="en-US" sz="1800" b="0" i="0" u="none" strike="noStrike" cap="none" normalizeH="0" baseline="0" dirty="0">
                <a:ln>
                  <a:noFill/>
                </a:ln>
                <a:solidFill>
                  <a:schemeClr val="tx1"/>
                </a:solidFill>
                <a:effectLst/>
                <a:latin typeface="Arial" pitchFamily="34" charset="0"/>
                <a:cs typeface="Arial" pitchFamily="34" charset="0"/>
              </a:endParaRPr>
            </a:p>
          </p:txBody>
        </p:sp>
        <p:sp>
          <p:nvSpPr>
            <p:cNvPr id="18" name="Rectangle 10860"/>
            <p:cNvSpPr>
              <a:spLocks noChangeArrowheads="1"/>
            </p:cNvSpPr>
            <p:nvPr/>
          </p:nvSpPr>
          <p:spPr bwMode="auto">
            <a:xfrm>
              <a:off x="4913314" y="4430713"/>
              <a:ext cx="457200" cy="20002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rgbClr val="000000"/>
                  </a:solidFill>
                  <a:effectLst/>
                  <a:latin typeface="Arial" pitchFamily="34" charset="0"/>
                  <a:cs typeface="Arial" pitchFamily="34" charset="0"/>
                </a:rPr>
                <a:t>05/13</a:t>
              </a:r>
              <a:endParaRPr kumimoji="0" lang="en-US" sz="1800" b="0" i="0" u="none" strike="noStrike" cap="none" normalizeH="0" baseline="0" dirty="0">
                <a:ln>
                  <a:noFill/>
                </a:ln>
                <a:solidFill>
                  <a:schemeClr val="tx1"/>
                </a:solidFill>
                <a:effectLst/>
                <a:latin typeface="Arial" pitchFamily="34" charset="0"/>
                <a:cs typeface="Arial" pitchFamily="34" charset="0"/>
              </a:endParaRPr>
            </a:p>
          </p:txBody>
        </p:sp>
        <p:sp>
          <p:nvSpPr>
            <p:cNvPr id="19" name="Rectangle 10861"/>
            <p:cNvSpPr>
              <a:spLocks noChangeArrowheads="1"/>
            </p:cNvSpPr>
            <p:nvPr/>
          </p:nvSpPr>
          <p:spPr bwMode="auto">
            <a:xfrm>
              <a:off x="5722939" y="4430713"/>
              <a:ext cx="457200" cy="20002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rgbClr val="000000"/>
                  </a:solidFill>
                  <a:effectLst/>
                  <a:latin typeface="Arial" pitchFamily="34" charset="0"/>
                  <a:cs typeface="Arial" pitchFamily="34" charset="0"/>
                </a:rPr>
                <a:t>05/20</a:t>
              </a:r>
              <a:endParaRPr kumimoji="0" lang="en-US" sz="1800" b="0" i="0" u="none" strike="noStrike" cap="none" normalizeH="0" baseline="0" dirty="0">
                <a:ln>
                  <a:noFill/>
                </a:ln>
                <a:solidFill>
                  <a:schemeClr val="tx1"/>
                </a:solidFill>
                <a:effectLst/>
                <a:latin typeface="Arial" pitchFamily="34" charset="0"/>
                <a:cs typeface="Arial" pitchFamily="34" charset="0"/>
              </a:endParaRPr>
            </a:p>
          </p:txBody>
        </p:sp>
        <p:sp>
          <p:nvSpPr>
            <p:cNvPr id="20" name="Rectangle 10862"/>
            <p:cNvSpPr>
              <a:spLocks noChangeArrowheads="1"/>
            </p:cNvSpPr>
            <p:nvPr/>
          </p:nvSpPr>
          <p:spPr bwMode="auto">
            <a:xfrm>
              <a:off x="6532564" y="4430713"/>
              <a:ext cx="457200" cy="20002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rgbClr val="000000"/>
                  </a:solidFill>
                  <a:effectLst/>
                  <a:latin typeface="Arial" pitchFamily="34" charset="0"/>
                  <a:cs typeface="Arial" pitchFamily="34" charset="0"/>
                </a:rPr>
                <a:t>05/27</a:t>
              </a:r>
              <a:endParaRPr kumimoji="0" lang="en-US" sz="1800" b="0" i="0" u="none" strike="noStrike" cap="none" normalizeH="0" baseline="0" dirty="0">
                <a:ln>
                  <a:noFill/>
                </a:ln>
                <a:solidFill>
                  <a:schemeClr val="tx1"/>
                </a:solidFill>
                <a:effectLst/>
                <a:latin typeface="Arial" pitchFamily="34" charset="0"/>
                <a:cs typeface="Arial" pitchFamily="34" charset="0"/>
              </a:endParaRPr>
            </a:p>
          </p:txBody>
        </p:sp>
        <p:sp>
          <p:nvSpPr>
            <p:cNvPr id="21" name="Rectangle 10863"/>
            <p:cNvSpPr>
              <a:spLocks noChangeArrowheads="1"/>
            </p:cNvSpPr>
            <p:nvPr/>
          </p:nvSpPr>
          <p:spPr bwMode="auto">
            <a:xfrm>
              <a:off x="7332664" y="4430713"/>
              <a:ext cx="457200" cy="20002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rgbClr val="000000"/>
                  </a:solidFill>
                  <a:effectLst/>
                  <a:latin typeface="Arial" pitchFamily="34" charset="0"/>
                  <a:cs typeface="Arial" pitchFamily="34" charset="0"/>
                </a:rPr>
                <a:t>06/03</a:t>
              </a:r>
              <a:endParaRPr kumimoji="0" lang="en-US" sz="1800" b="0" i="0" u="none" strike="noStrike" cap="none" normalizeH="0" baseline="0" dirty="0">
                <a:ln>
                  <a:noFill/>
                </a:ln>
                <a:solidFill>
                  <a:schemeClr val="tx1"/>
                </a:solidFill>
                <a:effectLst/>
                <a:latin typeface="Arial" pitchFamily="34" charset="0"/>
                <a:cs typeface="Arial" pitchFamily="34" charset="0"/>
              </a:endParaRPr>
            </a:p>
          </p:txBody>
        </p:sp>
        <p:sp>
          <p:nvSpPr>
            <p:cNvPr id="22" name="Rectangle 10864"/>
            <p:cNvSpPr>
              <a:spLocks noChangeArrowheads="1"/>
            </p:cNvSpPr>
            <p:nvPr/>
          </p:nvSpPr>
          <p:spPr bwMode="auto">
            <a:xfrm>
              <a:off x="8142289" y="4430713"/>
              <a:ext cx="457200" cy="20002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rgbClr val="000000"/>
                  </a:solidFill>
                  <a:effectLst/>
                  <a:latin typeface="Arial" pitchFamily="34" charset="0"/>
                  <a:cs typeface="Arial" pitchFamily="34" charset="0"/>
                </a:rPr>
                <a:t>06/10</a:t>
              </a:r>
              <a:endParaRPr kumimoji="0" lang="en-US" sz="1800" b="0" i="0" u="none" strike="noStrike" cap="none" normalizeH="0" baseline="0" dirty="0">
                <a:ln>
                  <a:noFill/>
                </a:ln>
                <a:solidFill>
                  <a:schemeClr val="tx1"/>
                </a:solidFill>
                <a:effectLst/>
                <a:latin typeface="Arial" pitchFamily="34" charset="0"/>
                <a:cs typeface="Arial" pitchFamily="34" charset="0"/>
              </a:endParaRPr>
            </a:p>
          </p:txBody>
        </p:sp>
        <p:sp>
          <p:nvSpPr>
            <p:cNvPr id="23" name="Rectangle 10865"/>
            <p:cNvSpPr>
              <a:spLocks noChangeArrowheads="1"/>
            </p:cNvSpPr>
            <p:nvPr/>
          </p:nvSpPr>
          <p:spPr bwMode="auto">
            <a:xfrm rot="16200000">
              <a:off x="-741361" y="2682875"/>
              <a:ext cx="2533650" cy="20002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rgbClr val="000000"/>
                  </a:solidFill>
                  <a:effectLst/>
                  <a:latin typeface="Arial" pitchFamily="34" charset="0"/>
                  <a:cs typeface="Arial" pitchFamily="34" charset="0"/>
                </a:rPr>
                <a:t>WATER LEVEL CHANGE, IN FEET</a:t>
              </a:r>
              <a:endParaRPr kumimoji="0" lang="en-US" sz="1800" b="0" i="0" u="none" strike="noStrike" cap="none" normalizeH="0" baseline="0" dirty="0">
                <a:ln>
                  <a:noFill/>
                </a:ln>
                <a:solidFill>
                  <a:schemeClr val="tx1"/>
                </a:solidFill>
                <a:effectLst/>
                <a:latin typeface="Arial" pitchFamily="34" charset="0"/>
                <a:cs typeface="Arial" pitchFamily="34" charset="0"/>
              </a:endParaRPr>
            </a:p>
          </p:txBody>
        </p:sp>
      </p:grpSp>
      <p:sp>
        <p:nvSpPr>
          <p:cNvPr id="358" name="Super Theis"/>
          <p:cNvSpPr>
            <a:spLocks/>
          </p:cNvSpPr>
          <p:nvPr/>
        </p:nvSpPr>
        <p:spPr bwMode="auto">
          <a:xfrm>
            <a:off x="1312864" y="3554413"/>
            <a:ext cx="6791325" cy="361950"/>
          </a:xfrm>
          <a:custGeom>
            <a:avLst/>
            <a:gdLst/>
            <a:ahLst/>
            <a:cxnLst>
              <a:cxn ang="0">
                <a:pos x="11" y="0"/>
              </a:cxn>
              <a:cxn ang="0">
                <a:pos x="22" y="0"/>
              </a:cxn>
              <a:cxn ang="0">
                <a:pos x="34" y="0"/>
              </a:cxn>
              <a:cxn ang="0">
                <a:pos x="45" y="0"/>
              </a:cxn>
              <a:cxn ang="0">
                <a:pos x="57" y="0"/>
              </a:cxn>
              <a:cxn ang="0">
                <a:pos x="69" y="0"/>
              </a:cxn>
              <a:cxn ang="0">
                <a:pos x="80" y="0"/>
              </a:cxn>
              <a:cxn ang="0">
                <a:pos x="92" y="0"/>
              </a:cxn>
              <a:cxn ang="0">
                <a:pos x="103" y="0"/>
              </a:cxn>
              <a:cxn ang="0">
                <a:pos x="115" y="0"/>
              </a:cxn>
              <a:cxn ang="0">
                <a:pos x="127" y="0"/>
              </a:cxn>
              <a:cxn ang="0">
                <a:pos x="138" y="0"/>
              </a:cxn>
              <a:cxn ang="0">
                <a:pos x="150" y="0"/>
              </a:cxn>
              <a:cxn ang="0">
                <a:pos x="161" y="0"/>
              </a:cxn>
              <a:cxn ang="0">
                <a:pos x="173" y="0"/>
              </a:cxn>
              <a:cxn ang="0">
                <a:pos x="185" y="0"/>
              </a:cxn>
              <a:cxn ang="0">
                <a:pos x="196" y="0"/>
              </a:cxn>
              <a:cxn ang="0">
                <a:pos x="208" y="0"/>
              </a:cxn>
              <a:cxn ang="0">
                <a:pos x="219" y="0"/>
              </a:cxn>
              <a:cxn ang="0">
                <a:pos x="231" y="0"/>
              </a:cxn>
              <a:cxn ang="0">
                <a:pos x="242" y="0"/>
              </a:cxn>
              <a:cxn ang="0">
                <a:pos x="254" y="0"/>
              </a:cxn>
              <a:cxn ang="0">
                <a:pos x="266" y="0"/>
              </a:cxn>
              <a:cxn ang="0">
                <a:pos x="277" y="3"/>
              </a:cxn>
              <a:cxn ang="0">
                <a:pos x="289" y="0"/>
              </a:cxn>
              <a:cxn ang="0">
                <a:pos x="300" y="9"/>
              </a:cxn>
              <a:cxn ang="0">
                <a:pos x="312" y="0"/>
              </a:cxn>
              <a:cxn ang="0">
                <a:pos x="324" y="13"/>
              </a:cxn>
              <a:cxn ang="0">
                <a:pos x="335" y="0"/>
              </a:cxn>
              <a:cxn ang="0">
                <a:pos x="347" y="13"/>
              </a:cxn>
              <a:cxn ang="0">
                <a:pos x="358" y="0"/>
              </a:cxn>
              <a:cxn ang="0">
                <a:pos x="370" y="12"/>
              </a:cxn>
              <a:cxn ang="0">
                <a:pos x="382" y="0"/>
              </a:cxn>
              <a:cxn ang="0">
                <a:pos x="393" y="13"/>
              </a:cxn>
              <a:cxn ang="0">
                <a:pos x="405" y="0"/>
              </a:cxn>
              <a:cxn ang="0">
                <a:pos x="416" y="18"/>
              </a:cxn>
              <a:cxn ang="0">
                <a:pos x="428" y="0"/>
              </a:cxn>
              <a:cxn ang="0">
                <a:pos x="440" y="25"/>
              </a:cxn>
              <a:cxn ang="0">
                <a:pos x="451" y="0"/>
              </a:cxn>
              <a:cxn ang="0">
                <a:pos x="463" y="31"/>
              </a:cxn>
              <a:cxn ang="0">
                <a:pos x="474" y="0"/>
              </a:cxn>
              <a:cxn ang="0">
                <a:pos x="486" y="36"/>
              </a:cxn>
              <a:cxn ang="0">
                <a:pos x="497" y="0"/>
              </a:cxn>
              <a:cxn ang="0">
                <a:pos x="509" y="37"/>
              </a:cxn>
              <a:cxn ang="0">
                <a:pos x="521" y="0"/>
              </a:cxn>
              <a:cxn ang="0">
                <a:pos x="532" y="35"/>
              </a:cxn>
              <a:cxn ang="0">
                <a:pos x="544" y="0"/>
              </a:cxn>
              <a:cxn ang="0">
                <a:pos x="555" y="32"/>
              </a:cxn>
              <a:cxn ang="0">
                <a:pos x="567" y="0"/>
              </a:cxn>
              <a:cxn ang="0">
                <a:pos x="579" y="29"/>
              </a:cxn>
              <a:cxn ang="0">
                <a:pos x="590" y="0"/>
              </a:cxn>
              <a:cxn ang="0">
                <a:pos x="602" y="27"/>
              </a:cxn>
              <a:cxn ang="0">
                <a:pos x="613" y="0"/>
              </a:cxn>
              <a:cxn ang="0">
                <a:pos x="625" y="25"/>
              </a:cxn>
              <a:cxn ang="0">
                <a:pos x="637" y="0"/>
              </a:cxn>
              <a:cxn ang="0">
                <a:pos x="648" y="23"/>
              </a:cxn>
              <a:cxn ang="0">
                <a:pos x="660" y="0"/>
              </a:cxn>
              <a:cxn ang="0">
                <a:pos x="671" y="21"/>
              </a:cxn>
              <a:cxn ang="0">
                <a:pos x="683" y="0"/>
              </a:cxn>
              <a:cxn ang="0">
                <a:pos x="695" y="20"/>
              </a:cxn>
              <a:cxn ang="0">
                <a:pos x="706" y="0"/>
              </a:cxn>
            </a:cxnLst>
            <a:rect l="0" t="0" r="r" b="b"/>
            <a:pathLst>
              <a:path w="713" h="38">
                <a:moveTo>
                  <a:pt x="0" y="0"/>
                </a:moveTo>
                <a:lnTo>
                  <a:pt x="0" y="0"/>
                </a:lnTo>
                <a:lnTo>
                  <a:pt x="1" y="0"/>
                </a:lnTo>
                <a:lnTo>
                  <a:pt x="1" y="0"/>
                </a:lnTo>
                <a:lnTo>
                  <a:pt x="2" y="0"/>
                </a:lnTo>
                <a:lnTo>
                  <a:pt x="2" y="0"/>
                </a:lnTo>
                <a:lnTo>
                  <a:pt x="3" y="0"/>
                </a:lnTo>
                <a:lnTo>
                  <a:pt x="3" y="0"/>
                </a:lnTo>
                <a:lnTo>
                  <a:pt x="4" y="0"/>
                </a:lnTo>
                <a:lnTo>
                  <a:pt x="4" y="0"/>
                </a:lnTo>
                <a:lnTo>
                  <a:pt x="5" y="0"/>
                </a:lnTo>
                <a:lnTo>
                  <a:pt x="5" y="0"/>
                </a:lnTo>
                <a:lnTo>
                  <a:pt x="6" y="0"/>
                </a:lnTo>
                <a:lnTo>
                  <a:pt x="6" y="0"/>
                </a:lnTo>
                <a:lnTo>
                  <a:pt x="7" y="0"/>
                </a:lnTo>
                <a:lnTo>
                  <a:pt x="7" y="0"/>
                </a:lnTo>
                <a:lnTo>
                  <a:pt x="8" y="0"/>
                </a:lnTo>
                <a:lnTo>
                  <a:pt x="8" y="0"/>
                </a:lnTo>
                <a:lnTo>
                  <a:pt x="9" y="0"/>
                </a:lnTo>
                <a:lnTo>
                  <a:pt x="9" y="0"/>
                </a:lnTo>
                <a:lnTo>
                  <a:pt x="10" y="0"/>
                </a:lnTo>
                <a:lnTo>
                  <a:pt x="10" y="0"/>
                </a:lnTo>
                <a:lnTo>
                  <a:pt x="11" y="0"/>
                </a:lnTo>
                <a:lnTo>
                  <a:pt x="11" y="0"/>
                </a:lnTo>
                <a:lnTo>
                  <a:pt x="12" y="0"/>
                </a:lnTo>
                <a:lnTo>
                  <a:pt x="12" y="0"/>
                </a:lnTo>
                <a:lnTo>
                  <a:pt x="13" y="0"/>
                </a:lnTo>
                <a:lnTo>
                  <a:pt x="13" y="0"/>
                </a:lnTo>
                <a:lnTo>
                  <a:pt x="14" y="0"/>
                </a:lnTo>
                <a:lnTo>
                  <a:pt x="14" y="0"/>
                </a:lnTo>
                <a:lnTo>
                  <a:pt x="15" y="0"/>
                </a:lnTo>
                <a:lnTo>
                  <a:pt x="15" y="0"/>
                </a:lnTo>
                <a:lnTo>
                  <a:pt x="16" y="0"/>
                </a:lnTo>
                <a:lnTo>
                  <a:pt x="16" y="0"/>
                </a:lnTo>
                <a:lnTo>
                  <a:pt x="17" y="0"/>
                </a:lnTo>
                <a:lnTo>
                  <a:pt x="17" y="0"/>
                </a:lnTo>
                <a:lnTo>
                  <a:pt x="18" y="0"/>
                </a:lnTo>
                <a:lnTo>
                  <a:pt x="18" y="0"/>
                </a:lnTo>
                <a:lnTo>
                  <a:pt x="19" y="0"/>
                </a:lnTo>
                <a:lnTo>
                  <a:pt x="19" y="0"/>
                </a:lnTo>
                <a:lnTo>
                  <a:pt x="20" y="0"/>
                </a:lnTo>
                <a:lnTo>
                  <a:pt x="20" y="0"/>
                </a:lnTo>
                <a:lnTo>
                  <a:pt x="21" y="0"/>
                </a:lnTo>
                <a:lnTo>
                  <a:pt x="21" y="0"/>
                </a:lnTo>
                <a:lnTo>
                  <a:pt x="22" y="0"/>
                </a:lnTo>
                <a:lnTo>
                  <a:pt x="22" y="0"/>
                </a:lnTo>
                <a:lnTo>
                  <a:pt x="23" y="0"/>
                </a:lnTo>
                <a:lnTo>
                  <a:pt x="23" y="0"/>
                </a:lnTo>
                <a:lnTo>
                  <a:pt x="24" y="0"/>
                </a:lnTo>
                <a:lnTo>
                  <a:pt x="24" y="0"/>
                </a:lnTo>
                <a:lnTo>
                  <a:pt x="25" y="0"/>
                </a:lnTo>
                <a:lnTo>
                  <a:pt x="25" y="0"/>
                </a:lnTo>
                <a:lnTo>
                  <a:pt x="26" y="0"/>
                </a:lnTo>
                <a:lnTo>
                  <a:pt x="26" y="0"/>
                </a:lnTo>
                <a:lnTo>
                  <a:pt x="27" y="0"/>
                </a:lnTo>
                <a:lnTo>
                  <a:pt x="27" y="0"/>
                </a:lnTo>
                <a:lnTo>
                  <a:pt x="28" y="0"/>
                </a:lnTo>
                <a:lnTo>
                  <a:pt x="28" y="0"/>
                </a:lnTo>
                <a:lnTo>
                  <a:pt x="29" y="0"/>
                </a:lnTo>
                <a:lnTo>
                  <a:pt x="29" y="0"/>
                </a:lnTo>
                <a:lnTo>
                  <a:pt x="30" y="0"/>
                </a:lnTo>
                <a:lnTo>
                  <a:pt x="30" y="0"/>
                </a:lnTo>
                <a:lnTo>
                  <a:pt x="31" y="0"/>
                </a:lnTo>
                <a:lnTo>
                  <a:pt x="31" y="0"/>
                </a:lnTo>
                <a:lnTo>
                  <a:pt x="32" y="0"/>
                </a:lnTo>
                <a:lnTo>
                  <a:pt x="32" y="0"/>
                </a:lnTo>
                <a:lnTo>
                  <a:pt x="33" y="0"/>
                </a:lnTo>
                <a:lnTo>
                  <a:pt x="33" y="0"/>
                </a:lnTo>
                <a:lnTo>
                  <a:pt x="34" y="0"/>
                </a:lnTo>
                <a:lnTo>
                  <a:pt x="34" y="0"/>
                </a:lnTo>
                <a:lnTo>
                  <a:pt x="35" y="0"/>
                </a:lnTo>
                <a:lnTo>
                  <a:pt x="35" y="0"/>
                </a:lnTo>
                <a:lnTo>
                  <a:pt x="36" y="0"/>
                </a:lnTo>
                <a:lnTo>
                  <a:pt x="36" y="0"/>
                </a:lnTo>
                <a:lnTo>
                  <a:pt x="37" y="0"/>
                </a:lnTo>
                <a:lnTo>
                  <a:pt x="37" y="0"/>
                </a:lnTo>
                <a:lnTo>
                  <a:pt x="38" y="0"/>
                </a:lnTo>
                <a:lnTo>
                  <a:pt x="38" y="0"/>
                </a:lnTo>
                <a:lnTo>
                  <a:pt x="39" y="0"/>
                </a:lnTo>
                <a:lnTo>
                  <a:pt x="39" y="0"/>
                </a:lnTo>
                <a:lnTo>
                  <a:pt x="40" y="0"/>
                </a:lnTo>
                <a:lnTo>
                  <a:pt x="40" y="0"/>
                </a:lnTo>
                <a:lnTo>
                  <a:pt x="41" y="0"/>
                </a:lnTo>
                <a:lnTo>
                  <a:pt x="41" y="0"/>
                </a:lnTo>
                <a:lnTo>
                  <a:pt x="42" y="0"/>
                </a:lnTo>
                <a:lnTo>
                  <a:pt x="42" y="0"/>
                </a:lnTo>
                <a:lnTo>
                  <a:pt x="43" y="0"/>
                </a:lnTo>
                <a:lnTo>
                  <a:pt x="43" y="0"/>
                </a:lnTo>
                <a:lnTo>
                  <a:pt x="44" y="0"/>
                </a:lnTo>
                <a:lnTo>
                  <a:pt x="44" y="0"/>
                </a:lnTo>
                <a:lnTo>
                  <a:pt x="45" y="0"/>
                </a:lnTo>
                <a:lnTo>
                  <a:pt x="45" y="0"/>
                </a:lnTo>
                <a:lnTo>
                  <a:pt x="46" y="0"/>
                </a:lnTo>
                <a:lnTo>
                  <a:pt x="46" y="0"/>
                </a:lnTo>
                <a:lnTo>
                  <a:pt x="47" y="0"/>
                </a:lnTo>
                <a:lnTo>
                  <a:pt x="47" y="0"/>
                </a:lnTo>
                <a:lnTo>
                  <a:pt x="48" y="0"/>
                </a:lnTo>
                <a:lnTo>
                  <a:pt x="48" y="0"/>
                </a:lnTo>
                <a:lnTo>
                  <a:pt x="49" y="0"/>
                </a:lnTo>
                <a:lnTo>
                  <a:pt x="49" y="0"/>
                </a:lnTo>
                <a:lnTo>
                  <a:pt x="50" y="0"/>
                </a:lnTo>
                <a:lnTo>
                  <a:pt x="50" y="0"/>
                </a:lnTo>
                <a:lnTo>
                  <a:pt x="51" y="0"/>
                </a:lnTo>
                <a:lnTo>
                  <a:pt x="51" y="0"/>
                </a:lnTo>
                <a:lnTo>
                  <a:pt x="52" y="0"/>
                </a:lnTo>
                <a:lnTo>
                  <a:pt x="52" y="0"/>
                </a:lnTo>
                <a:lnTo>
                  <a:pt x="53" y="0"/>
                </a:lnTo>
                <a:lnTo>
                  <a:pt x="53" y="0"/>
                </a:lnTo>
                <a:lnTo>
                  <a:pt x="54" y="0"/>
                </a:lnTo>
                <a:lnTo>
                  <a:pt x="54" y="0"/>
                </a:lnTo>
                <a:lnTo>
                  <a:pt x="55" y="0"/>
                </a:lnTo>
                <a:lnTo>
                  <a:pt x="56" y="0"/>
                </a:lnTo>
                <a:lnTo>
                  <a:pt x="56" y="0"/>
                </a:lnTo>
                <a:lnTo>
                  <a:pt x="57" y="0"/>
                </a:lnTo>
                <a:lnTo>
                  <a:pt x="57" y="0"/>
                </a:lnTo>
                <a:lnTo>
                  <a:pt x="58" y="0"/>
                </a:lnTo>
                <a:lnTo>
                  <a:pt x="58" y="0"/>
                </a:lnTo>
                <a:lnTo>
                  <a:pt x="59" y="0"/>
                </a:lnTo>
                <a:lnTo>
                  <a:pt x="59" y="0"/>
                </a:lnTo>
                <a:lnTo>
                  <a:pt x="60" y="0"/>
                </a:lnTo>
                <a:lnTo>
                  <a:pt x="60" y="0"/>
                </a:lnTo>
                <a:lnTo>
                  <a:pt x="61" y="0"/>
                </a:lnTo>
                <a:lnTo>
                  <a:pt x="61" y="0"/>
                </a:lnTo>
                <a:lnTo>
                  <a:pt x="62" y="0"/>
                </a:lnTo>
                <a:lnTo>
                  <a:pt x="62" y="0"/>
                </a:lnTo>
                <a:lnTo>
                  <a:pt x="63" y="0"/>
                </a:lnTo>
                <a:lnTo>
                  <a:pt x="63" y="0"/>
                </a:lnTo>
                <a:lnTo>
                  <a:pt x="64" y="0"/>
                </a:lnTo>
                <a:lnTo>
                  <a:pt x="64" y="0"/>
                </a:lnTo>
                <a:lnTo>
                  <a:pt x="65" y="0"/>
                </a:lnTo>
                <a:lnTo>
                  <a:pt x="65" y="0"/>
                </a:lnTo>
                <a:lnTo>
                  <a:pt x="66" y="0"/>
                </a:lnTo>
                <a:lnTo>
                  <a:pt x="66" y="0"/>
                </a:lnTo>
                <a:lnTo>
                  <a:pt x="67" y="0"/>
                </a:lnTo>
                <a:lnTo>
                  <a:pt x="67" y="0"/>
                </a:lnTo>
                <a:lnTo>
                  <a:pt x="68" y="0"/>
                </a:lnTo>
                <a:lnTo>
                  <a:pt x="68" y="0"/>
                </a:lnTo>
                <a:lnTo>
                  <a:pt x="69" y="0"/>
                </a:lnTo>
                <a:lnTo>
                  <a:pt x="69" y="0"/>
                </a:lnTo>
                <a:lnTo>
                  <a:pt x="70" y="0"/>
                </a:lnTo>
                <a:lnTo>
                  <a:pt x="70" y="0"/>
                </a:lnTo>
                <a:lnTo>
                  <a:pt x="71" y="0"/>
                </a:lnTo>
                <a:lnTo>
                  <a:pt x="71" y="0"/>
                </a:lnTo>
                <a:lnTo>
                  <a:pt x="72" y="0"/>
                </a:lnTo>
                <a:lnTo>
                  <a:pt x="72" y="0"/>
                </a:lnTo>
                <a:lnTo>
                  <a:pt x="73" y="0"/>
                </a:lnTo>
                <a:lnTo>
                  <a:pt x="73" y="0"/>
                </a:lnTo>
                <a:lnTo>
                  <a:pt x="74" y="0"/>
                </a:lnTo>
                <a:lnTo>
                  <a:pt x="74" y="0"/>
                </a:lnTo>
                <a:lnTo>
                  <a:pt x="75" y="0"/>
                </a:lnTo>
                <a:lnTo>
                  <a:pt x="75" y="0"/>
                </a:lnTo>
                <a:lnTo>
                  <a:pt x="76" y="0"/>
                </a:lnTo>
                <a:lnTo>
                  <a:pt x="76" y="0"/>
                </a:lnTo>
                <a:lnTo>
                  <a:pt x="77" y="0"/>
                </a:lnTo>
                <a:lnTo>
                  <a:pt x="77" y="0"/>
                </a:lnTo>
                <a:lnTo>
                  <a:pt x="78" y="0"/>
                </a:lnTo>
                <a:lnTo>
                  <a:pt x="78" y="0"/>
                </a:lnTo>
                <a:lnTo>
                  <a:pt x="79" y="0"/>
                </a:lnTo>
                <a:lnTo>
                  <a:pt x="79" y="0"/>
                </a:lnTo>
                <a:lnTo>
                  <a:pt x="80" y="0"/>
                </a:lnTo>
                <a:lnTo>
                  <a:pt x="80" y="0"/>
                </a:lnTo>
                <a:lnTo>
                  <a:pt x="81" y="0"/>
                </a:lnTo>
                <a:lnTo>
                  <a:pt x="81" y="0"/>
                </a:lnTo>
                <a:lnTo>
                  <a:pt x="82" y="0"/>
                </a:lnTo>
                <a:lnTo>
                  <a:pt x="82" y="0"/>
                </a:lnTo>
                <a:lnTo>
                  <a:pt x="83" y="0"/>
                </a:lnTo>
                <a:lnTo>
                  <a:pt x="83" y="0"/>
                </a:lnTo>
                <a:lnTo>
                  <a:pt x="84" y="0"/>
                </a:lnTo>
                <a:lnTo>
                  <a:pt x="84" y="0"/>
                </a:lnTo>
                <a:lnTo>
                  <a:pt x="85" y="0"/>
                </a:lnTo>
                <a:lnTo>
                  <a:pt x="85" y="0"/>
                </a:lnTo>
                <a:lnTo>
                  <a:pt x="86" y="0"/>
                </a:lnTo>
                <a:lnTo>
                  <a:pt x="86" y="0"/>
                </a:lnTo>
                <a:lnTo>
                  <a:pt x="87" y="0"/>
                </a:lnTo>
                <a:lnTo>
                  <a:pt x="87" y="0"/>
                </a:lnTo>
                <a:lnTo>
                  <a:pt x="88" y="0"/>
                </a:lnTo>
                <a:lnTo>
                  <a:pt x="88" y="0"/>
                </a:lnTo>
                <a:lnTo>
                  <a:pt x="89" y="0"/>
                </a:lnTo>
                <a:lnTo>
                  <a:pt x="89" y="0"/>
                </a:lnTo>
                <a:lnTo>
                  <a:pt x="90" y="0"/>
                </a:lnTo>
                <a:lnTo>
                  <a:pt x="90" y="0"/>
                </a:lnTo>
                <a:lnTo>
                  <a:pt x="91" y="0"/>
                </a:lnTo>
                <a:lnTo>
                  <a:pt x="91" y="0"/>
                </a:lnTo>
                <a:lnTo>
                  <a:pt x="92" y="0"/>
                </a:lnTo>
                <a:lnTo>
                  <a:pt x="92" y="0"/>
                </a:lnTo>
                <a:lnTo>
                  <a:pt x="93" y="0"/>
                </a:lnTo>
                <a:lnTo>
                  <a:pt x="93" y="0"/>
                </a:lnTo>
                <a:lnTo>
                  <a:pt x="94" y="0"/>
                </a:lnTo>
                <a:lnTo>
                  <a:pt x="94" y="0"/>
                </a:lnTo>
                <a:lnTo>
                  <a:pt x="95" y="0"/>
                </a:lnTo>
                <a:lnTo>
                  <a:pt x="95" y="0"/>
                </a:lnTo>
                <a:lnTo>
                  <a:pt x="96" y="0"/>
                </a:lnTo>
                <a:lnTo>
                  <a:pt x="96" y="0"/>
                </a:lnTo>
                <a:lnTo>
                  <a:pt x="97" y="0"/>
                </a:lnTo>
                <a:lnTo>
                  <a:pt x="97" y="0"/>
                </a:lnTo>
                <a:lnTo>
                  <a:pt x="98" y="0"/>
                </a:lnTo>
                <a:lnTo>
                  <a:pt x="98" y="0"/>
                </a:lnTo>
                <a:lnTo>
                  <a:pt x="99" y="0"/>
                </a:lnTo>
                <a:lnTo>
                  <a:pt x="99" y="0"/>
                </a:lnTo>
                <a:lnTo>
                  <a:pt x="100" y="0"/>
                </a:lnTo>
                <a:lnTo>
                  <a:pt x="100" y="0"/>
                </a:lnTo>
                <a:lnTo>
                  <a:pt x="101" y="0"/>
                </a:lnTo>
                <a:lnTo>
                  <a:pt x="101" y="0"/>
                </a:lnTo>
                <a:lnTo>
                  <a:pt x="102" y="0"/>
                </a:lnTo>
                <a:lnTo>
                  <a:pt x="102" y="0"/>
                </a:lnTo>
                <a:lnTo>
                  <a:pt x="103" y="0"/>
                </a:lnTo>
                <a:lnTo>
                  <a:pt x="103" y="0"/>
                </a:lnTo>
                <a:lnTo>
                  <a:pt x="104" y="0"/>
                </a:lnTo>
                <a:lnTo>
                  <a:pt x="104" y="0"/>
                </a:lnTo>
                <a:lnTo>
                  <a:pt x="105" y="0"/>
                </a:lnTo>
                <a:lnTo>
                  <a:pt x="105" y="0"/>
                </a:lnTo>
                <a:lnTo>
                  <a:pt x="106" y="0"/>
                </a:lnTo>
                <a:lnTo>
                  <a:pt x="106" y="0"/>
                </a:lnTo>
                <a:lnTo>
                  <a:pt x="107" y="0"/>
                </a:lnTo>
                <a:lnTo>
                  <a:pt x="107" y="0"/>
                </a:lnTo>
                <a:lnTo>
                  <a:pt x="108" y="0"/>
                </a:lnTo>
                <a:lnTo>
                  <a:pt x="108" y="0"/>
                </a:lnTo>
                <a:lnTo>
                  <a:pt x="109" y="0"/>
                </a:lnTo>
                <a:lnTo>
                  <a:pt x="109" y="0"/>
                </a:lnTo>
                <a:lnTo>
                  <a:pt x="110" y="0"/>
                </a:lnTo>
                <a:lnTo>
                  <a:pt x="110" y="0"/>
                </a:lnTo>
                <a:lnTo>
                  <a:pt x="111" y="0"/>
                </a:lnTo>
                <a:lnTo>
                  <a:pt x="111" y="0"/>
                </a:lnTo>
                <a:lnTo>
                  <a:pt x="112" y="0"/>
                </a:lnTo>
                <a:lnTo>
                  <a:pt x="112" y="0"/>
                </a:lnTo>
                <a:lnTo>
                  <a:pt x="113" y="0"/>
                </a:lnTo>
                <a:lnTo>
                  <a:pt x="113" y="0"/>
                </a:lnTo>
                <a:lnTo>
                  <a:pt x="114" y="0"/>
                </a:lnTo>
                <a:lnTo>
                  <a:pt x="114" y="0"/>
                </a:lnTo>
                <a:lnTo>
                  <a:pt x="115" y="0"/>
                </a:lnTo>
                <a:lnTo>
                  <a:pt x="115" y="0"/>
                </a:lnTo>
                <a:lnTo>
                  <a:pt x="116" y="0"/>
                </a:lnTo>
                <a:lnTo>
                  <a:pt x="116" y="0"/>
                </a:lnTo>
                <a:lnTo>
                  <a:pt x="117" y="0"/>
                </a:lnTo>
                <a:lnTo>
                  <a:pt x="117" y="0"/>
                </a:lnTo>
                <a:lnTo>
                  <a:pt x="118" y="0"/>
                </a:lnTo>
                <a:lnTo>
                  <a:pt x="118" y="0"/>
                </a:lnTo>
                <a:lnTo>
                  <a:pt x="119" y="0"/>
                </a:lnTo>
                <a:lnTo>
                  <a:pt x="120" y="0"/>
                </a:lnTo>
                <a:lnTo>
                  <a:pt x="120" y="0"/>
                </a:lnTo>
                <a:lnTo>
                  <a:pt x="121" y="0"/>
                </a:lnTo>
                <a:lnTo>
                  <a:pt x="121" y="0"/>
                </a:lnTo>
                <a:lnTo>
                  <a:pt x="122" y="0"/>
                </a:lnTo>
                <a:lnTo>
                  <a:pt x="122" y="0"/>
                </a:lnTo>
                <a:lnTo>
                  <a:pt x="123" y="0"/>
                </a:lnTo>
                <a:lnTo>
                  <a:pt x="123" y="0"/>
                </a:lnTo>
                <a:lnTo>
                  <a:pt x="124" y="0"/>
                </a:lnTo>
                <a:lnTo>
                  <a:pt x="124" y="0"/>
                </a:lnTo>
                <a:lnTo>
                  <a:pt x="125" y="0"/>
                </a:lnTo>
                <a:lnTo>
                  <a:pt x="125" y="0"/>
                </a:lnTo>
                <a:lnTo>
                  <a:pt x="126" y="0"/>
                </a:lnTo>
                <a:lnTo>
                  <a:pt x="126" y="0"/>
                </a:lnTo>
                <a:lnTo>
                  <a:pt x="127" y="0"/>
                </a:lnTo>
                <a:lnTo>
                  <a:pt x="127" y="0"/>
                </a:lnTo>
                <a:lnTo>
                  <a:pt x="128" y="0"/>
                </a:lnTo>
                <a:lnTo>
                  <a:pt x="128" y="0"/>
                </a:lnTo>
                <a:lnTo>
                  <a:pt x="129" y="0"/>
                </a:lnTo>
                <a:lnTo>
                  <a:pt x="129" y="0"/>
                </a:lnTo>
                <a:lnTo>
                  <a:pt x="130" y="0"/>
                </a:lnTo>
                <a:lnTo>
                  <a:pt x="130" y="0"/>
                </a:lnTo>
                <a:lnTo>
                  <a:pt x="131" y="0"/>
                </a:lnTo>
                <a:lnTo>
                  <a:pt x="131" y="0"/>
                </a:lnTo>
                <a:lnTo>
                  <a:pt x="132" y="0"/>
                </a:lnTo>
                <a:lnTo>
                  <a:pt x="132" y="0"/>
                </a:lnTo>
                <a:lnTo>
                  <a:pt x="133" y="0"/>
                </a:lnTo>
                <a:lnTo>
                  <a:pt x="133" y="0"/>
                </a:lnTo>
                <a:lnTo>
                  <a:pt x="134" y="0"/>
                </a:lnTo>
                <a:lnTo>
                  <a:pt x="134" y="0"/>
                </a:lnTo>
                <a:lnTo>
                  <a:pt x="135" y="0"/>
                </a:lnTo>
                <a:lnTo>
                  <a:pt x="135" y="0"/>
                </a:lnTo>
                <a:lnTo>
                  <a:pt x="136" y="0"/>
                </a:lnTo>
                <a:lnTo>
                  <a:pt x="136" y="0"/>
                </a:lnTo>
                <a:lnTo>
                  <a:pt x="137" y="0"/>
                </a:lnTo>
                <a:lnTo>
                  <a:pt x="137" y="0"/>
                </a:lnTo>
                <a:lnTo>
                  <a:pt x="138" y="0"/>
                </a:lnTo>
                <a:lnTo>
                  <a:pt x="138" y="0"/>
                </a:lnTo>
                <a:lnTo>
                  <a:pt x="139" y="0"/>
                </a:lnTo>
                <a:lnTo>
                  <a:pt x="139" y="0"/>
                </a:lnTo>
                <a:lnTo>
                  <a:pt x="140" y="0"/>
                </a:lnTo>
                <a:lnTo>
                  <a:pt x="140" y="0"/>
                </a:lnTo>
                <a:lnTo>
                  <a:pt x="141" y="0"/>
                </a:lnTo>
                <a:lnTo>
                  <a:pt x="141" y="0"/>
                </a:lnTo>
                <a:lnTo>
                  <a:pt x="142" y="0"/>
                </a:lnTo>
                <a:lnTo>
                  <a:pt x="142" y="0"/>
                </a:lnTo>
                <a:lnTo>
                  <a:pt x="143" y="0"/>
                </a:lnTo>
                <a:lnTo>
                  <a:pt x="143" y="0"/>
                </a:lnTo>
                <a:lnTo>
                  <a:pt x="144" y="0"/>
                </a:lnTo>
                <a:lnTo>
                  <a:pt x="144" y="0"/>
                </a:lnTo>
                <a:lnTo>
                  <a:pt x="145" y="0"/>
                </a:lnTo>
                <a:lnTo>
                  <a:pt x="145" y="0"/>
                </a:lnTo>
                <a:lnTo>
                  <a:pt x="146" y="0"/>
                </a:lnTo>
                <a:lnTo>
                  <a:pt x="146" y="0"/>
                </a:lnTo>
                <a:lnTo>
                  <a:pt x="147" y="0"/>
                </a:lnTo>
                <a:lnTo>
                  <a:pt x="147" y="0"/>
                </a:lnTo>
                <a:lnTo>
                  <a:pt x="148" y="0"/>
                </a:lnTo>
                <a:lnTo>
                  <a:pt x="148" y="0"/>
                </a:lnTo>
                <a:lnTo>
                  <a:pt x="149" y="0"/>
                </a:lnTo>
                <a:lnTo>
                  <a:pt x="149" y="0"/>
                </a:lnTo>
                <a:lnTo>
                  <a:pt x="150" y="0"/>
                </a:lnTo>
                <a:lnTo>
                  <a:pt x="150" y="0"/>
                </a:lnTo>
                <a:lnTo>
                  <a:pt x="151" y="0"/>
                </a:lnTo>
                <a:lnTo>
                  <a:pt x="151" y="0"/>
                </a:lnTo>
                <a:lnTo>
                  <a:pt x="152" y="0"/>
                </a:lnTo>
                <a:lnTo>
                  <a:pt x="152" y="0"/>
                </a:lnTo>
                <a:lnTo>
                  <a:pt x="153" y="0"/>
                </a:lnTo>
                <a:lnTo>
                  <a:pt x="153" y="0"/>
                </a:lnTo>
                <a:lnTo>
                  <a:pt x="154" y="0"/>
                </a:lnTo>
                <a:lnTo>
                  <a:pt x="154" y="0"/>
                </a:lnTo>
                <a:lnTo>
                  <a:pt x="155" y="0"/>
                </a:lnTo>
                <a:lnTo>
                  <a:pt x="155" y="0"/>
                </a:lnTo>
                <a:lnTo>
                  <a:pt x="156" y="0"/>
                </a:lnTo>
                <a:lnTo>
                  <a:pt x="156" y="0"/>
                </a:lnTo>
                <a:lnTo>
                  <a:pt x="157" y="0"/>
                </a:lnTo>
                <a:lnTo>
                  <a:pt x="157" y="0"/>
                </a:lnTo>
                <a:lnTo>
                  <a:pt x="158" y="0"/>
                </a:lnTo>
                <a:lnTo>
                  <a:pt x="158" y="0"/>
                </a:lnTo>
                <a:lnTo>
                  <a:pt x="159" y="0"/>
                </a:lnTo>
                <a:lnTo>
                  <a:pt x="159" y="0"/>
                </a:lnTo>
                <a:lnTo>
                  <a:pt x="160" y="0"/>
                </a:lnTo>
                <a:lnTo>
                  <a:pt x="160" y="0"/>
                </a:lnTo>
                <a:lnTo>
                  <a:pt x="161" y="0"/>
                </a:lnTo>
                <a:lnTo>
                  <a:pt x="161" y="0"/>
                </a:lnTo>
                <a:lnTo>
                  <a:pt x="162" y="0"/>
                </a:lnTo>
                <a:lnTo>
                  <a:pt x="162" y="0"/>
                </a:lnTo>
                <a:lnTo>
                  <a:pt x="163" y="0"/>
                </a:lnTo>
                <a:lnTo>
                  <a:pt x="163" y="0"/>
                </a:lnTo>
                <a:lnTo>
                  <a:pt x="164" y="0"/>
                </a:lnTo>
                <a:lnTo>
                  <a:pt x="164" y="0"/>
                </a:lnTo>
                <a:lnTo>
                  <a:pt x="165" y="0"/>
                </a:lnTo>
                <a:lnTo>
                  <a:pt x="165" y="0"/>
                </a:lnTo>
                <a:lnTo>
                  <a:pt x="166" y="0"/>
                </a:lnTo>
                <a:lnTo>
                  <a:pt x="166" y="0"/>
                </a:lnTo>
                <a:lnTo>
                  <a:pt x="167" y="0"/>
                </a:lnTo>
                <a:lnTo>
                  <a:pt x="167" y="0"/>
                </a:lnTo>
                <a:lnTo>
                  <a:pt x="168" y="0"/>
                </a:lnTo>
                <a:lnTo>
                  <a:pt x="168" y="0"/>
                </a:lnTo>
                <a:lnTo>
                  <a:pt x="169" y="0"/>
                </a:lnTo>
                <a:lnTo>
                  <a:pt x="169" y="0"/>
                </a:lnTo>
                <a:lnTo>
                  <a:pt x="170" y="0"/>
                </a:lnTo>
                <a:lnTo>
                  <a:pt x="170" y="0"/>
                </a:lnTo>
                <a:lnTo>
                  <a:pt x="171" y="0"/>
                </a:lnTo>
                <a:lnTo>
                  <a:pt x="171" y="0"/>
                </a:lnTo>
                <a:lnTo>
                  <a:pt x="172" y="0"/>
                </a:lnTo>
                <a:lnTo>
                  <a:pt x="172" y="0"/>
                </a:lnTo>
                <a:lnTo>
                  <a:pt x="173" y="0"/>
                </a:lnTo>
                <a:lnTo>
                  <a:pt x="173" y="0"/>
                </a:lnTo>
                <a:lnTo>
                  <a:pt x="174" y="0"/>
                </a:lnTo>
                <a:lnTo>
                  <a:pt x="174" y="0"/>
                </a:lnTo>
                <a:lnTo>
                  <a:pt x="175" y="0"/>
                </a:lnTo>
                <a:lnTo>
                  <a:pt x="175" y="0"/>
                </a:lnTo>
                <a:lnTo>
                  <a:pt x="176" y="0"/>
                </a:lnTo>
                <a:lnTo>
                  <a:pt x="176" y="0"/>
                </a:lnTo>
                <a:lnTo>
                  <a:pt x="177" y="0"/>
                </a:lnTo>
                <a:lnTo>
                  <a:pt x="177" y="0"/>
                </a:lnTo>
                <a:lnTo>
                  <a:pt x="178" y="0"/>
                </a:lnTo>
                <a:lnTo>
                  <a:pt x="178" y="0"/>
                </a:lnTo>
                <a:lnTo>
                  <a:pt x="179" y="0"/>
                </a:lnTo>
                <a:lnTo>
                  <a:pt x="179" y="0"/>
                </a:lnTo>
                <a:lnTo>
                  <a:pt x="180" y="0"/>
                </a:lnTo>
                <a:lnTo>
                  <a:pt x="180" y="0"/>
                </a:lnTo>
                <a:lnTo>
                  <a:pt x="181" y="0"/>
                </a:lnTo>
                <a:lnTo>
                  <a:pt x="181" y="0"/>
                </a:lnTo>
                <a:lnTo>
                  <a:pt x="182" y="0"/>
                </a:lnTo>
                <a:lnTo>
                  <a:pt x="183" y="0"/>
                </a:lnTo>
                <a:lnTo>
                  <a:pt x="183" y="0"/>
                </a:lnTo>
                <a:lnTo>
                  <a:pt x="184" y="0"/>
                </a:lnTo>
                <a:lnTo>
                  <a:pt x="184" y="0"/>
                </a:lnTo>
                <a:lnTo>
                  <a:pt x="185" y="0"/>
                </a:lnTo>
                <a:lnTo>
                  <a:pt x="185" y="0"/>
                </a:lnTo>
                <a:lnTo>
                  <a:pt x="186" y="0"/>
                </a:lnTo>
                <a:lnTo>
                  <a:pt x="186" y="0"/>
                </a:lnTo>
                <a:lnTo>
                  <a:pt x="187" y="0"/>
                </a:lnTo>
                <a:lnTo>
                  <a:pt x="187" y="0"/>
                </a:lnTo>
                <a:lnTo>
                  <a:pt x="188" y="0"/>
                </a:lnTo>
                <a:lnTo>
                  <a:pt x="188" y="0"/>
                </a:lnTo>
                <a:lnTo>
                  <a:pt x="189" y="0"/>
                </a:lnTo>
                <a:lnTo>
                  <a:pt x="189" y="0"/>
                </a:lnTo>
                <a:lnTo>
                  <a:pt x="190" y="0"/>
                </a:lnTo>
                <a:lnTo>
                  <a:pt x="190" y="0"/>
                </a:lnTo>
                <a:lnTo>
                  <a:pt x="191" y="0"/>
                </a:lnTo>
                <a:lnTo>
                  <a:pt x="191" y="0"/>
                </a:lnTo>
                <a:lnTo>
                  <a:pt x="192" y="0"/>
                </a:lnTo>
                <a:lnTo>
                  <a:pt x="192" y="0"/>
                </a:lnTo>
                <a:lnTo>
                  <a:pt x="193" y="0"/>
                </a:lnTo>
                <a:lnTo>
                  <a:pt x="193" y="0"/>
                </a:lnTo>
                <a:lnTo>
                  <a:pt x="194" y="0"/>
                </a:lnTo>
                <a:lnTo>
                  <a:pt x="194" y="0"/>
                </a:lnTo>
                <a:lnTo>
                  <a:pt x="195" y="0"/>
                </a:lnTo>
                <a:lnTo>
                  <a:pt x="195" y="0"/>
                </a:lnTo>
                <a:lnTo>
                  <a:pt x="196" y="0"/>
                </a:lnTo>
                <a:lnTo>
                  <a:pt x="196" y="0"/>
                </a:lnTo>
                <a:lnTo>
                  <a:pt x="197" y="0"/>
                </a:lnTo>
                <a:lnTo>
                  <a:pt x="197" y="0"/>
                </a:lnTo>
                <a:lnTo>
                  <a:pt x="198" y="0"/>
                </a:lnTo>
                <a:lnTo>
                  <a:pt x="198" y="0"/>
                </a:lnTo>
                <a:lnTo>
                  <a:pt x="199" y="0"/>
                </a:lnTo>
                <a:lnTo>
                  <a:pt x="199" y="0"/>
                </a:lnTo>
                <a:lnTo>
                  <a:pt x="200" y="0"/>
                </a:lnTo>
                <a:lnTo>
                  <a:pt x="200" y="0"/>
                </a:lnTo>
                <a:lnTo>
                  <a:pt x="201" y="0"/>
                </a:lnTo>
                <a:lnTo>
                  <a:pt x="201" y="0"/>
                </a:lnTo>
                <a:lnTo>
                  <a:pt x="202" y="0"/>
                </a:lnTo>
                <a:lnTo>
                  <a:pt x="202" y="0"/>
                </a:lnTo>
                <a:lnTo>
                  <a:pt x="203" y="0"/>
                </a:lnTo>
                <a:lnTo>
                  <a:pt x="203" y="0"/>
                </a:lnTo>
                <a:lnTo>
                  <a:pt x="204" y="0"/>
                </a:lnTo>
                <a:lnTo>
                  <a:pt x="204" y="0"/>
                </a:lnTo>
                <a:lnTo>
                  <a:pt x="205" y="0"/>
                </a:lnTo>
                <a:lnTo>
                  <a:pt x="205" y="0"/>
                </a:lnTo>
                <a:lnTo>
                  <a:pt x="206" y="0"/>
                </a:lnTo>
                <a:lnTo>
                  <a:pt x="206" y="0"/>
                </a:lnTo>
                <a:lnTo>
                  <a:pt x="207" y="0"/>
                </a:lnTo>
                <a:lnTo>
                  <a:pt x="207" y="0"/>
                </a:lnTo>
                <a:lnTo>
                  <a:pt x="208" y="0"/>
                </a:lnTo>
                <a:lnTo>
                  <a:pt x="208" y="0"/>
                </a:lnTo>
                <a:lnTo>
                  <a:pt x="209" y="0"/>
                </a:lnTo>
                <a:lnTo>
                  <a:pt x="209" y="0"/>
                </a:lnTo>
                <a:lnTo>
                  <a:pt x="210" y="0"/>
                </a:lnTo>
                <a:lnTo>
                  <a:pt x="210" y="0"/>
                </a:lnTo>
                <a:lnTo>
                  <a:pt x="211" y="0"/>
                </a:lnTo>
                <a:lnTo>
                  <a:pt x="211" y="0"/>
                </a:lnTo>
                <a:lnTo>
                  <a:pt x="212" y="0"/>
                </a:lnTo>
                <a:lnTo>
                  <a:pt x="212" y="0"/>
                </a:lnTo>
                <a:lnTo>
                  <a:pt x="213" y="0"/>
                </a:lnTo>
                <a:lnTo>
                  <a:pt x="213" y="0"/>
                </a:lnTo>
                <a:lnTo>
                  <a:pt x="214" y="0"/>
                </a:lnTo>
                <a:lnTo>
                  <a:pt x="214" y="0"/>
                </a:lnTo>
                <a:lnTo>
                  <a:pt x="215" y="0"/>
                </a:lnTo>
                <a:lnTo>
                  <a:pt x="215" y="0"/>
                </a:lnTo>
                <a:lnTo>
                  <a:pt x="216" y="0"/>
                </a:lnTo>
                <a:lnTo>
                  <a:pt x="216" y="0"/>
                </a:lnTo>
                <a:lnTo>
                  <a:pt x="217" y="0"/>
                </a:lnTo>
                <a:lnTo>
                  <a:pt x="217" y="0"/>
                </a:lnTo>
                <a:lnTo>
                  <a:pt x="218" y="0"/>
                </a:lnTo>
                <a:lnTo>
                  <a:pt x="218" y="0"/>
                </a:lnTo>
                <a:lnTo>
                  <a:pt x="219" y="0"/>
                </a:lnTo>
                <a:lnTo>
                  <a:pt x="219" y="0"/>
                </a:lnTo>
                <a:lnTo>
                  <a:pt x="220" y="0"/>
                </a:lnTo>
                <a:lnTo>
                  <a:pt x="220" y="0"/>
                </a:lnTo>
                <a:lnTo>
                  <a:pt x="221" y="0"/>
                </a:lnTo>
                <a:lnTo>
                  <a:pt x="221" y="0"/>
                </a:lnTo>
                <a:lnTo>
                  <a:pt x="222" y="0"/>
                </a:lnTo>
                <a:lnTo>
                  <a:pt x="222" y="0"/>
                </a:lnTo>
                <a:lnTo>
                  <a:pt x="223" y="0"/>
                </a:lnTo>
                <a:lnTo>
                  <a:pt x="223" y="0"/>
                </a:lnTo>
                <a:lnTo>
                  <a:pt x="224" y="0"/>
                </a:lnTo>
                <a:lnTo>
                  <a:pt x="224" y="0"/>
                </a:lnTo>
                <a:lnTo>
                  <a:pt x="225" y="0"/>
                </a:lnTo>
                <a:lnTo>
                  <a:pt x="225" y="0"/>
                </a:lnTo>
                <a:lnTo>
                  <a:pt x="226" y="0"/>
                </a:lnTo>
                <a:lnTo>
                  <a:pt x="226" y="0"/>
                </a:lnTo>
                <a:lnTo>
                  <a:pt x="227" y="0"/>
                </a:lnTo>
                <a:lnTo>
                  <a:pt x="227" y="0"/>
                </a:lnTo>
                <a:lnTo>
                  <a:pt x="228" y="0"/>
                </a:lnTo>
                <a:lnTo>
                  <a:pt x="228" y="0"/>
                </a:lnTo>
                <a:lnTo>
                  <a:pt x="229" y="0"/>
                </a:lnTo>
                <a:lnTo>
                  <a:pt x="229" y="0"/>
                </a:lnTo>
                <a:lnTo>
                  <a:pt x="230" y="0"/>
                </a:lnTo>
                <a:lnTo>
                  <a:pt x="230" y="0"/>
                </a:lnTo>
                <a:lnTo>
                  <a:pt x="231" y="0"/>
                </a:lnTo>
                <a:lnTo>
                  <a:pt x="231" y="0"/>
                </a:lnTo>
                <a:lnTo>
                  <a:pt x="232" y="0"/>
                </a:lnTo>
                <a:lnTo>
                  <a:pt x="232" y="0"/>
                </a:lnTo>
                <a:lnTo>
                  <a:pt x="233" y="0"/>
                </a:lnTo>
                <a:lnTo>
                  <a:pt x="233" y="0"/>
                </a:lnTo>
                <a:lnTo>
                  <a:pt x="234" y="0"/>
                </a:lnTo>
                <a:lnTo>
                  <a:pt x="234" y="0"/>
                </a:lnTo>
                <a:lnTo>
                  <a:pt x="235" y="0"/>
                </a:lnTo>
                <a:lnTo>
                  <a:pt x="235" y="0"/>
                </a:lnTo>
                <a:lnTo>
                  <a:pt x="236" y="0"/>
                </a:lnTo>
                <a:lnTo>
                  <a:pt x="236" y="0"/>
                </a:lnTo>
                <a:lnTo>
                  <a:pt x="237" y="0"/>
                </a:lnTo>
                <a:lnTo>
                  <a:pt x="237" y="0"/>
                </a:lnTo>
                <a:lnTo>
                  <a:pt x="238" y="0"/>
                </a:lnTo>
                <a:lnTo>
                  <a:pt x="238" y="0"/>
                </a:lnTo>
                <a:lnTo>
                  <a:pt x="239" y="0"/>
                </a:lnTo>
                <a:lnTo>
                  <a:pt x="239" y="0"/>
                </a:lnTo>
                <a:lnTo>
                  <a:pt x="240" y="0"/>
                </a:lnTo>
                <a:lnTo>
                  <a:pt x="240" y="0"/>
                </a:lnTo>
                <a:lnTo>
                  <a:pt x="241" y="0"/>
                </a:lnTo>
                <a:lnTo>
                  <a:pt x="241" y="0"/>
                </a:lnTo>
                <a:lnTo>
                  <a:pt x="242" y="0"/>
                </a:lnTo>
                <a:lnTo>
                  <a:pt x="242" y="0"/>
                </a:lnTo>
                <a:lnTo>
                  <a:pt x="243" y="0"/>
                </a:lnTo>
                <a:lnTo>
                  <a:pt x="243" y="0"/>
                </a:lnTo>
                <a:lnTo>
                  <a:pt x="244" y="0"/>
                </a:lnTo>
                <a:lnTo>
                  <a:pt x="244" y="0"/>
                </a:lnTo>
                <a:lnTo>
                  <a:pt x="245" y="0"/>
                </a:lnTo>
                <a:lnTo>
                  <a:pt x="245" y="0"/>
                </a:lnTo>
                <a:lnTo>
                  <a:pt x="246" y="0"/>
                </a:lnTo>
                <a:lnTo>
                  <a:pt x="247" y="0"/>
                </a:lnTo>
                <a:lnTo>
                  <a:pt x="247" y="0"/>
                </a:lnTo>
                <a:lnTo>
                  <a:pt x="248" y="0"/>
                </a:lnTo>
                <a:lnTo>
                  <a:pt x="248" y="0"/>
                </a:lnTo>
                <a:lnTo>
                  <a:pt x="249" y="0"/>
                </a:lnTo>
                <a:lnTo>
                  <a:pt x="249" y="0"/>
                </a:lnTo>
                <a:lnTo>
                  <a:pt x="250" y="0"/>
                </a:lnTo>
                <a:lnTo>
                  <a:pt x="250" y="0"/>
                </a:lnTo>
                <a:lnTo>
                  <a:pt x="251" y="0"/>
                </a:lnTo>
                <a:lnTo>
                  <a:pt x="251" y="0"/>
                </a:lnTo>
                <a:lnTo>
                  <a:pt x="252" y="0"/>
                </a:lnTo>
                <a:lnTo>
                  <a:pt x="252" y="0"/>
                </a:lnTo>
                <a:lnTo>
                  <a:pt x="253" y="0"/>
                </a:lnTo>
                <a:lnTo>
                  <a:pt x="253" y="0"/>
                </a:lnTo>
                <a:lnTo>
                  <a:pt x="254" y="0"/>
                </a:lnTo>
                <a:lnTo>
                  <a:pt x="254" y="0"/>
                </a:lnTo>
                <a:lnTo>
                  <a:pt x="255" y="0"/>
                </a:lnTo>
                <a:lnTo>
                  <a:pt x="255" y="0"/>
                </a:lnTo>
                <a:lnTo>
                  <a:pt x="256" y="0"/>
                </a:lnTo>
                <a:lnTo>
                  <a:pt x="256" y="0"/>
                </a:lnTo>
                <a:lnTo>
                  <a:pt x="257" y="0"/>
                </a:lnTo>
                <a:lnTo>
                  <a:pt x="257" y="0"/>
                </a:lnTo>
                <a:lnTo>
                  <a:pt x="258" y="0"/>
                </a:lnTo>
                <a:lnTo>
                  <a:pt x="258" y="0"/>
                </a:lnTo>
                <a:lnTo>
                  <a:pt x="259" y="0"/>
                </a:lnTo>
                <a:lnTo>
                  <a:pt x="259" y="0"/>
                </a:lnTo>
                <a:lnTo>
                  <a:pt x="260" y="0"/>
                </a:lnTo>
                <a:lnTo>
                  <a:pt x="260" y="0"/>
                </a:lnTo>
                <a:lnTo>
                  <a:pt x="261" y="0"/>
                </a:lnTo>
                <a:lnTo>
                  <a:pt x="261" y="0"/>
                </a:lnTo>
                <a:lnTo>
                  <a:pt x="262" y="0"/>
                </a:lnTo>
                <a:lnTo>
                  <a:pt x="262" y="0"/>
                </a:lnTo>
                <a:lnTo>
                  <a:pt x="263" y="0"/>
                </a:lnTo>
                <a:lnTo>
                  <a:pt x="263" y="0"/>
                </a:lnTo>
                <a:lnTo>
                  <a:pt x="264" y="0"/>
                </a:lnTo>
                <a:lnTo>
                  <a:pt x="264" y="1"/>
                </a:lnTo>
                <a:lnTo>
                  <a:pt x="265" y="0"/>
                </a:lnTo>
                <a:lnTo>
                  <a:pt x="265" y="1"/>
                </a:lnTo>
                <a:lnTo>
                  <a:pt x="266" y="0"/>
                </a:lnTo>
                <a:lnTo>
                  <a:pt x="266" y="1"/>
                </a:lnTo>
                <a:lnTo>
                  <a:pt x="267" y="0"/>
                </a:lnTo>
                <a:lnTo>
                  <a:pt x="267" y="1"/>
                </a:lnTo>
                <a:lnTo>
                  <a:pt x="268" y="0"/>
                </a:lnTo>
                <a:lnTo>
                  <a:pt x="268" y="1"/>
                </a:lnTo>
                <a:lnTo>
                  <a:pt x="269" y="0"/>
                </a:lnTo>
                <a:lnTo>
                  <a:pt x="269" y="1"/>
                </a:lnTo>
                <a:lnTo>
                  <a:pt x="270" y="0"/>
                </a:lnTo>
                <a:lnTo>
                  <a:pt x="270" y="2"/>
                </a:lnTo>
                <a:lnTo>
                  <a:pt x="271" y="0"/>
                </a:lnTo>
                <a:lnTo>
                  <a:pt x="271" y="2"/>
                </a:lnTo>
                <a:lnTo>
                  <a:pt x="272" y="0"/>
                </a:lnTo>
                <a:lnTo>
                  <a:pt x="272" y="2"/>
                </a:lnTo>
                <a:lnTo>
                  <a:pt x="273" y="0"/>
                </a:lnTo>
                <a:lnTo>
                  <a:pt x="273" y="2"/>
                </a:lnTo>
                <a:lnTo>
                  <a:pt x="274" y="0"/>
                </a:lnTo>
                <a:lnTo>
                  <a:pt x="274" y="3"/>
                </a:lnTo>
                <a:lnTo>
                  <a:pt x="275" y="0"/>
                </a:lnTo>
                <a:lnTo>
                  <a:pt x="275" y="3"/>
                </a:lnTo>
                <a:lnTo>
                  <a:pt x="276" y="0"/>
                </a:lnTo>
                <a:lnTo>
                  <a:pt x="276" y="3"/>
                </a:lnTo>
                <a:lnTo>
                  <a:pt x="277" y="0"/>
                </a:lnTo>
                <a:lnTo>
                  <a:pt x="277" y="3"/>
                </a:lnTo>
                <a:lnTo>
                  <a:pt x="278" y="0"/>
                </a:lnTo>
                <a:lnTo>
                  <a:pt x="278" y="3"/>
                </a:lnTo>
                <a:lnTo>
                  <a:pt x="279" y="0"/>
                </a:lnTo>
                <a:lnTo>
                  <a:pt x="279" y="4"/>
                </a:lnTo>
                <a:lnTo>
                  <a:pt x="280" y="0"/>
                </a:lnTo>
                <a:lnTo>
                  <a:pt x="280" y="4"/>
                </a:lnTo>
                <a:lnTo>
                  <a:pt x="281" y="0"/>
                </a:lnTo>
                <a:lnTo>
                  <a:pt x="281" y="4"/>
                </a:lnTo>
                <a:lnTo>
                  <a:pt x="282" y="0"/>
                </a:lnTo>
                <a:lnTo>
                  <a:pt x="282" y="4"/>
                </a:lnTo>
                <a:lnTo>
                  <a:pt x="283" y="0"/>
                </a:lnTo>
                <a:lnTo>
                  <a:pt x="283" y="5"/>
                </a:lnTo>
                <a:lnTo>
                  <a:pt x="284" y="0"/>
                </a:lnTo>
                <a:lnTo>
                  <a:pt x="284" y="5"/>
                </a:lnTo>
                <a:lnTo>
                  <a:pt x="285" y="0"/>
                </a:lnTo>
                <a:lnTo>
                  <a:pt x="285" y="5"/>
                </a:lnTo>
                <a:lnTo>
                  <a:pt x="286" y="0"/>
                </a:lnTo>
                <a:lnTo>
                  <a:pt x="286" y="5"/>
                </a:lnTo>
                <a:lnTo>
                  <a:pt x="287" y="0"/>
                </a:lnTo>
                <a:lnTo>
                  <a:pt x="287" y="6"/>
                </a:lnTo>
                <a:lnTo>
                  <a:pt x="288" y="0"/>
                </a:lnTo>
                <a:lnTo>
                  <a:pt x="288" y="6"/>
                </a:lnTo>
                <a:lnTo>
                  <a:pt x="289" y="0"/>
                </a:lnTo>
                <a:lnTo>
                  <a:pt x="289" y="6"/>
                </a:lnTo>
                <a:lnTo>
                  <a:pt x="290" y="0"/>
                </a:lnTo>
                <a:lnTo>
                  <a:pt x="290" y="6"/>
                </a:lnTo>
                <a:lnTo>
                  <a:pt x="291" y="0"/>
                </a:lnTo>
                <a:lnTo>
                  <a:pt x="291" y="7"/>
                </a:lnTo>
                <a:lnTo>
                  <a:pt x="292" y="0"/>
                </a:lnTo>
                <a:lnTo>
                  <a:pt x="292" y="7"/>
                </a:lnTo>
                <a:lnTo>
                  <a:pt x="293" y="0"/>
                </a:lnTo>
                <a:lnTo>
                  <a:pt x="293" y="7"/>
                </a:lnTo>
                <a:lnTo>
                  <a:pt x="294" y="0"/>
                </a:lnTo>
                <a:lnTo>
                  <a:pt x="294" y="7"/>
                </a:lnTo>
                <a:lnTo>
                  <a:pt x="295" y="0"/>
                </a:lnTo>
                <a:lnTo>
                  <a:pt x="295" y="8"/>
                </a:lnTo>
                <a:lnTo>
                  <a:pt x="296" y="0"/>
                </a:lnTo>
                <a:lnTo>
                  <a:pt x="296" y="8"/>
                </a:lnTo>
                <a:lnTo>
                  <a:pt x="297" y="0"/>
                </a:lnTo>
                <a:lnTo>
                  <a:pt x="297" y="8"/>
                </a:lnTo>
                <a:lnTo>
                  <a:pt x="298" y="0"/>
                </a:lnTo>
                <a:lnTo>
                  <a:pt x="298" y="8"/>
                </a:lnTo>
                <a:lnTo>
                  <a:pt x="299" y="0"/>
                </a:lnTo>
                <a:lnTo>
                  <a:pt x="299" y="9"/>
                </a:lnTo>
                <a:lnTo>
                  <a:pt x="300" y="0"/>
                </a:lnTo>
                <a:lnTo>
                  <a:pt x="300" y="9"/>
                </a:lnTo>
                <a:lnTo>
                  <a:pt x="301" y="0"/>
                </a:lnTo>
                <a:lnTo>
                  <a:pt x="301" y="9"/>
                </a:lnTo>
                <a:lnTo>
                  <a:pt x="302" y="0"/>
                </a:lnTo>
                <a:lnTo>
                  <a:pt x="302" y="9"/>
                </a:lnTo>
                <a:lnTo>
                  <a:pt x="303" y="0"/>
                </a:lnTo>
                <a:lnTo>
                  <a:pt x="303" y="10"/>
                </a:lnTo>
                <a:lnTo>
                  <a:pt x="304" y="0"/>
                </a:lnTo>
                <a:lnTo>
                  <a:pt x="304" y="10"/>
                </a:lnTo>
                <a:lnTo>
                  <a:pt x="305" y="0"/>
                </a:lnTo>
                <a:lnTo>
                  <a:pt x="305" y="10"/>
                </a:lnTo>
                <a:lnTo>
                  <a:pt x="306" y="0"/>
                </a:lnTo>
                <a:lnTo>
                  <a:pt x="306" y="10"/>
                </a:lnTo>
                <a:lnTo>
                  <a:pt x="307" y="0"/>
                </a:lnTo>
                <a:lnTo>
                  <a:pt x="307" y="11"/>
                </a:lnTo>
                <a:lnTo>
                  <a:pt x="308" y="0"/>
                </a:lnTo>
                <a:lnTo>
                  <a:pt x="308" y="11"/>
                </a:lnTo>
                <a:lnTo>
                  <a:pt x="309" y="0"/>
                </a:lnTo>
                <a:lnTo>
                  <a:pt x="310" y="11"/>
                </a:lnTo>
                <a:lnTo>
                  <a:pt x="310" y="0"/>
                </a:lnTo>
                <a:lnTo>
                  <a:pt x="311" y="11"/>
                </a:lnTo>
                <a:lnTo>
                  <a:pt x="311" y="0"/>
                </a:lnTo>
                <a:lnTo>
                  <a:pt x="312" y="12"/>
                </a:lnTo>
                <a:lnTo>
                  <a:pt x="312" y="0"/>
                </a:lnTo>
                <a:lnTo>
                  <a:pt x="313" y="12"/>
                </a:lnTo>
                <a:lnTo>
                  <a:pt x="313" y="0"/>
                </a:lnTo>
                <a:lnTo>
                  <a:pt x="314" y="12"/>
                </a:lnTo>
                <a:lnTo>
                  <a:pt x="314" y="0"/>
                </a:lnTo>
                <a:lnTo>
                  <a:pt x="315" y="12"/>
                </a:lnTo>
                <a:lnTo>
                  <a:pt x="315" y="0"/>
                </a:lnTo>
                <a:lnTo>
                  <a:pt x="316" y="12"/>
                </a:lnTo>
                <a:lnTo>
                  <a:pt x="316" y="0"/>
                </a:lnTo>
                <a:lnTo>
                  <a:pt x="317" y="12"/>
                </a:lnTo>
                <a:lnTo>
                  <a:pt x="317" y="0"/>
                </a:lnTo>
                <a:lnTo>
                  <a:pt x="318" y="13"/>
                </a:lnTo>
                <a:lnTo>
                  <a:pt x="318" y="0"/>
                </a:lnTo>
                <a:lnTo>
                  <a:pt x="319" y="13"/>
                </a:lnTo>
                <a:lnTo>
                  <a:pt x="319" y="0"/>
                </a:lnTo>
                <a:lnTo>
                  <a:pt x="320" y="13"/>
                </a:lnTo>
                <a:lnTo>
                  <a:pt x="320" y="0"/>
                </a:lnTo>
                <a:lnTo>
                  <a:pt x="321" y="13"/>
                </a:lnTo>
                <a:lnTo>
                  <a:pt x="321" y="0"/>
                </a:lnTo>
                <a:lnTo>
                  <a:pt x="322" y="13"/>
                </a:lnTo>
                <a:lnTo>
                  <a:pt x="322" y="0"/>
                </a:lnTo>
                <a:lnTo>
                  <a:pt x="323" y="13"/>
                </a:lnTo>
                <a:lnTo>
                  <a:pt x="323" y="0"/>
                </a:lnTo>
                <a:lnTo>
                  <a:pt x="324" y="13"/>
                </a:lnTo>
                <a:lnTo>
                  <a:pt x="324" y="0"/>
                </a:lnTo>
                <a:lnTo>
                  <a:pt x="325" y="13"/>
                </a:lnTo>
                <a:lnTo>
                  <a:pt x="325" y="0"/>
                </a:lnTo>
                <a:lnTo>
                  <a:pt x="326" y="13"/>
                </a:lnTo>
                <a:lnTo>
                  <a:pt x="326" y="0"/>
                </a:lnTo>
                <a:lnTo>
                  <a:pt x="327" y="13"/>
                </a:lnTo>
                <a:lnTo>
                  <a:pt x="327" y="0"/>
                </a:lnTo>
                <a:lnTo>
                  <a:pt x="328" y="13"/>
                </a:lnTo>
                <a:lnTo>
                  <a:pt x="328" y="0"/>
                </a:lnTo>
                <a:lnTo>
                  <a:pt x="329" y="13"/>
                </a:lnTo>
                <a:lnTo>
                  <a:pt x="329" y="0"/>
                </a:lnTo>
                <a:lnTo>
                  <a:pt x="330" y="14"/>
                </a:lnTo>
                <a:lnTo>
                  <a:pt x="330" y="0"/>
                </a:lnTo>
                <a:lnTo>
                  <a:pt x="331" y="14"/>
                </a:lnTo>
                <a:lnTo>
                  <a:pt x="331" y="0"/>
                </a:lnTo>
                <a:lnTo>
                  <a:pt x="332" y="14"/>
                </a:lnTo>
                <a:lnTo>
                  <a:pt x="332" y="0"/>
                </a:lnTo>
                <a:lnTo>
                  <a:pt x="333" y="14"/>
                </a:lnTo>
                <a:lnTo>
                  <a:pt x="333" y="0"/>
                </a:lnTo>
                <a:lnTo>
                  <a:pt x="334" y="14"/>
                </a:lnTo>
                <a:lnTo>
                  <a:pt x="334" y="0"/>
                </a:lnTo>
                <a:lnTo>
                  <a:pt x="335" y="14"/>
                </a:lnTo>
                <a:lnTo>
                  <a:pt x="335" y="0"/>
                </a:lnTo>
                <a:lnTo>
                  <a:pt x="336" y="14"/>
                </a:lnTo>
                <a:lnTo>
                  <a:pt x="336" y="0"/>
                </a:lnTo>
                <a:lnTo>
                  <a:pt x="337" y="14"/>
                </a:lnTo>
                <a:lnTo>
                  <a:pt x="337" y="0"/>
                </a:lnTo>
                <a:lnTo>
                  <a:pt x="338" y="14"/>
                </a:lnTo>
                <a:lnTo>
                  <a:pt x="338" y="0"/>
                </a:lnTo>
                <a:lnTo>
                  <a:pt x="339" y="14"/>
                </a:lnTo>
                <a:lnTo>
                  <a:pt x="339" y="0"/>
                </a:lnTo>
                <a:lnTo>
                  <a:pt x="340" y="14"/>
                </a:lnTo>
                <a:lnTo>
                  <a:pt x="340" y="0"/>
                </a:lnTo>
                <a:lnTo>
                  <a:pt x="341" y="14"/>
                </a:lnTo>
                <a:lnTo>
                  <a:pt x="341" y="0"/>
                </a:lnTo>
                <a:lnTo>
                  <a:pt x="342" y="13"/>
                </a:lnTo>
                <a:lnTo>
                  <a:pt x="342" y="0"/>
                </a:lnTo>
                <a:lnTo>
                  <a:pt x="343" y="13"/>
                </a:lnTo>
                <a:lnTo>
                  <a:pt x="343" y="0"/>
                </a:lnTo>
                <a:lnTo>
                  <a:pt x="344" y="13"/>
                </a:lnTo>
                <a:lnTo>
                  <a:pt x="344" y="0"/>
                </a:lnTo>
                <a:lnTo>
                  <a:pt x="345" y="13"/>
                </a:lnTo>
                <a:lnTo>
                  <a:pt x="345" y="0"/>
                </a:lnTo>
                <a:lnTo>
                  <a:pt x="346" y="13"/>
                </a:lnTo>
                <a:lnTo>
                  <a:pt x="346" y="0"/>
                </a:lnTo>
                <a:lnTo>
                  <a:pt x="347" y="13"/>
                </a:lnTo>
                <a:lnTo>
                  <a:pt x="347" y="0"/>
                </a:lnTo>
                <a:lnTo>
                  <a:pt x="348" y="13"/>
                </a:lnTo>
                <a:lnTo>
                  <a:pt x="348" y="0"/>
                </a:lnTo>
                <a:lnTo>
                  <a:pt x="349" y="13"/>
                </a:lnTo>
                <a:lnTo>
                  <a:pt x="349" y="0"/>
                </a:lnTo>
                <a:lnTo>
                  <a:pt x="350" y="13"/>
                </a:lnTo>
                <a:lnTo>
                  <a:pt x="350" y="0"/>
                </a:lnTo>
                <a:lnTo>
                  <a:pt x="351" y="13"/>
                </a:lnTo>
                <a:lnTo>
                  <a:pt x="351" y="0"/>
                </a:lnTo>
                <a:lnTo>
                  <a:pt x="352" y="13"/>
                </a:lnTo>
                <a:lnTo>
                  <a:pt x="352" y="0"/>
                </a:lnTo>
                <a:lnTo>
                  <a:pt x="353" y="13"/>
                </a:lnTo>
                <a:lnTo>
                  <a:pt x="353" y="0"/>
                </a:lnTo>
                <a:lnTo>
                  <a:pt x="354" y="13"/>
                </a:lnTo>
                <a:lnTo>
                  <a:pt x="354" y="0"/>
                </a:lnTo>
                <a:lnTo>
                  <a:pt x="355" y="13"/>
                </a:lnTo>
                <a:lnTo>
                  <a:pt x="355" y="0"/>
                </a:lnTo>
                <a:lnTo>
                  <a:pt x="356" y="13"/>
                </a:lnTo>
                <a:lnTo>
                  <a:pt x="356" y="0"/>
                </a:lnTo>
                <a:lnTo>
                  <a:pt x="357" y="13"/>
                </a:lnTo>
                <a:lnTo>
                  <a:pt x="357" y="0"/>
                </a:lnTo>
                <a:lnTo>
                  <a:pt x="358" y="13"/>
                </a:lnTo>
                <a:lnTo>
                  <a:pt x="358" y="0"/>
                </a:lnTo>
                <a:lnTo>
                  <a:pt x="359" y="13"/>
                </a:lnTo>
                <a:lnTo>
                  <a:pt x="359" y="0"/>
                </a:lnTo>
                <a:lnTo>
                  <a:pt x="360" y="13"/>
                </a:lnTo>
                <a:lnTo>
                  <a:pt x="360" y="0"/>
                </a:lnTo>
                <a:lnTo>
                  <a:pt x="361" y="13"/>
                </a:lnTo>
                <a:lnTo>
                  <a:pt x="361" y="0"/>
                </a:lnTo>
                <a:lnTo>
                  <a:pt x="362" y="13"/>
                </a:lnTo>
                <a:lnTo>
                  <a:pt x="362" y="0"/>
                </a:lnTo>
                <a:lnTo>
                  <a:pt x="363" y="13"/>
                </a:lnTo>
                <a:lnTo>
                  <a:pt x="363" y="0"/>
                </a:lnTo>
                <a:lnTo>
                  <a:pt x="364" y="13"/>
                </a:lnTo>
                <a:lnTo>
                  <a:pt x="364" y="0"/>
                </a:lnTo>
                <a:lnTo>
                  <a:pt x="365" y="13"/>
                </a:lnTo>
                <a:lnTo>
                  <a:pt x="365" y="0"/>
                </a:lnTo>
                <a:lnTo>
                  <a:pt x="366" y="12"/>
                </a:lnTo>
                <a:lnTo>
                  <a:pt x="366" y="0"/>
                </a:lnTo>
                <a:lnTo>
                  <a:pt x="367" y="12"/>
                </a:lnTo>
                <a:lnTo>
                  <a:pt x="367" y="0"/>
                </a:lnTo>
                <a:lnTo>
                  <a:pt x="368" y="12"/>
                </a:lnTo>
                <a:lnTo>
                  <a:pt x="368" y="0"/>
                </a:lnTo>
                <a:lnTo>
                  <a:pt x="369" y="12"/>
                </a:lnTo>
                <a:lnTo>
                  <a:pt x="369" y="0"/>
                </a:lnTo>
                <a:lnTo>
                  <a:pt x="370" y="12"/>
                </a:lnTo>
                <a:lnTo>
                  <a:pt x="370" y="0"/>
                </a:lnTo>
                <a:lnTo>
                  <a:pt x="371" y="12"/>
                </a:lnTo>
                <a:lnTo>
                  <a:pt x="371" y="0"/>
                </a:lnTo>
                <a:lnTo>
                  <a:pt x="372" y="12"/>
                </a:lnTo>
                <a:lnTo>
                  <a:pt x="372" y="0"/>
                </a:lnTo>
                <a:lnTo>
                  <a:pt x="373" y="12"/>
                </a:lnTo>
                <a:lnTo>
                  <a:pt x="374" y="0"/>
                </a:lnTo>
                <a:lnTo>
                  <a:pt x="374" y="12"/>
                </a:lnTo>
                <a:lnTo>
                  <a:pt x="375" y="0"/>
                </a:lnTo>
                <a:lnTo>
                  <a:pt x="375" y="12"/>
                </a:lnTo>
                <a:lnTo>
                  <a:pt x="376" y="0"/>
                </a:lnTo>
                <a:lnTo>
                  <a:pt x="376" y="12"/>
                </a:lnTo>
                <a:lnTo>
                  <a:pt x="377" y="0"/>
                </a:lnTo>
                <a:lnTo>
                  <a:pt x="377" y="12"/>
                </a:lnTo>
                <a:lnTo>
                  <a:pt x="378" y="0"/>
                </a:lnTo>
                <a:lnTo>
                  <a:pt x="378" y="12"/>
                </a:lnTo>
                <a:lnTo>
                  <a:pt x="379" y="0"/>
                </a:lnTo>
                <a:lnTo>
                  <a:pt x="379" y="12"/>
                </a:lnTo>
                <a:lnTo>
                  <a:pt x="380" y="0"/>
                </a:lnTo>
                <a:lnTo>
                  <a:pt x="380" y="12"/>
                </a:lnTo>
                <a:lnTo>
                  <a:pt x="381" y="0"/>
                </a:lnTo>
                <a:lnTo>
                  <a:pt x="381" y="12"/>
                </a:lnTo>
                <a:lnTo>
                  <a:pt x="382" y="0"/>
                </a:lnTo>
                <a:lnTo>
                  <a:pt x="382" y="12"/>
                </a:lnTo>
                <a:lnTo>
                  <a:pt x="383" y="0"/>
                </a:lnTo>
                <a:lnTo>
                  <a:pt x="383" y="12"/>
                </a:lnTo>
                <a:lnTo>
                  <a:pt x="384" y="0"/>
                </a:lnTo>
                <a:lnTo>
                  <a:pt x="384" y="12"/>
                </a:lnTo>
                <a:lnTo>
                  <a:pt x="385" y="0"/>
                </a:lnTo>
                <a:lnTo>
                  <a:pt x="385" y="12"/>
                </a:lnTo>
                <a:lnTo>
                  <a:pt x="386" y="0"/>
                </a:lnTo>
                <a:lnTo>
                  <a:pt x="386" y="12"/>
                </a:lnTo>
                <a:lnTo>
                  <a:pt x="387" y="0"/>
                </a:lnTo>
                <a:lnTo>
                  <a:pt x="387" y="12"/>
                </a:lnTo>
                <a:lnTo>
                  <a:pt x="388" y="0"/>
                </a:lnTo>
                <a:lnTo>
                  <a:pt x="388" y="12"/>
                </a:lnTo>
                <a:lnTo>
                  <a:pt x="389" y="0"/>
                </a:lnTo>
                <a:lnTo>
                  <a:pt x="389" y="12"/>
                </a:lnTo>
                <a:lnTo>
                  <a:pt x="390" y="0"/>
                </a:lnTo>
                <a:lnTo>
                  <a:pt x="390" y="12"/>
                </a:lnTo>
                <a:lnTo>
                  <a:pt x="391" y="0"/>
                </a:lnTo>
                <a:lnTo>
                  <a:pt x="391" y="12"/>
                </a:lnTo>
                <a:lnTo>
                  <a:pt x="392" y="0"/>
                </a:lnTo>
                <a:lnTo>
                  <a:pt x="392" y="13"/>
                </a:lnTo>
                <a:lnTo>
                  <a:pt x="393" y="0"/>
                </a:lnTo>
                <a:lnTo>
                  <a:pt x="393" y="13"/>
                </a:lnTo>
                <a:lnTo>
                  <a:pt x="394" y="0"/>
                </a:lnTo>
                <a:lnTo>
                  <a:pt x="394" y="13"/>
                </a:lnTo>
                <a:lnTo>
                  <a:pt x="395" y="0"/>
                </a:lnTo>
                <a:lnTo>
                  <a:pt x="395" y="13"/>
                </a:lnTo>
                <a:lnTo>
                  <a:pt x="396" y="0"/>
                </a:lnTo>
                <a:lnTo>
                  <a:pt x="396" y="13"/>
                </a:lnTo>
                <a:lnTo>
                  <a:pt x="397" y="0"/>
                </a:lnTo>
                <a:lnTo>
                  <a:pt x="397" y="13"/>
                </a:lnTo>
                <a:lnTo>
                  <a:pt x="398" y="0"/>
                </a:lnTo>
                <a:lnTo>
                  <a:pt x="398" y="14"/>
                </a:lnTo>
                <a:lnTo>
                  <a:pt x="399" y="0"/>
                </a:lnTo>
                <a:lnTo>
                  <a:pt x="399" y="14"/>
                </a:lnTo>
                <a:lnTo>
                  <a:pt x="400" y="0"/>
                </a:lnTo>
                <a:lnTo>
                  <a:pt x="400" y="14"/>
                </a:lnTo>
                <a:lnTo>
                  <a:pt x="401" y="0"/>
                </a:lnTo>
                <a:lnTo>
                  <a:pt x="401" y="14"/>
                </a:lnTo>
                <a:lnTo>
                  <a:pt x="402" y="0"/>
                </a:lnTo>
                <a:lnTo>
                  <a:pt x="402" y="14"/>
                </a:lnTo>
                <a:lnTo>
                  <a:pt x="403" y="0"/>
                </a:lnTo>
                <a:lnTo>
                  <a:pt x="403" y="15"/>
                </a:lnTo>
                <a:lnTo>
                  <a:pt x="404" y="0"/>
                </a:lnTo>
                <a:lnTo>
                  <a:pt x="404" y="15"/>
                </a:lnTo>
                <a:lnTo>
                  <a:pt x="405" y="0"/>
                </a:lnTo>
                <a:lnTo>
                  <a:pt x="405" y="15"/>
                </a:lnTo>
                <a:lnTo>
                  <a:pt x="406" y="0"/>
                </a:lnTo>
                <a:lnTo>
                  <a:pt x="406" y="15"/>
                </a:lnTo>
                <a:lnTo>
                  <a:pt x="407" y="0"/>
                </a:lnTo>
                <a:lnTo>
                  <a:pt x="407" y="16"/>
                </a:lnTo>
                <a:lnTo>
                  <a:pt x="408" y="0"/>
                </a:lnTo>
                <a:lnTo>
                  <a:pt x="408" y="16"/>
                </a:lnTo>
                <a:lnTo>
                  <a:pt x="409" y="0"/>
                </a:lnTo>
                <a:lnTo>
                  <a:pt x="409" y="16"/>
                </a:lnTo>
                <a:lnTo>
                  <a:pt x="410" y="0"/>
                </a:lnTo>
                <a:lnTo>
                  <a:pt x="410" y="16"/>
                </a:lnTo>
                <a:lnTo>
                  <a:pt x="411" y="0"/>
                </a:lnTo>
                <a:lnTo>
                  <a:pt x="411" y="17"/>
                </a:lnTo>
                <a:lnTo>
                  <a:pt x="412" y="0"/>
                </a:lnTo>
                <a:lnTo>
                  <a:pt x="412" y="17"/>
                </a:lnTo>
                <a:lnTo>
                  <a:pt x="413" y="0"/>
                </a:lnTo>
                <a:lnTo>
                  <a:pt x="413" y="17"/>
                </a:lnTo>
                <a:lnTo>
                  <a:pt x="414" y="0"/>
                </a:lnTo>
                <a:lnTo>
                  <a:pt x="414" y="18"/>
                </a:lnTo>
                <a:lnTo>
                  <a:pt x="415" y="0"/>
                </a:lnTo>
                <a:lnTo>
                  <a:pt x="415" y="18"/>
                </a:lnTo>
                <a:lnTo>
                  <a:pt x="416" y="0"/>
                </a:lnTo>
                <a:lnTo>
                  <a:pt x="416" y="18"/>
                </a:lnTo>
                <a:lnTo>
                  <a:pt x="417" y="0"/>
                </a:lnTo>
                <a:lnTo>
                  <a:pt x="417" y="18"/>
                </a:lnTo>
                <a:lnTo>
                  <a:pt x="418" y="0"/>
                </a:lnTo>
                <a:lnTo>
                  <a:pt x="418" y="19"/>
                </a:lnTo>
                <a:lnTo>
                  <a:pt x="419" y="0"/>
                </a:lnTo>
                <a:lnTo>
                  <a:pt x="419" y="19"/>
                </a:lnTo>
                <a:lnTo>
                  <a:pt x="420" y="0"/>
                </a:lnTo>
                <a:lnTo>
                  <a:pt x="420" y="19"/>
                </a:lnTo>
                <a:lnTo>
                  <a:pt x="421" y="0"/>
                </a:lnTo>
                <a:lnTo>
                  <a:pt x="421" y="20"/>
                </a:lnTo>
                <a:lnTo>
                  <a:pt x="422" y="0"/>
                </a:lnTo>
                <a:lnTo>
                  <a:pt x="422" y="20"/>
                </a:lnTo>
                <a:lnTo>
                  <a:pt x="423" y="0"/>
                </a:lnTo>
                <a:lnTo>
                  <a:pt x="423" y="20"/>
                </a:lnTo>
                <a:lnTo>
                  <a:pt x="424" y="0"/>
                </a:lnTo>
                <a:lnTo>
                  <a:pt x="424" y="20"/>
                </a:lnTo>
                <a:lnTo>
                  <a:pt x="425" y="0"/>
                </a:lnTo>
                <a:lnTo>
                  <a:pt x="425" y="21"/>
                </a:lnTo>
                <a:lnTo>
                  <a:pt x="426" y="0"/>
                </a:lnTo>
                <a:lnTo>
                  <a:pt x="426" y="21"/>
                </a:lnTo>
                <a:lnTo>
                  <a:pt x="427" y="0"/>
                </a:lnTo>
                <a:lnTo>
                  <a:pt x="427" y="21"/>
                </a:lnTo>
                <a:lnTo>
                  <a:pt x="428" y="0"/>
                </a:lnTo>
                <a:lnTo>
                  <a:pt x="428" y="22"/>
                </a:lnTo>
                <a:lnTo>
                  <a:pt x="429" y="0"/>
                </a:lnTo>
                <a:lnTo>
                  <a:pt x="429" y="22"/>
                </a:lnTo>
                <a:lnTo>
                  <a:pt x="430" y="0"/>
                </a:lnTo>
                <a:lnTo>
                  <a:pt x="430" y="22"/>
                </a:lnTo>
                <a:lnTo>
                  <a:pt x="431" y="0"/>
                </a:lnTo>
                <a:lnTo>
                  <a:pt x="431" y="22"/>
                </a:lnTo>
                <a:lnTo>
                  <a:pt x="432" y="0"/>
                </a:lnTo>
                <a:lnTo>
                  <a:pt x="432" y="23"/>
                </a:lnTo>
                <a:lnTo>
                  <a:pt x="433" y="0"/>
                </a:lnTo>
                <a:lnTo>
                  <a:pt x="433" y="23"/>
                </a:lnTo>
                <a:lnTo>
                  <a:pt x="434" y="0"/>
                </a:lnTo>
                <a:lnTo>
                  <a:pt x="434" y="23"/>
                </a:lnTo>
                <a:lnTo>
                  <a:pt x="435" y="0"/>
                </a:lnTo>
                <a:lnTo>
                  <a:pt x="435" y="24"/>
                </a:lnTo>
                <a:lnTo>
                  <a:pt x="436" y="0"/>
                </a:lnTo>
                <a:lnTo>
                  <a:pt x="437" y="24"/>
                </a:lnTo>
                <a:lnTo>
                  <a:pt x="437" y="0"/>
                </a:lnTo>
                <a:lnTo>
                  <a:pt x="438" y="24"/>
                </a:lnTo>
                <a:lnTo>
                  <a:pt x="438" y="0"/>
                </a:lnTo>
                <a:lnTo>
                  <a:pt x="439" y="24"/>
                </a:lnTo>
                <a:lnTo>
                  <a:pt x="439" y="0"/>
                </a:lnTo>
                <a:lnTo>
                  <a:pt x="440" y="25"/>
                </a:lnTo>
                <a:lnTo>
                  <a:pt x="440" y="0"/>
                </a:lnTo>
                <a:lnTo>
                  <a:pt x="441" y="25"/>
                </a:lnTo>
                <a:lnTo>
                  <a:pt x="441" y="0"/>
                </a:lnTo>
                <a:lnTo>
                  <a:pt x="442" y="25"/>
                </a:lnTo>
                <a:lnTo>
                  <a:pt x="442" y="0"/>
                </a:lnTo>
                <a:lnTo>
                  <a:pt x="443" y="26"/>
                </a:lnTo>
                <a:lnTo>
                  <a:pt x="443" y="0"/>
                </a:lnTo>
                <a:lnTo>
                  <a:pt x="444" y="26"/>
                </a:lnTo>
                <a:lnTo>
                  <a:pt x="444" y="0"/>
                </a:lnTo>
                <a:lnTo>
                  <a:pt x="445" y="26"/>
                </a:lnTo>
                <a:lnTo>
                  <a:pt x="445" y="0"/>
                </a:lnTo>
                <a:lnTo>
                  <a:pt x="446" y="26"/>
                </a:lnTo>
                <a:lnTo>
                  <a:pt x="446" y="0"/>
                </a:lnTo>
                <a:lnTo>
                  <a:pt x="447" y="27"/>
                </a:lnTo>
                <a:lnTo>
                  <a:pt x="447" y="0"/>
                </a:lnTo>
                <a:lnTo>
                  <a:pt x="448" y="27"/>
                </a:lnTo>
                <a:lnTo>
                  <a:pt x="448" y="0"/>
                </a:lnTo>
                <a:lnTo>
                  <a:pt x="449" y="27"/>
                </a:lnTo>
                <a:lnTo>
                  <a:pt x="449" y="0"/>
                </a:lnTo>
                <a:lnTo>
                  <a:pt x="450" y="27"/>
                </a:lnTo>
                <a:lnTo>
                  <a:pt x="450" y="0"/>
                </a:lnTo>
                <a:lnTo>
                  <a:pt x="451" y="28"/>
                </a:lnTo>
                <a:lnTo>
                  <a:pt x="451" y="0"/>
                </a:lnTo>
                <a:lnTo>
                  <a:pt x="452" y="28"/>
                </a:lnTo>
                <a:lnTo>
                  <a:pt x="452" y="0"/>
                </a:lnTo>
                <a:lnTo>
                  <a:pt x="453" y="28"/>
                </a:lnTo>
                <a:lnTo>
                  <a:pt x="453" y="0"/>
                </a:lnTo>
                <a:lnTo>
                  <a:pt x="454" y="29"/>
                </a:lnTo>
                <a:lnTo>
                  <a:pt x="454" y="0"/>
                </a:lnTo>
                <a:lnTo>
                  <a:pt x="455" y="29"/>
                </a:lnTo>
                <a:lnTo>
                  <a:pt x="455" y="0"/>
                </a:lnTo>
                <a:lnTo>
                  <a:pt x="456" y="29"/>
                </a:lnTo>
                <a:lnTo>
                  <a:pt x="456" y="0"/>
                </a:lnTo>
                <a:lnTo>
                  <a:pt x="457" y="29"/>
                </a:lnTo>
                <a:lnTo>
                  <a:pt x="457" y="0"/>
                </a:lnTo>
                <a:lnTo>
                  <a:pt x="458" y="30"/>
                </a:lnTo>
                <a:lnTo>
                  <a:pt x="458" y="0"/>
                </a:lnTo>
                <a:lnTo>
                  <a:pt x="459" y="30"/>
                </a:lnTo>
                <a:lnTo>
                  <a:pt x="459" y="0"/>
                </a:lnTo>
                <a:lnTo>
                  <a:pt x="460" y="30"/>
                </a:lnTo>
                <a:lnTo>
                  <a:pt x="460" y="0"/>
                </a:lnTo>
                <a:lnTo>
                  <a:pt x="461" y="30"/>
                </a:lnTo>
                <a:lnTo>
                  <a:pt x="461" y="0"/>
                </a:lnTo>
                <a:lnTo>
                  <a:pt x="462" y="31"/>
                </a:lnTo>
                <a:lnTo>
                  <a:pt x="462" y="0"/>
                </a:lnTo>
                <a:lnTo>
                  <a:pt x="463" y="31"/>
                </a:lnTo>
                <a:lnTo>
                  <a:pt x="463" y="0"/>
                </a:lnTo>
                <a:lnTo>
                  <a:pt x="464" y="31"/>
                </a:lnTo>
                <a:lnTo>
                  <a:pt x="464" y="0"/>
                </a:lnTo>
                <a:lnTo>
                  <a:pt x="465" y="31"/>
                </a:lnTo>
                <a:lnTo>
                  <a:pt x="465" y="0"/>
                </a:lnTo>
                <a:lnTo>
                  <a:pt x="466" y="32"/>
                </a:lnTo>
                <a:lnTo>
                  <a:pt x="466" y="0"/>
                </a:lnTo>
                <a:lnTo>
                  <a:pt x="467" y="32"/>
                </a:lnTo>
                <a:lnTo>
                  <a:pt x="467" y="0"/>
                </a:lnTo>
                <a:lnTo>
                  <a:pt x="468" y="32"/>
                </a:lnTo>
                <a:lnTo>
                  <a:pt x="468" y="0"/>
                </a:lnTo>
                <a:lnTo>
                  <a:pt x="469" y="32"/>
                </a:lnTo>
                <a:lnTo>
                  <a:pt x="469" y="0"/>
                </a:lnTo>
                <a:lnTo>
                  <a:pt x="470" y="33"/>
                </a:lnTo>
                <a:lnTo>
                  <a:pt x="470" y="0"/>
                </a:lnTo>
                <a:lnTo>
                  <a:pt x="471" y="33"/>
                </a:lnTo>
                <a:lnTo>
                  <a:pt x="471" y="0"/>
                </a:lnTo>
                <a:lnTo>
                  <a:pt x="472" y="33"/>
                </a:lnTo>
                <a:lnTo>
                  <a:pt x="472" y="0"/>
                </a:lnTo>
                <a:lnTo>
                  <a:pt x="473" y="33"/>
                </a:lnTo>
                <a:lnTo>
                  <a:pt x="473" y="0"/>
                </a:lnTo>
                <a:lnTo>
                  <a:pt x="474" y="34"/>
                </a:lnTo>
                <a:lnTo>
                  <a:pt x="474" y="0"/>
                </a:lnTo>
                <a:lnTo>
                  <a:pt x="475" y="34"/>
                </a:lnTo>
                <a:lnTo>
                  <a:pt x="475" y="0"/>
                </a:lnTo>
                <a:lnTo>
                  <a:pt x="476" y="34"/>
                </a:lnTo>
                <a:lnTo>
                  <a:pt x="476" y="0"/>
                </a:lnTo>
                <a:lnTo>
                  <a:pt x="477" y="34"/>
                </a:lnTo>
                <a:lnTo>
                  <a:pt x="477" y="0"/>
                </a:lnTo>
                <a:lnTo>
                  <a:pt x="478" y="35"/>
                </a:lnTo>
                <a:lnTo>
                  <a:pt x="478" y="0"/>
                </a:lnTo>
                <a:lnTo>
                  <a:pt x="479" y="35"/>
                </a:lnTo>
                <a:lnTo>
                  <a:pt x="479" y="0"/>
                </a:lnTo>
                <a:lnTo>
                  <a:pt x="480" y="35"/>
                </a:lnTo>
                <a:lnTo>
                  <a:pt x="480" y="0"/>
                </a:lnTo>
                <a:lnTo>
                  <a:pt x="481" y="35"/>
                </a:lnTo>
                <a:lnTo>
                  <a:pt x="481" y="0"/>
                </a:lnTo>
                <a:lnTo>
                  <a:pt x="482" y="35"/>
                </a:lnTo>
                <a:lnTo>
                  <a:pt x="482" y="0"/>
                </a:lnTo>
                <a:lnTo>
                  <a:pt x="483" y="36"/>
                </a:lnTo>
                <a:lnTo>
                  <a:pt x="483" y="0"/>
                </a:lnTo>
                <a:lnTo>
                  <a:pt x="484" y="36"/>
                </a:lnTo>
                <a:lnTo>
                  <a:pt x="484" y="0"/>
                </a:lnTo>
                <a:lnTo>
                  <a:pt x="485" y="36"/>
                </a:lnTo>
                <a:lnTo>
                  <a:pt x="485" y="0"/>
                </a:lnTo>
                <a:lnTo>
                  <a:pt x="486" y="36"/>
                </a:lnTo>
                <a:lnTo>
                  <a:pt x="486" y="0"/>
                </a:lnTo>
                <a:lnTo>
                  <a:pt x="487" y="36"/>
                </a:lnTo>
                <a:lnTo>
                  <a:pt x="487" y="0"/>
                </a:lnTo>
                <a:lnTo>
                  <a:pt x="488" y="37"/>
                </a:lnTo>
                <a:lnTo>
                  <a:pt x="488" y="0"/>
                </a:lnTo>
                <a:lnTo>
                  <a:pt x="489" y="37"/>
                </a:lnTo>
                <a:lnTo>
                  <a:pt x="489" y="0"/>
                </a:lnTo>
                <a:lnTo>
                  <a:pt x="490" y="37"/>
                </a:lnTo>
                <a:lnTo>
                  <a:pt x="490" y="0"/>
                </a:lnTo>
                <a:lnTo>
                  <a:pt x="491" y="37"/>
                </a:lnTo>
                <a:lnTo>
                  <a:pt x="491" y="0"/>
                </a:lnTo>
                <a:lnTo>
                  <a:pt x="492" y="37"/>
                </a:lnTo>
                <a:lnTo>
                  <a:pt x="492" y="0"/>
                </a:lnTo>
                <a:lnTo>
                  <a:pt x="493" y="37"/>
                </a:lnTo>
                <a:lnTo>
                  <a:pt x="493" y="0"/>
                </a:lnTo>
                <a:lnTo>
                  <a:pt x="494" y="37"/>
                </a:lnTo>
                <a:lnTo>
                  <a:pt x="494" y="0"/>
                </a:lnTo>
                <a:lnTo>
                  <a:pt x="495" y="37"/>
                </a:lnTo>
                <a:lnTo>
                  <a:pt x="495" y="0"/>
                </a:lnTo>
                <a:lnTo>
                  <a:pt x="496" y="37"/>
                </a:lnTo>
                <a:lnTo>
                  <a:pt x="496" y="0"/>
                </a:lnTo>
                <a:lnTo>
                  <a:pt x="497" y="37"/>
                </a:lnTo>
                <a:lnTo>
                  <a:pt x="497" y="0"/>
                </a:lnTo>
                <a:lnTo>
                  <a:pt x="498" y="38"/>
                </a:lnTo>
                <a:lnTo>
                  <a:pt x="498" y="0"/>
                </a:lnTo>
                <a:lnTo>
                  <a:pt x="499" y="38"/>
                </a:lnTo>
                <a:lnTo>
                  <a:pt x="500" y="0"/>
                </a:lnTo>
                <a:lnTo>
                  <a:pt x="500" y="38"/>
                </a:lnTo>
                <a:lnTo>
                  <a:pt x="501" y="0"/>
                </a:lnTo>
                <a:lnTo>
                  <a:pt x="501" y="38"/>
                </a:lnTo>
                <a:lnTo>
                  <a:pt x="502" y="0"/>
                </a:lnTo>
                <a:lnTo>
                  <a:pt x="502" y="38"/>
                </a:lnTo>
                <a:lnTo>
                  <a:pt x="503" y="0"/>
                </a:lnTo>
                <a:lnTo>
                  <a:pt x="503" y="38"/>
                </a:lnTo>
                <a:lnTo>
                  <a:pt x="504" y="0"/>
                </a:lnTo>
                <a:lnTo>
                  <a:pt x="504" y="38"/>
                </a:lnTo>
                <a:lnTo>
                  <a:pt x="505" y="0"/>
                </a:lnTo>
                <a:lnTo>
                  <a:pt x="505" y="37"/>
                </a:lnTo>
                <a:lnTo>
                  <a:pt x="506" y="0"/>
                </a:lnTo>
                <a:lnTo>
                  <a:pt x="506" y="37"/>
                </a:lnTo>
                <a:lnTo>
                  <a:pt x="507" y="0"/>
                </a:lnTo>
                <a:lnTo>
                  <a:pt x="507" y="37"/>
                </a:lnTo>
                <a:lnTo>
                  <a:pt x="508" y="0"/>
                </a:lnTo>
                <a:lnTo>
                  <a:pt x="508" y="37"/>
                </a:lnTo>
                <a:lnTo>
                  <a:pt x="509" y="0"/>
                </a:lnTo>
                <a:lnTo>
                  <a:pt x="509" y="37"/>
                </a:lnTo>
                <a:lnTo>
                  <a:pt x="510" y="0"/>
                </a:lnTo>
                <a:lnTo>
                  <a:pt x="510" y="37"/>
                </a:lnTo>
                <a:lnTo>
                  <a:pt x="511" y="0"/>
                </a:lnTo>
                <a:lnTo>
                  <a:pt x="511" y="37"/>
                </a:lnTo>
                <a:lnTo>
                  <a:pt x="512" y="0"/>
                </a:lnTo>
                <a:lnTo>
                  <a:pt x="512" y="37"/>
                </a:lnTo>
                <a:lnTo>
                  <a:pt x="513" y="0"/>
                </a:lnTo>
                <a:lnTo>
                  <a:pt x="513" y="37"/>
                </a:lnTo>
                <a:lnTo>
                  <a:pt x="514" y="0"/>
                </a:lnTo>
                <a:lnTo>
                  <a:pt x="514" y="37"/>
                </a:lnTo>
                <a:lnTo>
                  <a:pt x="515" y="0"/>
                </a:lnTo>
                <a:lnTo>
                  <a:pt x="515" y="37"/>
                </a:lnTo>
                <a:lnTo>
                  <a:pt x="516" y="0"/>
                </a:lnTo>
                <a:lnTo>
                  <a:pt x="516" y="37"/>
                </a:lnTo>
                <a:lnTo>
                  <a:pt x="517" y="0"/>
                </a:lnTo>
                <a:lnTo>
                  <a:pt x="517" y="37"/>
                </a:lnTo>
                <a:lnTo>
                  <a:pt x="518" y="0"/>
                </a:lnTo>
                <a:lnTo>
                  <a:pt x="518" y="37"/>
                </a:lnTo>
                <a:lnTo>
                  <a:pt x="519" y="0"/>
                </a:lnTo>
                <a:lnTo>
                  <a:pt x="519" y="36"/>
                </a:lnTo>
                <a:lnTo>
                  <a:pt x="520" y="0"/>
                </a:lnTo>
                <a:lnTo>
                  <a:pt x="520" y="36"/>
                </a:lnTo>
                <a:lnTo>
                  <a:pt x="521" y="0"/>
                </a:lnTo>
                <a:lnTo>
                  <a:pt x="521" y="36"/>
                </a:lnTo>
                <a:lnTo>
                  <a:pt x="522" y="0"/>
                </a:lnTo>
                <a:lnTo>
                  <a:pt x="522" y="36"/>
                </a:lnTo>
                <a:lnTo>
                  <a:pt x="523" y="0"/>
                </a:lnTo>
                <a:lnTo>
                  <a:pt x="523" y="36"/>
                </a:lnTo>
                <a:lnTo>
                  <a:pt x="524" y="0"/>
                </a:lnTo>
                <a:lnTo>
                  <a:pt x="524" y="36"/>
                </a:lnTo>
                <a:lnTo>
                  <a:pt x="525" y="0"/>
                </a:lnTo>
                <a:lnTo>
                  <a:pt x="525" y="36"/>
                </a:lnTo>
                <a:lnTo>
                  <a:pt x="526" y="0"/>
                </a:lnTo>
                <a:lnTo>
                  <a:pt x="526" y="36"/>
                </a:lnTo>
                <a:lnTo>
                  <a:pt x="527" y="0"/>
                </a:lnTo>
                <a:lnTo>
                  <a:pt x="527" y="35"/>
                </a:lnTo>
                <a:lnTo>
                  <a:pt x="528" y="0"/>
                </a:lnTo>
                <a:lnTo>
                  <a:pt x="528" y="35"/>
                </a:lnTo>
                <a:lnTo>
                  <a:pt x="529" y="0"/>
                </a:lnTo>
                <a:lnTo>
                  <a:pt x="529" y="35"/>
                </a:lnTo>
                <a:lnTo>
                  <a:pt x="530" y="0"/>
                </a:lnTo>
                <a:lnTo>
                  <a:pt x="530" y="35"/>
                </a:lnTo>
                <a:lnTo>
                  <a:pt x="531" y="0"/>
                </a:lnTo>
                <a:lnTo>
                  <a:pt x="531" y="35"/>
                </a:lnTo>
                <a:lnTo>
                  <a:pt x="532" y="0"/>
                </a:lnTo>
                <a:lnTo>
                  <a:pt x="532" y="35"/>
                </a:lnTo>
                <a:lnTo>
                  <a:pt x="533" y="0"/>
                </a:lnTo>
                <a:lnTo>
                  <a:pt x="533" y="35"/>
                </a:lnTo>
                <a:lnTo>
                  <a:pt x="534" y="0"/>
                </a:lnTo>
                <a:lnTo>
                  <a:pt x="534" y="35"/>
                </a:lnTo>
                <a:lnTo>
                  <a:pt x="535" y="0"/>
                </a:lnTo>
                <a:lnTo>
                  <a:pt x="535" y="34"/>
                </a:lnTo>
                <a:lnTo>
                  <a:pt x="536" y="0"/>
                </a:lnTo>
                <a:lnTo>
                  <a:pt x="536" y="34"/>
                </a:lnTo>
                <a:lnTo>
                  <a:pt x="537" y="0"/>
                </a:lnTo>
                <a:lnTo>
                  <a:pt x="537" y="34"/>
                </a:lnTo>
                <a:lnTo>
                  <a:pt x="538" y="0"/>
                </a:lnTo>
                <a:lnTo>
                  <a:pt x="538" y="34"/>
                </a:lnTo>
                <a:lnTo>
                  <a:pt x="539" y="0"/>
                </a:lnTo>
                <a:lnTo>
                  <a:pt x="539" y="34"/>
                </a:lnTo>
                <a:lnTo>
                  <a:pt x="540" y="0"/>
                </a:lnTo>
                <a:lnTo>
                  <a:pt x="540" y="34"/>
                </a:lnTo>
                <a:lnTo>
                  <a:pt x="541" y="0"/>
                </a:lnTo>
                <a:lnTo>
                  <a:pt x="541" y="34"/>
                </a:lnTo>
                <a:lnTo>
                  <a:pt x="542" y="0"/>
                </a:lnTo>
                <a:lnTo>
                  <a:pt x="542" y="34"/>
                </a:lnTo>
                <a:lnTo>
                  <a:pt x="543" y="0"/>
                </a:lnTo>
                <a:lnTo>
                  <a:pt x="543" y="33"/>
                </a:lnTo>
                <a:lnTo>
                  <a:pt x="544" y="0"/>
                </a:lnTo>
                <a:lnTo>
                  <a:pt x="544" y="33"/>
                </a:lnTo>
                <a:lnTo>
                  <a:pt x="545" y="0"/>
                </a:lnTo>
                <a:lnTo>
                  <a:pt x="545" y="33"/>
                </a:lnTo>
                <a:lnTo>
                  <a:pt x="546" y="0"/>
                </a:lnTo>
                <a:lnTo>
                  <a:pt x="546" y="33"/>
                </a:lnTo>
                <a:lnTo>
                  <a:pt x="547" y="0"/>
                </a:lnTo>
                <a:lnTo>
                  <a:pt x="547" y="33"/>
                </a:lnTo>
                <a:lnTo>
                  <a:pt x="548" y="0"/>
                </a:lnTo>
                <a:lnTo>
                  <a:pt x="548" y="33"/>
                </a:lnTo>
                <a:lnTo>
                  <a:pt x="549" y="0"/>
                </a:lnTo>
                <a:lnTo>
                  <a:pt x="549" y="33"/>
                </a:lnTo>
                <a:lnTo>
                  <a:pt x="550" y="0"/>
                </a:lnTo>
                <a:lnTo>
                  <a:pt x="550" y="33"/>
                </a:lnTo>
                <a:lnTo>
                  <a:pt x="551" y="0"/>
                </a:lnTo>
                <a:lnTo>
                  <a:pt x="551" y="32"/>
                </a:lnTo>
                <a:lnTo>
                  <a:pt x="552" y="0"/>
                </a:lnTo>
                <a:lnTo>
                  <a:pt x="552" y="32"/>
                </a:lnTo>
                <a:lnTo>
                  <a:pt x="553" y="0"/>
                </a:lnTo>
                <a:lnTo>
                  <a:pt x="553" y="32"/>
                </a:lnTo>
                <a:lnTo>
                  <a:pt x="554" y="0"/>
                </a:lnTo>
                <a:lnTo>
                  <a:pt x="554" y="32"/>
                </a:lnTo>
                <a:lnTo>
                  <a:pt x="555" y="0"/>
                </a:lnTo>
                <a:lnTo>
                  <a:pt x="555" y="32"/>
                </a:lnTo>
                <a:lnTo>
                  <a:pt x="556" y="0"/>
                </a:lnTo>
                <a:lnTo>
                  <a:pt x="556" y="32"/>
                </a:lnTo>
                <a:lnTo>
                  <a:pt x="557" y="0"/>
                </a:lnTo>
                <a:lnTo>
                  <a:pt x="557" y="32"/>
                </a:lnTo>
                <a:lnTo>
                  <a:pt x="558" y="0"/>
                </a:lnTo>
                <a:lnTo>
                  <a:pt x="558" y="32"/>
                </a:lnTo>
                <a:lnTo>
                  <a:pt x="559" y="0"/>
                </a:lnTo>
                <a:lnTo>
                  <a:pt x="559" y="31"/>
                </a:lnTo>
                <a:lnTo>
                  <a:pt x="560" y="0"/>
                </a:lnTo>
                <a:lnTo>
                  <a:pt x="560" y="31"/>
                </a:lnTo>
                <a:lnTo>
                  <a:pt x="561" y="0"/>
                </a:lnTo>
                <a:lnTo>
                  <a:pt x="561" y="31"/>
                </a:lnTo>
                <a:lnTo>
                  <a:pt x="562" y="0"/>
                </a:lnTo>
                <a:lnTo>
                  <a:pt x="562" y="31"/>
                </a:lnTo>
                <a:lnTo>
                  <a:pt x="563" y="0"/>
                </a:lnTo>
                <a:lnTo>
                  <a:pt x="564" y="31"/>
                </a:lnTo>
                <a:lnTo>
                  <a:pt x="564" y="0"/>
                </a:lnTo>
                <a:lnTo>
                  <a:pt x="565" y="31"/>
                </a:lnTo>
                <a:lnTo>
                  <a:pt x="565" y="0"/>
                </a:lnTo>
                <a:lnTo>
                  <a:pt x="566" y="31"/>
                </a:lnTo>
                <a:lnTo>
                  <a:pt x="566" y="0"/>
                </a:lnTo>
                <a:lnTo>
                  <a:pt x="567" y="31"/>
                </a:lnTo>
                <a:lnTo>
                  <a:pt x="567" y="0"/>
                </a:lnTo>
                <a:lnTo>
                  <a:pt x="568" y="30"/>
                </a:lnTo>
                <a:lnTo>
                  <a:pt x="568" y="0"/>
                </a:lnTo>
                <a:lnTo>
                  <a:pt x="569" y="30"/>
                </a:lnTo>
                <a:lnTo>
                  <a:pt x="569" y="0"/>
                </a:lnTo>
                <a:lnTo>
                  <a:pt x="570" y="30"/>
                </a:lnTo>
                <a:lnTo>
                  <a:pt x="570" y="0"/>
                </a:lnTo>
                <a:lnTo>
                  <a:pt x="571" y="30"/>
                </a:lnTo>
                <a:lnTo>
                  <a:pt x="571" y="0"/>
                </a:lnTo>
                <a:lnTo>
                  <a:pt x="572" y="30"/>
                </a:lnTo>
                <a:lnTo>
                  <a:pt x="572" y="0"/>
                </a:lnTo>
                <a:lnTo>
                  <a:pt x="573" y="30"/>
                </a:lnTo>
                <a:lnTo>
                  <a:pt x="573" y="0"/>
                </a:lnTo>
                <a:lnTo>
                  <a:pt x="574" y="30"/>
                </a:lnTo>
                <a:lnTo>
                  <a:pt x="574" y="0"/>
                </a:lnTo>
                <a:lnTo>
                  <a:pt x="575" y="30"/>
                </a:lnTo>
                <a:lnTo>
                  <a:pt x="575" y="0"/>
                </a:lnTo>
                <a:lnTo>
                  <a:pt x="576" y="29"/>
                </a:lnTo>
                <a:lnTo>
                  <a:pt x="576" y="0"/>
                </a:lnTo>
                <a:lnTo>
                  <a:pt x="577" y="29"/>
                </a:lnTo>
                <a:lnTo>
                  <a:pt x="577" y="0"/>
                </a:lnTo>
                <a:lnTo>
                  <a:pt x="578" y="29"/>
                </a:lnTo>
                <a:lnTo>
                  <a:pt x="578" y="0"/>
                </a:lnTo>
                <a:lnTo>
                  <a:pt x="579" y="29"/>
                </a:lnTo>
                <a:lnTo>
                  <a:pt x="579" y="0"/>
                </a:lnTo>
                <a:lnTo>
                  <a:pt x="580" y="29"/>
                </a:lnTo>
                <a:lnTo>
                  <a:pt x="580" y="0"/>
                </a:lnTo>
                <a:lnTo>
                  <a:pt x="581" y="29"/>
                </a:lnTo>
                <a:lnTo>
                  <a:pt x="581" y="0"/>
                </a:lnTo>
                <a:lnTo>
                  <a:pt x="582" y="29"/>
                </a:lnTo>
                <a:lnTo>
                  <a:pt x="582" y="0"/>
                </a:lnTo>
                <a:lnTo>
                  <a:pt x="583" y="29"/>
                </a:lnTo>
                <a:lnTo>
                  <a:pt x="583" y="0"/>
                </a:lnTo>
                <a:lnTo>
                  <a:pt x="584" y="29"/>
                </a:lnTo>
                <a:lnTo>
                  <a:pt x="584" y="0"/>
                </a:lnTo>
                <a:lnTo>
                  <a:pt x="585" y="28"/>
                </a:lnTo>
                <a:lnTo>
                  <a:pt x="585" y="0"/>
                </a:lnTo>
                <a:lnTo>
                  <a:pt x="586" y="28"/>
                </a:lnTo>
                <a:lnTo>
                  <a:pt x="586" y="0"/>
                </a:lnTo>
                <a:lnTo>
                  <a:pt x="587" y="28"/>
                </a:lnTo>
                <a:lnTo>
                  <a:pt x="587" y="0"/>
                </a:lnTo>
                <a:lnTo>
                  <a:pt x="588" y="28"/>
                </a:lnTo>
                <a:lnTo>
                  <a:pt x="588" y="0"/>
                </a:lnTo>
                <a:lnTo>
                  <a:pt x="589" y="28"/>
                </a:lnTo>
                <a:lnTo>
                  <a:pt x="589" y="0"/>
                </a:lnTo>
                <a:lnTo>
                  <a:pt x="590" y="28"/>
                </a:lnTo>
                <a:lnTo>
                  <a:pt x="590" y="0"/>
                </a:lnTo>
                <a:lnTo>
                  <a:pt x="591" y="28"/>
                </a:lnTo>
                <a:lnTo>
                  <a:pt x="591" y="0"/>
                </a:lnTo>
                <a:lnTo>
                  <a:pt x="592" y="28"/>
                </a:lnTo>
                <a:lnTo>
                  <a:pt x="592" y="0"/>
                </a:lnTo>
                <a:lnTo>
                  <a:pt x="593" y="28"/>
                </a:lnTo>
                <a:lnTo>
                  <a:pt x="593" y="0"/>
                </a:lnTo>
                <a:lnTo>
                  <a:pt x="594" y="28"/>
                </a:lnTo>
                <a:lnTo>
                  <a:pt x="594" y="0"/>
                </a:lnTo>
                <a:lnTo>
                  <a:pt x="595" y="27"/>
                </a:lnTo>
                <a:lnTo>
                  <a:pt x="595" y="0"/>
                </a:lnTo>
                <a:lnTo>
                  <a:pt x="596" y="27"/>
                </a:lnTo>
                <a:lnTo>
                  <a:pt x="596" y="0"/>
                </a:lnTo>
                <a:lnTo>
                  <a:pt x="597" y="27"/>
                </a:lnTo>
                <a:lnTo>
                  <a:pt x="597" y="0"/>
                </a:lnTo>
                <a:lnTo>
                  <a:pt x="598" y="27"/>
                </a:lnTo>
                <a:lnTo>
                  <a:pt x="598" y="0"/>
                </a:lnTo>
                <a:lnTo>
                  <a:pt x="599" y="27"/>
                </a:lnTo>
                <a:lnTo>
                  <a:pt x="599" y="0"/>
                </a:lnTo>
                <a:lnTo>
                  <a:pt x="600" y="27"/>
                </a:lnTo>
                <a:lnTo>
                  <a:pt x="600" y="0"/>
                </a:lnTo>
                <a:lnTo>
                  <a:pt x="601" y="27"/>
                </a:lnTo>
                <a:lnTo>
                  <a:pt x="601" y="0"/>
                </a:lnTo>
                <a:lnTo>
                  <a:pt x="602" y="27"/>
                </a:lnTo>
                <a:lnTo>
                  <a:pt x="602" y="0"/>
                </a:lnTo>
                <a:lnTo>
                  <a:pt x="603" y="27"/>
                </a:lnTo>
                <a:lnTo>
                  <a:pt x="603" y="0"/>
                </a:lnTo>
                <a:lnTo>
                  <a:pt x="604" y="27"/>
                </a:lnTo>
                <a:lnTo>
                  <a:pt x="604" y="0"/>
                </a:lnTo>
                <a:lnTo>
                  <a:pt x="605" y="26"/>
                </a:lnTo>
                <a:lnTo>
                  <a:pt x="605" y="0"/>
                </a:lnTo>
                <a:lnTo>
                  <a:pt x="606" y="26"/>
                </a:lnTo>
                <a:lnTo>
                  <a:pt x="606" y="0"/>
                </a:lnTo>
                <a:lnTo>
                  <a:pt x="607" y="26"/>
                </a:lnTo>
                <a:lnTo>
                  <a:pt x="607" y="0"/>
                </a:lnTo>
                <a:lnTo>
                  <a:pt x="608" y="26"/>
                </a:lnTo>
                <a:lnTo>
                  <a:pt x="608" y="0"/>
                </a:lnTo>
                <a:lnTo>
                  <a:pt x="609" y="26"/>
                </a:lnTo>
                <a:lnTo>
                  <a:pt x="609" y="0"/>
                </a:lnTo>
                <a:lnTo>
                  <a:pt x="610" y="26"/>
                </a:lnTo>
                <a:lnTo>
                  <a:pt x="610" y="0"/>
                </a:lnTo>
                <a:lnTo>
                  <a:pt x="611" y="26"/>
                </a:lnTo>
                <a:lnTo>
                  <a:pt x="611" y="0"/>
                </a:lnTo>
                <a:lnTo>
                  <a:pt x="612" y="26"/>
                </a:lnTo>
                <a:lnTo>
                  <a:pt x="612" y="0"/>
                </a:lnTo>
                <a:lnTo>
                  <a:pt x="613" y="26"/>
                </a:lnTo>
                <a:lnTo>
                  <a:pt x="613" y="0"/>
                </a:lnTo>
                <a:lnTo>
                  <a:pt x="614" y="26"/>
                </a:lnTo>
                <a:lnTo>
                  <a:pt x="614" y="0"/>
                </a:lnTo>
                <a:lnTo>
                  <a:pt x="615" y="26"/>
                </a:lnTo>
                <a:lnTo>
                  <a:pt x="615" y="0"/>
                </a:lnTo>
                <a:lnTo>
                  <a:pt x="616" y="25"/>
                </a:lnTo>
                <a:lnTo>
                  <a:pt x="616" y="0"/>
                </a:lnTo>
                <a:lnTo>
                  <a:pt x="617" y="25"/>
                </a:lnTo>
                <a:lnTo>
                  <a:pt x="617" y="0"/>
                </a:lnTo>
                <a:lnTo>
                  <a:pt x="618" y="25"/>
                </a:lnTo>
                <a:lnTo>
                  <a:pt x="618" y="0"/>
                </a:lnTo>
                <a:lnTo>
                  <a:pt x="619" y="25"/>
                </a:lnTo>
                <a:lnTo>
                  <a:pt x="619" y="0"/>
                </a:lnTo>
                <a:lnTo>
                  <a:pt x="620" y="25"/>
                </a:lnTo>
                <a:lnTo>
                  <a:pt x="620" y="0"/>
                </a:lnTo>
                <a:lnTo>
                  <a:pt x="621" y="25"/>
                </a:lnTo>
                <a:lnTo>
                  <a:pt x="621" y="0"/>
                </a:lnTo>
                <a:lnTo>
                  <a:pt x="622" y="25"/>
                </a:lnTo>
                <a:lnTo>
                  <a:pt x="622" y="0"/>
                </a:lnTo>
                <a:lnTo>
                  <a:pt x="623" y="25"/>
                </a:lnTo>
                <a:lnTo>
                  <a:pt x="623" y="0"/>
                </a:lnTo>
                <a:lnTo>
                  <a:pt x="624" y="25"/>
                </a:lnTo>
                <a:lnTo>
                  <a:pt x="624" y="0"/>
                </a:lnTo>
                <a:lnTo>
                  <a:pt x="625" y="25"/>
                </a:lnTo>
                <a:lnTo>
                  <a:pt x="625" y="0"/>
                </a:lnTo>
                <a:lnTo>
                  <a:pt x="626" y="25"/>
                </a:lnTo>
                <a:lnTo>
                  <a:pt x="627" y="0"/>
                </a:lnTo>
                <a:lnTo>
                  <a:pt x="627" y="24"/>
                </a:lnTo>
                <a:lnTo>
                  <a:pt x="628" y="0"/>
                </a:lnTo>
                <a:lnTo>
                  <a:pt x="628" y="24"/>
                </a:lnTo>
                <a:lnTo>
                  <a:pt x="629" y="0"/>
                </a:lnTo>
                <a:lnTo>
                  <a:pt x="629" y="24"/>
                </a:lnTo>
                <a:lnTo>
                  <a:pt x="630" y="0"/>
                </a:lnTo>
                <a:lnTo>
                  <a:pt x="630" y="24"/>
                </a:lnTo>
                <a:lnTo>
                  <a:pt x="631" y="0"/>
                </a:lnTo>
                <a:lnTo>
                  <a:pt x="631" y="24"/>
                </a:lnTo>
                <a:lnTo>
                  <a:pt x="632" y="0"/>
                </a:lnTo>
                <a:lnTo>
                  <a:pt x="632" y="24"/>
                </a:lnTo>
                <a:lnTo>
                  <a:pt x="633" y="0"/>
                </a:lnTo>
                <a:lnTo>
                  <a:pt x="633" y="24"/>
                </a:lnTo>
                <a:lnTo>
                  <a:pt x="634" y="0"/>
                </a:lnTo>
                <a:lnTo>
                  <a:pt x="634" y="24"/>
                </a:lnTo>
                <a:lnTo>
                  <a:pt x="635" y="0"/>
                </a:lnTo>
                <a:lnTo>
                  <a:pt x="635" y="24"/>
                </a:lnTo>
                <a:lnTo>
                  <a:pt x="636" y="0"/>
                </a:lnTo>
                <a:lnTo>
                  <a:pt x="636" y="24"/>
                </a:lnTo>
                <a:lnTo>
                  <a:pt x="637" y="0"/>
                </a:lnTo>
                <a:lnTo>
                  <a:pt x="637" y="24"/>
                </a:lnTo>
                <a:lnTo>
                  <a:pt x="638" y="0"/>
                </a:lnTo>
                <a:lnTo>
                  <a:pt x="638" y="24"/>
                </a:lnTo>
                <a:lnTo>
                  <a:pt x="639" y="0"/>
                </a:lnTo>
                <a:lnTo>
                  <a:pt x="639" y="24"/>
                </a:lnTo>
                <a:lnTo>
                  <a:pt x="640" y="0"/>
                </a:lnTo>
                <a:lnTo>
                  <a:pt x="640" y="23"/>
                </a:lnTo>
                <a:lnTo>
                  <a:pt x="641" y="0"/>
                </a:lnTo>
                <a:lnTo>
                  <a:pt x="641" y="23"/>
                </a:lnTo>
                <a:lnTo>
                  <a:pt x="642" y="0"/>
                </a:lnTo>
                <a:lnTo>
                  <a:pt x="642" y="23"/>
                </a:lnTo>
                <a:lnTo>
                  <a:pt x="643" y="0"/>
                </a:lnTo>
                <a:lnTo>
                  <a:pt x="643" y="23"/>
                </a:lnTo>
                <a:lnTo>
                  <a:pt x="644" y="0"/>
                </a:lnTo>
                <a:lnTo>
                  <a:pt x="644" y="23"/>
                </a:lnTo>
                <a:lnTo>
                  <a:pt x="645" y="0"/>
                </a:lnTo>
                <a:lnTo>
                  <a:pt x="645" y="23"/>
                </a:lnTo>
                <a:lnTo>
                  <a:pt x="646" y="0"/>
                </a:lnTo>
                <a:lnTo>
                  <a:pt x="646" y="23"/>
                </a:lnTo>
                <a:lnTo>
                  <a:pt x="647" y="0"/>
                </a:lnTo>
                <a:lnTo>
                  <a:pt x="647" y="23"/>
                </a:lnTo>
                <a:lnTo>
                  <a:pt x="648" y="0"/>
                </a:lnTo>
                <a:lnTo>
                  <a:pt x="648" y="23"/>
                </a:lnTo>
                <a:lnTo>
                  <a:pt x="649" y="0"/>
                </a:lnTo>
                <a:lnTo>
                  <a:pt x="649" y="23"/>
                </a:lnTo>
                <a:lnTo>
                  <a:pt x="650" y="0"/>
                </a:lnTo>
                <a:lnTo>
                  <a:pt x="650" y="23"/>
                </a:lnTo>
                <a:lnTo>
                  <a:pt x="651" y="0"/>
                </a:lnTo>
                <a:lnTo>
                  <a:pt x="651" y="23"/>
                </a:lnTo>
                <a:lnTo>
                  <a:pt x="652" y="0"/>
                </a:lnTo>
                <a:lnTo>
                  <a:pt x="652" y="23"/>
                </a:lnTo>
                <a:lnTo>
                  <a:pt x="653" y="0"/>
                </a:lnTo>
                <a:lnTo>
                  <a:pt x="653" y="22"/>
                </a:lnTo>
                <a:lnTo>
                  <a:pt x="654" y="0"/>
                </a:lnTo>
                <a:lnTo>
                  <a:pt x="654" y="22"/>
                </a:lnTo>
                <a:lnTo>
                  <a:pt x="655" y="0"/>
                </a:lnTo>
                <a:lnTo>
                  <a:pt x="655" y="22"/>
                </a:lnTo>
                <a:lnTo>
                  <a:pt x="656" y="0"/>
                </a:lnTo>
                <a:lnTo>
                  <a:pt x="656" y="22"/>
                </a:lnTo>
                <a:lnTo>
                  <a:pt x="657" y="0"/>
                </a:lnTo>
                <a:lnTo>
                  <a:pt x="657" y="22"/>
                </a:lnTo>
                <a:lnTo>
                  <a:pt x="658" y="0"/>
                </a:lnTo>
                <a:lnTo>
                  <a:pt x="658" y="22"/>
                </a:lnTo>
                <a:lnTo>
                  <a:pt x="659" y="0"/>
                </a:lnTo>
                <a:lnTo>
                  <a:pt x="659" y="22"/>
                </a:lnTo>
                <a:lnTo>
                  <a:pt x="660" y="0"/>
                </a:lnTo>
                <a:lnTo>
                  <a:pt x="660" y="22"/>
                </a:lnTo>
                <a:lnTo>
                  <a:pt x="661" y="0"/>
                </a:lnTo>
                <a:lnTo>
                  <a:pt x="661" y="22"/>
                </a:lnTo>
                <a:lnTo>
                  <a:pt x="662" y="0"/>
                </a:lnTo>
                <a:lnTo>
                  <a:pt x="662" y="22"/>
                </a:lnTo>
                <a:lnTo>
                  <a:pt x="663" y="0"/>
                </a:lnTo>
                <a:lnTo>
                  <a:pt x="663" y="22"/>
                </a:lnTo>
                <a:lnTo>
                  <a:pt x="664" y="0"/>
                </a:lnTo>
                <a:lnTo>
                  <a:pt x="664" y="22"/>
                </a:lnTo>
                <a:lnTo>
                  <a:pt x="665" y="0"/>
                </a:lnTo>
                <a:lnTo>
                  <a:pt x="665" y="22"/>
                </a:lnTo>
                <a:lnTo>
                  <a:pt x="666" y="0"/>
                </a:lnTo>
                <a:lnTo>
                  <a:pt x="666" y="22"/>
                </a:lnTo>
                <a:lnTo>
                  <a:pt x="667" y="0"/>
                </a:lnTo>
                <a:lnTo>
                  <a:pt x="667" y="22"/>
                </a:lnTo>
                <a:lnTo>
                  <a:pt x="668" y="0"/>
                </a:lnTo>
                <a:lnTo>
                  <a:pt x="668" y="21"/>
                </a:lnTo>
                <a:lnTo>
                  <a:pt x="669" y="0"/>
                </a:lnTo>
                <a:lnTo>
                  <a:pt x="669" y="21"/>
                </a:lnTo>
                <a:lnTo>
                  <a:pt x="670" y="0"/>
                </a:lnTo>
                <a:lnTo>
                  <a:pt x="670" y="21"/>
                </a:lnTo>
                <a:lnTo>
                  <a:pt x="671" y="0"/>
                </a:lnTo>
                <a:lnTo>
                  <a:pt x="671" y="21"/>
                </a:lnTo>
                <a:lnTo>
                  <a:pt x="672" y="0"/>
                </a:lnTo>
                <a:lnTo>
                  <a:pt x="672" y="21"/>
                </a:lnTo>
                <a:lnTo>
                  <a:pt x="673" y="0"/>
                </a:lnTo>
                <a:lnTo>
                  <a:pt x="673" y="21"/>
                </a:lnTo>
                <a:lnTo>
                  <a:pt x="674" y="0"/>
                </a:lnTo>
                <a:lnTo>
                  <a:pt x="674" y="21"/>
                </a:lnTo>
                <a:lnTo>
                  <a:pt x="675" y="0"/>
                </a:lnTo>
                <a:lnTo>
                  <a:pt x="675" y="21"/>
                </a:lnTo>
                <a:lnTo>
                  <a:pt x="676" y="0"/>
                </a:lnTo>
                <a:lnTo>
                  <a:pt x="676" y="21"/>
                </a:lnTo>
                <a:lnTo>
                  <a:pt x="677" y="0"/>
                </a:lnTo>
                <a:lnTo>
                  <a:pt x="677" y="21"/>
                </a:lnTo>
                <a:lnTo>
                  <a:pt x="678" y="0"/>
                </a:lnTo>
                <a:lnTo>
                  <a:pt x="678" y="21"/>
                </a:lnTo>
                <a:lnTo>
                  <a:pt x="679" y="0"/>
                </a:lnTo>
                <a:lnTo>
                  <a:pt x="679" y="21"/>
                </a:lnTo>
                <a:lnTo>
                  <a:pt x="680" y="0"/>
                </a:lnTo>
                <a:lnTo>
                  <a:pt x="680" y="21"/>
                </a:lnTo>
                <a:lnTo>
                  <a:pt x="681" y="0"/>
                </a:lnTo>
                <a:lnTo>
                  <a:pt x="681" y="21"/>
                </a:lnTo>
                <a:lnTo>
                  <a:pt x="682" y="0"/>
                </a:lnTo>
                <a:lnTo>
                  <a:pt x="682" y="21"/>
                </a:lnTo>
                <a:lnTo>
                  <a:pt x="683" y="0"/>
                </a:lnTo>
                <a:lnTo>
                  <a:pt x="683" y="21"/>
                </a:lnTo>
                <a:lnTo>
                  <a:pt x="684" y="0"/>
                </a:lnTo>
                <a:lnTo>
                  <a:pt x="684" y="20"/>
                </a:lnTo>
                <a:lnTo>
                  <a:pt x="685" y="0"/>
                </a:lnTo>
                <a:lnTo>
                  <a:pt x="685" y="20"/>
                </a:lnTo>
                <a:lnTo>
                  <a:pt x="686" y="0"/>
                </a:lnTo>
                <a:lnTo>
                  <a:pt x="686" y="20"/>
                </a:lnTo>
                <a:lnTo>
                  <a:pt x="687" y="0"/>
                </a:lnTo>
                <a:lnTo>
                  <a:pt x="687" y="20"/>
                </a:lnTo>
                <a:lnTo>
                  <a:pt x="688" y="0"/>
                </a:lnTo>
                <a:lnTo>
                  <a:pt x="688" y="20"/>
                </a:lnTo>
                <a:lnTo>
                  <a:pt x="689" y="0"/>
                </a:lnTo>
                <a:lnTo>
                  <a:pt x="689" y="20"/>
                </a:lnTo>
                <a:lnTo>
                  <a:pt x="690" y="0"/>
                </a:lnTo>
                <a:lnTo>
                  <a:pt x="691" y="20"/>
                </a:lnTo>
                <a:lnTo>
                  <a:pt x="691" y="0"/>
                </a:lnTo>
                <a:lnTo>
                  <a:pt x="692" y="20"/>
                </a:lnTo>
                <a:lnTo>
                  <a:pt x="692" y="0"/>
                </a:lnTo>
                <a:lnTo>
                  <a:pt x="693" y="20"/>
                </a:lnTo>
                <a:lnTo>
                  <a:pt x="693" y="0"/>
                </a:lnTo>
                <a:lnTo>
                  <a:pt x="694" y="20"/>
                </a:lnTo>
                <a:lnTo>
                  <a:pt x="694" y="0"/>
                </a:lnTo>
                <a:lnTo>
                  <a:pt x="695" y="20"/>
                </a:lnTo>
                <a:lnTo>
                  <a:pt x="695" y="0"/>
                </a:lnTo>
                <a:lnTo>
                  <a:pt x="696" y="20"/>
                </a:lnTo>
                <a:lnTo>
                  <a:pt x="696" y="0"/>
                </a:lnTo>
                <a:lnTo>
                  <a:pt x="697" y="20"/>
                </a:lnTo>
                <a:lnTo>
                  <a:pt x="697" y="0"/>
                </a:lnTo>
                <a:lnTo>
                  <a:pt x="698" y="20"/>
                </a:lnTo>
                <a:lnTo>
                  <a:pt x="698" y="0"/>
                </a:lnTo>
                <a:lnTo>
                  <a:pt x="699" y="20"/>
                </a:lnTo>
                <a:lnTo>
                  <a:pt x="699" y="0"/>
                </a:lnTo>
                <a:lnTo>
                  <a:pt x="700" y="20"/>
                </a:lnTo>
                <a:lnTo>
                  <a:pt x="700" y="0"/>
                </a:lnTo>
                <a:lnTo>
                  <a:pt x="701" y="20"/>
                </a:lnTo>
                <a:lnTo>
                  <a:pt x="701" y="0"/>
                </a:lnTo>
                <a:lnTo>
                  <a:pt x="702" y="20"/>
                </a:lnTo>
                <a:lnTo>
                  <a:pt x="702" y="0"/>
                </a:lnTo>
                <a:lnTo>
                  <a:pt x="703" y="19"/>
                </a:lnTo>
                <a:lnTo>
                  <a:pt x="703" y="0"/>
                </a:lnTo>
                <a:lnTo>
                  <a:pt x="704" y="19"/>
                </a:lnTo>
                <a:lnTo>
                  <a:pt x="704" y="0"/>
                </a:lnTo>
                <a:lnTo>
                  <a:pt x="705" y="19"/>
                </a:lnTo>
                <a:lnTo>
                  <a:pt x="705" y="0"/>
                </a:lnTo>
                <a:lnTo>
                  <a:pt x="706" y="19"/>
                </a:lnTo>
                <a:lnTo>
                  <a:pt x="706" y="0"/>
                </a:lnTo>
                <a:lnTo>
                  <a:pt x="707" y="19"/>
                </a:lnTo>
                <a:lnTo>
                  <a:pt x="707" y="0"/>
                </a:lnTo>
                <a:lnTo>
                  <a:pt x="708" y="19"/>
                </a:lnTo>
                <a:lnTo>
                  <a:pt x="708" y="0"/>
                </a:lnTo>
                <a:lnTo>
                  <a:pt x="709" y="19"/>
                </a:lnTo>
                <a:lnTo>
                  <a:pt x="709" y="0"/>
                </a:lnTo>
                <a:lnTo>
                  <a:pt x="710" y="19"/>
                </a:lnTo>
                <a:lnTo>
                  <a:pt x="710" y="0"/>
                </a:lnTo>
                <a:lnTo>
                  <a:pt x="711" y="19"/>
                </a:lnTo>
                <a:lnTo>
                  <a:pt x="711" y="0"/>
                </a:lnTo>
                <a:lnTo>
                  <a:pt x="712" y="19"/>
                </a:lnTo>
                <a:lnTo>
                  <a:pt x="712" y="0"/>
                </a:lnTo>
                <a:lnTo>
                  <a:pt x="713" y="19"/>
                </a:lnTo>
              </a:path>
            </a:pathLst>
          </a:custGeom>
          <a:noFill/>
          <a:ln w="28575">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59" name="EarthTIDE"/>
          <p:cNvSpPr>
            <a:spLocks/>
          </p:cNvSpPr>
          <p:nvPr/>
        </p:nvSpPr>
        <p:spPr bwMode="auto">
          <a:xfrm>
            <a:off x="1312864" y="3316288"/>
            <a:ext cx="6791325" cy="133350"/>
          </a:xfrm>
          <a:custGeom>
            <a:avLst/>
            <a:gdLst/>
            <a:ahLst/>
            <a:cxnLst>
              <a:cxn ang="0">
                <a:pos x="11" y="6"/>
              </a:cxn>
              <a:cxn ang="0">
                <a:pos x="22" y="6"/>
              </a:cxn>
              <a:cxn ang="0">
                <a:pos x="34" y="8"/>
              </a:cxn>
              <a:cxn ang="0">
                <a:pos x="45" y="11"/>
              </a:cxn>
              <a:cxn ang="0">
                <a:pos x="57" y="13"/>
              </a:cxn>
              <a:cxn ang="0">
                <a:pos x="69" y="13"/>
              </a:cxn>
              <a:cxn ang="0">
                <a:pos x="80" y="9"/>
              </a:cxn>
              <a:cxn ang="0">
                <a:pos x="92" y="4"/>
              </a:cxn>
              <a:cxn ang="0">
                <a:pos x="103" y="2"/>
              </a:cxn>
              <a:cxn ang="0">
                <a:pos x="115" y="3"/>
              </a:cxn>
              <a:cxn ang="0">
                <a:pos x="127" y="6"/>
              </a:cxn>
              <a:cxn ang="0">
                <a:pos x="138" y="10"/>
              </a:cxn>
              <a:cxn ang="0">
                <a:pos x="150" y="11"/>
              </a:cxn>
              <a:cxn ang="0">
                <a:pos x="161" y="9"/>
              </a:cxn>
              <a:cxn ang="0">
                <a:pos x="173" y="7"/>
              </a:cxn>
              <a:cxn ang="0">
                <a:pos x="185" y="7"/>
              </a:cxn>
              <a:cxn ang="0">
                <a:pos x="196" y="10"/>
              </a:cxn>
              <a:cxn ang="0">
                <a:pos x="208" y="12"/>
              </a:cxn>
              <a:cxn ang="0">
                <a:pos x="219" y="14"/>
              </a:cxn>
              <a:cxn ang="0">
                <a:pos x="231" y="13"/>
              </a:cxn>
              <a:cxn ang="0">
                <a:pos x="242" y="11"/>
              </a:cxn>
              <a:cxn ang="0">
                <a:pos x="254" y="10"/>
              </a:cxn>
              <a:cxn ang="0">
                <a:pos x="266" y="11"/>
              </a:cxn>
              <a:cxn ang="0">
                <a:pos x="277" y="12"/>
              </a:cxn>
              <a:cxn ang="0">
                <a:pos x="289" y="12"/>
              </a:cxn>
              <a:cxn ang="0">
                <a:pos x="300" y="11"/>
              </a:cxn>
              <a:cxn ang="0">
                <a:pos x="312" y="9"/>
              </a:cxn>
              <a:cxn ang="0">
                <a:pos x="324" y="7"/>
              </a:cxn>
              <a:cxn ang="0">
                <a:pos x="335" y="7"/>
              </a:cxn>
              <a:cxn ang="0">
                <a:pos x="347" y="8"/>
              </a:cxn>
              <a:cxn ang="0">
                <a:pos x="358" y="10"/>
              </a:cxn>
              <a:cxn ang="0">
                <a:pos x="370" y="12"/>
              </a:cxn>
              <a:cxn ang="0">
                <a:pos x="382" y="10"/>
              </a:cxn>
              <a:cxn ang="0">
                <a:pos x="393" y="7"/>
              </a:cxn>
              <a:cxn ang="0">
                <a:pos x="405" y="3"/>
              </a:cxn>
              <a:cxn ang="0">
                <a:pos x="416" y="0"/>
              </a:cxn>
              <a:cxn ang="0">
                <a:pos x="428" y="2"/>
              </a:cxn>
              <a:cxn ang="0">
                <a:pos x="440" y="7"/>
              </a:cxn>
              <a:cxn ang="0">
                <a:pos x="451" y="11"/>
              </a:cxn>
              <a:cxn ang="0">
                <a:pos x="463" y="13"/>
              </a:cxn>
              <a:cxn ang="0">
                <a:pos x="474" y="12"/>
              </a:cxn>
              <a:cxn ang="0">
                <a:pos x="486" y="10"/>
              </a:cxn>
              <a:cxn ang="0">
                <a:pos x="497" y="10"/>
              </a:cxn>
              <a:cxn ang="0">
                <a:pos x="509" y="11"/>
              </a:cxn>
              <a:cxn ang="0">
                <a:pos x="521" y="13"/>
              </a:cxn>
              <a:cxn ang="0">
                <a:pos x="532" y="13"/>
              </a:cxn>
              <a:cxn ang="0">
                <a:pos x="544" y="12"/>
              </a:cxn>
              <a:cxn ang="0">
                <a:pos x="555" y="10"/>
              </a:cxn>
              <a:cxn ang="0">
                <a:pos x="567" y="10"/>
              </a:cxn>
              <a:cxn ang="0">
                <a:pos x="579" y="11"/>
              </a:cxn>
              <a:cxn ang="0">
                <a:pos x="590" y="13"/>
              </a:cxn>
              <a:cxn ang="0">
                <a:pos x="602" y="13"/>
              </a:cxn>
              <a:cxn ang="0">
                <a:pos x="613" y="11"/>
              </a:cxn>
              <a:cxn ang="0">
                <a:pos x="625" y="8"/>
              </a:cxn>
              <a:cxn ang="0">
                <a:pos x="637" y="5"/>
              </a:cxn>
              <a:cxn ang="0">
                <a:pos x="648" y="4"/>
              </a:cxn>
              <a:cxn ang="0">
                <a:pos x="660" y="5"/>
              </a:cxn>
              <a:cxn ang="0">
                <a:pos x="671" y="7"/>
              </a:cxn>
              <a:cxn ang="0">
                <a:pos x="683" y="9"/>
              </a:cxn>
              <a:cxn ang="0">
                <a:pos x="695" y="9"/>
              </a:cxn>
              <a:cxn ang="0">
                <a:pos x="706" y="7"/>
              </a:cxn>
            </a:cxnLst>
            <a:rect l="0" t="0" r="r" b="b"/>
            <a:pathLst>
              <a:path w="713" h="14">
                <a:moveTo>
                  <a:pt x="0" y="9"/>
                </a:moveTo>
                <a:lnTo>
                  <a:pt x="0" y="11"/>
                </a:lnTo>
                <a:lnTo>
                  <a:pt x="1" y="12"/>
                </a:lnTo>
                <a:lnTo>
                  <a:pt x="1" y="13"/>
                </a:lnTo>
                <a:lnTo>
                  <a:pt x="2" y="12"/>
                </a:lnTo>
                <a:lnTo>
                  <a:pt x="2" y="12"/>
                </a:lnTo>
                <a:lnTo>
                  <a:pt x="3" y="10"/>
                </a:lnTo>
                <a:lnTo>
                  <a:pt x="3" y="9"/>
                </a:lnTo>
                <a:lnTo>
                  <a:pt x="4" y="8"/>
                </a:lnTo>
                <a:lnTo>
                  <a:pt x="4" y="7"/>
                </a:lnTo>
                <a:lnTo>
                  <a:pt x="5" y="7"/>
                </a:lnTo>
                <a:lnTo>
                  <a:pt x="5" y="8"/>
                </a:lnTo>
                <a:lnTo>
                  <a:pt x="6" y="9"/>
                </a:lnTo>
                <a:lnTo>
                  <a:pt x="6" y="10"/>
                </a:lnTo>
                <a:lnTo>
                  <a:pt x="7" y="11"/>
                </a:lnTo>
                <a:lnTo>
                  <a:pt x="7" y="11"/>
                </a:lnTo>
                <a:lnTo>
                  <a:pt x="8" y="11"/>
                </a:lnTo>
                <a:lnTo>
                  <a:pt x="8" y="10"/>
                </a:lnTo>
                <a:lnTo>
                  <a:pt x="9" y="9"/>
                </a:lnTo>
                <a:lnTo>
                  <a:pt x="9" y="7"/>
                </a:lnTo>
                <a:lnTo>
                  <a:pt x="10" y="6"/>
                </a:lnTo>
                <a:lnTo>
                  <a:pt x="10" y="6"/>
                </a:lnTo>
                <a:lnTo>
                  <a:pt x="11" y="6"/>
                </a:lnTo>
                <a:lnTo>
                  <a:pt x="11" y="7"/>
                </a:lnTo>
                <a:lnTo>
                  <a:pt x="12" y="9"/>
                </a:lnTo>
                <a:lnTo>
                  <a:pt x="12" y="10"/>
                </a:lnTo>
                <a:lnTo>
                  <a:pt x="13" y="12"/>
                </a:lnTo>
                <a:lnTo>
                  <a:pt x="13" y="13"/>
                </a:lnTo>
                <a:lnTo>
                  <a:pt x="14" y="13"/>
                </a:lnTo>
                <a:lnTo>
                  <a:pt x="14" y="12"/>
                </a:lnTo>
                <a:lnTo>
                  <a:pt x="15" y="10"/>
                </a:lnTo>
                <a:lnTo>
                  <a:pt x="15" y="9"/>
                </a:lnTo>
                <a:lnTo>
                  <a:pt x="16" y="7"/>
                </a:lnTo>
                <a:lnTo>
                  <a:pt x="16" y="6"/>
                </a:lnTo>
                <a:lnTo>
                  <a:pt x="17" y="6"/>
                </a:lnTo>
                <a:lnTo>
                  <a:pt x="17" y="7"/>
                </a:lnTo>
                <a:lnTo>
                  <a:pt x="18" y="8"/>
                </a:lnTo>
                <a:lnTo>
                  <a:pt x="18" y="10"/>
                </a:lnTo>
                <a:lnTo>
                  <a:pt x="19" y="11"/>
                </a:lnTo>
                <a:lnTo>
                  <a:pt x="19" y="12"/>
                </a:lnTo>
                <a:lnTo>
                  <a:pt x="20" y="12"/>
                </a:lnTo>
                <a:lnTo>
                  <a:pt x="20" y="11"/>
                </a:lnTo>
                <a:lnTo>
                  <a:pt x="21" y="10"/>
                </a:lnTo>
                <a:lnTo>
                  <a:pt x="21" y="9"/>
                </a:lnTo>
                <a:lnTo>
                  <a:pt x="22" y="7"/>
                </a:lnTo>
                <a:lnTo>
                  <a:pt x="22" y="6"/>
                </a:lnTo>
                <a:lnTo>
                  <a:pt x="23" y="6"/>
                </a:lnTo>
                <a:lnTo>
                  <a:pt x="23" y="7"/>
                </a:lnTo>
                <a:lnTo>
                  <a:pt x="24" y="8"/>
                </a:lnTo>
                <a:lnTo>
                  <a:pt x="24" y="10"/>
                </a:lnTo>
                <a:lnTo>
                  <a:pt x="25" y="12"/>
                </a:lnTo>
                <a:lnTo>
                  <a:pt x="25" y="13"/>
                </a:lnTo>
                <a:lnTo>
                  <a:pt x="26" y="13"/>
                </a:lnTo>
                <a:lnTo>
                  <a:pt x="26" y="12"/>
                </a:lnTo>
                <a:lnTo>
                  <a:pt x="27" y="11"/>
                </a:lnTo>
                <a:lnTo>
                  <a:pt x="27" y="9"/>
                </a:lnTo>
                <a:lnTo>
                  <a:pt x="28" y="7"/>
                </a:lnTo>
                <a:lnTo>
                  <a:pt x="28" y="5"/>
                </a:lnTo>
                <a:lnTo>
                  <a:pt x="29" y="5"/>
                </a:lnTo>
                <a:lnTo>
                  <a:pt x="29" y="5"/>
                </a:lnTo>
                <a:lnTo>
                  <a:pt x="30" y="7"/>
                </a:lnTo>
                <a:lnTo>
                  <a:pt x="30" y="8"/>
                </a:lnTo>
                <a:lnTo>
                  <a:pt x="31" y="10"/>
                </a:lnTo>
                <a:lnTo>
                  <a:pt x="31" y="12"/>
                </a:lnTo>
                <a:lnTo>
                  <a:pt x="32" y="13"/>
                </a:lnTo>
                <a:lnTo>
                  <a:pt x="32" y="13"/>
                </a:lnTo>
                <a:lnTo>
                  <a:pt x="33" y="12"/>
                </a:lnTo>
                <a:lnTo>
                  <a:pt x="33" y="10"/>
                </a:lnTo>
                <a:lnTo>
                  <a:pt x="34" y="8"/>
                </a:lnTo>
                <a:lnTo>
                  <a:pt x="34" y="7"/>
                </a:lnTo>
                <a:lnTo>
                  <a:pt x="35" y="6"/>
                </a:lnTo>
                <a:lnTo>
                  <a:pt x="35" y="7"/>
                </a:lnTo>
                <a:lnTo>
                  <a:pt x="36" y="8"/>
                </a:lnTo>
                <a:lnTo>
                  <a:pt x="36" y="9"/>
                </a:lnTo>
                <a:lnTo>
                  <a:pt x="37" y="11"/>
                </a:lnTo>
                <a:lnTo>
                  <a:pt x="37" y="13"/>
                </a:lnTo>
                <a:lnTo>
                  <a:pt x="38" y="13"/>
                </a:lnTo>
                <a:lnTo>
                  <a:pt x="38" y="13"/>
                </a:lnTo>
                <a:lnTo>
                  <a:pt x="39" y="11"/>
                </a:lnTo>
                <a:lnTo>
                  <a:pt x="39" y="9"/>
                </a:lnTo>
                <a:lnTo>
                  <a:pt x="40" y="7"/>
                </a:lnTo>
                <a:lnTo>
                  <a:pt x="40" y="5"/>
                </a:lnTo>
                <a:lnTo>
                  <a:pt x="41" y="4"/>
                </a:lnTo>
                <a:lnTo>
                  <a:pt x="41" y="4"/>
                </a:lnTo>
                <a:lnTo>
                  <a:pt x="42" y="5"/>
                </a:lnTo>
                <a:lnTo>
                  <a:pt x="42" y="7"/>
                </a:lnTo>
                <a:lnTo>
                  <a:pt x="43" y="9"/>
                </a:lnTo>
                <a:lnTo>
                  <a:pt x="43" y="11"/>
                </a:lnTo>
                <a:lnTo>
                  <a:pt x="44" y="13"/>
                </a:lnTo>
                <a:lnTo>
                  <a:pt x="44" y="13"/>
                </a:lnTo>
                <a:lnTo>
                  <a:pt x="45" y="13"/>
                </a:lnTo>
                <a:lnTo>
                  <a:pt x="45" y="11"/>
                </a:lnTo>
                <a:lnTo>
                  <a:pt x="46" y="10"/>
                </a:lnTo>
                <a:lnTo>
                  <a:pt x="46" y="8"/>
                </a:lnTo>
                <a:lnTo>
                  <a:pt x="47" y="7"/>
                </a:lnTo>
                <a:lnTo>
                  <a:pt x="47" y="7"/>
                </a:lnTo>
                <a:lnTo>
                  <a:pt x="48" y="8"/>
                </a:lnTo>
                <a:lnTo>
                  <a:pt x="48" y="9"/>
                </a:lnTo>
                <a:lnTo>
                  <a:pt x="49" y="11"/>
                </a:lnTo>
                <a:lnTo>
                  <a:pt x="49" y="12"/>
                </a:lnTo>
                <a:lnTo>
                  <a:pt x="50" y="13"/>
                </a:lnTo>
                <a:lnTo>
                  <a:pt x="50" y="13"/>
                </a:lnTo>
                <a:lnTo>
                  <a:pt x="51" y="12"/>
                </a:lnTo>
                <a:lnTo>
                  <a:pt x="51" y="10"/>
                </a:lnTo>
                <a:lnTo>
                  <a:pt x="52" y="7"/>
                </a:lnTo>
                <a:lnTo>
                  <a:pt x="52" y="5"/>
                </a:lnTo>
                <a:lnTo>
                  <a:pt x="53" y="3"/>
                </a:lnTo>
                <a:lnTo>
                  <a:pt x="53" y="3"/>
                </a:lnTo>
                <a:lnTo>
                  <a:pt x="54" y="3"/>
                </a:lnTo>
                <a:lnTo>
                  <a:pt x="54" y="5"/>
                </a:lnTo>
                <a:lnTo>
                  <a:pt x="55" y="8"/>
                </a:lnTo>
                <a:lnTo>
                  <a:pt x="56" y="10"/>
                </a:lnTo>
                <a:lnTo>
                  <a:pt x="56" y="12"/>
                </a:lnTo>
                <a:lnTo>
                  <a:pt x="57" y="13"/>
                </a:lnTo>
                <a:lnTo>
                  <a:pt x="57" y="13"/>
                </a:lnTo>
                <a:lnTo>
                  <a:pt x="58" y="13"/>
                </a:lnTo>
                <a:lnTo>
                  <a:pt x="58" y="11"/>
                </a:lnTo>
                <a:lnTo>
                  <a:pt x="59" y="10"/>
                </a:lnTo>
                <a:lnTo>
                  <a:pt x="59" y="8"/>
                </a:lnTo>
                <a:lnTo>
                  <a:pt x="60" y="8"/>
                </a:lnTo>
                <a:lnTo>
                  <a:pt x="60" y="8"/>
                </a:lnTo>
                <a:lnTo>
                  <a:pt x="61" y="9"/>
                </a:lnTo>
                <a:lnTo>
                  <a:pt x="61" y="11"/>
                </a:lnTo>
                <a:lnTo>
                  <a:pt x="62" y="12"/>
                </a:lnTo>
                <a:lnTo>
                  <a:pt x="62" y="13"/>
                </a:lnTo>
                <a:lnTo>
                  <a:pt x="63" y="14"/>
                </a:lnTo>
                <a:lnTo>
                  <a:pt x="63" y="13"/>
                </a:lnTo>
                <a:lnTo>
                  <a:pt x="64" y="11"/>
                </a:lnTo>
                <a:lnTo>
                  <a:pt x="64" y="8"/>
                </a:lnTo>
                <a:lnTo>
                  <a:pt x="65" y="5"/>
                </a:lnTo>
                <a:lnTo>
                  <a:pt x="65" y="3"/>
                </a:lnTo>
                <a:lnTo>
                  <a:pt x="66" y="2"/>
                </a:lnTo>
                <a:lnTo>
                  <a:pt x="66" y="2"/>
                </a:lnTo>
                <a:lnTo>
                  <a:pt x="67" y="3"/>
                </a:lnTo>
                <a:lnTo>
                  <a:pt x="67" y="6"/>
                </a:lnTo>
                <a:lnTo>
                  <a:pt x="68" y="8"/>
                </a:lnTo>
                <a:lnTo>
                  <a:pt x="68" y="11"/>
                </a:lnTo>
                <a:lnTo>
                  <a:pt x="69" y="13"/>
                </a:lnTo>
                <a:lnTo>
                  <a:pt x="69" y="13"/>
                </a:lnTo>
                <a:lnTo>
                  <a:pt x="70" y="13"/>
                </a:lnTo>
                <a:lnTo>
                  <a:pt x="70" y="12"/>
                </a:lnTo>
                <a:lnTo>
                  <a:pt x="71" y="11"/>
                </a:lnTo>
                <a:lnTo>
                  <a:pt x="71" y="9"/>
                </a:lnTo>
                <a:lnTo>
                  <a:pt x="72" y="9"/>
                </a:lnTo>
                <a:lnTo>
                  <a:pt x="72" y="8"/>
                </a:lnTo>
                <a:lnTo>
                  <a:pt x="73" y="9"/>
                </a:lnTo>
                <a:lnTo>
                  <a:pt x="73" y="10"/>
                </a:lnTo>
                <a:lnTo>
                  <a:pt x="74" y="12"/>
                </a:lnTo>
                <a:lnTo>
                  <a:pt x="74" y="13"/>
                </a:lnTo>
                <a:lnTo>
                  <a:pt x="75" y="14"/>
                </a:lnTo>
                <a:lnTo>
                  <a:pt x="75" y="13"/>
                </a:lnTo>
                <a:lnTo>
                  <a:pt x="76" y="12"/>
                </a:lnTo>
                <a:lnTo>
                  <a:pt x="76" y="9"/>
                </a:lnTo>
                <a:lnTo>
                  <a:pt x="77" y="6"/>
                </a:lnTo>
                <a:lnTo>
                  <a:pt x="77" y="4"/>
                </a:lnTo>
                <a:lnTo>
                  <a:pt x="78" y="2"/>
                </a:lnTo>
                <a:lnTo>
                  <a:pt x="78" y="1"/>
                </a:lnTo>
                <a:lnTo>
                  <a:pt x="79" y="2"/>
                </a:lnTo>
                <a:lnTo>
                  <a:pt x="79" y="4"/>
                </a:lnTo>
                <a:lnTo>
                  <a:pt x="80" y="6"/>
                </a:lnTo>
                <a:lnTo>
                  <a:pt x="80" y="9"/>
                </a:lnTo>
                <a:lnTo>
                  <a:pt x="81" y="11"/>
                </a:lnTo>
                <a:lnTo>
                  <a:pt x="81" y="13"/>
                </a:lnTo>
                <a:lnTo>
                  <a:pt x="82" y="13"/>
                </a:lnTo>
                <a:lnTo>
                  <a:pt x="82" y="13"/>
                </a:lnTo>
                <a:lnTo>
                  <a:pt x="83" y="12"/>
                </a:lnTo>
                <a:lnTo>
                  <a:pt x="83" y="11"/>
                </a:lnTo>
                <a:lnTo>
                  <a:pt x="84" y="10"/>
                </a:lnTo>
                <a:lnTo>
                  <a:pt x="84" y="9"/>
                </a:lnTo>
                <a:lnTo>
                  <a:pt x="85" y="9"/>
                </a:lnTo>
                <a:lnTo>
                  <a:pt x="85" y="10"/>
                </a:lnTo>
                <a:lnTo>
                  <a:pt x="86" y="11"/>
                </a:lnTo>
                <a:lnTo>
                  <a:pt x="86" y="13"/>
                </a:lnTo>
                <a:lnTo>
                  <a:pt x="87" y="14"/>
                </a:lnTo>
                <a:lnTo>
                  <a:pt x="87" y="14"/>
                </a:lnTo>
                <a:lnTo>
                  <a:pt x="88" y="12"/>
                </a:lnTo>
                <a:lnTo>
                  <a:pt x="88" y="10"/>
                </a:lnTo>
                <a:lnTo>
                  <a:pt x="89" y="8"/>
                </a:lnTo>
                <a:lnTo>
                  <a:pt x="89" y="5"/>
                </a:lnTo>
                <a:lnTo>
                  <a:pt x="90" y="3"/>
                </a:lnTo>
                <a:lnTo>
                  <a:pt x="90" y="2"/>
                </a:lnTo>
                <a:lnTo>
                  <a:pt x="91" y="1"/>
                </a:lnTo>
                <a:lnTo>
                  <a:pt x="91" y="2"/>
                </a:lnTo>
                <a:lnTo>
                  <a:pt x="92" y="4"/>
                </a:lnTo>
                <a:lnTo>
                  <a:pt x="92" y="7"/>
                </a:lnTo>
                <a:lnTo>
                  <a:pt x="93" y="9"/>
                </a:lnTo>
                <a:lnTo>
                  <a:pt x="93" y="11"/>
                </a:lnTo>
                <a:lnTo>
                  <a:pt x="94" y="13"/>
                </a:lnTo>
                <a:lnTo>
                  <a:pt x="94" y="13"/>
                </a:lnTo>
                <a:lnTo>
                  <a:pt x="95" y="12"/>
                </a:lnTo>
                <a:lnTo>
                  <a:pt x="95" y="12"/>
                </a:lnTo>
                <a:lnTo>
                  <a:pt x="96" y="11"/>
                </a:lnTo>
                <a:lnTo>
                  <a:pt x="96" y="10"/>
                </a:lnTo>
                <a:lnTo>
                  <a:pt x="97" y="10"/>
                </a:lnTo>
                <a:lnTo>
                  <a:pt x="97" y="10"/>
                </a:lnTo>
                <a:lnTo>
                  <a:pt x="98" y="11"/>
                </a:lnTo>
                <a:lnTo>
                  <a:pt x="98" y="12"/>
                </a:lnTo>
                <a:lnTo>
                  <a:pt x="99" y="13"/>
                </a:lnTo>
                <a:lnTo>
                  <a:pt x="99" y="13"/>
                </a:lnTo>
                <a:lnTo>
                  <a:pt x="100" y="13"/>
                </a:lnTo>
                <a:lnTo>
                  <a:pt x="100" y="12"/>
                </a:lnTo>
                <a:lnTo>
                  <a:pt x="101" y="9"/>
                </a:lnTo>
                <a:lnTo>
                  <a:pt x="101" y="7"/>
                </a:lnTo>
                <a:lnTo>
                  <a:pt x="102" y="4"/>
                </a:lnTo>
                <a:lnTo>
                  <a:pt x="102" y="3"/>
                </a:lnTo>
                <a:lnTo>
                  <a:pt x="103" y="2"/>
                </a:lnTo>
                <a:lnTo>
                  <a:pt x="103" y="2"/>
                </a:lnTo>
                <a:lnTo>
                  <a:pt x="104" y="3"/>
                </a:lnTo>
                <a:lnTo>
                  <a:pt x="104" y="5"/>
                </a:lnTo>
                <a:lnTo>
                  <a:pt x="105" y="7"/>
                </a:lnTo>
                <a:lnTo>
                  <a:pt x="105" y="10"/>
                </a:lnTo>
                <a:lnTo>
                  <a:pt x="106" y="11"/>
                </a:lnTo>
                <a:lnTo>
                  <a:pt x="106" y="12"/>
                </a:lnTo>
                <a:lnTo>
                  <a:pt x="107" y="12"/>
                </a:lnTo>
                <a:lnTo>
                  <a:pt x="107" y="12"/>
                </a:lnTo>
                <a:lnTo>
                  <a:pt x="108" y="11"/>
                </a:lnTo>
                <a:lnTo>
                  <a:pt x="108" y="11"/>
                </a:lnTo>
                <a:lnTo>
                  <a:pt x="109" y="11"/>
                </a:lnTo>
                <a:lnTo>
                  <a:pt x="109" y="11"/>
                </a:lnTo>
                <a:lnTo>
                  <a:pt x="110" y="11"/>
                </a:lnTo>
                <a:lnTo>
                  <a:pt x="110" y="12"/>
                </a:lnTo>
                <a:lnTo>
                  <a:pt x="111" y="13"/>
                </a:lnTo>
                <a:lnTo>
                  <a:pt x="111" y="13"/>
                </a:lnTo>
                <a:lnTo>
                  <a:pt x="112" y="13"/>
                </a:lnTo>
                <a:lnTo>
                  <a:pt x="112" y="12"/>
                </a:lnTo>
                <a:lnTo>
                  <a:pt x="113" y="11"/>
                </a:lnTo>
                <a:lnTo>
                  <a:pt x="113" y="9"/>
                </a:lnTo>
                <a:lnTo>
                  <a:pt x="114" y="6"/>
                </a:lnTo>
                <a:lnTo>
                  <a:pt x="114" y="4"/>
                </a:lnTo>
                <a:lnTo>
                  <a:pt x="115" y="3"/>
                </a:lnTo>
                <a:lnTo>
                  <a:pt x="115" y="2"/>
                </a:lnTo>
                <a:lnTo>
                  <a:pt x="116" y="2"/>
                </a:lnTo>
                <a:lnTo>
                  <a:pt x="116" y="4"/>
                </a:lnTo>
                <a:lnTo>
                  <a:pt x="117" y="5"/>
                </a:lnTo>
                <a:lnTo>
                  <a:pt x="117" y="7"/>
                </a:lnTo>
                <a:lnTo>
                  <a:pt x="118" y="9"/>
                </a:lnTo>
                <a:lnTo>
                  <a:pt x="118" y="11"/>
                </a:lnTo>
                <a:lnTo>
                  <a:pt x="119" y="12"/>
                </a:lnTo>
                <a:lnTo>
                  <a:pt x="120" y="12"/>
                </a:lnTo>
                <a:lnTo>
                  <a:pt x="120" y="12"/>
                </a:lnTo>
                <a:lnTo>
                  <a:pt x="121" y="12"/>
                </a:lnTo>
                <a:lnTo>
                  <a:pt x="121" y="11"/>
                </a:lnTo>
                <a:lnTo>
                  <a:pt x="122" y="11"/>
                </a:lnTo>
                <a:lnTo>
                  <a:pt x="122" y="11"/>
                </a:lnTo>
                <a:lnTo>
                  <a:pt x="123" y="11"/>
                </a:lnTo>
                <a:lnTo>
                  <a:pt x="123" y="12"/>
                </a:lnTo>
                <a:lnTo>
                  <a:pt x="124" y="12"/>
                </a:lnTo>
                <a:lnTo>
                  <a:pt x="124" y="13"/>
                </a:lnTo>
                <a:lnTo>
                  <a:pt x="125" y="12"/>
                </a:lnTo>
                <a:lnTo>
                  <a:pt x="125" y="11"/>
                </a:lnTo>
                <a:lnTo>
                  <a:pt x="126" y="10"/>
                </a:lnTo>
                <a:lnTo>
                  <a:pt x="126" y="8"/>
                </a:lnTo>
                <a:lnTo>
                  <a:pt x="127" y="6"/>
                </a:lnTo>
                <a:lnTo>
                  <a:pt x="127" y="5"/>
                </a:lnTo>
                <a:lnTo>
                  <a:pt x="128" y="3"/>
                </a:lnTo>
                <a:lnTo>
                  <a:pt x="128" y="3"/>
                </a:lnTo>
                <a:lnTo>
                  <a:pt x="129" y="3"/>
                </a:lnTo>
                <a:lnTo>
                  <a:pt x="129" y="4"/>
                </a:lnTo>
                <a:lnTo>
                  <a:pt x="130" y="6"/>
                </a:lnTo>
                <a:lnTo>
                  <a:pt x="130" y="7"/>
                </a:lnTo>
                <a:lnTo>
                  <a:pt x="131" y="9"/>
                </a:lnTo>
                <a:lnTo>
                  <a:pt x="131" y="10"/>
                </a:lnTo>
                <a:lnTo>
                  <a:pt x="132" y="11"/>
                </a:lnTo>
                <a:lnTo>
                  <a:pt x="132" y="12"/>
                </a:lnTo>
                <a:lnTo>
                  <a:pt x="133" y="12"/>
                </a:lnTo>
                <a:lnTo>
                  <a:pt x="133" y="12"/>
                </a:lnTo>
                <a:lnTo>
                  <a:pt x="134" y="12"/>
                </a:lnTo>
                <a:lnTo>
                  <a:pt x="134" y="11"/>
                </a:lnTo>
                <a:lnTo>
                  <a:pt x="135" y="11"/>
                </a:lnTo>
                <a:lnTo>
                  <a:pt x="135" y="11"/>
                </a:lnTo>
                <a:lnTo>
                  <a:pt x="136" y="11"/>
                </a:lnTo>
                <a:lnTo>
                  <a:pt x="136" y="12"/>
                </a:lnTo>
                <a:lnTo>
                  <a:pt x="137" y="12"/>
                </a:lnTo>
                <a:lnTo>
                  <a:pt x="137" y="11"/>
                </a:lnTo>
                <a:lnTo>
                  <a:pt x="138" y="11"/>
                </a:lnTo>
                <a:lnTo>
                  <a:pt x="138" y="10"/>
                </a:lnTo>
                <a:lnTo>
                  <a:pt x="139" y="8"/>
                </a:lnTo>
                <a:lnTo>
                  <a:pt x="139" y="7"/>
                </a:lnTo>
                <a:lnTo>
                  <a:pt x="140" y="5"/>
                </a:lnTo>
                <a:lnTo>
                  <a:pt x="140" y="4"/>
                </a:lnTo>
                <a:lnTo>
                  <a:pt x="141" y="4"/>
                </a:lnTo>
                <a:lnTo>
                  <a:pt x="141" y="4"/>
                </a:lnTo>
                <a:lnTo>
                  <a:pt x="142" y="5"/>
                </a:lnTo>
                <a:lnTo>
                  <a:pt x="142" y="6"/>
                </a:lnTo>
                <a:lnTo>
                  <a:pt x="143" y="7"/>
                </a:lnTo>
                <a:lnTo>
                  <a:pt x="143" y="9"/>
                </a:lnTo>
                <a:lnTo>
                  <a:pt x="144" y="10"/>
                </a:lnTo>
                <a:lnTo>
                  <a:pt x="144" y="11"/>
                </a:lnTo>
                <a:lnTo>
                  <a:pt x="145" y="12"/>
                </a:lnTo>
                <a:lnTo>
                  <a:pt x="145" y="12"/>
                </a:lnTo>
                <a:lnTo>
                  <a:pt x="146" y="12"/>
                </a:lnTo>
                <a:lnTo>
                  <a:pt x="146" y="12"/>
                </a:lnTo>
                <a:lnTo>
                  <a:pt x="147" y="11"/>
                </a:lnTo>
                <a:lnTo>
                  <a:pt x="147" y="11"/>
                </a:lnTo>
                <a:lnTo>
                  <a:pt x="148" y="10"/>
                </a:lnTo>
                <a:lnTo>
                  <a:pt x="148" y="10"/>
                </a:lnTo>
                <a:lnTo>
                  <a:pt x="149" y="10"/>
                </a:lnTo>
                <a:lnTo>
                  <a:pt x="149" y="11"/>
                </a:lnTo>
                <a:lnTo>
                  <a:pt x="150" y="11"/>
                </a:lnTo>
                <a:lnTo>
                  <a:pt x="150" y="11"/>
                </a:lnTo>
                <a:lnTo>
                  <a:pt x="151" y="10"/>
                </a:lnTo>
                <a:lnTo>
                  <a:pt x="151" y="9"/>
                </a:lnTo>
                <a:lnTo>
                  <a:pt x="152" y="8"/>
                </a:lnTo>
                <a:lnTo>
                  <a:pt x="152" y="7"/>
                </a:lnTo>
                <a:lnTo>
                  <a:pt x="153" y="5"/>
                </a:lnTo>
                <a:lnTo>
                  <a:pt x="153" y="5"/>
                </a:lnTo>
                <a:lnTo>
                  <a:pt x="154" y="4"/>
                </a:lnTo>
                <a:lnTo>
                  <a:pt x="154" y="5"/>
                </a:lnTo>
                <a:lnTo>
                  <a:pt x="155" y="6"/>
                </a:lnTo>
                <a:lnTo>
                  <a:pt x="155" y="7"/>
                </a:lnTo>
                <a:lnTo>
                  <a:pt x="156" y="9"/>
                </a:lnTo>
                <a:lnTo>
                  <a:pt x="156" y="11"/>
                </a:lnTo>
                <a:lnTo>
                  <a:pt x="157" y="12"/>
                </a:lnTo>
                <a:lnTo>
                  <a:pt x="157" y="13"/>
                </a:lnTo>
                <a:lnTo>
                  <a:pt x="158" y="13"/>
                </a:lnTo>
                <a:lnTo>
                  <a:pt x="158" y="12"/>
                </a:lnTo>
                <a:lnTo>
                  <a:pt x="159" y="11"/>
                </a:lnTo>
                <a:lnTo>
                  <a:pt x="159" y="10"/>
                </a:lnTo>
                <a:lnTo>
                  <a:pt x="160" y="10"/>
                </a:lnTo>
                <a:lnTo>
                  <a:pt x="160" y="9"/>
                </a:lnTo>
                <a:lnTo>
                  <a:pt x="161" y="9"/>
                </a:lnTo>
                <a:lnTo>
                  <a:pt x="161" y="9"/>
                </a:lnTo>
                <a:lnTo>
                  <a:pt x="162" y="10"/>
                </a:lnTo>
                <a:lnTo>
                  <a:pt x="162" y="10"/>
                </a:lnTo>
                <a:lnTo>
                  <a:pt x="163" y="11"/>
                </a:lnTo>
                <a:lnTo>
                  <a:pt x="163" y="11"/>
                </a:lnTo>
                <a:lnTo>
                  <a:pt x="164" y="10"/>
                </a:lnTo>
                <a:lnTo>
                  <a:pt x="164" y="9"/>
                </a:lnTo>
                <a:lnTo>
                  <a:pt x="165" y="8"/>
                </a:lnTo>
                <a:lnTo>
                  <a:pt x="165" y="6"/>
                </a:lnTo>
                <a:lnTo>
                  <a:pt x="166" y="5"/>
                </a:lnTo>
                <a:lnTo>
                  <a:pt x="166" y="5"/>
                </a:lnTo>
                <a:lnTo>
                  <a:pt x="167" y="5"/>
                </a:lnTo>
                <a:lnTo>
                  <a:pt x="167" y="6"/>
                </a:lnTo>
                <a:lnTo>
                  <a:pt x="168" y="8"/>
                </a:lnTo>
                <a:lnTo>
                  <a:pt x="168" y="10"/>
                </a:lnTo>
                <a:lnTo>
                  <a:pt x="169" y="11"/>
                </a:lnTo>
                <a:lnTo>
                  <a:pt x="169" y="13"/>
                </a:lnTo>
                <a:lnTo>
                  <a:pt x="170" y="13"/>
                </a:lnTo>
                <a:lnTo>
                  <a:pt x="170" y="13"/>
                </a:lnTo>
                <a:lnTo>
                  <a:pt x="171" y="12"/>
                </a:lnTo>
                <a:lnTo>
                  <a:pt x="171" y="11"/>
                </a:lnTo>
                <a:lnTo>
                  <a:pt x="172" y="9"/>
                </a:lnTo>
                <a:lnTo>
                  <a:pt x="172" y="8"/>
                </a:lnTo>
                <a:lnTo>
                  <a:pt x="173" y="7"/>
                </a:lnTo>
                <a:lnTo>
                  <a:pt x="173" y="7"/>
                </a:lnTo>
                <a:lnTo>
                  <a:pt x="174" y="8"/>
                </a:lnTo>
                <a:lnTo>
                  <a:pt x="174" y="9"/>
                </a:lnTo>
                <a:lnTo>
                  <a:pt x="175" y="10"/>
                </a:lnTo>
                <a:lnTo>
                  <a:pt x="175" y="11"/>
                </a:lnTo>
                <a:lnTo>
                  <a:pt x="176" y="12"/>
                </a:lnTo>
                <a:lnTo>
                  <a:pt x="176" y="11"/>
                </a:lnTo>
                <a:lnTo>
                  <a:pt x="177" y="10"/>
                </a:lnTo>
                <a:lnTo>
                  <a:pt x="177" y="9"/>
                </a:lnTo>
                <a:lnTo>
                  <a:pt x="178" y="7"/>
                </a:lnTo>
                <a:lnTo>
                  <a:pt x="178" y="6"/>
                </a:lnTo>
                <a:lnTo>
                  <a:pt x="179" y="5"/>
                </a:lnTo>
                <a:lnTo>
                  <a:pt x="179" y="6"/>
                </a:lnTo>
                <a:lnTo>
                  <a:pt x="180" y="7"/>
                </a:lnTo>
                <a:lnTo>
                  <a:pt x="180" y="9"/>
                </a:lnTo>
                <a:lnTo>
                  <a:pt x="181" y="11"/>
                </a:lnTo>
                <a:lnTo>
                  <a:pt x="181" y="12"/>
                </a:lnTo>
                <a:lnTo>
                  <a:pt x="182" y="13"/>
                </a:lnTo>
                <a:lnTo>
                  <a:pt x="183" y="13"/>
                </a:lnTo>
                <a:lnTo>
                  <a:pt x="183" y="13"/>
                </a:lnTo>
                <a:lnTo>
                  <a:pt x="184" y="11"/>
                </a:lnTo>
                <a:lnTo>
                  <a:pt x="184" y="9"/>
                </a:lnTo>
                <a:lnTo>
                  <a:pt x="185" y="7"/>
                </a:lnTo>
                <a:lnTo>
                  <a:pt x="185" y="6"/>
                </a:lnTo>
                <a:lnTo>
                  <a:pt x="186" y="5"/>
                </a:lnTo>
                <a:lnTo>
                  <a:pt x="186" y="6"/>
                </a:lnTo>
                <a:lnTo>
                  <a:pt x="187" y="7"/>
                </a:lnTo>
                <a:lnTo>
                  <a:pt x="187" y="9"/>
                </a:lnTo>
                <a:lnTo>
                  <a:pt x="188" y="10"/>
                </a:lnTo>
                <a:lnTo>
                  <a:pt x="188" y="12"/>
                </a:lnTo>
                <a:lnTo>
                  <a:pt x="189" y="13"/>
                </a:lnTo>
                <a:lnTo>
                  <a:pt x="189" y="12"/>
                </a:lnTo>
                <a:lnTo>
                  <a:pt x="190" y="11"/>
                </a:lnTo>
                <a:lnTo>
                  <a:pt x="190" y="9"/>
                </a:lnTo>
                <a:lnTo>
                  <a:pt x="191" y="8"/>
                </a:lnTo>
                <a:lnTo>
                  <a:pt x="191" y="7"/>
                </a:lnTo>
                <a:lnTo>
                  <a:pt x="192" y="6"/>
                </a:lnTo>
                <a:lnTo>
                  <a:pt x="192" y="7"/>
                </a:lnTo>
                <a:lnTo>
                  <a:pt x="193" y="8"/>
                </a:lnTo>
                <a:lnTo>
                  <a:pt x="193" y="10"/>
                </a:lnTo>
                <a:lnTo>
                  <a:pt x="194" y="12"/>
                </a:lnTo>
                <a:lnTo>
                  <a:pt x="194" y="13"/>
                </a:lnTo>
                <a:lnTo>
                  <a:pt x="195" y="14"/>
                </a:lnTo>
                <a:lnTo>
                  <a:pt x="195" y="13"/>
                </a:lnTo>
                <a:lnTo>
                  <a:pt x="196" y="12"/>
                </a:lnTo>
                <a:lnTo>
                  <a:pt x="196" y="10"/>
                </a:lnTo>
                <a:lnTo>
                  <a:pt x="197" y="7"/>
                </a:lnTo>
                <a:lnTo>
                  <a:pt x="197" y="5"/>
                </a:lnTo>
                <a:lnTo>
                  <a:pt x="198" y="4"/>
                </a:lnTo>
                <a:lnTo>
                  <a:pt x="198" y="3"/>
                </a:lnTo>
                <a:lnTo>
                  <a:pt x="199" y="4"/>
                </a:lnTo>
                <a:lnTo>
                  <a:pt x="199" y="6"/>
                </a:lnTo>
                <a:lnTo>
                  <a:pt x="200" y="9"/>
                </a:lnTo>
                <a:lnTo>
                  <a:pt x="200" y="11"/>
                </a:lnTo>
                <a:lnTo>
                  <a:pt x="201" y="13"/>
                </a:lnTo>
                <a:lnTo>
                  <a:pt x="201" y="13"/>
                </a:lnTo>
                <a:lnTo>
                  <a:pt x="202" y="13"/>
                </a:lnTo>
                <a:lnTo>
                  <a:pt x="202" y="12"/>
                </a:lnTo>
                <a:lnTo>
                  <a:pt x="203" y="10"/>
                </a:lnTo>
                <a:lnTo>
                  <a:pt x="203" y="8"/>
                </a:lnTo>
                <a:lnTo>
                  <a:pt x="204" y="7"/>
                </a:lnTo>
                <a:lnTo>
                  <a:pt x="204" y="7"/>
                </a:lnTo>
                <a:lnTo>
                  <a:pt x="205" y="8"/>
                </a:lnTo>
                <a:lnTo>
                  <a:pt x="205" y="9"/>
                </a:lnTo>
                <a:lnTo>
                  <a:pt x="206" y="11"/>
                </a:lnTo>
                <a:lnTo>
                  <a:pt x="206" y="13"/>
                </a:lnTo>
                <a:lnTo>
                  <a:pt x="207" y="14"/>
                </a:lnTo>
                <a:lnTo>
                  <a:pt x="207" y="14"/>
                </a:lnTo>
                <a:lnTo>
                  <a:pt x="208" y="12"/>
                </a:lnTo>
                <a:lnTo>
                  <a:pt x="208" y="10"/>
                </a:lnTo>
                <a:lnTo>
                  <a:pt x="209" y="8"/>
                </a:lnTo>
                <a:lnTo>
                  <a:pt x="209" y="5"/>
                </a:lnTo>
                <a:lnTo>
                  <a:pt x="210" y="3"/>
                </a:lnTo>
                <a:lnTo>
                  <a:pt x="210" y="2"/>
                </a:lnTo>
                <a:lnTo>
                  <a:pt x="211" y="2"/>
                </a:lnTo>
                <a:lnTo>
                  <a:pt x="211" y="4"/>
                </a:lnTo>
                <a:lnTo>
                  <a:pt x="212" y="6"/>
                </a:lnTo>
                <a:lnTo>
                  <a:pt x="212" y="9"/>
                </a:lnTo>
                <a:lnTo>
                  <a:pt x="213" y="12"/>
                </a:lnTo>
                <a:lnTo>
                  <a:pt x="213" y="13"/>
                </a:lnTo>
                <a:lnTo>
                  <a:pt x="214" y="14"/>
                </a:lnTo>
                <a:lnTo>
                  <a:pt x="214" y="13"/>
                </a:lnTo>
                <a:lnTo>
                  <a:pt x="215" y="12"/>
                </a:lnTo>
                <a:lnTo>
                  <a:pt x="215" y="10"/>
                </a:lnTo>
                <a:lnTo>
                  <a:pt x="216" y="9"/>
                </a:lnTo>
                <a:lnTo>
                  <a:pt x="216" y="8"/>
                </a:lnTo>
                <a:lnTo>
                  <a:pt x="217" y="8"/>
                </a:lnTo>
                <a:lnTo>
                  <a:pt x="217" y="9"/>
                </a:lnTo>
                <a:lnTo>
                  <a:pt x="218" y="11"/>
                </a:lnTo>
                <a:lnTo>
                  <a:pt x="218" y="12"/>
                </a:lnTo>
                <a:lnTo>
                  <a:pt x="219" y="14"/>
                </a:lnTo>
                <a:lnTo>
                  <a:pt x="219" y="14"/>
                </a:lnTo>
                <a:lnTo>
                  <a:pt x="220" y="13"/>
                </a:lnTo>
                <a:lnTo>
                  <a:pt x="220" y="11"/>
                </a:lnTo>
                <a:lnTo>
                  <a:pt x="221" y="9"/>
                </a:lnTo>
                <a:lnTo>
                  <a:pt x="221" y="6"/>
                </a:lnTo>
                <a:lnTo>
                  <a:pt x="222" y="3"/>
                </a:lnTo>
                <a:lnTo>
                  <a:pt x="222" y="2"/>
                </a:lnTo>
                <a:lnTo>
                  <a:pt x="223" y="1"/>
                </a:lnTo>
                <a:lnTo>
                  <a:pt x="223" y="2"/>
                </a:lnTo>
                <a:lnTo>
                  <a:pt x="224" y="4"/>
                </a:lnTo>
                <a:lnTo>
                  <a:pt x="224" y="7"/>
                </a:lnTo>
                <a:lnTo>
                  <a:pt x="225" y="10"/>
                </a:lnTo>
                <a:lnTo>
                  <a:pt x="225" y="12"/>
                </a:lnTo>
                <a:lnTo>
                  <a:pt x="226" y="14"/>
                </a:lnTo>
                <a:lnTo>
                  <a:pt x="226" y="14"/>
                </a:lnTo>
                <a:lnTo>
                  <a:pt x="227" y="13"/>
                </a:lnTo>
                <a:lnTo>
                  <a:pt x="227" y="12"/>
                </a:lnTo>
                <a:lnTo>
                  <a:pt x="228" y="10"/>
                </a:lnTo>
                <a:lnTo>
                  <a:pt x="228" y="9"/>
                </a:lnTo>
                <a:lnTo>
                  <a:pt x="229" y="9"/>
                </a:lnTo>
                <a:lnTo>
                  <a:pt x="229" y="9"/>
                </a:lnTo>
                <a:lnTo>
                  <a:pt x="230" y="10"/>
                </a:lnTo>
                <a:lnTo>
                  <a:pt x="230" y="12"/>
                </a:lnTo>
                <a:lnTo>
                  <a:pt x="231" y="13"/>
                </a:lnTo>
                <a:lnTo>
                  <a:pt x="231" y="14"/>
                </a:lnTo>
                <a:lnTo>
                  <a:pt x="232" y="14"/>
                </a:lnTo>
                <a:lnTo>
                  <a:pt x="232" y="12"/>
                </a:lnTo>
                <a:lnTo>
                  <a:pt x="233" y="10"/>
                </a:lnTo>
                <a:lnTo>
                  <a:pt x="233" y="7"/>
                </a:lnTo>
                <a:lnTo>
                  <a:pt x="234" y="4"/>
                </a:lnTo>
                <a:lnTo>
                  <a:pt x="234" y="2"/>
                </a:lnTo>
                <a:lnTo>
                  <a:pt x="235" y="1"/>
                </a:lnTo>
                <a:lnTo>
                  <a:pt x="235" y="1"/>
                </a:lnTo>
                <a:lnTo>
                  <a:pt x="236" y="2"/>
                </a:lnTo>
                <a:lnTo>
                  <a:pt x="236" y="4"/>
                </a:lnTo>
                <a:lnTo>
                  <a:pt x="237" y="7"/>
                </a:lnTo>
                <a:lnTo>
                  <a:pt x="237" y="10"/>
                </a:lnTo>
                <a:lnTo>
                  <a:pt x="238" y="12"/>
                </a:lnTo>
                <a:lnTo>
                  <a:pt x="238" y="14"/>
                </a:lnTo>
                <a:lnTo>
                  <a:pt x="239" y="14"/>
                </a:lnTo>
                <a:lnTo>
                  <a:pt x="239" y="13"/>
                </a:lnTo>
                <a:lnTo>
                  <a:pt x="240" y="12"/>
                </a:lnTo>
                <a:lnTo>
                  <a:pt x="240" y="10"/>
                </a:lnTo>
                <a:lnTo>
                  <a:pt x="241" y="10"/>
                </a:lnTo>
                <a:lnTo>
                  <a:pt x="241" y="9"/>
                </a:lnTo>
                <a:lnTo>
                  <a:pt x="242" y="10"/>
                </a:lnTo>
                <a:lnTo>
                  <a:pt x="242" y="11"/>
                </a:lnTo>
                <a:lnTo>
                  <a:pt x="243" y="13"/>
                </a:lnTo>
                <a:lnTo>
                  <a:pt x="243" y="14"/>
                </a:lnTo>
                <a:lnTo>
                  <a:pt x="244" y="14"/>
                </a:lnTo>
                <a:lnTo>
                  <a:pt x="244" y="13"/>
                </a:lnTo>
                <a:lnTo>
                  <a:pt x="245" y="11"/>
                </a:lnTo>
                <a:lnTo>
                  <a:pt x="245" y="9"/>
                </a:lnTo>
                <a:lnTo>
                  <a:pt x="246" y="6"/>
                </a:lnTo>
                <a:lnTo>
                  <a:pt x="247" y="3"/>
                </a:lnTo>
                <a:lnTo>
                  <a:pt x="247" y="2"/>
                </a:lnTo>
                <a:lnTo>
                  <a:pt x="248" y="1"/>
                </a:lnTo>
                <a:lnTo>
                  <a:pt x="248" y="1"/>
                </a:lnTo>
                <a:lnTo>
                  <a:pt x="249" y="3"/>
                </a:lnTo>
                <a:lnTo>
                  <a:pt x="249" y="5"/>
                </a:lnTo>
                <a:lnTo>
                  <a:pt x="250" y="8"/>
                </a:lnTo>
                <a:lnTo>
                  <a:pt x="250" y="11"/>
                </a:lnTo>
                <a:lnTo>
                  <a:pt x="251" y="12"/>
                </a:lnTo>
                <a:lnTo>
                  <a:pt x="251" y="13"/>
                </a:lnTo>
                <a:lnTo>
                  <a:pt x="252" y="13"/>
                </a:lnTo>
                <a:lnTo>
                  <a:pt x="252" y="13"/>
                </a:lnTo>
                <a:lnTo>
                  <a:pt x="253" y="11"/>
                </a:lnTo>
                <a:lnTo>
                  <a:pt x="253" y="10"/>
                </a:lnTo>
                <a:lnTo>
                  <a:pt x="254" y="10"/>
                </a:lnTo>
                <a:lnTo>
                  <a:pt x="254" y="10"/>
                </a:lnTo>
                <a:lnTo>
                  <a:pt x="255" y="11"/>
                </a:lnTo>
                <a:lnTo>
                  <a:pt x="255" y="12"/>
                </a:lnTo>
                <a:lnTo>
                  <a:pt x="256" y="13"/>
                </a:lnTo>
                <a:lnTo>
                  <a:pt x="256" y="14"/>
                </a:lnTo>
                <a:lnTo>
                  <a:pt x="257" y="13"/>
                </a:lnTo>
                <a:lnTo>
                  <a:pt x="257" y="12"/>
                </a:lnTo>
                <a:lnTo>
                  <a:pt x="258" y="10"/>
                </a:lnTo>
                <a:lnTo>
                  <a:pt x="258" y="8"/>
                </a:lnTo>
                <a:lnTo>
                  <a:pt x="259" y="5"/>
                </a:lnTo>
                <a:lnTo>
                  <a:pt x="259" y="3"/>
                </a:lnTo>
                <a:lnTo>
                  <a:pt x="260" y="2"/>
                </a:lnTo>
                <a:lnTo>
                  <a:pt x="260" y="1"/>
                </a:lnTo>
                <a:lnTo>
                  <a:pt x="261" y="2"/>
                </a:lnTo>
                <a:lnTo>
                  <a:pt x="261" y="4"/>
                </a:lnTo>
                <a:lnTo>
                  <a:pt x="262" y="6"/>
                </a:lnTo>
                <a:lnTo>
                  <a:pt x="262" y="9"/>
                </a:lnTo>
                <a:lnTo>
                  <a:pt x="263" y="11"/>
                </a:lnTo>
                <a:lnTo>
                  <a:pt x="263" y="12"/>
                </a:lnTo>
                <a:lnTo>
                  <a:pt x="264" y="13"/>
                </a:lnTo>
                <a:lnTo>
                  <a:pt x="264" y="13"/>
                </a:lnTo>
                <a:lnTo>
                  <a:pt x="265" y="12"/>
                </a:lnTo>
                <a:lnTo>
                  <a:pt x="265" y="11"/>
                </a:lnTo>
                <a:lnTo>
                  <a:pt x="266" y="11"/>
                </a:lnTo>
                <a:lnTo>
                  <a:pt x="266" y="10"/>
                </a:lnTo>
                <a:lnTo>
                  <a:pt x="267" y="11"/>
                </a:lnTo>
                <a:lnTo>
                  <a:pt x="267" y="12"/>
                </a:lnTo>
                <a:lnTo>
                  <a:pt x="268" y="12"/>
                </a:lnTo>
                <a:lnTo>
                  <a:pt x="268" y="13"/>
                </a:lnTo>
                <a:lnTo>
                  <a:pt x="269" y="13"/>
                </a:lnTo>
                <a:lnTo>
                  <a:pt x="269" y="13"/>
                </a:lnTo>
                <a:lnTo>
                  <a:pt x="270" y="11"/>
                </a:lnTo>
                <a:lnTo>
                  <a:pt x="270" y="9"/>
                </a:lnTo>
                <a:lnTo>
                  <a:pt x="271" y="7"/>
                </a:lnTo>
                <a:lnTo>
                  <a:pt x="271" y="5"/>
                </a:lnTo>
                <a:lnTo>
                  <a:pt x="272" y="3"/>
                </a:lnTo>
                <a:lnTo>
                  <a:pt x="272" y="2"/>
                </a:lnTo>
                <a:lnTo>
                  <a:pt x="273" y="2"/>
                </a:lnTo>
                <a:lnTo>
                  <a:pt x="273" y="3"/>
                </a:lnTo>
                <a:lnTo>
                  <a:pt x="274" y="5"/>
                </a:lnTo>
                <a:lnTo>
                  <a:pt x="274" y="7"/>
                </a:lnTo>
                <a:lnTo>
                  <a:pt x="275" y="9"/>
                </a:lnTo>
                <a:lnTo>
                  <a:pt x="275" y="11"/>
                </a:lnTo>
                <a:lnTo>
                  <a:pt x="276" y="12"/>
                </a:lnTo>
                <a:lnTo>
                  <a:pt x="276" y="12"/>
                </a:lnTo>
                <a:lnTo>
                  <a:pt x="277" y="12"/>
                </a:lnTo>
                <a:lnTo>
                  <a:pt x="277" y="12"/>
                </a:lnTo>
                <a:lnTo>
                  <a:pt x="278" y="11"/>
                </a:lnTo>
                <a:lnTo>
                  <a:pt x="278" y="11"/>
                </a:lnTo>
                <a:lnTo>
                  <a:pt x="279" y="11"/>
                </a:lnTo>
                <a:lnTo>
                  <a:pt x="279" y="11"/>
                </a:lnTo>
                <a:lnTo>
                  <a:pt x="280" y="12"/>
                </a:lnTo>
                <a:lnTo>
                  <a:pt x="280" y="12"/>
                </a:lnTo>
                <a:lnTo>
                  <a:pt x="281" y="13"/>
                </a:lnTo>
                <a:lnTo>
                  <a:pt x="281" y="12"/>
                </a:lnTo>
                <a:lnTo>
                  <a:pt x="282" y="12"/>
                </a:lnTo>
                <a:lnTo>
                  <a:pt x="282" y="10"/>
                </a:lnTo>
                <a:lnTo>
                  <a:pt x="283" y="8"/>
                </a:lnTo>
                <a:lnTo>
                  <a:pt x="283" y="6"/>
                </a:lnTo>
                <a:lnTo>
                  <a:pt x="284" y="5"/>
                </a:lnTo>
                <a:lnTo>
                  <a:pt x="284" y="3"/>
                </a:lnTo>
                <a:lnTo>
                  <a:pt x="285" y="3"/>
                </a:lnTo>
                <a:lnTo>
                  <a:pt x="285" y="3"/>
                </a:lnTo>
                <a:lnTo>
                  <a:pt x="286" y="4"/>
                </a:lnTo>
                <a:lnTo>
                  <a:pt x="286" y="6"/>
                </a:lnTo>
                <a:lnTo>
                  <a:pt x="287" y="8"/>
                </a:lnTo>
                <a:lnTo>
                  <a:pt x="287" y="9"/>
                </a:lnTo>
                <a:lnTo>
                  <a:pt x="288" y="11"/>
                </a:lnTo>
                <a:lnTo>
                  <a:pt x="288" y="12"/>
                </a:lnTo>
                <a:lnTo>
                  <a:pt x="289" y="12"/>
                </a:lnTo>
                <a:lnTo>
                  <a:pt x="289" y="12"/>
                </a:lnTo>
                <a:lnTo>
                  <a:pt x="290" y="11"/>
                </a:lnTo>
                <a:lnTo>
                  <a:pt x="290" y="11"/>
                </a:lnTo>
                <a:lnTo>
                  <a:pt x="291" y="11"/>
                </a:lnTo>
                <a:lnTo>
                  <a:pt x="291" y="11"/>
                </a:lnTo>
                <a:lnTo>
                  <a:pt x="292" y="11"/>
                </a:lnTo>
                <a:lnTo>
                  <a:pt x="292" y="12"/>
                </a:lnTo>
                <a:lnTo>
                  <a:pt x="293" y="12"/>
                </a:lnTo>
                <a:lnTo>
                  <a:pt x="293" y="12"/>
                </a:lnTo>
                <a:lnTo>
                  <a:pt x="294" y="11"/>
                </a:lnTo>
                <a:lnTo>
                  <a:pt x="294" y="11"/>
                </a:lnTo>
                <a:lnTo>
                  <a:pt x="295" y="9"/>
                </a:lnTo>
                <a:lnTo>
                  <a:pt x="295" y="8"/>
                </a:lnTo>
                <a:lnTo>
                  <a:pt x="296" y="6"/>
                </a:lnTo>
                <a:lnTo>
                  <a:pt x="296" y="5"/>
                </a:lnTo>
                <a:lnTo>
                  <a:pt x="297" y="4"/>
                </a:lnTo>
                <a:lnTo>
                  <a:pt x="297" y="4"/>
                </a:lnTo>
                <a:lnTo>
                  <a:pt x="298" y="5"/>
                </a:lnTo>
                <a:lnTo>
                  <a:pt x="298" y="5"/>
                </a:lnTo>
                <a:lnTo>
                  <a:pt x="299" y="7"/>
                </a:lnTo>
                <a:lnTo>
                  <a:pt x="299" y="8"/>
                </a:lnTo>
                <a:lnTo>
                  <a:pt x="300" y="10"/>
                </a:lnTo>
                <a:lnTo>
                  <a:pt x="300" y="11"/>
                </a:lnTo>
                <a:lnTo>
                  <a:pt x="301" y="11"/>
                </a:lnTo>
                <a:lnTo>
                  <a:pt x="301" y="12"/>
                </a:lnTo>
                <a:lnTo>
                  <a:pt x="302" y="12"/>
                </a:lnTo>
                <a:lnTo>
                  <a:pt x="302" y="11"/>
                </a:lnTo>
                <a:lnTo>
                  <a:pt x="303" y="11"/>
                </a:lnTo>
                <a:lnTo>
                  <a:pt x="303" y="11"/>
                </a:lnTo>
                <a:lnTo>
                  <a:pt x="304" y="11"/>
                </a:lnTo>
                <a:lnTo>
                  <a:pt x="304" y="11"/>
                </a:lnTo>
                <a:lnTo>
                  <a:pt x="305" y="11"/>
                </a:lnTo>
                <a:lnTo>
                  <a:pt x="305" y="11"/>
                </a:lnTo>
                <a:lnTo>
                  <a:pt x="306" y="11"/>
                </a:lnTo>
                <a:lnTo>
                  <a:pt x="306" y="10"/>
                </a:lnTo>
                <a:lnTo>
                  <a:pt x="307" y="10"/>
                </a:lnTo>
                <a:lnTo>
                  <a:pt x="307" y="9"/>
                </a:lnTo>
                <a:lnTo>
                  <a:pt x="308" y="8"/>
                </a:lnTo>
                <a:lnTo>
                  <a:pt x="308" y="7"/>
                </a:lnTo>
                <a:lnTo>
                  <a:pt x="309" y="6"/>
                </a:lnTo>
                <a:lnTo>
                  <a:pt x="310" y="5"/>
                </a:lnTo>
                <a:lnTo>
                  <a:pt x="310" y="5"/>
                </a:lnTo>
                <a:lnTo>
                  <a:pt x="311" y="5"/>
                </a:lnTo>
                <a:lnTo>
                  <a:pt x="311" y="6"/>
                </a:lnTo>
                <a:lnTo>
                  <a:pt x="312" y="7"/>
                </a:lnTo>
                <a:lnTo>
                  <a:pt x="312" y="9"/>
                </a:lnTo>
                <a:lnTo>
                  <a:pt x="313" y="10"/>
                </a:lnTo>
                <a:lnTo>
                  <a:pt x="313" y="11"/>
                </a:lnTo>
                <a:lnTo>
                  <a:pt x="314" y="12"/>
                </a:lnTo>
                <a:lnTo>
                  <a:pt x="314" y="12"/>
                </a:lnTo>
                <a:lnTo>
                  <a:pt x="315" y="12"/>
                </a:lnTo>
                <a:lnTo>
                  <a:pt x="315" y="11"/>
                </a:lnTo>
                <a:lnTo>
                  <a:pt x="316" y="11"/>
                </a:lnTo>
                <a:lnTo>
                  <a:pt x="316" y="11"/>
                </a:lnTo>
                <a:lnTo>
                  <a:pt x="317" y="10"/>
                </a:lnTo>
                <a:lnTo>
                  <a:pt x="317" y="10"/>
                </a:lnTo>
                <a:lnTo>
                  <a:pt x="318" y="10"/>
                </a:lnTo>
                <a:lnTo>
                  <a:pt x="318" y="10"/>
                </a:lnTo>
                <a:lnTo>
                  <a:pt x="319" y="10"/>
                </a:lnTo>
                <a:lnTo>
                  <a:pt x="319" y="10"/>
                </a:lnTo>
                <a:lnTo>
                  <a:pt x="320" y="9"/>
                </a:lnTo>
                <a:lnTo>
                  <a:pt x="320" y="9"/>
                </a:lnTo>
                <a:lnTo>
                  <a:pt x="321" y="8"/>
                </a:lnTo>
                <a:lnTo>
                  <a:pt x="321" y="7"/>
                </a:lnTo>
                <a:lnTo>
                  <a:pt x="322" y="7"/>
                </a:lnTo>
                <a:lnTo>
                  <a:pt x="322" y="6"/>
                </a:lnTo>
                <a:lnTo>
                  <a:pt x="323" y="6"/>
                </a:lnTo>
                <a:lnTo>
                  <a:pt x="323" y="6"/>
                </a:lnTo>
                <a:lnTo>
                  <a:pt x="324" y="7"/>
                </a:lnTo>
                <a:lnTo>
                  <a:pt x="324" y="8"/>
                </a:lnTo>
                <a:lnTo>
                  <a:pt x="325" y="9"/>
                </a:lnTo>
                <a:lnTo>
                  <a:pt x="325" y="10"/>
                </a:lnTo>
                <a:lnTo>
                  <a:pt x="326" y="11"/>
                </a:lnTo>
                <a:lnTo>
                  <a:pt x="326" y="12"/>
                </a:lnTo>
                <a:lnTo>
                  <a:pt x="327" y="12"/>
                </a:lnTo>
                <a:lnTo>
                  <a:pt x="327" y="12"/>
                </a:lnTo>
                <a:lnTo>
                  <a:pt x="328" y="11"/>
                </a:lnTo>
                <a:lnTo>
                  <a:pt x="328" y="11"/>
                </a:lnTo>
                <a:lnTo>
                  <a:pt x="329" y="10"/>
                </a:lnTo>
                <a:lnTo>
                  <a:pt x="329" y="9"/>
                </a:lnTo>
                <a:lnTo>
                  <a:pt x="330" y="9"/>
                </a:lnTo>
                <a:lnTo>
                  <a:pt x="330" y="9"/>
                </a:lnTo>
                <a:lnTo>
                  <a:pt x="331" y="9"/>
                </a:lnTo>
                <a:lnTo>
                  <a:pt x="331" y="9"/>
                </a:lnTo>
                <a:lnTo>
                  <a:pt x="332" y="9"/>
                </a:lnTo>
                <a:lnTo>
                  <a:pt x="332" y="9"/>
                </a:lnTo>
                <a:lnTo>
                  <a:pt x="333" y="9"/>
                </a:lnTo>
                <a:lnTo>
                  <a:pt x="333" y="9"/>
                </a:lnTo>
                <a:lnTo>
                  <a:pt x="334" y="8"/>
                </a:lnTo>
                <a:lnTo>
                  <a:pt x="334" y="8"/>
                </a:lnTo>
                <a:lnTo>
                  <a:pt x="335" y="7"/>
                </a:lnTo>
                <a:lnTo>
                  <a:pt x="335" y="7"/>
                </a:lnTo>
                <a:lnTo>
                  <a:pt x="336" y="7"/>
                </a:lnTo>
                <a:lnTo>
                  <a:pt x="336" y="7"/>
                </a:lnTo>
                <a:lnTo>
                  <a:pt x="337" y="8"/>
                </a:lnTo>
                <a:lnTo>
                  <a:pt x="337" y="9"/>
                </a:lnTo>
                <a:lnTo>
                  <a:pt x="338" y="11"/>
                </a:lnTo>
                <a:lnTo>
                  <a:pt x="338" y="12"/>
                </a:lnTo>
                <a:lnTo>
                  <a:pt x="339" y="12"/>
                </a:lnTo>
                <a:lnTo>
                  <a:pt x="339" y="12"/>
                </a:lnTo>
                <a:lnTo>
                  <a:pt x="340" y="12"/>
                </a:lnTo>
                <a:lnTo>
                  <a:pt x="340" y="11"/>
                </a:lnTo>
                <a:lnTo>
                  <a:pt x="341" y="10"/>
                </a:lnTo>
                <a:lnTo>
                  <a:pt x="341" y="9"/>
                </a:lnTo>
                <a:lnTo>
                  <a:pt x="342" y="8"/>
                </a:lnTo>
                <a:lnTo>
                  <a:pt x="342" y="8"/>
                </a:lnTo>
                <a:lnTo>
                  <a:pt x="343" y="8"/>
                </a:lnTo>
                <a:lnTo>
                  <a:pt x="343" y="8"/>
                </a:lnTo>
                <a:lnTo>
                  <a:pt x="344" y="9"/>
                </a:lnTo>
                <a:lnTo>
                  <a:pt x="344" y="9"/>
                </a:lnTo>
                <a:lnTo>
                  <a:pt x="345" y="10"/>
                </a:lnTo>
                <a:lnTo>
                  <a:pt x="345" y="10"/>
                </a:lnTo>
                <a:lnTo>
                  <a:pt x="346" y="10"/>
                </a:lnTo>
                <a:lnTo>
                  <a:pt x="346" y="9"/>
                </a:lnTo>
                <a:lnTo>
                  <a:pt x="347" y="8"/>
                </a:lnTo>
                <a:lnTo>
                  <a:pt x="347" y="8"/>
                </a:lnTo>
                <a:lnTo>
                  <a:pt x="348" y="7"/>
                </a:lnTo>
                <a:lnTo>
                  <a:pt x="348" y="7"/>
                </a:lnTo>
                <a:lnTo>
                  <a:pt x="349" y="8"/>
                </a:lnTo>
                <a:lnTo>
                  <a:pt x="349" y="9"/>
                </a:lnTo>
                <a:lnTo>
                  <a:pt x="350" y="10"/>
                </a:lnTo>
                <a:lnTo>
                  <a:pt x="350" y="11"/>
                </a:lnTo>
                <a:lnTo>
                  <a:pt x="351" y="12"/>
                </a:lnTo>
                <a:lnTo>
                  <a:pt x="351" y="12"/>
                </a:lnTo>
                <a:lnTo>
                  <a:pt x="352" y="12"/>
                </a:lnTo>
                <a:lnTo>
                  <a:pt x="352" y="11"/>
                </a:lnTo>
                <a:lnTo>
                  <a:pt x="353" y="10"/>
                </a:lnTo>
                <a:lnTo>
                  <a:pt x="353" y="8"/>
                </a:lnTo>
                <a:lnTo>
                  <a:pt x="354" y="7"/>
                </a:lnTo>
                <a:lnTo>
                  <a:pt x="354" y="6"/>
                </a:lnTo>
                <a:lnTo>
                  <a:pt x="355" y="6"/>
                </a:lnTo>
                <a:lnTo>
                  <a:pt x="355" y="7"/>
                </a:lnTo>
                <a:lnTo>
                  <a:pt x="356" y="8"/>
                </a:lnTo>
                <a:lnTo>
                  <a:pt x="356" y="9"/>
                </a:lnTo>
                <a:lnTo>
                  <a:pt x="357" y="10"/>
                </a:lnTo>
                <a:lnTo>
                  <a:pt x="357" y="11"/>
                </a:lnTo>
                <a:lnTo>
                  <a:pt x="358" y="11"/>
                </a:lnTo>
                <a:lnTo>
                  <a:pt x="358" y="10"/>
                </a:lnTo>
                <a:lnTo>
                  <a:pt x="359" y="10"/>
                </a:lnTo>
                <a:lnTo>
                  <a:pt x="359" y="9"/>
                </a:lnTo>
                <a:lnTo>
                  <a:pt x="360" y="8"/>
                </a:lnTo>
                <a:lnTo>
                  <a:pt x="360" y="8"/>
                </a:lnTo>
                <a:lnTo>
                  <a:pt x="361" y="8"/>
                </a:lnTo>
                <a:lnTo>
                  <a:pt x="361" y="8"/>
                </a:lnTo>
                <a:lnTo>
                  <a:pt x="362" y="10"/>
                </a:lnTo>
                <a:lnTo>
                  <a:pt x="362" y="11"/>
                </a:lnTo>
                <a:lnTo>
                  <a:pt x="363" y="12"/>
                </a:lnTo>
                <a:lnTo>
                  <a:pt x="363" y="13"/>
                </a:lnTo>
                <a:lnTo>
                  <a:pt x="364" y="12"/>
                </a:lnTo>
                <a:lnTo>
                  <a:pt x="364" y="12"/>
                </a:lnTo>
                <a:lnTo>
                  <a:pt x="365" y="10"/>
                </a:lnTo>
                <a:lnTo>
                  <a:pt x="365" y="8"/>
                </a:lnTo>
                <a:lnTo>
                  <a:pt x="366" y="6"/>
                </a:lnTo>
                <a:lnTo>
                  <a:pt x="366" y="5"/>
                </a:lnTo>
                <a:lnTo>
                  <a:pt x="367" y="5"/>
                </a:lnTo>
                <a:lnTo>
                  <a:pt x="367" y="5"/>
                </a:lnTo>
                <a:lnTo>
                  <a:pt x="368" y="6"/>
                </a:lnTo>
                <a:lnTo>
                  <a:pt x="368" y="8"/>
                </a:lnTo>
                <a:lnTo>
                  <a:pt x="369" y="9"/>
                </a:lnTo>
                <a:lnTo>
                  <a:pt x="369" y="11"/>
                </a:lnTo>
                <a:lnTo>
                  <a:pt x="370" y="12"/>
                </a:lnTo>
                <a:lnTo>
                  <a:pt x="370" y="12"/>
                </a:lnTo>
                <a:lnTo>
                  <a:pt x="371" y="11"/>
                </a:lnTo>
                <a:lnTo>
                  <a:pt x="371" y="10"/>
                </a:lnTo>
                <a:lnTo>
                  <a:pt x="372" y="9"/>
                </a:lnTo>
                <a:lnTo>
                  <a:pt x="372" y="8"/>
                </a:lnTo>
                <a:lnTo>
                  <a:pt x="373" y="8"/>
                </a:lnTo>
                <a:lnTo>
                  <a:pt x="374" y="8"/>
                </a:lnTo>
                <a:lnTo>
                  <a:pt x="374" y="9"/>
                </a:lnTo>
                <a:lnTo>
                  <a:pt x="375" y="11"/>
                </a:lnTo>
                <a:lnTo>
                  <a:pt x="375" y="12"/>
                </a:lnTo>
                <a:lnTo>
                  <a:pt x="376" y="13"/>
                </a:lnTo>
                <a:lnTo>
                  <a:pt x="376" y="13"/>
                </a:lnTo>
                <a:lnTo>
                  <a:pt x="377" y="12"/>
                </a:lnTo>
                <a:lnTo>
                  <a:pt x="377" y="11"/>
                </a:lnTo>
                <a:lnTo>
                  <a:pt x="378" y="9"/>
                </a:lnTo>
                <a:lnTo>
                  <a:pt x="378" y="6"/>
                </a:lnTo>
                <a:lnTo>
                  <a:pt x="379" y="5"/>
                </a:lnTo>
                <a:lnTo>
                  <a:pt x="379" y="4"/>
                </a:lnTo>
                <a:lnTo>
                  <a:pt x="380" y="4"/>
                </a:lnTo>
                <a:lnTo>
                  <a:pt x="380" y="5"/>
                </a:lnTo>
                <a:lnTo>
                  <a:pt x="381" y="6"/>
                </a:lnTo>
                <a:lnTo>
                  <a:pt x="381" y="8"/>
                </a:lnTo>
                <a:lnTo>
                  <a:pt x="382" y="10"/>
                </a:lnTo>
                <a:lnTo>
                  <a:pt x="382" y="12"/>
                </a:lnTo>
                <a:lnTo>
                  <a:pt x="383" y="12"/>
                </a:lnTo>
                <a:lnTo>
                  <a:pt x="383" y="12"/>
                </a:lnTo>
                <a:lnTo>
                  <a:pt x="384" y="12"/>
                </a:lnTo>
                <a:lnTo>
                  <a:pt x="384" y="10"/>
                </a:lnTo>
                <a:lnTo>
                  <a:pt x="385" y="9"/>
                </a:lnTo>
                <a:lnTo>
                  <a:pt x="385" y="9"/>
                </a:lnTo>
                <a:lnTo>
                  <a:pt x="386" y="8"/>
                </a:lnTo>
                <a:lnTo>
                  <a:pt x="386" y="9"/>
                </a:lnTo>
                <a:lnTo>
                  <a:pt x="387" y="10"/>
                </a:lnTo>
                <a:lnTo>
                  <a:pt x="387" y="12"/>
                </a:lnTo>
                <a:lnTo>
                  <a:pt x="388" y="13"/>
                </a:lnTo>
                <a:lnTo>
                  <a:pt x="388" y="13"/>
                </a:lnTo>
                <a:lnTo>
                  <a:pt x="389" y="13"/>
                </a:lnTo>
                <a:lnTo>
                  <a:pt x="389" y="11"/>
                </a:lnTo>
                <a:lnTo>
                  <a:pt x="390" y="9"/>
                </a:lnTo>
                <a:lnTo>
                  <a:pt x="390" y="7"/>
                </a:lnTo>
                <a:lnTo>
                  <a:pt x="391" y="4"/>
                </a:lnTo>
                <a:lnTo>
                  <a:pt x="391" y="3"/>
                </a:lnTo>
                <a:lnTo>
                  <a:pt x="392" y="2"/>
                </a:lnTo>
                <a:lnTo>
                  <a:pt x="392" y="3"/>
                </a:lnTo>
                <a:lnTo>
                  <a:pt x="393" y="4"/>
                </a:lnTo>
                <a:lnTo>
                  <a:pt x="393" y="7"/>
                </a:lnTo>
                <a:lnTo>
                  <a:pt x="394" y="9"/>
                </a:lnTo>
                <a:lnTo>
                  <a:pt x="394" y="11"/>
                </a:lnTo>
                <a:lnTo>
                  <a:pt x="395" y="13"/>
                </a:lnTo>
                <a:lnTo>
                  <a:pt x="395" y="13"/>
                </a:lnTo>
                <a:lnTo>
                  <a:pt x="396" y="13"/>
                </a:lnTo>
                <a:lnTo>
                  <a:pt x="396" y="12"/>
                </a:lnTo>
                <a:lnTo>
                  <a:pt x="397" y="11"/>
                </a:lnTo>
                <a:lnTo>
                  <a:pt x="397" y="9"/>
                </a:lnTo>
                <a:lnTo>
                  <a:pt x="398" y="9"/>
                </a:lnTo>
                <a:lnTo>
                  <a:pt x="398" y="9"/>
                </a:lnTo>
                <a:lnTo>
                  <a:pt x="399" y="10"/>
                </a:lnTo>
                <a:lnTo>
                  <a:pt x="399" y="11"/>
                </a:lnTo>
                <a:lnTo>
                  <a:pt x="400" y="13"/>
                </a:lnTo>
                <a:lnTo>
                  <a:pt x="400" y="13"/>
                </a:lnTo>
                <a:lnTo>
                  <a:pt x="401" y="13"/>
                </a:lnTo>
                <a:lnTo>
                  <a:pt x="401" y="12"/>
                </a:lnTo>
                <a:lnTo>
                  <a:pt x="402" y="10"/>
                </a:lnTo>
                <a:lnTo>
                  <a:pt x="402" y="8"/>
                </a:lnTo>
                <a:lnTo>
                  <a:pt x="403" y="5"/>
                </a:lnTo>
                <a:lnTo>
                  <a:pt x="403" y="3"/>
                </a:lnTo>
                <a:lnTo>
                  <a:pt x="404" y="1"/>
                </a:lnTo>
                <a:lnTo>
                  <a:pt x="404" y="1"/>
                </a:lnTo>
                <a:lnTo>
                  <a:pt x="405" y="3"/>
                </a:lnTo>
                <a:lnTo>
                  <a:pt x="405" y="5"/>
                </a:lnTo>
                <a:lnTo>
                  <a:pt x="406" y="7"/>
                </a:lnTo>
                <a:lnTo>
                  <a:pt x="406" y="10"/>
                </a:lnTo>
                <a:lnTo>
                  <a:pt x="407" y="12"/>
                </a:lnTo>
                <a:lnTo>
                  <a:pt x="407" y="13"/>
                </a:lnTo>
                <a:lnTo>
                  <a:pt x="408" y="14"/>
                </a:lnTo>
                <a:lnTo>
                  <a:pt x="408" y="13"/>
                </a:lnTo>
                <a:lnTo>
                  <a:pt x="409" y="12"/>
                </a:lnTo>
                <a:lnTo>
                  <a:pt x="409" y="11"/>
                </a:lnTo>
                <a:lnTo>
                  <a:pt x="410" y="10"/>
                </a:lnTo>
                <a:lnTo>
                  <a:pt x="410" y="9"/>
                </a:lnTo>
                <a:lnTo>
                  <a:pt x="411" y="10"/>
                </a:lnTo>
                <a:lnTo>
                  <a:pt x="411" y="11"/>
                </a:lnTo>
                <a:lnTo>
                  <a:pt x="412" y="12"/>
                </a:lnTo>
                <a:lnTo>
                  <a:pt x="412" y="13"/>
                </a:lnTo>
                <a:lnTo>
                  <a:pt x="413" y="14"/>
                </a:lnTo>
                <a:lnTo>
                  <a:pt x="413" y="13"/>
                </a:lnTo>
                <a:lnTo>
                  <a:pt x="414" y="11"/>
                </a:lnTo>
                <a:lnTo>
                  <a:pt x="414" y="9"/>
                </a:lnTo>
                <a:lnTo>
                  <a:pt x="415" y="6"/>
                </a:lnTo>
                <a:lnTo>
                  <a:pt x="415" y="3"/>
                </a:lnTo>
                <a:lnTo>
                  <a:pt x="416" y="1"/>
                </a:lnTo>
                <a:lnTo>
                  <a:pt x="416" y="0"/>
                </a:lnTo>
                <a:lnTo>
                  <a:pt x="417" y="1"/>
                </a:lnTo>
                <a:lnTo>
                  <a:pt x="417" y="3"/>
                </a:lnTo>
                <a:lnTo>
                  <a:pt x="418" y="5"/>
                </a:lnTo>
                <a:lnTo>
                  <a:pt x="418" y="8"/>
                </a:lnTo>
                <a:lnTo>
                  <a:pt x="419" y="11"/>
                </a:lnTo>
                <a:lnTo>
                  <a:pt x="419" y="13"/>
                </a:lnTo>
                <a:lnTo>
                  <a:pt x="420" y="14"/>
                </a:lnTo>
                <a:lnTo>
                  <a:pt x="420" y="14"/>
                </a:lnTo>
                <a:lnTo>
                  <a:pt x="421" y="13"/>
                </a:lnTo>
                <a:lnTo>
                  <a:pt x="421" y="12"/>
                </a:lnTo>
                <a:lnTo>
                  <a:pt x="422" y="11"/>
                </a:lnTo>
                <a:lnTo>
                  <a:pt x="422" y="10"/>
                </a:lnTo>
                <a:lnTo>
                  <a:pt x="423" y="10"/>
                </a:lnTo>
                <a:lnTo>
                  <a:pt x="423" y="11"/>
                </a:lnTo>
                <a:lnTo>
                  <a:pt x="424" y="12"/>
                </a:lnTo>
                <a:lnTo>
                  <a:pt x="424" y="13"/>
                </a:lnTo>
                <a:lnTo>
                  <a:pt x="425" y="14"/>
                </a:lnTo>
                <a:lnTo>
                  <a:pt x="425" y="14"/>
                </a:lnTo>
                <a:lnTo>
                  <a:pt x="426" y="13"/>
                </a:lnTo>
                <a:lnTo>
                  <a:pt x="426" y="11"/>
                </a:lnTo>
                <a:lnTo>
                  <a:pt x="427" y="8"/>
                </a:lnTo>
                <a:lnTo>
                  <a:pt x="427" y="5"/>
                </a:lnTo>
                <a:lnTo>
                  <a:pt x="428" y="2"/>
                </a:lnTo>
                <a:lnTo>
                  <a:pt x="428" y="1"/>
                </a:lnTo>
                <a:lnTo>
                  <a:pt x="429" y="0"/>
                </a:lnTo>
                <a:lnTo>
                  <a:pt x="429" y="1"/>
                </a:lnTo>
                <a:lnTo>
                  <a:pt x="430" y="3"/>
                </a:lnTo>
                <a:lnTo>
                  <a:pt x="430" y="6"/>
                </a:lnTo>
                <a:lnTo>
                  <a:pt x="431" y="9"/>
                </a:lnTo>
                <a:lnTo>
                  <a:pt x="431" y="11"/>
                </a:lnTo>
                <a:lnTo>
                  <a:pt x="432" y="13"/>
                </a:lnTo>
                <a:lnTo>
                  <a:pt x="432" y="14"/>
                </a:lnTo>
                <a:lnTo>
                  <a:pt x="433" y="13"/>
                </a:lnTo>
                <a:lnTo>
                  <a:pt x="433" y="13"/>
                </a:lnTo>
                <a:lnTo>
                  <a:pt x="434" y="12"/>
                </a:lnTo>
                <a:lnTo>
                  <a:pt x="434" y="11"/>
                </a:lnTo>
                <a:lnTo>
                  <a:pt x="435" y="10"/>
                </a:lnTo>
                <a:lnTo>
                  <a:pt x="435" y="11"/>
                </a:lnTo>
                <a:lnTo>
                  <a:pt x="436" y="11"/>
                </a:lnTo>
                <a:lnTo>
                  <a:pt x="437" y="12"/>
                </a:lnTo>
                <a:lnTo>
                  <a:pt x="437" y="13"/>
                </a:lnTo>
                <a:lnTo>
                  <a:pt x="438" y="14"/>
                </a:lnTo>
                <a:lnTo>
                  <a:pt x="438" y="13"/>
                </a:lnTo>
                <a:lnTo>
                  <a:pt x="439" y="12"/>
                </a:lnTo>
                <a:lnTo>
                  <a:pt x="439" y="10"/>
                </a:lnTo>
                <a:lnTo>
                  <a:pt x="440" y="7"/>
                </a:lnTo>
                <a:lnTo>
                  <a:pt x="440" y="4"/>
                </a:lnTo>
                <a:lnTo>
                  <a:pt x="441" y="2"/>
                </a:lnTo>
                <a:lnTo>
                  <a:pt x="441" y="0"/>
                </a:lnTo>
                <a:lnTo>
                  <a:pt x="442" y="0"/>
                </a:lnTo>
                <a:lnTo>
                  <a:pt x="442" y="2"/>
                </a:lnTo>
                <a:lnTo>
                  <a:pt x="443" y="4"/>
                </a:lnTo>
                <a:lnTo>
                  <a:pt x="443" y="7"/>
                </a:lnTo>
                <a:lnTo>
                  <a:pt x="444" y="9"/>
                </a:lnTo>
                <a:lnTo>
                  <a:pt x="444" y="12"/>
                </a:lnTo>
                <a:lnTo>
                  <a:pt x="445" y="13"/>
                </a:lnTo>
                <a:lnTo>
                  <a:pt x="445" y="13"/>
                </a:lnTo>
                <a:lnTo>
                  <a:pt x="446" y="13"/>
                </a:lnTo>
                <a:lnTo>
                  <a:pt x="446" y="12"/>
                </a:lnTo>
                <a:lnTo>
                  <a:pt x="447" y="11"/>
                </a:lnTo>
                <a:lnTo>
                  <a:pt x="447" y="11"/>
                </a:lnTo>
                <a:lnTo>
                  <a:pt x="448" y="11"/>
                </a:lnTo>
                <a:lnTo>
                  <a:pt x="448" y="11"/>
                </a:lnTo>
                <a:lnTo>
                  <a:pt x="449" y="12"/>
                </a:lnTo>
                <a:lnTo>
                  <a:pt x="449" y="13"/>
                </a:lnTo>
                <a:lnTo>
                  <a:pt x="450" y="13"/>
                </a:lnTo>
                <a:lnTo>
                  <a:pt x="450" y="14"/>
                </a:lnTo>
                <a:lnTo>
                  <a:pt x="451" y="13"/>
                </a:lnTo>
                <a:lnTo>
                  <a:pt x="451" y="11"/>
                </a:lnTo>
                <a:lnTo>
                  <a:pt x="452" y="9"/>
                </a:lnTo>
                <a:lnTo>
                  <a:pt x="452" y="6"/>
                </a:lnTo>
                <a:lnTo>
                  <a:pt x="453" y="3"/>
                </a:lnTo>
                <a:lnTo>
                  <a:pt x="453" y="2"/>
                </a:lnTo>
                <a:lnTo>
                  <a:pt x="454" y="1"/>
                </a:lnTo>
                <a:lnTo>
                  <a:pt x="454" y="1"/>
                </a:lnTo>
                <a:lnTo>
                  <a:pt x="455" y="3"/>
                </a:lnTo>
                <a:lnTo>
                  <a:pt x="455" y="5"/>
                </a:lnTo>
                <a:lnTo>
                  <a:pt x="456" y="7"/>
                </a:lnTo>
                <a:lnTo>
                  <a:pt x="456" y="10"/>
                </a:lnTo>
                <a:lnTo>
                  <a:pt x="457" y="12"/>
                </a:lnTo>
                <a:lnTo>
                  <a:pt x="457" y="13"/>
                </a:lnTo>
                <a:lnTo>
                  <a:pt x="458" y="13"/>
                </a:lnTo>
                <a:lnTo>
                  <a:pt x="458" y="13"/>
                </a:lnTo>
                <a:lnTo>
                  <a:pt x="459" y="12"/>
                </a:lnTo>
                <a:lnTo>
                  <a:pt x="459" y="11"/>
                </a:lnTo>
                <a:lnTo>
                  <a:pt x="460" y="11"/>
                </a:lnTo>
                <a:lnTo>
                  <a:pt x="460" y="11"/>
                </a:lnTo>
                <a:lnTo>
                  <a:pt x="461" y="11"/>
                </a:lnTo>
                <a:lnTo>
                  <a:pt x="461" y="12"/>
                </a:lnTo>
                <a:lnTo>
                  <a:pt x="462" y="13"/>
                </a:lnTo>
                <a:lnTo>
                  <a:pt x="462" y="13"/>
                </a:lnTo>
                <a:lnTo>
                  <a:pt x="463" y="13"/>
                </a:lnTo>
                <a:lnTo>
                  <a:pt x="463" y="12"/>
                </a:lnTo>
                <a:lnTo>
                  <a:pt x="464" y="10"/>
                </a:lnTo>
                <a:lnTo>
                  <a:pt x="464" y="8"/>
                </a:lnTo>
                <a:lnTo>
                  <a:pt x="465" y="6"/>
                </a:lnTo>
                <a:lnTo>
                  <a:pt x="465" y="4"/>
                </a:lnTo>
                <a:lnTo>
                  <a:pt x="466" y="2"/>
                </a:lnTo>
                <a:lnTo>
                  <a:pt x="466" y="2"/>
                </a:lnTo>
                <a:lnTo>
                  <a:pt x="467" y="2"/>
                </a:lnTo>
                <a:lnTo>
                  <a:pt x="467" y="4"/>
                </a:lnTo>
                <a:lnTo>
                  <a:pt x="468" y="6"/>
                </a:lnTo>
                <a:lnTo>
                  <a:pt x="468" y="8"/>
                </a:lnTo>
                <a:lnTo>
                  <a:pt x="469" y="10"/>
                </a:lnTo>
                <a:lnTo>
                  <a:pt x="469" y="12"/>
                </a:lnTo>
                <a:lnTo>
                  <a:pt x="470" y="13"/>
                </a:lnTo>
                <a:lnTo>
                  <a:pt x="470" y="13"/>
                </a:lnTo>
                <a:lnTo>
                  <a:pt x="471" y="13"/>
                </a:lnTo>
                <a:lnTo>
                  <a:pt x="471" y="12"/>
                </a:lnTo>
                <a:lnTo>
                  <a:pt x="472" y="11"/>
                </a:lnTo>
                <a:lnTo>
                  <a:pt x="472" y="11"/>
                </a:lnTo>
                <a:lnTo>
                  <a:pt x="473" y="11"/>
                </a:lnTo>
                <a:lnTo>
                  <a:pt x="473" y="11"/>
                </a:lnTo>
                <a:lnTo>
                  <a:pt x="474" y="11"/>
                </a:lnTo>
                <a:lnTo>
                  <a:pt x="474" y="12"/>
                </a:lnTo>
                <a:lnTo>
                  <a:pt x="475" y="12"/>
                </a:lnTo>
                <a:lnTo>
                  <a:pt x="475" y="12"/>
                </a:lnTo>
                <a:lnTo>
                  <a:pt x="476" y="11"/>
                </a:lnTo>
                <a:lnTo>
                  <a:pt x="476" y="10"/>
                </a:lnTo>
                <a:lnTo>
                  <a:pt x="477" y="8"/>
                </a:lnTo>
                <a:lnTo>
                  <a:pt x="477" y="6"/>
                </a:lnTo>
                <a:lnTo>
                  <a:pt x="478" y="4"/>
                </a:lnTo>
                <a:lnTo>
                  <a:pt x="478" y="3"/>
                </a:lnTo>
                <a:lnTo>
                  <a:pt x="479" y="3"/>
                </a:lnTo>
                <a:lnTo>
                  <a:pt x="479" y="3"/>
                </a:lnTo>
                <a:lnTo>
                  <a:pt x="480" y="5"/>
                </a:lnTo>
                <a:lnTo>
                  <a:pt x="480" y="6"/>
                </a:lnTo>
                <a:lnTo>
                  <a:pt x="481" y="8"/>
                </a:lnTo>
                <a:lnTo>
                  <a:pt x="481" y="10"/>
                </a:lnTo>
                <a:lnTo>
                  <a:pt x="482" y="12"/>
                </a:lnTo>
                <a:lnTo>
                  <a:pt x="482" y="13"/>
                </a:lnTo>
                <a:lnTo>
                  <a:pt x="483" y="13"/>
                </a:lnTo>
                <a:lnTo>
                  <a:pt x="483" y="12"/>
                </a:lnTo>
                <a:lnTo>
                  <a:pt x="484" y="12"/>
                </a:lnTo>
                <a:lnTo>
                  <a:pt x="484" y="11"/>
                </a:lnTo>
                <a:lnTo>
                  <a:pt x="485" y="10"/>
                </a:lnTo>
                <a:lnTo>
                  <a:pt x="485" y="10"/>
                </a:lnTo>
                <a:lnTo>
                  <a:pt x="486" y="10"/>
                </a:lnTo>
                <a:lnTo>
                  <a:pt x="486" y="10"/>
                </a:lnTo>
                <a:lnTo>
                  <a:pt x="487" y="11"/>
                </a:lnTo>
                <a:lnTo>
                  <a:pt x="487" y="11"/>
                </a:lnTo>
                <a:lnTo>
                  <a:pt x="488" y="11"/>
                </a:lnTo>
                <a:lnTo>
                  <a:pt x="488" y="11"/>
                </a:lnTo>
                <a:lnTo>
                  <a:pt x="489" y="10"/>
                </a:lnTo>
                <a:lnTo>
                  <a:pt x="489" y="8"/>
                </a:lnTo>
                <a:lnTo>
                  <a:pt x="490" y="7"/>
                </a:lnTo>
                <a:lnTo>
                  <a:pt x="490" y="5"/>
                </a:lnTo>
                <a:lnTo>
                  <a:pt x="491" y="4"/>
                </a:lnTo>
                <a:lnTo>
                  <a:pt x="491" y="4"/>
                </a:lnTo>
                <a:lnTo>
                  <a:pt x="492" y="5"/>
                </a:lnTo>
                <a:lnTo>
                  <a:pt x="492" y="6"/>
                </a:lnTo>
                <a:lnTo>
                  <a:pt x="493" y="7"/>
                </a:lnTo>
                <a:lnTo>
                  <a:pt x="493" y="9"/>
                </a:lnTo>
                <a:lnTo>
                  <a:pt x="494" y="11"/>
                </a:lnTo>
                <a:lnTo>
                  <a:pt x="494" y="12"/>
                </a:lnTo>
                <a:lnTo>
                  <a:pt x="495" y="13"/>
                </a:lnTo>
                <a:lnTo>
                  <a:pt x="495" y="13"/>
                </a:lnTo>
                <a:lnTo>
                  <a:pt x="496" y="12"/>
                </a:lnTo>
                <a:lnTo>
                  <a:pt x="496" y="11"/>
                </a:lnTo>
                <a:lnTo>
                  <a:pt x="497" y="11"/>
                </a:lnTo>
                <a:lnTo>
                  <a:pt x="497" y="10"/>
                </a:lnTo>
                <a:lnTo>
                  <a:pt x="498" y="9"/>
                </a:lnTo>
                <a:lnTo>
                  <a:pt x="498" y="9"/>
                </a:lnTo>
                <a:lnTo>
                  <a:pt x="499" y="9"/>
                </a:lnTo>
                <a:lnTo>
                  <a:pt x="500" y="9"/>
                </a:lnTo>
                <a:lnTo>
                  <a:pt x="500" y="10"/>
                </a:lnTo>
                <a:lnTo>
                  <a:pt x="501" y="10"/>
                </a:lnTo>
                <a:lnTo>
                  <a:pt x="501" y="10"/>
                </a:lnTo>
                <a:lnTo>
                  <a:pt x="502" y="10"/>
                </a:lnTo>
                <a:lnTo>
                  <a:pt x="502" y="9"/>
                </a:lnTo>
                <a:lnTo>
                  <a:pt x="503" y="8"/>
                </a:lnTo>
                <a:lnTo>
                  <a:pt x="503" y="7"/>
                </a:lnTo>
                <a:lnTo>
                  <a:pt x="504" y="6"/>
                </a:lnTo>
                <a:lnTo>
                  <a:pt x="504" y="5"/>
                </a:lnTo>
                <a:lnTo>
                  <a:pt x="505" y="6"/>
                </a:lnTo>
                <a:lnTo>
                  <a:pt x="505" y="7"/>
                </a:lnTo>
                <a:lnTo>
                  <a:pt x="506" y="8"/>
                </a:lnTo>
                <a:lnTo>
                  <a:pt x="506" y="10"/>
                </a:lnTo>
                <a:lnTo>
                  <a:pt x="507" y="11"/>
                </a:lnTo>
                <a:lnTo>
                  <a:pt x="507" y="12"/>
                </a:lnTo>
                <a:lnTo>
                  <a:pt x="508" y="13"/>
                </a:lnTo>
                <a:lnTo>
                  <a:pt x="508" y="13"/>
                </a:lnTo>
                <a:lnTo>
                  <a:pt x="509" y="12"/>
                </a:lnTo>
                <a:lnTo>
                  <a:pt x="509" y="11"/>
                </a:lnTo>
                <a:lnTo>
                  <a:pt x="510" y="10"/>
                </a:lnTo>
                <a:lnTo>
                  <a:pt x="510" y="8"/>
                </a:lnTo>
                <a:lnTo>
                  <a:pt x="511" y="7"/>
                </a:lnTo>
                <a:lnTo>
                  <a:pt x="511" y="7"/>
                </a:lnTo>
                <a:lnTo>
                  <a:pt x="512" y="7"/>
                </a:lnTo>
                <a:lnTo>
                  <a:pt x="512" y="8"/>
                </a:lnTo>
                <a:lnTo>
                  <a:pt x="513" y="9"/>
                </a:lnTo>
                <a:lnTo>
                  <a:pt x="513" y="10"/>
                </a:lnTo>
                <a:lnTo>
                  <a:pt x="514" y="10"/>
                </a:lnTo>
                <a:lnTo>
                  <a:pt x="514" y="10"/>
                </a:lnTo>
                <a:lnTo>
                  <a:pt x="515" y="10"/>
                </a:lnTo>
                <a:lnTo>
                  <a:pt x="515" y="9"/>
                </a:lnTo>
                <a:lnTo>
                  <a:pt x="516" y="8"/>
                </a:lnTo>
                <a:lnTo>
                  <a:pt x="516" y="7"/>
                </a:lnTo>
                <a:lnTo>
                  <a:pt x="517" y="7"/>
                </a:lnTo>
                <a:lnTo>
                  <a:pt x="517" y="7"/>
                </a:lnTo>
                <a:lnTo>
                  <a:pt x="518" y="8"/>
                </a:lnTo>
                <a:lnTo>
                  <a:pt x="518" y="9"/>
                </a:lnTo>
                <a:lnTo>
                  <a:pt x="519" y="10"/>
                </a:lnTo>
                <a:lnTo>
                  <a:pt x="519" y="12"/>
                </a:lnTo>
                <a:lnTo>
                  <a:pt x="520" y="13"/>
                </a:lnTo>
                <a:lnTo>
                  <a:pt x="520" y="13"/>
                </a:lnTo>
                <a:lnTo>
                  <a:pt x="521" y="13"/>
                </a:lnTo>
                <a:lnTo>
                  <a:pt x="521" y="11"/>
                </a:lnTo>
                <a:lnTo>
                  <a:pt x="522" y="10"/>
                </a:lnTo>
                <a:lnTo>
                  <a:pt x="522" y="8"/>
                </a:lnTo>
                <a:lnTo>
                  <a:pt x="523" y="7"/>
                </a:lnTo>
                <a:lnTo>
                  <a:pt x="523" y="6"/>
                </a:lnTo>
                <a:lnTo>
                  <a:pt x="524" y="5"/>
                </a:lnTo>
                <a:lnTo>
                  <a:pt x="524" y="6"/>
                </a:lnTo>
                <a:lnTo>
                  <a:pt x="525" y="7"/>
                </a:lnTo>
                <a:lnTo>
                  <a:pt x="525" y="8"/>
                </a:lnTo>
                <a:lnTo>
                  <a:pt x="526" y="10"/>
                </a:lnTo>
                <a:lnTo>
                  <a:pt x="526" y="11"/>
                </a:lnTo>
                <a:lnTo>
                  <a:pt x="527" y="11"/>
                </a:lnTo>
                <a:lnTo>
                  <a:pt x="527" y="11"/>
                </a:lnTo>
                <a:lnTo>
                  <a:pt x="528" y="10"/>
                </a:lnTo>
                <a:lnTo>
                  <a:pt x="528" y="9"/>
                </a:lnTo>
                <a:lnTo>
                  <a:pt x="529" y="8"/>
                </a:lnTo>
                <a:lnTo>
                  <a:pt x="529" y="8"/>
                </a:lnTo>
                <a:lnTo>
                  <a:pt x="530" y="8"/>
                </a:lnTo>
                <a:lnTo>
                  <a:pt x="530" y="9"/>
                </a:lnTo>
                <a:lnTo>
                  <a:pt x="531" y="10"/>
                </a:lnTo>
                <a:lnTo>
                  <a:pt x="531" y="11"/>
                </a:lnTo>
                <a:lnTo>
                  <a:pt x="532" y="12"/>
                </a:lnTo>
                <a:lnTo>
                  <a:pt x="532" y="13"/>
                </a:lnTo>
                <a:lnTo>
                  <a:pt x="533" y="13"/>
                </a:lnTo>
                <a:lnTo>
                  <a:pt x="533" y="12"/>
                </a:lnTo>
                <a:lnTo>
                  <a:pt x="534" y="11"/>
                </a:lnTo>
                <a:lnTo>
                  <a:pt x="534" y="9"/>
                </a:lnTo>
                <a:lnTo>
                  <a:pt x="535" y="7"/>
                </a:lnTo>
                <a:lnTo>
                  <a:pt x="535" y="5"/>
                </a:lnTo>
                <a:lnTo>
                  <a:pt x="536" y="4"/>
                </a:lnTo>
                <a:lnTo>
                  <a:pt x="536" y="4"/>
                </a:lnTo>
                <a:lnTo>
                  <a:pt x="537" y="4"/>
                </a:lnTo>
                <a:lnTo>
                  <a:pt x="537" y="6"/>
                </a:lnTo>
                <a:lnTo>
                  <a:pt x="538" y="8"/>
                </a:lnTo>
                <a:lnTo>
                  <a:pt x="538" y="10"/>
                </a:lnTo>
                <a:lnTo>
                  <a:pt x="539" y="11"/>
                </a:lnTo>
                <a:lnTo>
                  <a:pt x="539" y="12"/>
                </a:lnTo>
                <a:lnTo>
                  <a:pt x="540" y="12"/>
                </a:lnTo>
                <a:lnTo>
                  <a:pt x="540" y="11"/>
                </a:lnTo>
                <a:lnTo>
                  <a:pt x="541" y="10"/>
                </a:lnTo>
                <a:lnTo>
                  <a:pt x="541" y="9"/>
                </a:lnTo>
                <a:lnTo>
                  <a:pt x="542" y="9"/>
                </a:lnTo>
                <a:lnTo>
                  <a:pt x="542" y="9"/>
                </a:lnTo>
                <a:lnTo>
                  <a:pt x="543" y="10"/>
                </a:lnTo>
                <a:lnTo>
                  <a:pt x="543" y="11"/>
                </a:lnTo>
                <a:lnTo>
                  <a:pt x="544" y="12"/>
                </a:lnTo>
                <a:lnTo>
                  <a:pt x="544" y="13"/>
                </a:lnTo>
                <a:lnTo>
                  <a:pt x="545" y="13"/>
                </a:lnTo>
                <a:lnTo>
                  <a:pt x="545" y="13"/>
                </a:lnTo>
                <a:lnTo>
                  <a:pt x="546" y="12"/>
                </a:lnTo>
                <a:lnTo>
                  <a:pt x="546" y="10"/>
                </a:lnTo>
                <a:lnTo>
                  <a:pt x="547" y="7"/>
                </a:lnTo>
                <a:lnTo>
                  <a:pt x="547" y="5"/>
                </a:lnTo>
                <a:lnTo>
                  <a:pt x="548" y="3"/>
                </a:lnTo>
                <a:lnTo>
                  <a:pt x="548" y="2"/>
                </a:lnTo>
                <a:lnTo>
                  <a:pt x="549" y="2"/>
                </a:lnTo>
                <a:lnTo>
                  <a:pt x="549" y="4"/>
                </a:lnTo>
                <a:lnTo>
                  <a:pt x="550" y="6"/>
                </a:lnTo>
                <a:lnTo>
                  <a:pt x="550" y="8"/>
                </a:lnTo>
                <a:lnTo>
                  <a:pt x="551" y="10"/>
                </a:lnTo>
                <a:lnTo>
                  <a:pt x="551" y="12"/>
                </a:lnTo>
                <a:lnTo>
                  <a:pt x="552" y="13"/>
                </a:lnTo>
                <a:lnTo>
                  <a:pt x="552" y="13"/>
                </a:lnTo>
                <a:lnTo>
                  <a:pt x="553" y="12"/>
                </a:lnTo>
                <a:lnTo>
                  <a:pt x="553" y="11"/>
                </a:lnTo>
                <a:lnTo>
                  <a:pt x="554" y="10"/>
                </a:lnTo>
                <a:lnTo>
                  <a:pt x="554" y="9"/>
                </a:lnTo>
                <a:lnTo>
                  <a:pt x="555" y="10"/>
                </a:lnTo>
                <a:lnTo>
                  <a:pt x="555" y="10"/>
                </a:lnTo>
                <a:lnTo>
                  <a:pt x="556" y="11"/>
                </a:lnTo>
                <a:lnTo>
                  <a:pt x="556" y="13"/>
                </a:lnTo>
                <a:lnTo>
                  <a:pt x="557" y="13"/>
                </a:lnTo>
                <a:lnTo>
                  <a:pt x="557" y="13"/>
                </a:lnTo>
                <a:lnTo>
                  <a:pt x="558" y="13"/>
                </a:lnTo>
                <a:lnTo>
                  <a:pt x="558" y="11"/>
                </a:lnTo>
                <a:lnTo>
                  <a:pt x="559" y="8"/>
                </a:lnTo>
                <a:lnTo>
                  <a:pt x="559" y="6"/>
                </a:lnTo>
                <a:lnTo>
                  <a:pt x="560" y="3"/>
                </a:lnTo>
                <a:lnTo>
                  <a:pt x="560" y="2"/>
                </a:lnTo>
                <a:lnTo>
                  <a:pt x="561" y="1"/>
                </a:lnTo>
                <a:lnTo>
                  <a:pt x="561" y="2"/>
                </a:lnTo>
                <a:lnTo>
                  <a:pt x="562" y="4"/>
                </a:lnTo>
                <a:lnTo>
                  <a:pt x="562" y="6"/>
                </a:lnTo>
                <a:lnTo>
                  <a:pt x="563" y="9"/>
                </a:lnTo>
                <a:lnTo>
                  <a:pt x="564" y="11"/>
                </a:lnTo>
                <a:lnTo>
                  <a:pt x="564" y="13"/>
                </a:lnTo>
                <a:lnTo>
                  <a:pt x="565" y="14"/>
                </a:lnTo>
                <a:lnTo>
                  <a:pt x="565" y="13"/>
                </a:lnTo>
                <a:lnTo>
                  <a:pt x="566" y="12"/>
                </a:lnTo>
                <a:lnTo>
                  <a:pt x="566" y="11"/>
                </a:lnTo>
                <a:lnTo>
                  <a:pt x="567" y="10"/>
                </a:lnTo>
                <a:lnTo>
                  <a:pt x="567" y="10"/>
                </a:lnTo>
                <a:lnTo>
                  <a:pt x="568" y="10"/>
                </a:lnTo>
                <a:lnTo>
                  <a:pt x="568" y="11"/>
                </a:lnTo>
                <a:lnTo>
                  <a:pt x="569" y="12"/>
                </a:lnTo>
                <a:lnTo>
                  <a:pt x="569" y="13"/>
                </a:lnTo>
                <a:lnTo>
                  <a:pt x="570" y="14"/>
                </a:lnTo>
                <a:lnTo>
                  <a:pt x="570" y="13"/>
                </a:lnTo>
                <a:lnTo>
                  <a:pt x="571" y="12"/>
                </a:lnTo>
                <a:lnTo>
                  <a:pt x="571" y="10"/>
                </a:lnTo>
                <a:lnTo>
                  <a:pt x="572" y="7"/>
                </a:lnTo>
                <a:lnTo>
                  <a:pt x="572" y="4"/>
                </a:lnTo>
                <a:lnTo>
                  <a:pt x="573" y="2"/>
                </a:lnTo>
                <a:lnTo>
                  <a:pt x="573" y="1"/>
                </a:lnTo>
                <a:lnTo>
                  <a:pt x="574" y="1"/>
                </a:lnTo>
                <a:lnTo>
                  <a:pt x="574" y="2"/>
                </a:lnTo>
                <a:lnTo>
                  <a:pt x="575" y="4"/>
                </a:lnTo>
                <a:lnTo>
                  <a:pt x="575" y="7"/>
                </a:lnTo>
                <a:lnTo>
                  <a:pt x="576" y="9"/>
                </a:lnTo>
                <a:lnTo>
                  <a:pt x="576" y="12"/>
                </a:lnTo>
                <a:lnTo>
                  <a:pt x="577" y="13"/>
                </a:lnTo>
                <a:lnTo>
                  <a:pt x="577" y="14"/>
                </a:lnTo>
                <a:lnTo>
                  <a:pt x="578" y="13"/>
                </a:lnTo>
                <a:lnTo>
                  <a:pt x="578" y="12"/>
                </a:lnTo>
                <a:lnTo>
                  <a:pt x="579" y="11"/>
                </a:lnTo>
                <a:lnTo>
                  <a:pt x="579" y="10"/>
                </a:lnTo>
                <a:lnTo>
                  <a:pt x="580" y="10"/>
                </a:lnTo>
                <a:lnTo>
                  <a:pt x="580" y="11"/>
                </a:lnTo>
                <a:lnTo>
                  <a:pt x="581" y="12"/>
                </a:lnTo>
                <a:lnTo>
                  <a:pt x="581" y="13"/>
                </a:lnTo>
                <a:lnTo>
                  <a:pt x="582" y="13"/>
                </a:lnTo>
                <a:lnTo>
                  <a:pt x="582" y="14"/>
                </a:lnTo>
                <a:lnTo>
                  <a:pt x="583" y="13"/>
                </a:lnTo>
                <a:lnTo>
                  <a:pt x="583" y="11"/>
                </a:lnTo>
                <a:lnTo>
                  <a:pt x="584" y="9"/>
                </a:lnTo>
                <a:lnTo>
                  <a:pt x="584" y="6"/>
                </a:lnTo>
                <a:lnTo>
                  <a:pt x="585" y="3"/>
                </a:lnTo>
                <a:lnTo>
                  <a:pt x="585" y="1"/>
                </a:lnTo>
                <a:lnTo>
                  <a:pt x="586" y="0"/>
                </a:lnTo>
                <a:lnTo>
                  <a:pt x="586" y="1"/>
                </a:lnTo>
                <a:lnTo>
                  <a:pt x="587" y="2"/>
                </a:lnTo>
                <a:lnTo>
                  <a:pt x="587" y="5"/>
                </a:lnTo>
                <a:lnTo>
                  <a:pt x="588" y="8"/>
                </a:lnTo>
                <a:lnTo>
                  <a:pt x="588" y="10"/>
                </a:lnTo>
                <a:lnTo>
                  <a:pt x="589" y="12"/>
                </a:lnTo>
                <a:lnTo>
                  <a:pt x="589" y="13"/>
                </a:lnTo>
                <a:lnTo>
                  <a:pt x="590" y="14"/>
                </a:lnTo>
                <a:lnTo>
                  <a:pt x="590" y="13"/>
                </a:lnTo>
                <a:lnTo>
                  <a:pt x="591" y="12"/>
                </a:lnTo>
                <a:lnTo>
                  <a:pt x="591" y="11"/>
                </a:lnTo>
                <a:lnTo>
                  <a:pt x="592" y="10"/>
                </a:lnTo>
                <a:lnTo>
                  <a:pt x="592" y="10"/>
                </a:lnTo>
                <a:lnTo>
                  <a:pt x="593" y="11"/>
                </a:lnTo>
                <a:lnTo>
                  <a:pt x="593" y="12"/>
                </a:lnTo>
                <a:lnTo>
                  <a:pt x="594" y="13"/>
                </a:lnTo>
                <a:lnTo>
                  <a:pt x="594" y="14"/>
                </a:lnTo>
                <a:lnTo>
                  <a:pt x="595" y="13"/>
                </a:lnTo>
                <a:lnTo>
                  <a:pt x="595" y="12"/>
                </a:lnTo>
                <a:lnTo>
                  <a:pt x="596" y="10"/>
                </a:lnTo>
                <a:lnTo>
                  <a:pt x="596" y="8"/>
                </a:lnTo>
                <a:lnTo>
                  <a:pt x="597" y="5"/>
                </a:lnTo>
                <a:lnTo>
                  <a:pt x="597" y="3"/>
                </a:lnTo>
                <a:lnTo>
                  <a:pt x="598" y="1"/>
                </a:lnTo>
                <a:lnTo>
                  <a:pt x="598" y="1"/>
                </a:lnTo>
                <a:lnTo>
                  <a:pt x="599" y="1"/>
                </a:lnTo>
                <a:lnTo>
                  <a:pt x="599" y="3"/>
                </a:lnTo>
                <a:lnTo>
                  <a:pt x="600" y="6"/>
                </a:lnTo>
                <a:lnTo>
                  <a:pt x="600" y="9"/>
                </a:lnTo>
                <a:lnTo>
                  <a:pt x="601" y="11"/>
                </a:lnTo>
                <a:lnTo>
                  <a:pt x="601" y="13"/>
                </a:lnTo>
                <a:lnTo>
                  <a:pt x="602" y="13"/>
                </a:lnTo>
                <a:lnTo>
                  <a:pt x="602" y="13"/>
                </a:lnTo>
                <a:lnTo>
                  <a:pt x="603" y="13"/>
                </a:lnTo>
                <a:lnTo>
                  <a:pt x="603" y="12"/>
                </a:lnTo>
                <a:lnTo>
                  <a:pt x="604" y="11"/>
                </a:lnTo>
                <a:lnTo>
                  <a:pt x="604" y="10"/>
                </a:lnTo>
                <a:lnTo>
                  <a:pt x="605" y="11"/>
                </a:lnTo>
                <a:lnTo>
                  <a:pt x="605" y="11"/>
                </a:lnTo>
                <a:lnTo>
                  <a:pt x="606" y="12"/>
                </a:lnTo>
                <a:lnTo>
                  <a:pt x="606" y="13"/>
                </a:lnTo>
                <a:lnTo>
                  <a:pt x="607" y="13"/>
                </a:lnTo>
                <a:lnTo>
                  <a:pt x="607" y="13"/>
                </a:lnTo>
                <a:lnTo>
                  <a:pt x="608" y="11"/>
                </a:lnTo>
                <a:lnTo>
                  <a:pt x="608" y="9"/>
                </a:lnTo>
                <a:lnTo>
                  <a:pt x="609" y="7"/>
                </a:lnTo>
                <a:lnTo>
                  <a:pt x="609" y="4"/>
                </a:lnTo>
                <a:lnTo>
                  <a:pt x="610" y="2"/>
                </a:lnTo>
                <a:lnTo>
                  <a:pt x="610" y="1"/>
                </a:lnTo>
                <a:lnTo>
                  <a:pt x="611" y="1"/>
                </a:lnTo>
                <a:lnTo>
                  <a:pt x="611" y="2"/>
                </a:lnTo>
                <a:lnTo>
                  <a:pt x="612" y="4"/>
                </a:lnTo>
                <a:lnTo>
                  <a:pt x="612" y="7"/>
                </a:lnTo>
                <a:lnTo>
                  <a:pt x="613" y="9"/>
                </a:lnTo>
                <a:lnTo>
                  <a:pt x="613" y="11"/>
                </a:lnTo>
                <a:lnTo>
                  <a:pt x="614" y="13"/>
                </a:lnTo>
                <a:lnTo>
                  <a:pt x="614" y="13"/>
                </a:lnTo>
                <a:lnTo>
                  <a:pt x="615" y="13"/>
                </a:lnTo>
                <a:lnTo>
                  <a:pt x="615" y="12"/>
                </a:lnTo>
                <a:lnTo>
                  <a:pt x="616" y="11"/>
                </a:lnTo>
                <a:lnTo>
                  <a:pt x="616" y="11"/>
                </a:lnTo>
                <a:lnTo>
                  <a:pt x="617" y="10"/>
                </a:lnTo>
                <a:lnTo>
                  <a:pt x="617" y="11"/>
                </a:lnTo>
                <a:lnTo>
                  <a:pt x="618" y="12"/>
                </a:lnTo>
                <a:lnTo>
                  <a:pt x="618" y="12"/>
                </a:lnTo>
                <a:lnTo>
                  <a:pt x="619" y="13"/>
                </a:lnTo>
                <a:lnTo>
                  <a:pt x="619" y="13"/>
                </a:lnTo>
                <a:lnTo>
                  <a:pt x="620" y="12"/>
                </a:lnTo>
                <a:lnTo>
                  <a:pt x="620" y="10"/>
                </a:lnTo>
                <a:lnTo>
                  <a:pt x="621" y="8"/>
                </a:lnTo>
                <a:lnTo>
                  <a:pt x="621" y="6"/>
                </a:lnTo>
                <a:lnTo>
                  <a:pt x="622" y="4"/>
                </a:lnTo>
                <a:lnTo>
                  <a:pt x="622" y="2"/>
                </a:lnTo>
                <a:lnTo>
                  <a:pt x="623" y="2"/>
                </a:lnTo>
                <a:lnTo>
                  <a:pt x="623" y="2"/>
                </a:lnTo>
                <a:lnTo>
                  <a:pt x="624" y="4"/>
                </a:lnTo>
                <a:lnTo>
                  <a:pt x="624" y="6"/>
                </a:lnTo>
                <a:lnTo>
                  <a:pt x="625" y="8"/>
                </a:lnTo>
                <a:lnTo>
                  <a:pt x="625" y="10"/>
                </a:lnTo>
                <a:lnTo>
                  <a:pt x="626" y="12"/>
                </a:lnTo>
                <a:lnTo>
                  <a:pt x="627" y="13"/>
                </a:lnTo>
                <a:lnTo>
                  <a:pt x="627" y="13"/>
                </a:lnTo>
                <a:lnTo>
                  <a:pt x="628" y="12"/>
                </a:lnTo>
                <a:lnTo>
                  <a:pt x="628" y="12"/>
                </a:lnTo>
                <a:lnTo>
                  <a:pt x="629" y="11"/>
                </a:lnTo>
                <a:lnTo>
                  <a:pt x="629" y="10"/>
                </a:lnTo>
                <a:lnTo>
                  <a:pt x="630" y="10"/>
                </a:lnTo>
                <a:lnTo>
                  <a:pt x="630" y="11"/>
                </a:lnTo>
                <a:lnTo>
                  <a:pt x="631" y="12"/>
                </a:lnTo>
                <a:lnTo>
                  <a:pt x="631" y="12"/>
                </a:lnTo>
                <a:lnTo>
                  <a:pt x="632" y="12"/>
                </a:lnTo>
                <a:lnTo>
                  <a:pt x="632" y="12"/>
                </a:lnTo>
                <a:lnTo>
                  <a:pt x="633" y="11"/>
                </a:lnTo>
                <a:lnTo>
                  <a:pt x="633" y="9"/>
                </a:lnTo>
                <a:lnTo>
                  <a:pt x="634" y="8"/>
                </a:lnTo>
                <a:lnTo>
                  <a:pt x="634" y="6"/>
                </a:lnTo>
                <a:lnTo>
                  <a:pt x="635" y="4"/>
                </a:lnTo>
                <a:lnTo>
                  <a:pt x="635" y="3"/>
                </a:lnTo>
                <a:lnTo>
                  <a:pt x="636" y="3"/>
                </a:lnTo>
                <a:lnTo>
                  <a:pt x="636" y="4"/>
                </a:lnTo>
                <a:lnTo>
                  <a:pt x="637" y="5"/>
                </a:lnTo>
                <a:lnTo>
                  <a:pt x="637" y="7"/>
                </a:lnTo>
                <a:lnTo>
                  <a:pt x="638" y="9"/>
                </a:lnTo>
                <a:lnTo>
                  <a:pt x="638" y="11"/>
                </a:lnTo>
                <a:lnTo>
                  <a:pt x="639" y="12"/>
                </a:lnTo>
                <a:lnTo>
                  <a:pt x="639" y="12"/>
                </a:lnTo>
                <a:lnTo>
                  <a:pt x="640" y="12"/>
                </a:lnTo>
                <a:lnTo>
                  <a:pt x="640" y="12"/>
                </a:lnTo>
                <a:lnTo>
                  <a:pt x="641" y="11"/>
                </a:lnTo>
                <a:lnTo>
                  <a:pt x="641" y="11"/>
                </a:lnTo>
                <a:lnTo>
                  <a:pt x="642" y="10"/>
                </a:lnTo>
                <a:lnTo>
                  <a:pt x="642" y="10"/>
                </a:lnTo>
                <a:lnTo>
                  <a:pt x="643" y="11"/>
                </a:lnTo>
                <a:lnTo>
                  <a:pt x="643" y="11"/>
                </a:lnTo>
                <a:lnTo>
                  <a:pt x="644" y="12"/>
                </a:lnTo>
                <a:lnTo>
                  <a:pt x="644" y="12"/>
                </a:lnTo>
                <a:lnTo>
                  <a:pt x="645" y="11"/>
                </a:lnTo>
                <a:lnTo>
                  <a:pt x="645" y="10"/>
                </a:lnTo>
                <a:lnTo>
                  <a:pt x="646" y="9"/>
                </a:lnTo>
                <a:lnTo>
                  <a:pt x="646" y="7"/>
                </a:lnTo>
                <a:lnTo>
                  <a:pt x="647" y="6"/>
                </a:lnTo>
                <a:lnTo>
                  <a:pt x="647" y="4"/>
                </a:lnTo>
                <a:lnTo>
                  <a:pt x="648" y="4"/>
                </a:lnTo>
                <a:lnTo>
                  <a:pt x="648" y="4"/>
                </a:lnTo>
                <a:lnTo>
                  <a:pt x="649" y="5"/>
                </a:lnTo>
                <a:lnTo>
                  <a:pt x="649" y="6"/>
                </a:lnTo>
                <a:lnTo>
                  <a:pt x="650" y="8"/>
                </a:lnTo>
                <a:lnTo>
                  <a:pt x="650" y="10"/>
                </a:lnTo>
                <a:lnTo>
                  <a:pt x="651" y="11"/>
                </a:lnTo>
                <a:lnTo>
                  <a:pt x="651" y="12"/>
                </a:lnTo>
                <a:lnTo>
                  <a:pt x="652" y="12"/>
                </a:lnTo>
                <a:lnTo>
                  <a:pt x="652" y="12"/>
                </a:lnTo>
                <a:lnTo>
                  <a:pt x="653" y="11"/>
                </a:lnTo>
                <a:lnTo>
                  <a:pt x="653" y="11"/>
                </a:lnTo>
                <a:lnTo>
                  <a:pt x="654" y="10"/>
                </a:lnTo>
                <a:lnTo>
                  <a:pt x="654" y="10"/>
                </a:lnTo>
                <a:lnTo>
                  <a:pt x="655" y="10"/>
                </a:lnTo>
                <a:lnTo>
                  <a:pt x="655" y="10"/>
                </a:lnTo>
                <a:lnTo>
                  <a:pt x="656" y="10"/>
                </a:lnTo>
                <a:lnTo>
                  <a:pt x="656" y="11"/>
                </a:lnTo>
                <a:lnTo>
                  <a:pt x="657" y="11"/>
                </a:lnTo>
                <a:lnTo>
                  <a:pt x="657" y="10"/>
                </a:lnTo>
                <a:lnTo>
                  <a:pt x="658" y="9"/>
                </a:lnTo>
                <a:lnTo>
                  <a:pt x="658" y="8"/>
                </a:lnTo>
                <a:lnTo>
                  <a:pt x="659" y="7"/>
                </a:lnTo>
                <a:lnTo>
                  <a:pt x="659" y="6"/>
                </a:lnTo>
                <a:lnTo>
                  <a:pt x="660" y="5"/>
                </a:lnTo>
                <a:lnTo>
                  <a:pt x="660" y="5"/>
                </a:lnTo>
                <a:lnTo>
                  <a:pt x="661" y="5"/>
                </a:lnTo>
                <a:lnTo>
                  <a:pt x="661" y="6"/>
                </a:lnTo>
                <a:lnTo>
                  <a:pt x="662" y="8"/>
                </a:lnTo>
                <a:lnTo>
                  <a:pt x="662" y="9"/>
                </a:lnTo>
                <a:lnTo>
                  <a:pt x="663" y="10"/>
                </a:lnTo>
                <a:lnTo>
                  <a:pt x="663" y="11"/>
                </a:lnTo>
                <a:lnTo>
                  <a:pt x="664" y="12"/>
                </a:lnTo>
                <a:lnTo>
                  <a:pt x="664" y="12"/>
                </a:lnTo>
                <a:lnTo>
                  <a:pt x="665" y="12"/>
                </a:lnTo>
                <a:lnTo>
                  <a:pt x="665" y="11"/>
                </a:lnTo>
                <a:lnTo>
                  <a:pt x="666" y="10"/>
                </a:lnTo>
                <a:lnTo>
                  <a:pt x="666" y="10"/>
                </a:lnTo>
                <a:lnTo>
                  <a:pt x="667" y="9"/>
                </a:lnTo>
                <a:lnTo>
                  <a:pt x="667" y="9"/>
                </a:lnTo>
                <a:lnTo>
                  <a:pt x="668" y="9"/>
                </a:lnTo>
                <a:lnTo>
                  <a:pt x="668" y="10"/>
                </a:lnTo>
                <a:lnTo>
                  <a:pt x="669" y="10"/>
                </a:lnTo>
                <a:lnTo>
                  <a:pt x="669" y="10"/>
                </a:lnTo>
                <a:lnTo>
                  <a:pt x="670" y="10"/>
                </a:lnTo>
                <a:lnTo>
                  <a:pt x="670" y="9"/>
                </a:lnTo>
                <a:lnTo>
                  <a:pt x="671" y="8"/>
                </a:lnTo>
                <a:lnTo>
                  <a:pt x="671" y="7"/>
                </a:lnTo>
                <a:lnTo>
                  <a:pt x="672" y="7"/>
                </a:lnTo>
                <a:lnTo>
                  <a:pt x="672" y="6"/>
                </a:lnTo>
                <a:lnTo>
                  <a:pt x="673" y="6"/>
                </a:lnTo>
                <a:lnTo>
                  <a:pt x="673" y="7"/>
                </a:lnTo>
                <a:lnTo>
                  <a:pt x="674" y="7"/>
                </a:lnTo>
                <a:lnTo>
                  <a:pt x="674" y="9"/>
                </a:lnTo>
                <a:lnTo>
                  <a:pt x="675" y="10"/>
                </a:lnTo>
                <a:lnTo>
                  <a:pt x="675" y="11"/>
                </a:lnTo>
                <a:lnTo>
                  <a:pt x="676" y="12"/>
                </a:lnTo>
                <a:lnTo>
                  <a:pt x="676" y="12"/>
                </a:lnTo>
                <a:lnTo>
                  <a:pt x="677" y="12"/>
                </a:lnTo>
                <a:lnTo>
                  <a:pt x="677" y="11"/>
                </a:lnTo>
                <a:lnTo>
                  <a:pt x="678" y="11"/>
                </a:lnTo>
                <a:lnTo>
                  <a:pt x="678" y="10"/>
                </a:lnTo>
                <a:lnTo>
                  <a:pt x="679" y="9"/>
                </a:lnTo>
                <a:lnTo>
                  <a:pt x="679" y="8"/>
                </a:lnTo>
                <a:lnTo>
                  <a:pt x="680" y="8"/>
                </a:lnTo>
                <a:lnTo>
                  <a:pt x="680" y="8"/>
                </a:lnTo>
                <a:lnTo>
                  <a:pt x="681" y="8"/>
                </a:lnTo>
                <a:lnTo>
                  <a:pt x="681" y="9"/>
                </a:lnTo>
                <a:lnTo>
                  <a:pt x="682" y="9"/>
                </a:lnTo>
                <a:lnTo>
                  <a:pt x="682" y="9"/>
                </a:lnTo>
                <a:lnTo>
                  <a:pt x="683" y="9"/>
                </a:lnTo>
                <a:lnTo>
                  <a:pt x="683" y="9"/>
                </a:lnTo>
                <a:lnTo>
                  <a:pt x="684" y="8"/>
                </a:lnTo>
                <a:lnTo>
                  <a:pt x="684" y="8"/>
                </a:lnTo>
                <a:lnTo>
                  <a:pt x="685" y="7"/>
                </a:lnTo>
                <a:lnTo>
                  <a:pt x="685" y="7"/>
                </a:lnTo>
                <a:lnTo>
                  <a:pt x="686" y="8"/>
                </a:lnTo>
                <a:lnTo>
                  <a:pt x="686" y="8"/>
                </a:lnTo>
                <a:lnTo>
                  <a:pt x="687" y="9"/>
                </a:lnTo>
                <a:lnTo>
                  <a:pt x="687" y="10"/>
                </a:lnTo>
                <a:lnTo>
                  <a:pt x="688" y="11"/>
                </a:lnTo>
                <a:lnTo>
                  <a:pt x="688" y="12"/>
                </a:lnTo>
                <a:lnTo>
                  <a:pt x="689" y="12"/>
                </a:lnTo>
                <a:lnTo>
                  <a:pt x="689" y="12"/>
                </a:lnTo>
                <a:lnTo>
                  <a:pt x="690" y="11"/>
                </a:lnTo>
                <a:lnTo>
                  <a:pt x="691" y="10"/>
                </a:lnTo>
                <a:lnTo>
                  <a:pt x="691" y="9"/>
                </a:lnTo>
                <a:lnTo>
                  <a:pt x="692" y="8"/>
                </a:lnTo>
                <a:lnTo>
                  <a:pt x="692" y="7"/>
                </a:lnTo>
                <a:lnTo>
                  <a:pt x="693" y="7"/>
                </a:lnTo>
                <a:lnTo>
                  <a:pt x="693" y="7"/>
                </a:lnTo>
                <a:lnTo>
                  <a:pt x="694" y="8"/>
                </a:lnTo>
                <a:lnTo>
                  <a:pt x="694" y="8"/>
                </a:lnTo>
                <a:lnTo>
                  <a:pt x="695" y="9"/>
                </a:lnTo>
                <a:lnTo>
                  <a:pt x="695" y="9"/>
                </a:lnTo>
                <a:lnTo>
                  <a:pt x="696" y="9"/>
                </a:lnTo>
                <a:lnTo>
                  <a:pt x="696" y="9"/>
                </a:lnTo>
                <a:lnTo>
                  <a:pt x="697" y="9"/>
                </a:lnTo>
                <a:lnTo>
                  <a:pt x="697" y="9"/>
                </a:lnTo>
                <a:lnTo>
                  <a:pt x="698" y="8"/>
                </a:lnTo>
                <a:lnTo>
                  <a:pt x="698" y="8"/>
                </a:lnTo>
                <a:lnTo>
                  <a:pt x="699" y="9"/>
                </a:lnTo>
                <a:lnTo>
                  <a:pt x="699" y="9"/>
                </a:lnTo>
                <a:lnTo>
                  <a:pt x="700" y="10"/>
                </a:lnTo>
                <a:lnTo>
                  <a:pt x="700" y="11"/>
                </a:lnTo>
                <a:lnTo>
                  <a:pt x="701" y="12"/>
                </a:lnTo>
                <a:lnTo>
                  <a:pt x="701" y="12"/>
                </a:lnTo>
                <a:lnTo>
                  <a:pt x="702" y="12"/>
                </a:lnTo>
                <a:lnTo>
                  <a:pt x="702" y="12"/>
                </a:lnTo>
                <a:lnTo>
                  <a:pt x="703" y="10"/>
                </a:lnTo>
                <a:lnTo>
                  <a:pt x="703" y="9"/>
                </a:lnTo>
                <a:lnTo>
                  <a:pt x="704" y="8"/>
                </a:lnTo>
                <a:lnTo>
                  <a:pt x="704" y="6"/>
                </a:lnTo>
                <a:lnTo>
                  <a:pt x="705" y="6"/>
                </a:lnTo>
                <a:lnTo>
                  <a:pt x="705" y="5"/>
                </a:lnTo>
                <a:lnTo>
                  <a:pt x="706" y="6"/>
                </a:lnTo>
                <a:lnTo>
                  <a:pt x="706" y="7"/>
                </a:lnTo>
                <a:lnTo>
                  <a:pt x="707" y="8"/>
                </a:lnTo>
                <a:lnTo>
                  <a:pt x="707" y="9"/>
                </a:lnTo>
                <a:lnTo>
                  <a:pt x="708" y="10"/>
                </a:lnTo>
                <a:lnTo>
                  <a:pt x="708" y="10"/>
                </a:lnTo>
                <a:lnTo>
                  <a:pt x="709" y="10"/>
                </a:lnTo>
                <a:lnTo>
                  <a:pt x="709" y="10"/>
                </a:lnTo>
                <a:lnTo>
                  <a:pt x="710" y="10"/>
                </a:lnTo>
                <a:lnTo>
                  <a:pt x="710" y="9"/>
                </a:lnTo>
                <a:lnTo>
                  <a:pt x="711" y="9"/>
                </a:lnTo>
                <a:lnTo>
                  <a:pt x="711" y="9"/>
                </a:lnTo>
                <a:lnTo>
                  <a:pt x="712" y="10"/>
                </a:lnTo>
                <a:lnTo>
                  <a:pt x="712" y="11"/>
                </a:lnTo>
                <a:lnTo>
                  <a:pt x="713" y="12"/>
                </a:lnTo>
              </a:path>
            </a:pathLst>
          </a:custGeom>
          <a:noFill/>
          <a:ln w="28575">
            <a:solidFill>
              <a:srgbClr val="FF99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60" name="GravityTIDE"/>
          <p:cNvSpPr>
            <a:spLocks/>
          </p:cNvSpPr>
          <p:nvPr/>
        </p:nvSpPr>
        <p:spPr bwMode="auto">
          <a:xfrm>
            <a:off x="1312864" y="3352800"/>
            <a:ext cx="6791325" cy="76200"/>
          </a:xfrm>
          <a:custGeom>
            <a:avLst/>
            <a:gdLst/>
            <a:ahLst/>
            <a:cxnLst>
              <a:cxn ang="0">
                <a:pos x="11" y="1"/>
              </a:cxn>
              <a:cxn ang="0">
                <a:pos x="22" y="1"/>
              </a:cxn>
              <a:cxn ang="0">
                <a:pos x="34" y="2"/>
              </a:cxn>
              <a:cxn ang="0">
                <a:pos x="45" y="5"/>
              </a:cxn>
              <a:cxn ang="0">
                <a:pos x="57" y="7"/>
              </a:cxn>
              <a:cxn ang="0">
                <a:pos x="69" y="7"/>
              </a:cxn>
              <a:cxn ang="0">
                <a:pos x="80" y="6"/>
              </a:cxn>
              <a:cxn ang="0">
                <a:pos x="92" y="3"/>
              </a:cxn>
              <a:cxn ang="0">
                <a:pos x="103" y="1"/>
              </a:cxn>
              <a:cxn ang="0">
                <a:pos x="115" y="1"/>
              </a:cxn>
              <a:cxn ang="0">
                <a:pos x="127" y="2"/>
              </a:cxn>
              <a:cxn ang="0">
                <a:pos x="138" y="2"/>
              </a:cxn>
              <a:cxn ang="0">
                <a:pos x="150" y="2"/>
              </a:cxn>
              <a:cxn ang="0">
                <a:pos x="161" y="1"/>
              </a:cxn>
              <a:cxn ang="0">
                <a:pos x="173" y="0"/>
              </a:cxn>
              <a:cxn ang="0">
                <a:pos x="185" y="1"/>
              </a:cxn>
              <a:cxn ang="0">
                <a:pos x="196" y="2"/>
              </a:cxn>
              <a:cxn ang="0">
                <a:pos x="208" y="3"/>
              </a:cxn>
              <a:cxn ang="0">
                <a:pos x="219" y="3"/>
              </a:cxn>
              <a:cxn ang="0">
                <a:pos x="231" y="2"/>
              </a:cxn>
              <a:cxn ang="0">
                <a:pos x="242" y="1"/>
              </a:cxn>
              <a:cxn ang="0">
                <a:pos x="254" y="1"/>
              </a:cxn>
              <a:cxn ang="0">
                <a:pos x="266" y="2"/>
              </a:cxn>
              <a:cxn ang="0">
                <a:pos x="277" y="4"/>
              </a:cxn>
              <a:cxn ang="0">
                <a:pos x="289" y="5"/>
              </a:cxn>
              <a:cxn ang="0">
                <a:pos x="300" y="5"/>
              </a:cxn>
              <a:cxn ang="0">
                <a:pos x="312" y="4"/>
              </a:cxn>
              <a:cxn ang="0">
                <a:pos x="324" y="3"/>
              </a:cxn>
              <a:cxn ang="0">
                <a:pos x="335" y="3"/>
              </a:cxn>
              <a:cxn ang="0">
                <a:pos x="347" y="3"/>
              </a:cxn>
              <a:cxn ang="0">
                <a:pos x="358" y="5"/>
              </a:cxn>
              <a:cxn ang="0">
                <a:pos x="370" y="6"/>
              </a:cxn>
              <a:cxn ang="0">
                <a:pos x="382" y="6"/>
              </a:cxn>
              <a:cxn ang="0">
                <a:pos x="393" y="4"/>
              </a:cxn>
              <a:cxn ang="0">
                <a:pos x="405" y="2"/>
              </a:cxn>
              <a:cxn ang="0">
                <a:pos x="416" y="0"/>
              </a:cxn>
              <a:cxn ang="0">
                <a:pos x="428" y="0"/>
              </a:cxn>
              <a:cxn ang="0">
                <a:pos x="440" y="1"/>
              </a:cxn>
              <a:cxn ang="0">
                <a:pos x="451" y="2"/>
              </a:cxn>
              <a:cxn ang="0">
                <a:pos x="463" y="2"/>
              </a:cxn>
              <a:cxn ang="0">
                <a:pos x="474" y="1"/>
              </a:cxn>
              <a:cxn ang="0">
                <a:pos x="486" y="1"/>
              </a:cxn>
              <a:cxn ang="0">
                <a:pos x="497" y="1"/>
              </a:cxn>
              <a:cxn ang="0">
                <a:pos x="509" y="3"/>
              </a:cxn>
              <a:cxn ang="0">
                <a:pos x="521" y="3"/>
              </a:cxn>
              <a:cxn ang="0">
                <a:pos x="532" y="3"/>
              </a:cxn>
              <a:cxn ang="0">
                <a:pos x="544" y="1"/>
              </a:cxn>
              <a:cxn ang="0">
                <a:pos x="555" y="0"/>
              </a:cxn>
              <a:cxn ang="0">
                <a:pos x="567" y="1"/>
              </a:cxn>
              <a:cxn ang="0">
                <a:pos x="579" y="3"/>
              </a:cxn>
              <a:cxn ang="0">
                <a:pos x="590" y="6"/>
              </a:cxn>
              <a:cxn ang="0">
                <a:pos x="602" y="7"/>
              </a:cxn>
              <a:cxn ang="0">
                <a:pos x="613" y="7"/>
              </a:cxn>
              <a:cxn ang="0">
                <a:pos x="625" y="5"/>
              </a:cxn>
              <a:cxn ang="0">
                <a:pos x="637" y="4"/>
              </a:cxn>
              <a:cxn ang="0">
                <a:pos x="648" y="2"/>
              </a:cxn>
              <a:cxn ang="0">
                <a:pos x="660" y="3"/>
              </a:cxn>
              <a:cxn ang="0">
                <a:pos x="671" y="3"/>
              </a:cxn>
              <a:cxn ang="0">
                <a:pos x="683" y="4"/>
              </a:cxn>
              <a:cxn ang="0">
                <a:pos x="695" y="4"/>
              </a:cxn>
              <a:cxn ang="0">
                <a:pos x="706" y="3"/>
              </a:cxn>
            </a:cxnLst>
            <a:rect l="0" t="0" r="r" b="b"/>
            <a:pathLst>
              <a:path w="713" h="8">
                <a:moveTo>
                  <a:pt x="0" y="4"/>
                </a:moveTo>
                <a:lnTo>
                  <a:pt x="0" y="4"/>
                </a:lnTo>
                <a:lnTo>
                  <a:pt x="1" y="5"/>
                </a:lnTo>
                <a:lnTo>
                  <a:pt x="1" y="5"/>
                </a:lnTo>
                <a:lnTo>
                  <a:pt x="2" y="5"/>
                </a:lnTo>
                <a:lnTo>
                  <a:pt x="2" y="4"/>
                </a:lnTo>
                <a:lnTo>
                  <a:pt x="3" y="3"/>
                </a:lnTo>
                <a:lnTo>
                  <a:pt x="3" y="2"/>
                </a:lnTo>
                <a:lnTo>
                  <a:pt x="4" y="1"/>
                </a:lnTo>
                <a:lnTo>
                  <a:pt x="4" y="1"/>
                </a:lnTo>
                <a:lnTo>
                  <a:pt x="5" y="1"/>
                </a:lnTo>
                <a:lnTo>
                  <a:pt x="5" y="2"/>
                </a:lnTo>
                <a:lnTo>
                  <a:pt x="6" y="3"/>
                </a:lnTo>
                <a:lnTo>
                  <a:pt x="6" y="3"/>
                </a:lnTo>
                <a:lnTo>
                  <a:pt x="7" y="4"/>
                </a:lnTo>
                <a:lnTo>
                  <a:pt x="7" y="5"/>
                </a:lnTo>
                <a:lnTo>
                  <a:pt x="8" y="5"/>
                </a:lnTo>
                <a:lnTo>
                  <a:pt x="8" y="4"/>
                </a:lnTo>
                <a:lnTo>
                  <a:pt x="9" y="3"/>
                </a:lnTo>
                <a:lnTo>
                  <a:pt x="9" y="2"/>
                </a:lnTo>
                <a:lnTo>
                  <a:pt x="10" y="2"/>
                </a:lnTo>
                <a:lnTo>
                  <a:pt x="10" y="1"/>
                </a:lnTo>
                <a:lnTo>
                  <a:pt x="11" y="1"/>
                </a:lnTo>
                <a:lnTo>
                  <a:pt x="11" y="2"/>
                </a:lnTo>
                <a:lnTo>
                  <a:pt x="12" y="3"/>
                </a:lnTo>
                <a:lnTo>
                  <a:pt x="12" y="4"/>
                </a:lnTo>
                <a:lnTo>
                  <a:pt x="13" y="4"/>
                </a:lnTo>
                <a:lnTo>
                  <a:pt x="13" y="5"/>
                </a:lnTo>
                <a:lnTo>
                  <a:pt x="14" y="5"/>
                </a:lnTo>
                <a:lnTo>
                  <a:pt x="14" y="4"/>
                </a:lnTo>
                <a:lnTo>
                  <a:pt x="15" y="3"/>
                </a:lnTo>
                <a:lnTo>
                  <a:pt x="15" y="2"/>
                </a:lnTo>
                <a:lnTo>
                  <a:pt x="16" y="1"/>
                </a:lnTo>
                <a:lnTo>
                  <a:pt x="16" y="1"/>
                </a:lnTo>
                <a:lnTo>
                  <a:pt x="17" y="1"/>
                </a:lnTo>
                <a:lnTo>
                  <a:pt x="17" y="1"/>
                </a:lnTo>
                <a:lnTo>
                  <a:pt x="18" y="2"/>
                </a:lnTo>
                <a:lnTo>
                  <a:pt x="18" y="4"/>
                </a:lnTo>
                <a:lnTo>
                  <a:pt x="19" y="5"/>
                </a:lnTo>
                <a:lnTo>
                  <a:pt x="19" y="5"/>
                </a:lnTo>
                <a:lnTo>
                  <a:pt x="20" y="5"/>
                </a:lnTo>
                <a:lnTo>
                  <a:pt x="20" y="5"/>
                </a:lnTo>
                <a:lnTo>
                  <a:pt x="21" y="4"/>
                </a:lnTo>
                <a:lnTo>
                  <a:pt x="21" y="3"/>
                </a:lnTo>
                <a:lnTo>
                  <a:pt x="22" y="2"/>
                </a:lnTo>
                <a:lnTo>
                  <a:pt x="22" y="1"/>
                </a:lnTo>
                <a:lnTo>
                  <a:pt x="23" y="1"/>
                </a:lnTo>
                <a:lnTo>
                  <a:pt x="23" y="1"/>
                </a:lnTo>
                <a:lnTo>
                  <a:pt x="24" y="2"/>
                </a:lnTo>
                <a:lnTo>
                  <a:pt x="24" y="3"/>
                </a:lnTo>
                <a:lnTo>
                  <a:pt x="25" y="4"/>
                </a:lnTo>
                <a:lnTo>
                  <a:pt x="25" y="4"/>
                </a:lnTo>
                <a:lnTo>
                  <a:pt x="26" y="4"/>
                </a:lnTo>
                <a:lnTo>
                  <a:pt x="26" y="4"/>
                </a:lnTo>
                <a:lnTo>
                  <a:pt x="27" y="3"/>
                </a:lnTo>
                <a:lnTo>
                  <a:pt x="27" y="2"/>
                </a:lnTo>
                <a:lnTo>
                  <a:pt x="28" y="1"/>
                </a:lnTo>
                <a:lnTo>
                  <a:pt x="28" y="1"/>
                </a:lnTo>
                <a:lnTo>
                  <a:pt x="29" y="1"/>
                </a:lnTo>
                <a:lnTo>
                  <a:pt x="29" y="1"/>
                </a:lnTo>
                <a:lnTo>
                  <a:pt x="30" y="2"/>
                </a:lnTo>
                <a:lnTo>
                  <a:pt x="30" y="3"/>
                </a:lnTo>
                <a:lnTo>
                  <a:pt x="31" y="5"/>
                </a:lnTo>
                <a:lnTo>
                  <a:pt x="31" y="6"/>
                </a:lnTo>
                <a:lnTo>
                  <a:pt x="32" y="6"/>
                </a:lnTo>
                <a:lnTo>
                  <a:pt x="32" y="6"/>
                </a:lnTo>
                <a:lnTo>
                  <a:pt x="33" y="5"/>
                </a:lnTo>
                <a:lnTo>
                  <a:pt x="33" y="4"/>
                </a:lnTo>
                <a:lnTo>
                  <a:pt x="34" y="2"/>
                </a:lnTo>
                <a:lnTo>
                  <a:pt x="34" y="1"/>
                </a:lnTo>
                <a:lnTo>
                  <a:pt x="35" y="1"/>
                </a:lnTo>
                <a:lnTo>
                  <a:pt x="35" y="1"/>
                </a:lnTo>
                <a:lnTo>
                  <a:pt x="36" y="1"/>
                </a:lnTo>
                <a:lnTo>
                  <a:pt x="36" y="2"/>
                </a:lnTo>
                <a:lnTo>
                  <a:pt x="37" y="3"/>
                </a:lnTo>
                <a:lnTo>
                  <a:pt x="37" y="4"/>
                </a:lnTo>
                <a:lnTo>
                  <a:pt x="38" y="4"/>
                </a:lnTo>
                <a:lnTo>
                  <a:pt x="38" y="4"/>
                </a:lnTo>
                <a:lnTo>
                  <a:pt x="39" y="3"/>
                </a:lnTo>
                <a:lnTo>
                  <a:pt x="39" y="3"/>
                </a:lnTo>
                <a:lnTo>
                  <a:pt x="40" y="2"/>
                </a:lnTo>
                <a:lnTo>
                  <a:pt x="40" y="1"/>
                </a:lnTo>
                <a:lnTo>
                  <a:pt x="41" y="0"/>
                </a:lnTo>
                <a:lnTo>
                  <a:pt x="41" y="1"/>
                </a:lnTo>
                <a:lnTo>
                  <a:pt x="42" y="2"/>
                </a:lnTo>
                <a:lnTo>
                  <a:pt x="42" y="3"/>
                </a:lnTo>
                <a:lnTo>
                  <a:pt x="43" y="5"/>
                </a:lnTo>
                <a:lnTo>
                  <a:pt x="43" y="6"/>
                </a:lnTo>
                <a:lnTo>
                  <a:pt x="44" y="7"/>
                </a:lnTo>
                <a:lnTo>
                  <a:pt x="44" y="7"/>
                </a:lnTo>
                <a:lnTo>
                  <a:pt x="45" y="6"/>
                </a:lnTo>
                <a:lnTo>
                  <a:pt x="45" y="5"/>
                </a:lnTo>
                <a:lnTo>
                  <a:pt x="46" y="3"/>
                </a:lnTo>
                <a:lnTo>
                  <a:pt x="46" y="2"/>
                </a:lnTo>
                <a:lnTo>
                  <a:pt x="47" y="1"/>
                </a:lnTo>
                <a:lnTo>
                  <a:pt x="47" y="0"/>
                </a:lnTo>
                <a:lnTo>
                  <a:pt x="48" y="1"/>
                </a:lnTo>
                <a:lnTo>
                  <a:pt x="48" y="1"/>
                </a:lnTo>
                <a:lnTo>
                  <a:pt x="49" y="2"/>
                </a:lnTo>
                <a:lnTo>
                  <a:pt x="49" y="3"/>
                </a:lnTo>
                <a:lnTo>
                  <a:pt x="50" y="4"/>
                </a:lnTo>
                <a:lnTo>
                  <a:pt x="50" y="4"/>
                </a:lnTo>
                <a:lnTo>
                  <a:pt x="51" y="3"/>
                </a:lnTo>
                <a:lnTo>
                  <a:pt x="51" y="3"/>
                </a:lnTo>
                <a:lnTo>
                  <a:pt x="52" y="2"/>
                </a:lnTo>
                <a:lnTo>
                  <a:pt x="52" y="1"/>
                </a:lnTo>
                <a:lnTo>
                  <a:pt x="53" y="0"/>
                </a:lnTo>
                <a:lnTo>
                  <a:pt x="53" y="1"/>
                </a:lnTo>
                <a:lnTo>
                  <a:pt x="54" y="1"/>
                </a:lnTo>
                <a:lnTo>
                  <a:pt x="54" y="3"/>
                </a:lnTo>
                <a:lnTo>
                  <a:pt x="55" y="4"/>
                </a:lnTo>
                <a:lnTo>
                  <a:pt x="56" y="6"/>
                </a:lnTo>
                <a:lnTo>
                  <a:pt x="56" y="7"/>
                </a:lnTo>
                <a:lnTo>
                  <a:pt x="57" y="7"/>
                </a:lnTo>
                <a:lnTo>
                  <a:pt x="57" y="7"/>
                </a:lnTo>
                <a:lnTo>
                  <a:pt x="58" y="6"/>
                </a:lnTo>
                <a:lnTo>
                  <a:pt x="58" y="4"/>
                </a:lnTo>
                <a:lnTo>
                  <a:pt x="59" y="3"/>
                </a:lnTo>
                <a:lnTo>
                  <a:pt x="59" y="1"/>
                </a:lnTo>
                <a:lnTo>
                  <a:pt x="60" y="1"/>
                </a:lnTo>
                <a:lnTo>
                  <a:pt x="60" y="0"/>
                </a:lnTo>
                <a:lnTo>
                  <a:pt x="61" y="1"/>
                </a:lnTo>
                <a:lnTo>
                  <a:pt x="61" y="1"/>
                </a:lnTo>
                <a:lnTo>
                  <a:pt x="62" y="2"/>
                </a:lnTo>
                <a:lnTo>
                  <a:pt x="62" y="3"/>
                </a:lnTo>
                <a:lnTo>
                  <a:pt x="63" y="3"/>
                </a:lnTo>
                <a:lnTo>
                  <a:pt x="63" y="3"/>
                </a:lnTo>
                <a:lnTo>
                  <a:pt x="64" y="3"/>
                </a:lnTo>
                <a:lnTo>
                  <a:pt x="64" y="2"/>
                </a:lnTo>
                <a:lnTo>
                  <a:pt x="65" y="1"/>
                </a:lnTo>
                <a:lnTo>
                  <a:pt x="65" y="0"/>
                </a:lnTo>
                <a:lnTo>
                  <a:pt x="66" y="0"/>
                </a:lnTo>
                <a:lnTo>
                  <a:pt x="66" y="1"/>
                </a:lnTo>
                <a:lnTo>
                  <a:pt x="67" y="2"/>
                </a:lnTo>
                <a:lnTo>
                  <a:pt x="67" y="3"/>
                </a:lnTo>
                <a:lnTo>
                  <a:pt x="68" y="5"/>
                </a:lnTo>
                <a:lnTo>
                  <a:pt x="68" y="6"/>
                </a:lnTo>
                <a:lnTo>
                  <a:pt x="69" y="7"/>
                </a:lnTo>
                <a:lnTo>
                  <a:pt x="69" y="7"/>
                </a:lnTo>
                <a:lnTo>
                  <a:pt x="70" y="7"/>
                </a:lnTo>
                <a:lnTo>
                  <a:pt x="70" y="5"/>
                </a:lnTo>
                <a:lnTo>
                  <a:pt x="71" y="4"/>
                </a:lnTo>
                <a:lnTo>
                  <a:pt x="71" y="2"/>
                </a:lnTo>
                <a:lnTo>
                  <a:pt x="72" y="1"/>
                </a:lnTo>
                <a:lnTo>
                  <a:pt x="72" y="1"/>
                </a:lnTo>
                <a:lnTo>
                  <a:pt x="73" y="1"/>
                </a:lnTo>
                <a:lnTo>
                  <a:pt x="73" y="1"/>
                </a:lnTo>
                <a:lnTo>
                  <a:pt x="74" y="2"/>
                </a:lnTo>
                <a:lnTo>
                  <a:pt x="74" y="2"/>
                </a:lnTo>
                <a:lnTo>
                  <a:pt x="75" y="3"/>
                </a:lnTo>
                <a:lnTo>
                  <a:pt x="75" y="3"/>
                </a:lnTo>
                <a:lnTo>
                  <a:pt x="76" y="3"/>
                </a:lnTo>
                <a:lnTo>
                  <a:pt x="76" y="2"/>
                </a:lnTo>
                <a:lnTo>
                  <a:pt x="77" y="1"/>
                </a:lnTo>
                <a:lnTo>
                  <a:pt x="77" y="1"/>
                </a:lnTo>
                <a:lnTo>
                  <a:pt x="78" y="0"/>
                </a:lnTo>
                <a:lnTo>
                  <a:pt x="78" y="1"/>
                </a:lnTo>
                <a:lnTo>
                  <a:pt x="79" y="1"/>
                </a:lnTo>
                <a:lnTo>
                  <a:pt x="79" y="3"/>
                </a:lnTo>
                <a:lnTo>
                  <a:pt x="80" y="4"/>
                </a:lnTo>
                <a:lnTo>
                  <a:pt x="80" y="6"/>
                </a:lnTo>
                <a:lnTo>
                  <a:pt x="81" y="7"/>
                </a:lnTo>
                <a:lnTo>
                  <a:pt x="81" y="7"/>
                </a:lnTo>
                <a:lnTo>
                  <a:pt x="82" y="7"/>
                </a:lnTo>
                <a:lnTo>
                  <a:pt x="82" y="6"/>
                </a:lnTo>
                <a:lnTo>
                  <a:pt x="83" y="5"/>
                </a:lnTo>
                <a:lnTo>
                  <a:pt x="83" y="4"/>
                </a:lnTo>
                <a:lnTo>
                  <a:pt x="84" y="2"/>
                </a:lnTo>
                <a:lnTo>
                  <a:pt x="84" y="1"/>
                </a:lnTo>
                <a:lnTo>
                  <a:pt x="85" y="1"/>
                </a:lnTo>
                <a:lnTo>
                  <a:pt x="85" y="1"/>
                </a:lnTo>
                <a:lnTo>
                  <a:pt x="86" y="1"/>
                </a:lnTo>
                <a:lnTo>
                  <a:pt x="86" y="2"/>
                </a:lnTo>
                <a:lnTo>
                  <a:pt x="87" y="2"/>
                </a:lnTo>
                <a:lnTo>
                  <a:pt x="87" y="3"/>
                </a:lnTo>
                <a:lnTo>
                  <a:pt x="88" y="2"/>
                </a:lnTo>
                <a:lnTo>
                  <a:pt x="88" y="2"/>
                </a:lnTo>
                <a:lnTo>
                  <a:pt x="89" y="1"/>
                </a:lnTo>
                <a:lnTo>
                  <a:pt x="89" y="1"/>
                </a:lnTo>
                <a:lnTo>
                  <a:pt x="90" y="0"/>
                </a:lnTo>
                <a:lnTo>
                  <a:pt x="90" y="0"/>
                </a:lnTo>
                <a:lnTo>
                  <a:pt x="91" y="1"/>
                </a:lnTo>
                <a:lnTo>
                  <a:pt x="91" y="2"/>
                </a:lnTo>
                <a:lnTo>
                  <a:pt x="92" y="3"/>
                </a:lnTo>
                <a:lnTo>
                  <a:pt x="92" y="5"/>
                </a:lnTo>
                <a:lnTo>
                  <a:pt x="93" y="6"/>
                </a:lnTo>
                <a:lnTo>
                  <a:pt x="93" y="7"/>
                </a:lnTo>
                <a:lnTo>
                  <a:pt x="94" y="7"/>
                </a:lnTo>
                <a:lnTo>
                  <a:pt x="94" y="7"/>
                </a:lnTo>
                <a:lnTo>
                  <a:pt x="95" y="6"/>
                </a:lnTo>
                <a:lnTo>
                  <a:pt x="95" y="5"/>
                </a:lnTo>
                <a:lnTo>
                  <a:pt x="96" y="3"/>
                </a:lnTo>
                <a:lnTo>
                  <a:pt x="96" y="2"/>
                </a:lnTo>
                <a:lnTo>
                  <a:pt x="97" y="1"/>
                </a:lnTo>
                <a:lnTo>
                  <a:pt x="97" y="1"/>
                </a:lnTo>
                <a:lnTo>
                  <a:pt x="98" y="1"/>
                </a:lnTo>
                <a:lnTo>
                  <a:pt x="98" y="1"/>
                </a:lnTo>
                <a:lnTo>
                  <a:pt x="99" y="2"/>
                </a:lnTo>
                <a:lnTo>
                  <a:pt x="99" y="2"/>
                </a:lnTo>
                <a:lnTo>
                  <a:pt x="100" y="2"/>
                </a:lnTo>
                <a:lnTo>
                  <a:pt x="100" y="2"/>
                </a:lnTo>
                <a:lnTo>
                  <a:pt x="101" y="2"/>
                </a:lnTo>
                <a:lnTo>
                  <a:pt x="101" y="1"/>
                </a:lnTo>
                <a:lnTo>
                  <a:pt x="102" y="1"/>
                </a:lnTo>
                <a:lnTo>
                  <a:pt x="102" y="1"/>
                </a:lnTo>
                <a:lnTo>
                  <a:pt x="103" y="1"/>
                </a:lnTo>
                <a:lnTo>
                  <a:pt x="103" y="1"/>
                </a:lnTo>
                <a:lnTo>
                  <a:pt x="104" y="3"/>
                </a:lnTo>
                <a:lnTo>
                  <a:pt x="104" y="4"/>
                </a:lnTo>
                <a:lnTo>
                  <a:pt x="105" y="5"/>
                </a:lnTo>
                <a:lnTo>
                  <a:pt x="105" y="6"/>
                </a:lnTo>
                <a:lnTo>
                  <a:pt x="106" y="7"/>
                </a:lnTo>
                <a:lnTo>
                  <a:pt x="106" y="7"/>
                </a:lnTo>
                <a:lnTo>
                  <a:pt x="107" y="7"/>
                </a:lnTo>
                <a:lnTo>
                  <a:pt x="107" y="6"/>
                </a:lnTo>
                <a:lnTo>
                  <a:pt x="108" y="5"/>
                </a:lnTo>
                <a:lnTo>
                  <a:pt x="108" y="3"/>
                </a:lnTo>
                <a:lnTo>
                  <a:pt x="109" y="2"/>
                </a:lnTo>
                <a:lnTo>
                  <a:pt x="109" y="2"/>
                </a:lnTo>
                <a:lnTo>
                  <a:pt x="110" y="1"/>
                </a:lnTo>
                <a:lnTo>
                  <a:pt x="110" y="1"/>
                </a:lnTo>
                <a:lnTo>
                  <a:pt x="111" y="1"/>
                </a:lnTo>
                <a:lnTo>
                  <a:pt x="111" y="2"/>
                </a:lnTo>
                <a:lnTo>
                  <a:pt x="112" y="2"/>
                </a:lnTo>
                <a:lnTo>
                  <a:pt x="112" y="2"/>
                </a:lnTo>
                <a:lnTo>
                  <a:pt x="113" y="2"/>
                </a:lnTo>
                <a:lnTo>
                  <a:pt x="113" y="1"/>
                </a:lnTo>
                <a:lnTo>
                  <a:pt x="114" y="1"/>
                </a:lnTo>
                <a:lnTo>
                  <a:pt x="114" y="1"/>
                </a:lnTo>
                <a:lnTo>
                  <a:pt x="115" y="1"/>
                </a:lnTo>
                <a:lnTo>
                  <a:pt x="115" y="1"/>
                </a:lnTo>
                <a:lnTo>
                  <a:pt x="116" y="2"/>
                </a:lnTo>
                <a:lnTo>
                  <a:pt x="116" y="3"/>
                </a:lnTo>
                <a:lnTo>
                  <a:pt x="117" y="4"/>
                </a:lnTo>
                <a:lnTo>
                  <a:pt x="117" y="5"/>
                </a:lnTo>
                <a:lnTo>
                  <a:pt x="118" y="6"/>
                </a:lnTo>
                <a:lnTo>
                  <a:pt x="118" y="6"/>
                </a:lnTo>
                <a:lnTo>
                  <a:pt x="119" y="7"/>
                </a:lnTo>
                <a:lnTo>
                  <a:pt x="120" y="6"/>
                </a:lnTo>
                <a:lnTo>
                  <a:pt x="120" y="6"/>
                </a:lnTo>
                <a:lnTo>
                  <a:pt x="121" y="5"/>
                </a:lnTo>
                <a:lnTo>
                  <a:pt x="121" y="4"/>
                </a:lnTo>
                <a:lnTo>
                  <a:pt x="122" y="3"/>
                </a:lnTo>
                <a:lnTo>
                  <a:pt x="122" y="2"/>
                </a:lnTo>
                <a:lnTo>
                  <a:pt x="123" y="1"/>
                </a:lnTo>
                <a:lnTo>
                  <a:pt x="123" y="1"/>
                </a:lnTo>
                <a:lnTo>
                  <a:pt x="124" y="1"/>
                </a:lnTo>
                <a:lnTo>
                  <a:pt x="124" y="1"/>
                </a:lnTo>
                <a:lnTo>
                  <a:pt x="125" y="2"/>
                </a:lnTo>
                <a:lnTo>
                  <a:pt x="125" y="2"/>
                </a:lnTo>
                <a:lnTo>
                  <a:pt x="126" y="2"/>
                </a:lnTo>
                <a:lnTo>
                  <a:pt x="126" y="2"/>
                </a:lnTo>
                <a:lnTo>
                  <a:pt x="127" y="2"/>
                </a:lnTo>
                <a:lnTo>
                  <a:pt x="127" y="1"/>
                </a:lnTo>
                <a:lnTo>
                  <a:pt x="128" y="2"/>
                </a:lnTo>
                <a:lnTo>
                  <a:pt x="128" y="2"/>
                </a:lnTo>
                <a:lnTo>
                  <a:pt x="129" y="2"/>
                </a:lnTo>
                <a:lnTo>
                  <a:pt x="129" y="3"/>
                </a:lnTo>
                <a:lnTo>
                  <a:pt x="130" y="4"/>
                </a:lnTo>
                <a:lnTo>
                  <a:pt x="130" y="5"/>
                </a:lnTo>
                <a:lnTo>
                  <a:pt x="131" y="5"/>
                </a:lnTo>
                <a:lnTo>
                  <a:pt x="131" y="6"/>
                </a:lnTo>
                <a:lnTo>
                  <a:pt x="132" y="6"/>
                </a:lnTo>
                <a:lnTo>
                  <a:pt x="132" y="6"/>
                </a:lnTo>
                <a:lnTo>
                  <a:pt x="133" y="5"/>
                </a:lnTo>
                <a:lnTo>
                  <a:pt x="133" y="5"/>
                </a:lnTo>
                <a:lnTo>
                  <a:pt x="134" y="4"/>
                </a:lnTo>
                <a:lnTo>
                  <a:pt x="134" y="3"/>
                </a:lnTo>
                <a:lnTo>
                  <a:pt x="135" y="2"/>
                </a:lnTo>
                <a:lnTo>
                  <a:pt x="135" y="1"/>
                </a:lnTo>
                <a:lnTo>
                  <a:pt x="136" y="1"/>
                </a:lnTo>
                <a:lnTo>
                  <a:pt x="136" y="1"/>
                </a:lnTo>
                <a:lnTo>
                  <a:pt x="137" y="1"/>
                </a:lnTo>
                <a:lnTo>
                  <a:pt x="137" y="2"/>
                </a:lnTo>
                <a:lnTo>
                  <a:pt x="138" y="2"/>
                </a:lnTo>
                <a:lnTo>
                  <a:pt x="138" y="2"/>
                </a:lnTo>
                <a:lnTo>
                  <a:pt x="139" y="2"/>
                </a:lnTo>
                <a:lnTo>
                  <a:pt x="139" y="2"/>
                </a:lnTo>
                <a:lnTo>
                  <a:pt x="140" y="2"/>
                </a:lnTo>
                <a:lnTo>
                  <a:pt x="140" y="2"/>
                </a:lnTo>
                <a:lnTo>
                  <a:pt x="141" y="2"/>
                </a:lnTo>
                <a:lnTo>
                  <a:pt x="141" y="2"/>
                </a:lnTo>
                <a:lnTo>
                  <a:pt x="142" y="3"/>
                </a:lnTo>
                <a:lnTo>
                  <a:pt x="142" y="3"/>
                </a:lnTo>
                <a:lnTo>
                  <a:pt x="143" y="4"/>
                </a:lnTo>
                <a:lnTo>
                  <a:pt x="143" y="5"/>
                </a:lnTo>
                <a:lnTo>
                  <a:pt x="144" y="5"/>
                </a:lnTo>
                <a:lnTo>
                  <a:pt x="144" y="6"/>
                </a:lnTo>
                <a:lnTo>
                  <a:pt x="145" y="6"/>
                </a:lnTo>
                <a:lnTo>
                  <a:pt x="145" y="5"/>
                </a:lnTo>
                <a:lnTo>
                  <a:pt x="146" y="4"/>
                </a:lnTo>
                <a:lnTo>
                  <a:pt x="146" y="4"/>
                </a:lnTo>
                <a:lnTo>
                  <a:pt x="147" y="3"/>
                </a:lnTo>
                <a:lnTo>
                  <a:pt x="147" y="2"/>
                </a:lnTo>
                <a:lnTo>
                  <a:pt x="148" y="1"/>
                </a:lnTo>
                <a:lnTo>
                  <a:pt x="148" y="1"/>
                </a:lnTo>
                <a:lnTo>
                  <a:pt x="149" y="1"/>
                </a:lnTo>
                <a:lnTo>
                  <a:pt x="149" y="1"/>
                </a:lnTo>
                <a:lnTo>
                  <a:pt x="150" y="2"/>
                </a:lnTo>
                <a:lnTo>
                  <a:pt x="150" y="2"/>
                </a:lnTo>
                <a:lnTo>
                  <a:pt x="151" y="3"/>
                </a:lnTo>
                <a:lnTo>
                  <a:pt x="151" y="3"/>
                </a:lnTo>
                <a:lnTo>
                  <a:pt x="152" y="3"/>
                </a:lnTo>
                <a:lnTo>
                  <a:pt x="152" y="3"/>
                </a:lnTo>
                <a:lnTo>
                  <a:pt x="153" y="3"/>
                </a:lnTo>
                <a:lnTo>
                  <a:pt x="153" y="2"/>
                </a:lnTo>
                <a:lnTo>
                  <a:pt x="154" y="2"/>
                </a:lnTo>
                <a:lnTo>
                  <a:pt x="154" y="2"/>
                </a:lnTo>
                <a:lnTo>
                  <a:pt x="155" y="3"/>
                </a:lnTo>
                <a:lnTo>
                  <a:pt x="155" y="3"/>
                </a:lnTo>
                <a:lnTo>
                  <a:pt x="156" y="4"/>
                </a:lnTo>
                <a:lnTo>
                  <a:pt x="156" y="5"/>
                </a:lnTo>
                <a:lnTo>
                  <a:pt x="157" y="5"/>
                </a:lnTo>
                <a:lnTo>
                  <a:pt x="157" y="5"/>
                </a:lnTo>
                <a:lnTo>
                  <a:pt x="158" y="5"/>
                </a:lnTo>
                <a:lnTo>
                  <a:pt x="158" y="4"/>
                </a:lnTo>
                <a:lnTo>
                  <a:pt x="159" y="3"/>
                </a:lnTo>
                <a:lnTo>
                  <a:pt x="159" y="2"/>
                </a:lnTo>
                <a:lnTo>
                  <a:pt x="160" y="1"/>
                </a:lnTo>
                <a:lnTo>
                  <a:pt x="160" y="1"/>
                </a:lnTo>
                <a:lnTo>
                  <a:pt x="161" y="1"/>
                </a:lnTo>
                <a:lnTo>
                  <a:pt x="161" y="1"/>
                </a:lnTo>
                <a:lnTo>
                  <a:pt x="162" y="2"/>
                </a:lnTo>
                <a:lnTo>
                  <a:pt x="162" y="2"/>
                </a:lnTo>
                <a:lnTo>
                  <a:pt x="163" y="3"/>
                </a:lnTo>
                <a:lnTo>
                  <a:pt x="163" y="4"/>
                </a:lnTo>
                <a:lnTo>
                  <a:pt x="164" y="4"/>
                </a:lnTo>
                <a:lnTo>
                  <a:pt x="164" y="4"/>
                </a:lnTo>
                <a:lnTo>
                  <a:pt x="165" y="3"/>
                </a:lnTo>
                <a:lnTo>
                  <a:pt x="165" y="3"/>
                </a:lnTo>
                <a:lnTo>
                  <a:pt x="166" y="2"/>
                </a:lnTo>
                <a:lnTo>
                  <a:pt x="166" y="2"/>
                </a:lnTo>
                <a:lnTo>
                  <a:pt x="167" y="2"/>
                </a:lnTo>
                <a:lnTo>
                  <a:pt x="167" y="2"/>
                </a:lnTo>
                <a:lnTo>
                  <a:pt x="168" y="3"/>
                </a:lnTo>
                <a:lnTo>
                  <a:pt x="168" y="4"/>
                </a:lnTo>
                <a:lnTo>
                  <a:pt x="169" y="4"/>
                </a:lnTo>
                <a:lnTo>
                  <a:pt x="169" y="5"/>
                </a:lnTo>
                <a:lnTo>
                  <a:pt x="170" y="5"/>
                </a:lnTo>
                <a:lnTo>
                  <a:pt x="170" y="5"/>
                </a:lnTo>
                <a:lnTo>
                  <a:pt x="171" y="4"/>
                </a:lnTo>
                <a:lnTo>
                  <a:pt x="171" y="3"/>
                </a:lnTo>
                <a:lnTo>
                  <a:pt x="172" y="2"/>
                </a:lnTo>
                <a:lnTo>
                  <a:pt x="172" y="1"/>
                </a:lnTo>
                <a:lnTo>
                  <a:pt x="173" y="0"/>
                </a:lnTo>
                <a:lnTo>
                  <a:pt x="173" y="1"/>
                </a:lnTo>
                <a:lnTo>
                  <a:pt x="174" y="1"/>
                </a:lnTo>
                <a:lnTo>
                  <a:pt x="174" y="2"/>
                </a:lnTo>
                <a:lnTo>
                  <a:pt x="175" y="3"/>
                </a:lnTo>
                <a:lnTo>
                  <a:pt x="175" y="4"/>
                </a:lnTo>
                <a:lnTo>
                  <a:pt x="176" y="5"/>
                </a:lnTo>
                <a:lnTo>
                  <a:pt x="176" y="5"/>
                </a:lnTo>
                <a:lnTo>
                  <a:pt x="177" y="5"/>
                </a:lnTo>
                <a:lnTo>
                  <a:pt x="177" y="4"/>
                </a:lnTo>
                <a:lnTo>
                  <a:pt x="178" y="3"/>
                </a:lnTo>
                <a:lnTo>
                  <a:pt x="178" y="2"/>
                </a:lnTo>
                <a:lnTo>
                  <a:pt x="179" y="1"/>
                </a:lnTo>
                <a:lnTo>
                  <a:pt x="179" y="1"/>
                </a:lnTo>
                <a:lnTo>
                  <a:pt x="180" y="1"/>
                </a:lnTo>
                <a:lnTo>
                  <a:pt x="180" y="2"/>
                </a:lnTo>
                <a:lnTo>
                  <a:pt x="181" y="3"/>
                </a:lnTo>
                <a:lnTo>
                  <a:pt x="181" y="4"/>
                </a:lnTo>
                <a:lnTo>
                  <a:pt x="182" y="5"/>
                </a:lnTo>
                <a:lnTo>
                  <a:pt x="183" y="5"/>
                </a:lnTo>
                <a:lnTo>
                  <a:pt x="183" y="4"/>
                </a:lnTo>
                <a:lnTo>
                  <a:pt x="184" y="3"/>
                </a:lnTo>
                <a:lnTo>
                  <a:pt x="184" y="2"/>
                </a:lnTo>
                <a:lnTo>
                  <a:pt x="185" y="1"/>
                </a:lnTo>
                <a:lnTo>
                  <a:pt x="185" y="0"/>
                </a:lnTo>
                <a:lnTo>
                  <a:pt x="186" y="0"/>
                </a:lnTo>
                <a:lnTo>
                  <a:pt x="186" y="1"/>
                </a:lnTo>
                <a:lnTo>
                  <a:pt x="187" y="2"/>
                </a:lnTo>
                <a:lnTo>
                  <a:pt x="187" y="3"/>
                </a:lnTo>
                <a:lnTo>
                  <a:pt x="188" y="5"/>
                </a:lnTo>
                <a:lnTo>
                  <a:pt x="188" y="6"/>
                </a:lnTo>
                <a:lnTo>
                  <a:pt x="189" y="6"/>
                </a:lnTo>
                <a:lnTo>
                  <a:pt x="189" y="6"/>
                </a:lnTo>
                <a:lnTo>
                  <a:pt x="190" y="5"/>
                </a:lnTo>
                <a:lnTo>
                  <a:pt x="190" y="4"/>
                </a:lnTo>
                <a:lnTo>
                  <a:pt x="191" y="3"/>
                </a:lnTo>
                <a:lnTo>
                  <a:pt x="191" y="1"/>
                </a:lnTo>
                <a:lnTo>
                  <a:pt x="192" y="1"/>
                </a:lnTo>
                <a:lnTo>
                  <a:pt x="192" y="0"/>
                </a:lnTo>
                <a:lnTo>
                  <a:pt x="193" y="1"/>
                </a:lnTo>
                <a:lnTo>
                  <a:pt x="193" y="2"/>
                </a:lnTo>
                <a:lnTo>
                  <a:pt x="194" y="3"/>
                </a:lnTo>
                <a:lnTo>
                  <a:pt x="194" y="4"/>
                </a:lnTo>
                <a:lnTo>
                  <a:pt x="195" y="4"/>
                </a:lnTo>
                <a:lnTo>
                  <a:pt x="195" y="4"/>
                </a:lnTo>
                <a:lnTo>
                  <a:pt x="196" y="3"/>
                </a:lnTo>
                <a:lnTo>
                  <a:pt x="196" y="2"/>
                </a:lnTo>
                <a:lnTo>
                  <a:pt x="197" y="1"/>
                </a:lnTo>
                <a:lnTo>
                  <a:pt x="197" y="1"/>
                </a:lnTo>
                <a:lnTo>
                  <a:pt x="198" y="0"/>
                </a:lnTo>
                <a:lnTo>
                  <a:pt x="198" y="0"/>
                </a:lnTo>
                <a:lnTo>
                  <a:pt x="199" y="1"/>
                </a:lnTo>
                <a:lnTo>
                  <a:pt x="199" y="3"/>
                </a:lnTo>
                <a:lnTo>
                  <a:pt x="200" y="4"/>
                </a:lnTo>
                <a:lnTo>
                  <a:pt x="200" y="6"/>
                </a:lnTo>
                <a:lnTo>
                  <a:pt x="201" y="7"/>
                </a:lnTo>
                <a:lnTo>
                  <a:pt x="201" y="7"/>
                </a:lnTo>
                <a:lnTo>
                  <a:pt x="202" y="7"/>
                </a:lnTo>
                <a:lnTo>
                  <a:pt x="202" y="5"/>
                </a:lnTo>
                <a:lnTo>
                  <a:pt x="203" y="4"/>
                </a:lnTo>
                <a:lnTo>
                  <a:pt x="203" y="2"/>
                </a:lnTo>
                <a:lnTo>
                  <a:pt x="204" y="1"/>
                </a:lnTo>
                <a:lnTo>
                  <a:pt x="204" y="0"/>
                </a:lnTo>
                <a:lnTo>
                  <a:pt x="205" y="0"/>
                </a:lnTo>
                <a:lnTo>
                  <a:pt x="205" y="1"/>
                </a:lnTo>
                <a:lnTo>
                  <a:pt x="206" y="2"/>
                </a:lnTo>
                <a:lnTo>
                  <a:pt x="206" y="3"/>
                </a:lnTo>
                <a:lnTo>
                  <a:pt x="207" y="3"/>
                </a:lnTo>
                <a:lnTo>
                  <a:pt x="207" y="4"/>
                </a:lnTo>
                <a:lnTo>
                  <a:pt x="208" y="3"/>
                </a:lnTo>
                <a:lnTo>
                  <a:pt x="208" y="3"/>
                </a:lnTo>
                <a:lnTo>
                  <a:pt x="209" y="2"/>
                </a:lnTo>
                <a:lnTo>
                  <a:pt x="209" y="1"/>
                </a:lnTo>
                <a:lnTo>
                  <a:pt x="210" y="0"/>
                </a:lnTo>
                <a:lnTo>
                  <a:pt x="210" y="0"/>
                </a:lnTo>
                <a:lnTo>
                  <a:pt x="211" y="1"/>
                </a:lnTo>
                <a:lnTo>
                  <a:pt x="211" y="2"/>
                </a:lnTo>
                <a:lnTo>
                  <a:pt x="212" y="4"/>
                </a:lnTo>
                <a:lnTo>
                  <a:pt x="212" y="5"/>
                </a:lnTo>
                <a:lnTo>
                  <a:pt x="213" y="7"/>
                </a:lnTo>
                <a:lnTo>
                  <a:pt x="213" y="7"/>
                </a:lnTo>
                <a:lnTo>
                  <a:pt x="214" y="7"/>
                </a:lnTo>
                <a:lnTo>
                  <a:pt x="214" y="7"/>
                </a:lnTo>
                <a:lnTo>
                  <a:pt x="215" y="5"/>
                </a:lnTo>
                <a:lnTo>
                  <a:pt x="215" y="4"/>
                </a:lnTo>
                <a:lnTo>
                  <a:pt x="216" y="2"/>
                </a:lnTo>
                <a:lnTo>
                  <a:pt x="216" y="1"/>
                </a:lnTo>
                <a:lnTo>
                  <a:pt x="217" y="0"/>
                </a:lnTo>
                <a:lnTo>
                  <a:pt x="217" y="0"/>
                </a:lnTo>
                <a:lnTo>
                  <a:pt x="218" y="1"/>
                </a:lnTo>
                <a:lnTo>
                  <a:pt x="218" y="2"/>
                </a:lnTo>
                <a:lnTo>
                  <a:pt x="219" y="2"/>
                </a:lnTo>
                <a:lnTo>
                  <a:pt x="219" y="3"/>
                </a:lnTo>
                <a:lnTo>
                  <a:pt x="220" y="3"/>
                </a:lnTo>
                <a:lnTo>
                  <a:pt x="220" y="3"/>
                </a:lnTo>
                <a:lnTo>
                  <a:pt x="221" y="2"/>
                </a:lnTo>
                <a:lnTo>
                  <a:pt x="221" y="1"/>
                </a:lnTo>
                <a:lnTo>
                  <a:pt x="222" y="0"/>
                </a:lnTo>
                <a:lnTo>
                  <a:pt x="222" y="0"/>
                </a:lnTo>
                <a:lnTo>
                  <a:pt x="223" y="0"/>
                </a:lnTo>
                <a:lnTo>
                  <a:pt x="223" y="1"/>
                </a:lnTo>
                <a:lnTo>
                  <a:pt x="224" y="3"/>
                </a:lnTo>
                <a:lnTo>
                  <a:pt x="224" y="5"/>
                </a:lnTo>
                <a:lnTo>
                  <a:pt x="225" y="6"/>
                </a:lnTo>
                <a:lnTo>
                  <a:pt x="225" y="7"/>
                </a:lnTo>
                <a:lnTo>
                  <a:pt x="226" y="8"/>
                </a:lnTo>
                <a:lnTo>
                  <a:pt x="226" y="7"/>
                </a:lnTo>
                <a:lnTo>
                  <a:pt x="227" y="6"/>
                </a:lnTo>
                <a:lnTo>
                  <a:pt x="227" y="5"/>
                </a:lnTo>
                <a:lnTo>
                  <a:pt x="228" y="3"/>
                </a:lnTo>
                <a:lnTo>
                  <a:pt x="228" y="2"/>
                </a:lnTo>
                <a:lnTo>
                  <a:pt x="229" y="1"/>
                </a:lnTo>
                <a:lnTo>
                  <a:pt x="229" y="0"/>
                </a:lnTo>
                <a:lnTo>
                  <a:pt x="230" y="0"/>
                </a:lnTo>
                <a:lnTo>
                  <a:pt x="230" y="1"/>
                </a:lnTo>
                <a:lnTo>
                  <a:pt x="231" y="2"/>
                </a:lnTo>
                <a:lnTo>
                  <a:pt x="231" y="2"/>
                </a:lnTo>
                <a:lnTo>
                  <a:pt x="232" y="3"/>
                </a:lnTo>
                <a:lnTo>
                  <a:pt x="232" y="3"/>
                </a:lnTo>
                <a:lnTo>
                  <a:pt x="233" y="2"/>
                </a:lnTo>
                <a:lnTo>
                  <a:pt x="233" y="1"/>
                </a:lnTo>
                <a:lnTo>
                  <a:pt x="234" y="1"/>
                </a:lnTo>
                <a:lnTo>
                  <a:pt x="234" y="0"/>
                </a:lnTo>
                <a:lnTo>
                  <a:pt x="235" y="0"/>
                </a:lnTo>
                <a:lnTo>
                  <a:pt x="235" y="1"/>
                </a:lnTo>
                <a:lnTo>
                  <a:pt x="236" y="2"/>
                </a:lnTo>
                <a:lnTo>
                  <a:pt x="236" y="4"/>
                </a:lnTo>
                <a:lnTo>
                  <a:pt x="237" y="5"/>
                </a:lnTo>
                <a:lnTo>
                  <a:pt x="237" y="7"/>
                </a:lnTo>
                <a:lnTo>
                  <a:pt x="238" y="8"/>
                </a:lnTo>
                <a:lnTo>
                  <a:pt x="238" y="8"/>
                </a:lnTo>
                <a:lnTo>
                  <a:pt x="239" y="7"/>
                </a:lnTo>
                <a:lnTo>
                  <a:pt x="239" y="6"/>
                </a:lnTo>
                <a:lnTo>
                  <a:pt x="240" y="4"/>
                </a:lnTo>
                <a:lnTo>
                  <a:pt x="240" y="3"/>
                </a:lnTo>
                <a:lnTo>
                  <a:pt x="241" y="2"/>
                </a:lnTo>
                <a:lnTo>
                  <a:pt x="241" y="1"/>
                </a:lnTo>
                <a:lnTo>
                  <a:pt x="242" y="0"/>
                </a:lnTo>
                <a:lnTo>
                  <a:pt x="242" y="1"/>
                </a:lnTo>
                <a:lnTo>
                  <a:pt x="243" y="1"/>
                </a:lnTo>
                <a:lnTo>
                  <a:pt x="243" y="2"/>
                </a:lnTo>
                <a:lnTo>
                  <a:pt x="244" y="2"/>
                </a:lnTo>
                <a:lnTo>
                  <a:pt x="244" y="2"/>
                </a:lnTo>
                <a:lnTo>
                  <a:pt x="245" y="2"/>
                </a:lnTo>
                <a:lnTo>
                  <a:pt x="245" y="2"/>
                </a:lnTo>
                <a:lnTo>
                  <a:pt x="246" y="1"/>
                </a:lnTo>
                <a:lnTo>
                  <a:pt x="247" y="0"/>
                </a:lnTo>
                <a:lnTo>
                  <a:pt x="247" y="0"/>
                </a:lnTo>
                <a:lnTo>
                  <a:pt x="248" y="1"/>
                </a:lnTo>
                <a:lnTo>
                  <a:pt x="248" y="2"/>
                </a:lnTo>
                <a:lnTo>
                  <a:pt x="249" y="3"/>
                </a:lnTo>
                <a:lnTo>
                  <a:pt x="249" y="4"/>
                </a:lnTo>
                <a:lnTo>
                  <a:pt x="250" y="6"/>
                </a:lnTo>
                <a:lnTo>
                  <a:pt x="250" y="7"/>
                </a:lnTo>
                <a:lnTo>
                  <a:pt x="251" y="7"/>
                </a:lnTo>
                <a:lnTo>
                  <a:pt x="251" y="7"/>
                </a:lnTo>
                <a:lnTo>
                  <a:pt x="252" y="7"/>
                </a:lnTo>
                <a:lnTo>
                  <a:pt x="252" y="5"/>
                </a:lnTo>
                <a:lnTo>
                  <a:pt x="253" y="4"/>
                </a:lnTo>
                <a:lnTo>
                  <a:pt x="253" y="3"/>
                </a:lnTo>
                <a:lnTo>
                  <a:pt x="254" y="2"/>
                </a:lnTo>
                <a:lnTo>
                  <a:pt x="254" y="1"/>
                </a:lnTo>
                <a:lnTo>
                  <a:pt x="255" y="1"/>
                </a:lnTo>
                <a:lnTo>
                  <a:pt x="255" y="1"/>
                </a:lnTo>
                <a:lnTo>
                  <a:pt x="256" y="1"/>
                </a:lnTo>
                <a:lnTo>
                  <a:pt x="256" y="2"/>
                </a:lnTo>
                <a:lnTo>
                  <a:pt x="257" y="2"/>
                </a:lnTo>
                <a:lnTo>
                  <a:pt x="257" y="2"/>
                </a:lnTo>
                <a:lnTo>
                  <a:pt x="258" y="2"/>
                </a:lnTo>
                <a:lnTo>
                  <a:pt x="258" y="1"/>
                </a:lnTo>
                <a:lnTo>
                  <a:pt x="259" y="1"/>
                </a:lnTo>
                <a:lnTo>
                  <a:pt x="259" y="1"/>
                </a:lnTo>
                <a:lnTo>
                  <a:pt x="260" y="1"/>
                </a:lnTo>
                <a:lnTo>
                  <a:pt x="260" y="1"/>
                </a:lnTo>
                <a:lnTo>
                  <a:pt x="261" y="2"/>
                </a:lnTo>
                <a:lnTo>
                  <a:pt x="261" y="3"/>
                </a:lnTo>
                <a:lnTo>
                  <a:pt x="262" y="5"/>
                </a:lnTo>
                <a:lnTo>
                  <a:pt x="262" y="6"/>
                </a:lnTo>
                <a:lnTo>
                  <a:pt x="263" y="7"/>
                </a:lnTo>
                <a:lnTo>
                  <a:pt x="263" y="7"/>
                </a:lnTo>
                <a:lnTo>
                  <a:pt x="264" y="7"/>
                </a:lnTo>
                <a:lnTo>
                  <a:pt x="264" y="6"/>
                </a:lnTo>
                <a:lnTo>
                  <a:pt x="265" y="5"/>
                </a:lnTo>
                <a:lnTo>
                  <a:pt x="265" y="4"/>
                </a:lnTo>
                <a:lnTo>
                  <a:pt x="266" y="2"/>
                </a:lnTo>
                <a:lnTo>
                  <a:pt x="266" y="2"/>
                </a:lnTo>
                <a:lnTo>
                  <a:pt x="267" y="1"/>
                </a:lnTo>
                <a:lnTo>
                  <a:pt x="267" y="1"/>
                </a:lnTo>
                <a:lnTo>
                  <a:pt x="268" y="1"/>
                </a:lnTo>
                <a:lnTo>
                  <a:pt x="268" y="2"/>
                </a:lnTo>
                <a:lnTo>
                  <a:pt x="269" y="2"/>
                </a:lnTo>
                <a:lnTo>
                  <a:pt x="269" y="2"/>
                </a:lnTo>
                <a:lnTo>
                  <a:pt x="270" y="2"/>
                </a:lnTo>
                <a:lnTo>
                  <a:pt x="270" y="2"/>
                </a:lnTo>
                <a:lnTo>
                  <a:pt x="271" y="1"/>
                </a:lnTo>
                <a:lnTo>
                  <a:pt x="271" y="1"/>
                </a:lnTo>
                <a:lnTo>
                  <a:pt x="272" y="1"/>
                </a:lnTo>
                <a:lnTo>
                  <a:pt x="272" y="1"/>
                </a:lnTo>
                <a:lnTo>
                  <a:pt x="273" y="2"/>
                </a:lnTo>
                <a:lnTo>
                  <a:pt x="273" y="3"/>
                </a:lnTo>
                <a:lnTo>
                  <a:pt x="274" y="4"/>
                </a:lnTo>
                <a:lnTo>
                  <a:pt x="274" y="5"/>
                </a:lnTo>
                <a:lnTo>
                  <a:pt x="275" y="6"/>
                </a:lnTo>
                <a:lnTo>
                  <a:pt x="275" y="6"/>
                </a:lnTo>
                <a:lnTo>
                  <a:pt x="276" y="6"/>
                </a:lnTo>
                <a:lnTo>
                  <a:pt x="276" y="6"/>
                </a:lnTo>
                <a:lnTo>
                  <a:pt x="277" y="5"/>
                </a:lnTo>
                <a:lnTo>
                  <a:pt x="277" y="4"/>
                </a:lnTo>
                <a:lnTo>
                  <a:pt x="278" y="3"/>
                </a:lnTo>
                <a:lnTo>
                  <a:pt x="278" y="2"/>
                </a:lnTo>
                <a:lnTo>
                  <a:pt x="279" y="2"/>
                </a:lnTo>
                <a:lnTo>
                  <a:pt x="279" y="1"/>
                </a:lnTo>
                <a:lnTo>
                  <a:pt x="280" y="1"/>
                </a:lnTo>
                <a:lnTo>
                  <a:pt x="280" y="1"/>
                </a:lnTo>
                <a:lnTo>
                  <a:pt x="281" y="2"/>
                </a:lnTo>
                <a:lnTo>
                  <a:pt x="281" y="2"/>
                </a:lnTo>
                <a:lnTo>
                  <a:pt x="282" y="2"/>
                </a:lnTo>
                <a:lnTo>
                  <a:pt x="282" y="2"/>
                </a:lnTo>
                <a:lnTo>
                  <a:pt x="283" y="2"/>
                </a:lnTo>
                <a:lnTo>
                  <a:pt x="283" y="1"/>
                </a:lnTo>
                <a:lnTo>
                  <a:pt x="284" y="1"/>
                </a:lnTo>
                <a:lnTo>
                  <a:pt x="284" y="1"/>
                </a:lnTo>
                <a:lnTo>
                  <a:pt x="285" y="2"/>
                </a:lnTo>
                <a:lnTo>
                  <a:pt x="285" y="2"/>
                </a:lnTo>
                <a:lnTo>
                  <a:pt x="286" y="3"/>
                </a:lnTo>
                <a:lnTo>
                  <a:pt x="286" y="4"/>
                </a:lnTo>
                <a:lnTo>
                  <a:pt x="287" y="5"/>
                </a:lnTo>
                <a:lnTo>
                  <a:pt x="287" y="6"/>
                </a:lnTo>
                <a:lnTo>
                  <a:pt x="288" y="6"/>
                </a:lnTo>
                <a:lnTo>
                  <a:pt x="288" y="6"/>
                </a:lnTo>
                <a:lnTo>
                  <a:pt x="289" y="5"/>
                </a:lnTo>
                <a:lnTo>
                  <a:pt x="289" y="5"/>
                </a:lnTo>
                <a:lnTo>
                  <a:pt x="290" y="4"/>
                </a:lnTo>
                <a:lnTo>
                  <a:pt x="290" y="3"/>
                </a:lnTo>
                <a:lnTo>
                  <a:pt x="291" y="2"/>
                </a:lnTo>
                <a:lnTo>
                  <a:pt x="291" y="2"/>
                </a:lnTo>
                <a:lnTo>
                  <a:pt x="292" y="2"/>
                </a:lnTo>
                <a:lnTo>
                  <a:pt x="292" y="1"/>
                </a:lnTo>
                <a:lnTo>
                  <a:pt x="293" y="1"/>
                </a:lnTo>
                <a:lnTo>
                  <a:pt x="293" y="2"/>
                </a:lnTo>
                <a:lnTo>
                  <a:pt x="294" y="2"/>
                </a:lnTo>
                <a:lnTo>
                  <a:pt x="294" y="2"/>
                </a:lnTo>
                <a:lnTo>
                  <a:pt x="295" y="2"/>
                </a:lnTo>
                <a:lnTo>
                  <a:pt x="295" y="2"/>
                </a:lnTo>
                <a:lnTo>
                  <a:pt x="296" y="2"/>
                </a:lnTo>
                <a:lnTo>
                  <a:pt x="296" y="2"/>
                </a:lnTo>
                <a:lnTo>
                  <a:pt x="297" y="2"/>
                </a:lnTo>
                <a:lnTo>
                  <a:pt x="297" y="2"/>
                </a:lnTo>
                <a:lnTo>
                  <a:pt x="298" y="3"/>
                </a:lnTo>
                <a:lnTo>
                  <a:pt x="298" y="3"/>
                </a:lnTo>
                <a:lnTo>
                  <a:pt x="299" y="4"/>
                </a:lnTo>
                <a:lnTo>
                  <a:pt x="299" y="5"/>
                </a:lnTo>
                <a:lnTo>
                  <a:pt x="300" y="5"/>
                </a:lnTo>
                <a:lnTo>
                  <a:pt x="300" y="5"/>
                </a:lnTo>
                <a:lnTo>
                  <a:pt x="301" y="5"/>
                </a:lnTo>
                <a:lnTo>
                  <a:pt x="301" y="5"/>
                </a:lnTo>
                <a:lnTo>
                  <a:pt x="302" y="4"/>
                </a:lnTo>
                <a:lnTo>
                  <a:pt x="302" y="4"/>
                </a:lnTo>
                <a:lnTo>
                  <a:pt x="303" y="3"/>
                </a:lnTo>
                <a:lnTo>
                  <a:pt x="303" y="2"/>
                </a:lnTo>
                <a:lnTo>
                  <a:pt x="304" y="2"/>
                </a:lnTo>
                <a:lnTo>
                  <a:pt x="304" y="1"/>
                </a:lnTo>
                <a:lnTo>
                  <a:pt x="305" y="1"/>
                </a:lnTo>
                <a:lnTo>
                  <a:pt x="305" y="1"/>
                </a:lnTo>
                <a:lnTo>
                  <a:pt x="306" y="2"/>
                </a:lnTo>
                <a:lnTo>
                  <a:pt x="306" y="2"/>
                </a:lnTo>
                <a:lnTo>
                  <a:pt x="307" y="2"/>
                </a:lnTo>
                <a:lnTo>
                  <a:pt x="307" y="2"/>
                </a:lnTo>
                <a:lnTo>
                  <a:pt x="308" y="2"/>
                </a:lnTo>
                <a:lnTo>
                  <a:pt x="308" y="2"/>
                </a:lnTo>
                <a:lnTo>
                  <a:pt x="309" y="2"/>
                </a:lnTo>
                <a:lnTo>
                  <a:pt x="310" y="2"/>
                </a:lnTo>
                <a:lnTo>
                  <a:pt x="310" y="3"/>
                </a:lnTo>
                <a:lnTo>
                  <a:pt x="311" y="3"/>
                </a:lnTo>
                <a:lnTo>
                  <a:pt x="311" y="3"/>
                </a:lnTo>
                <a:lnTo>
                  <a:pt x="312" y="4"/>
                </a:lnTo>
                <a:lnTo>
                  <a:pt x="312" y="4"/>
                </a:lnTo>
                <a:lnTo>
                  <a:pt x="313" y="4"/>
                </a:lnTo>
                <a:lnTo>
                  <a:pt x="313" y="5"/>
                </a:lnTo>
                <a:lnTo>
                  <a:pt x="314" y="5"/>
                </a:lnTo>
                <a:lnTo>
                  <a:pt x="314" y="4"/>
                </a:lnTo>
                <a:lnTo>
                  <a:pt x="315" y="4"/>
                </a:lnTo>
                <a:lnTo>
                  <a:pt x="315" y="3"/>
                </a:lnTo>
                <a:lnTo>
                  <a:pt x="316" y="3"/>
                </a:lnTo>
                <a:lnTo>
                  <a:pt x="316" y="2"/>
                </a:lnTo>
                <a:lnTo>
                  <a:pt x="317" y="2"/>
                </a:lnTo>
                <a:lnTo>
                  <a:pt x="317" y="1"/>
                </a:lnTo>
                <a:lnTo>
                  <a:pt x="318" y="1"/>
                </a:lnTo>
                <a:lnTo>
                  <a:pt x="318" y="1"/>
                </a:lnTo>
                <a:lnTo>
                  <a:pt x="319" y="2"/>
                </a:lnTo>
                <a:lnTo>
                  <a:pt x="319" y="2"/>
                </a:lnTo>
                <a:lnTo>
                  <a:pt x="320" y="3"/>
                </a:lnTo>
                <a:lnTo>
                  <a:pt x="320" y="3"/>
                </a:lnTo>
                <a:lnTo>
                  <a:pt x="321" y="3"/>
                </a:lnTo>
                <a:lnTo>
                  <a:pt x="321" y="3"/>
                </a:lnTo>
                <a:lnTo>
                  <a:pt x="322" y="3"/>
                </a:lnTo>
                <a:lnTo>
                  <a:pt x="322" y="3"/>
                </a:lnTo>
                <a:lnTo>
                  <a:pt x="323" y="3"/>
                </a:lnTo>
                <a:lnTo>
                  <a:pt x="323" y="3"/>
                </a:lnTo>
                <a:lnTo>
                  <a:pt x="324" y="3"/>
                </a:lnTo>
                <a:lnTo>
                  <a:pt x="324" y="3"/>
                </a:lnTo>
                <a:lnTo>
                  <a:pt x="325" y="4"/>
                </a:lnTo>
                <a:lnTo>
                  <a:pt x="325" y="4"/>
                </a:lnTo>
                <a:lnTo>
                  <a:pt x="326" y="4"/>
                </a:lnTo>
                <a:lnTo>
                  <a:pt x="326" y="4"/>
                </a:lnTo>
                <a:lnTo>
                  <a:pt x="327" y="4"/>
                </a:lnTo>
                <a:lnTo>
                  <a:pt x="327" y="4"/>
                </a:lnTo>
                <a:lnTo>
                  <a:pt x="328" y="3"/>
                </a:lnTo>
                <a:lnTo>
                  <a:pt x="328" y="2"/>
                </a:lnTo>
                <a:lnTo>
                  <a:pt x="329" y="2"/>
                </a:lnTo>
                <a:lnTo>
                  <a:pt x="329" y="1"/>
                </a:lnTo>
                <a:lnTo>
                  <a:pt x="330" y="1"/>
                </a:lnTo>
                <a:lnTo>
                  <a:pt x="330" y="1"/>
                </a:lnTo>
                <a:lnTo>
                  <a:pt x="331" y="2"/>
                </a:lnTo>
                <a:lnTo>
                  <a:pt x="331" y="2"/>
                </a:lnTo>
                <a:lnTo>
                  <a:pt x="332" y="3"/>
                </a:lnTo>
                <a:lnTo>
                  <a:pt x="332" y="3"/>
                </a:lnTo>
                <a:lnTo>
                  <a:pt x="333" y="4"/>
                </a:lnTo>
                <a:lnTo>
                  <a:pt x="333" y="4"/>
                </a:lnTo>
                <a:lnTo>
                  <a:pt x="334" y="4"/>
                </a:lnTo>
                <a:lnTo>
                  <a:pt x="334" y="3"/>
                </a:lnTo>
                <a:lnTo>
                  <a:pt x="335" y="3"/>
                </a:lnTo>
                <a:lnTo>
                  <a:pt x="335" y="3"/>
                </a:lnTo>
                <a:lnTo>
                  <a:pt x="336" y="2"/>
                </a:lnTo>
                <a:lnTo>
                  <a:pt x="336" y="3"/>
                </a:lnTo>
                <a:lnTo>
                  <a:pt x="337" y="3"/>
                </a:lnTo>
                <a:lnTo>
                  <a:pt x="337" y="3"/>
                </a:lnTo>
                <a:lnTo>
                  <a:pt x="338" y="4"/>
                </a:lnTo>
                <a:lnTo>
                  <a:pt x="338" y="4"/>
                </a:lnTo>
                <a:lnTo>
                  <a:pt x="339" y="4"/>
                </a:lnTo>
                <a:lnTo>
                  <a:pt x="339" y="4"/>
                </a:lnTo>
                <a:lnTo>
                  <a:pt x="340" y="3"/>
                </a:lnTo>
                <a:lnTo>
                  <a:pt x="340" y="3"/>
                </a:lnTo>
                <a:lnTo>
                  <a:pt x="341" y="2"/>
                </a:lnTo>
                <a:lnTo>
                  <a:pt x="341" y="1"/>
                </a:lnTo>
                <a:lnTo>
                  <a:pt x="342" y="1"/>
                </a:lnTo>
                <a:lnTo>
                  <a:pt x="342" y="1"/>
                </a:lnTo>
                <a:lnTo>
                  <a:pt x="343" y="1"/>
                </a:lnTo>
                <a:lnTo>
                  <a:pt x="343" y="2"/>
                </a:lnTo>
                <a:lnTo>
                  <a:pt x="344" y="3"/>
                </a:lnTo>
                <a:lnTo>
                  <a:pt x="344" y="4"/>
                </a:lnTo>
                <a:lnTo>
                  <a:pt x="345" y="4"/>
                </a:lnTo>
                <a:lnTo>
                  <a:pt x="345" y="5"/>
                </a:lnTo>
                <a:lnTo>
                  <a:pt x="346" y="5"/>
                </a:lnTo>
                <a:lnTo>
                  <a:pt x="346" y="4"/>
                </a:lnTo>
                <a:lnTo>
                  <a:pt x="347" y="3"/>
                </a:lnTo>
                <a:lnTo>
                  <a:pt x="347" y="3"/>
                </a:lnTo>
                <a:lnTo>
                  <a:pt x="348" y="2"/>
                </a:lnTo>
                <a:lnTo>
                  <a:pt x="348" y="2"/>
                </a:lnTo>
                <a:lnTo>
                  <a:pt x="349" y="2"/>
                </a:lnTo>
                <a:lnTo>
                  <a:pt x="349" y="2"/>
                </a:lnTo>
                <a:lnTo>
                  <a:pt x="350" y="3"/>
                </a:lnTo>
                <a:lnTo>
                  <a:pt x="350" y="3"/>
                </a:lnTo>
                <a:lnTo>
                  <a:pt x="351" y="4"/>
                </a:lnTo>
                <a:lnTo>
                  <a:pt x="351" y="4"/>
                </a:lnTo>
                <a:lnTo>
                  <a:pt x="352" y="4"/>
                </a:lnTo>
                <a:lnTo>
                  <a:pt x="352" y="3"/>
                </a:lnTo>
                <a:lnTo>
                  <a:pt x="353" y="2"/>
                </a:lnTo>
                <a:lnTo>
                  <a:pt x="353" y="2"/>
                </a:lnTo>
                <a:lnTo>
                  <a:pt x="354" y="1"/>
                </a:lnTo>
                <a:lnTo>
                  <a:pt x="354" y="1"/>
                </a:lnTo>
                <a:lnTo>
                  <a:pt x="355" y="1"/>
                </a:lnTo>
                <a:lnTo>
                  <a:pt x="355" y="2"/>
                </a:lnTo>
                <a:lnTo>
                  <a:pt x="356" y="3"/>
                </a:lnTo>
                <a:lnTo>
                  <a:pt x="356" y="4"/>
                </a:lnTo>
                <a:lnTo>
                  <a:pt x="357" y="5"/>
                </a:lnTo>
                <a:lnTo>
                  <a:pt x="357" y="5"/>
                </a:lnTo>
                <a:lnTo>
                  <a:pt x="358" y="5"/>
                </a:lnTo>
                <a:lnTo>
                  <a:pt x="358" y="5"/>
                </a:lnTo>
                <a:lnTo>
                  <a:pt x="359" y="4"/>
                </a:lnTo>
                <a:lnTo>
                  <a:pt x="359" y="3"/>
                </a:lnTo>
                <a:lnTo>
                  <a:pt x="360" y="2"/>
                </a:lnTo>
                <a:lnTo>
                  <a:pt x="360" y="2"/>
                </a:lnTo>
                <a:lnTo>
                  <a:pt x="361" y="1"/>
                </a:lnTo>
                <a:lnTo>
                  <a:pt x="361" y="2"/>
                </a:lnTo>
                <a:lnTo>
                  <a:pt x="362" y="2"/>
                </a:lnTo>
                <a:lnTo>
                  <a:pt x="362" y="3"/>
                </a:lnTo>
                <a:lnTo>
                  <a:pt x="363" y="3"/>
                </a:lnTo>
                <a:lnTo>
                  <a:pt x="363" y="4"/>
                </a:lnTo>
                <a:lnTo>
                  <a:pt x="364" y="4"/>
                </a:lnTo>
                <a:lnTo>
                  <a:pt x="364" y="3"/>
                </a:lnTo>
                <a:lnTo>
                  <a:pt x="365" y="3"/>
                </a:lnTo>
                <a:lnTo>
                  <a:pt x="365" y="2"/>
                </a:lnTo>
                <a:lnTo>
                  <a:pt x="366" y="1"/>
                </a:lnTo>
                <a:lnTo>
                  <a:pt x="366" y="1"/>
                </a:lnTo>
                <a:lnTo>
                  <a:pt x="367" y="1"/>
                </a:lnTo>
                <a:lnTo>
                  <a:pt x="367" y="1"/>
                </a:lnTo>
                <a:lnTo>
                  <a:pt x="368" y="3"/>
                </a:lnTo>
                <a:lnTo>
                  <a:pt x="368" y="4"/>
                </a:lnTo>
                <a:lnTo>
                  <a:pt x="369" y="5"/>
                </a:lnTo>
                <a:lnTo>
                  <a:pt x="369" y="6"/>
                </a:lnTo>
                <a:lnTo>
                  <a:pt x="370" y="6"/>
                </a:lnTo>
                <a:lnTo>
                  <a:pt x="370" y="6"/>
                </a:lnTo>
                <a:lnTo>
                  <a:pt x="371" y="5"/>
                </a:lnTo>
                <a:lnTo>
                  <a:pt x="371" y="4"/>
                </a:lnTo>
                <a:lnTo>
                  <a:pt x="372" y="3"/>
                </a:lnTo>
                <a:lnTo>
                  <a:pt x="372" y="2"/>
                </a:lnTo>
                <a:lnTo>
                  <a:pt x="373" y="1"/>
                </a:lnTo>
                <a:lnTo>
                  <a:pt x="374" y="1"/>
                </a:lnTo>
                <a:lnTo>
                  <a:pt x="374" y="1"/>
                </a:lnTo>
                <a:lnTo>
                  <a:pt x="375" y="2"/>
                </a:lnTo>
                <a:lnTo>
                  <a:pt x="375" y="2"/>
                </a:lnTo>
                <a:lnTo>
                  <a:pt x="376" y="3"/>
                </a:lnTo>
                <a:lnTo>
                  <a:pt x="376" y="3"/>
                </a:lnTo>
                <a:lnTo>
                  <a:pt x="377" y="3"/>
                </a:lnTo>
                <a:lnTo>
                  <a:pt x="377" y="3"/>
                </a:lnTo>
                <a:lnTo>
                  <a:pt x="378" y="2"/>
                </a:lnTo>
                <a:lnTo>
                  <a:pt x="378" y="1"/>
                </a:lnTo>
                <a:lnTo>
                  <a:pt x="379" y="1"/>
                </a:lnTo>
                <a:lnTo>
                  <a:pt x="379" y="1"/>
                </a:lnTo>
                <a:lnTo>
                  <a:pt x="380" y="1"/>
                </a:lnTo>
                <a:lnTo>
                  <a:pt x="380" y="2"/>
                </a:lnTo>
                <a:lnTo>
                  <a:pt x="381" y="3"/>
                </a:lnTo>
                <a:lnTo>
                  <a:pt x="381" y="5"/>
                </a:lnTo>
                <a:lnTo>
                  <a:pt x="382" y="6"/>
                </a:lnTo>
                <a:lnTo>
                  <a:pt x="382" y="7"/>
                </a:lnTo>
                <a:lnTo>
                  <a:pt x="383" y="7"/>
                </a:lnTo>
                <a:lnTo>
                  <a:pt x="383" y="6"/>
                </a:lnTo>
                <a:lnTo>
                  <a:pt x="384" y="5"/>
                </a:lnTo>
                <a:lnTo>
                  <a:pt x="384" y="4"/>
                </a:lnTo>
                <a:lnTo>
                  <a:pt x="385" y="2"/>
                </a:lnTo>
                <a:lnTo>
                  <a:pt x="385" y="1"/>
                </a:lnTo>
                <a:lnTo>
                  <a:pt x="386" y="1"/>
                </a:lnTo>
                <a:lnTo>
                  <a:pt x="386" y="1"/>
                </a:lnTo>
                <a:lnTo>
                  <a:pt x="387" y="1"/>
                </a:lnTo>
                <a:lnTo>
                  <a:pt x="387" y="2"/>
                </a:lnTo>
                <a:lnTo>
                  <a:pt x="388" y="2"/>
                </a:lnTo>
                <a:lnTo>
                  <a:pt x="388" y="3"/>
                </a:lnTo>
                <a:lnTo>
                  <a:pt x="389" y="3"/>
                </a:lnTo>
                <a:lnTo>
                  <a:pt x="389" y="3"/>
                </a:lnTo>
                <a:lnTo>
                  <a:pt x="390" y="2"/>
                </a:lnTo>
                <a:lnTo>
                  <a:pt x="390" y="1"/>
                </a:lnTo>
                <a:lnTo>
                  <a:pt x="391" y="1"/>
                </a:lnTo>
                <a:lnTo>
                  <a:pt x="391" y="0"/>
                </a:lnTo>
                <a:lnTo>
                  <a:pt x="392" y="1"/>
                </a:lnTo>
                <a:lnTo>
                  <a:pt x="392" y="1"/>
                </a:lnTo>
                <a:lnTo>
                  <a:pt x="393" y="3"/>
                </a:lnTo>
                <a:lnTo>
                  <a:pt x="393" y="4"/>
                </a:lnTo>
                <a:lnTo>
                  <a:pt x="394" y="6"/>
                </a:lnTo>
                <a:lnTo>
                  <a:pt x="394" y="7"/>
                </a:lnTo>
                <a:lnTo>
                  <a:pt x="395" y="7"/>
                </a:lnTo>
                <a:lnTo>
                  <a:pt x="395" y="7"/>
                </a:lnTo>
                <a:lnTo>
                  <a:pt x="396" y="6"/>
                </a:lnTo>
                <a:lnTo>
                  <a:pt x="396" y="5"/>
                </a:lnTo>
                <a:lnTo>
                  <a:pt x="397" y="3"/>
                </a:lnTo>
                <a:lnTo>
                  <a:pt x="397" y="2"/>
                </a:lnTo>
                <a:lnTo>
                  <a:pt x="398" y="1"/>
                </a:lnTo>
                <a:lnTo>
                  <a:pt x="398" y="0"/>
                </a:lnTo>
                <a:lnTo>
                  <a:pt x="399" y="0"/>
                </a:lnTo>
                <a:lnTo>
                  <a:pt x="399" y="1"/>
                </a:lnTo>
                <a:lnTo>
                  <a:pt x="400" y="2"/>
                </a:lnTo>
                <a:lnTo>
                  <a:pt x="400" y="2"/>
                </a:lnTo>
                <a:lnTo>
                  <a:pt x="401" y="3"/>
                </a:lnTo>
                <a:lnTo>
                  <a:pt x="401" y="3"/>
                </a:lnTo>
                <a:lnTo>
                  <a:pt x="402" y="2"/>
                </a:lnTo>
                <a:lnTo>
                  <a:pt x="402" y="2"/>
                </a:lnTo>
                <a:lnTo>
                  <a:pt x="403" y="1"/>
                </a:lnTo>
                <a:lnTo>
                  <a:pt x="403" y="0"/>
                </a:lnTo>
                <a:lnTo>
                  <a:pt x="404" y="0"/>
                </a:lnTo>
                <a:lnTo>
                  <a:pt x="404" y="1"/>
                </a:lnTo>
                <a:lnTo>
                  <a:pt x="405" y="2"/>
                </a:lnTo>
                <a:lnTo>
                  <a:pt x="405" y="4"/>
                </a:lnTo>
                <a:lnTo>
                  <a:pt x="406" y="5"/>
                </a:lnTo>
                <a:lnTo>
                  <a:pt x="406" y="7"/>
                </a:lnTo>
                <a:lnTo>
                  <a:pt x="407" y="8"/>
                </a:lnTo>
                <a:lnTo>
                  <a:pt x="407" y="8"/>
                </a:lnTo>
                <a:lnTo>
                  <a:pt x="408" y="7"/>
                </a:lnTo>
                <a:lnTo>
                  <a:pt x="408" y="6"/>
                </a:lnTo>
                <a:lnTo>
                  <a:pt x="409" y="4"/>
                </a:lnTo>
                <a:lnTo>
                  <a:pt x="409" y="3"/>
                </a:lnTo>
                <a:lnTo>
                  <a:pt x="410" y="1"/>
                </a:lnTo>
                <a:lnTo>
                  <a:pt x="410" y="1"/>
                </a:lnTo>
                <a:lnTo>
                  <a:pt x="411" y="0"/>
                </a:lnTo>
                <a:lnTo>
                  <a:pt x="411" y="0"/>
                </a:lnTo>
                <a:lnTo>
                  <a:pt x="412" y="1"/>
                </a:lnTo>
                <a:lnTo>
                  <a:pt x="412" y="2"/>
                </a:lnTo>
                <a:lnTo>
                  <a:pt x="413" y="2"/>
                </a:lnTo>
                <a:lnTo>
                  <a:pt x="413" y="3"/>
                </a:lnTo>
                <a:lnTo>
                  <a:pt x="414" y="2"/>
                </a:lnTo>
                <a:lnTo>
                  <a:pt x="414" y="2"/>
                </a:lnTo>
                <a:lnTo>
                  <a:pt x="415" y="1"/>
                </a:lnTo>
                <a:lnTo>
                  <a:pt x="415" y="0"/>
                </a:lnTo>
                <a:lnTo>
                  <a:pt x="416" y="0"/>
                </a:lnTo>
                <a:lnTo>
                  <a:pt x="416" y="0"/>
                </a:lnTo>
                <a:lnTo>
                  <a:pt x="417" y="1"/>
                </a:lnTo>
                <a:lnTo>
                  <a:pt x="417" y="3"/>
                </a:lnTo>
                <a:lnTo>
                  <a:pt x="418" y="4"/>
                </a:lnTo>
                <a:lnTo>
                  <a:pt x="418" y="6"/>
                </a:lnTo>
                <a:lnTo>
                  <a:pt x="419" y="7"/>
                </a:lnTo>
                <a:lnTo>
                  <a:pt x="419" y="8"/>
                </a:lnTo>
                <a:lnTo>
                  <a:pt x="420" y="8"/>
                </a:lnTo>
                <a:lnTo>
                  <a:pt x="420" y="7"/>
                </a:lnTo>
                <a:lnTo>
                  <a:pt x="421" y="6"/>
                </a:lnTo>
                <a:lnTo>
                  <a:pt x="421" y="4"/>
                </a:lnTo>
                <a:lnTo>
                  <a:pt x="422" y="2"/>
                </a:lnTo>
                <a:lnTo>
                  <a:pt x="422" y="1"/>
                </a:lnTo>
                <a:lnTo>
                  <a:pt x="423" y="0"/>
                </a:lnTo>
                <a:lnTo>
                  <a:pt x="423" y="0"/>
                </a:lnTo>
                <a:lnTo>
                  <a:pt x="424" y="1"/>
                </a:lnTo>
                <a:lnTo>
                  <a:pt x="424" y="1"/>
                </a:lnTo>
                <a:lnTo>
                  <a:pt x="425" y="2"/>
                </a:lnTo>
                <a:lnTo>
                  <a:pt x="425" y="2"/>
                </a:lnTo>
                <a:lnTo>
                  <a:pt x="426" y="2"/>
                </a:lnTo>
                <a:lnTo>
                  <a:pt x="426" y="2"/>
                </a:lnTo>
                <a:lnTo>
                  <a:pt x="427" y="1"/>
                </a:lnTo>
                <a:lnTo>
                  <a:pt x="427" y="1"/>
                </a:lnTo>
                <a:lnTo>
                  <a:pt x="428" y="0"/>
                </a:lnTo>
                <a:lnTo>
                  <a:pt x="428" y="0"/>
                </a:lnTo>
                <a:lnTo>
                  <a:pt x="429" y="1"/>
                </a:lnTo>
                <a:lnTo>
                  <a:pt x="429" y="2"/>
                </a:lnTo>
                <a:lnTo>
                  <a:pt x="430" y="3"/>
                </a:lnTo>
                <a:lnTo>
                  <a:pt x="430" y="5"/>
                </a:lnTo>
                <a:lnTo>
                  <a:pt x="431" y="7"/>
                </a:lnTo>
                <a:lnTo>
                  <a:pt x="431" y="8"/>
                </a:lnTo>
                <a:lnTo>
                  <a:pt x="432" y="8"/>
                </a:lnTo>
                <a:lnTo>
                  <a:pt x="432" y="8"/>
                </a:lnTo>
                <a:lnTo>
                  <a:pt x="433" y="7"/>
                </a:lnTo>
                <a:lnTo>
                  <a:pt x="433" y="5"/>
                </a:lnTo>
                <a:lnTo>
                  <a:pt x="434" y="4"/>
                </a:lnTo>
                <a:lnTo>
                  <a:pt x="434" y="2"/>
                </a:lnTo>
                <a:lnTo>
                  <a:pt x="435" y="1"/>
                </a:lnTo>
                <a:lnTo>
                  <a:pt x="435" y="0"/>
                </a:lnTo>
                <a:lnTo>
                  <a:pt x="436" y="0"/>
                </a:lnTo>
                <a:lnTo>
                  <a:pt x="437" y="1"/>
                </a:lnTo>
                <a:lnTo>
                  <a:pt x="437" y="1"/>
                </a:lnTo>
                <a:lnTo>
                  <a:pt x="438" y="2"/>
                </a:lnTo>
                <a:lnTo>
                  <a:pt x="438" y="2"/>
                </a:lnTo>
                <a:lnTo>
                  <a:pt x="439" y="2"/>
                </a:lnTo>
                <a:lnTo>
                  <a:pt x="439" y="2"/>
                </a:lnTo>
                <a:lnTo>
                  <a:pt x="440" y="1"/>
                </a:lnTo>
                <a:lnTo>
                  <a:pt x="440" y="1"/>
                </a:lnTo>
                <a:lnTo>
                  <a:pt x="441" y="0"/>
                </a:lnTo>
                <a:lnTo>
                  <a:pt x="441" y="1"/>
                </a:lnTo>
                <a:lnTo>
                  <a:pt x="442" y="1"/>
                </a:lnTo>
                <a:lnTo>
                  <a:pt x="442" y="2"/>
                </a:lnTo>
                <a:lnTo>
                  <a:pt x="443" y="4"/>
                </a:lnTo>
                <a:lnTo>
                  <a:pt x="443" y="5"/>
                </a:lnTo>
                <a:lnTo>
                  <a:pt x="444" y="7"/>
                </a:lnTo>
                <a:lnTo>
                  <a:pt x="444" y="8"/>
                </a:lnTo>
                <a:lnTo>
                  <a:pt x="445" y="8"/>
                </a:lnTo>
                <a:lnTo>
                  <a:pt x="445" y="7"/>
                </a:lnTo>
                <a:lnTo>
                  <a:pt x="446" y="6"/>
                </a:lnTo>
                <a:lnTo>
                  <a:pt x="446" y="5"/>
                </a:lnTo>
                <a:lnTo>
                  <a:pt x="447" y="3"/>
                </a:lnTo>
                <a:lnTo>
                  <a:pt x="447" y="2"/>
                </a:lnTo>
                <a:lnTo>
                  <a:pt x="448" y="1"/>
                </a:lnTo>
                <a:lnTo>
                  <a:pt x="448" y="1"/>
                </a:lnTo>
                <a:lnTo>
                  <a:pt x="449" y="1"/>
                </a:lnTo>
                <a:lnTo>
                  <a:pt x="449" y="1"/>
                </a:lnTo>
                <a:lnTo>
                  <a:pt x="450" y="1"/>
                </a:lnTo>
                <a:lnTo>
                  <a:pt x="450" y="2"/>
                </a:lnTo>
                <a:lnTo>
                  <a:pt x="451" y="2"/>
                </a:lnTo>
                <a:lnTo>
                  <a:pt x="451" y="2"/>
                </a:lnTo>
                <a:lnTo>
                  <a:pt x="452" y="2"/>
                </a:lnTo>
                <a:lnTo>
                  <a:pt x="452" y="1"/>
                </a:lnTo>
                <a:lnTo>
                  <a:pt x="453" y="1"/>
                </a:lnTo>
                <a:lnTo>
                  <a:pt x="453" y="1"/>
                </a:lnTo>
                <a:lnTo>
                  <a:pt x="454" y="1"/>
                </a:lnTo>
                <a:lnTo>
                  <a:pt x="454" y="2"/>
                </a:lnTo>
                <a:lnTo>
                  <a:pt x="455" y="3"/>
                </a:lnTo>
                <a:lnTo>
                  <a:pt x="455" y="4"/>
                </a:lnTo>
                <a:lnTo>
                  <a:pt x="456" y="5"/>
                </a:lnTo>
                <a:lnTo>
                  <a:pt x="456" y="7"/>
                </a:lnTo>
                <a:lnTo>
                  <a:pt x="457" y="7"/>
                </a:lnTo>
                <a:lnTo>
                  <a:pt x="457" y="7"/>
                </a:lnTo>
                <a:lnTo>
                  <a:pt x="458" y="7"/>
                </a:lnTo>
                <a:lnTo>
                  <a:pt x="458" y="6"/>
                </a:lnTo>
                <a:lnTo>
                  <a:pt x="459" y="4"/>
                </a:lnTo>
                <a:lnTo>
                  <a:pt x="459" y="3"/>
                </a:lnTo>
                <a:lnTo>
                  <a:pt x="460" y="2"/>
                </a:lnTo>
                <a:lnTo>
                  <a:pt x="460" y="1"/>
                </a:lnTo>
                <a:lnTo>
                  <a:pt x="461" y="1"/>
                </a:lnTo>
                <a:lnTo>
                  <a:pt x="461" y="1"/>
                </a:lnTo>
                <a:lnTo>
                  <a:pt x="462" y="1"/>
                </a:lnTo>
                <a:lnTo>
                  <a:pt x="462" y="1"/>
                </a:lnTo>
                <a:lnTo>
                  <a:pt x="463" y="2"/>
                </a:lnTo>
                <a:lnTo>
                  <a:pt x="463" y="2"/>
                </a:lnTo>
                <a:lnTo>
                  <a:pt x="464" y="2"/>
                </a:lnTo>
                <a:lnTo>
                  <a:pt x="464" y="2"/>
                </a:lnTo>
                <a:lnTo>
                  <a:pt x="465" y="2"/>
                </a:lnTo>
                <a:lnTo>
                  <a:pt x="465" y="1"/>
                </a:lnTo>
                <a:lnTo>
                  <a:pt x="466" y="1"/>
                </a:lnTo>
                <a:lnTo>
                  <a:pt x="466" y="1"/>
                </a:lnTo>
                <a:lnTo>
                  <a:pt x="467" y="2"/>
                </a:lnTo>
                <a:lnTo>
                  <a:pt x="467" y="3"/>
                </a:lnTo>
                <a:lnTo>
                  <a:pt x="468" y="4"/>
                </a:lnTo>
                <a:lnTo>
                  <a:pt x="468" y="5"/>
                </a:lnTo>
                <a:lnTo>
                  <a:pt x="469" y="6"/>
                </a:lnTo>
                <a:lnTo>
                  <a:pt x="469" y="7"/>
                </a:lnTo>
                <a:lnTo>
                  <a:pt x="470" y="7"/>
                </a:lnTo>
                <a:lnTo>
                  <a:pt x="470" y="6"/>
                </a:lnTo>
                <a:lnTo>
                  <a:pt x="471" y="5"/>
                </a:lnTo>
                <a:lnTo>
                  <a:pt x="471" y="4"/>
                </a:lnTo>
                <a:lnTo>
                  <a:pt x="472" y="3"/>
                </a:lnTo>
                <a:lnTo>
                  <a:pt x="472" y="2"/>
                </a:lnTo>
                <a:lnTo>
                  <a:pt x="473" y="1"/>
                </a:lnTo>
                <a:lnTo>
                  <a:pt x="473" y="1"/>
                </a:lnTo>
                <a:lnTo>
                  <a:pt x="474" y="1"/>
                </a:lnTo>
                <a:lnTo>
                  <a:pt x="474" y="1"/>
                </a:lnTo>
                <a:lnTo>
                  <a:pt x="475" y="2"/>
                </a:lnTo>
                <a:lnTo>
                  <a:pt x="475" y="2"/>
                </a:lnTo>
                <a:lnTo>
                  <a:pt x="476" y="2"/>
                </a:lnTo>
                <a:lnTo>
                  <a:pt x="476" y="2"/>
                </a:lnTo>
                <a:lnTo>
                  <a:pt x="477" y="2"/>
                </a:lnTo>
                <a:lnTo>
                  <a:pt x="477" y="2"/>
                </a:lnTo>
                <a:lnTo>
                  <a:pt x="478" y="2"/>
                </a:lnTo>
                <a:lnTo>
                  <a:pt x="478" y="2"/>
                </a:lnTo>
                <a:lnTo>
                  <a:pt x="479" y="2"/>
                </a:lnTo>
                <a:lnTo>
                  <a:pt x="479" y="2"/>
                </a:lnTo>
                <a:lnTo>
                  <a:pt x="480" y="3"/>
                </a:lnTo>
                <a:lnTo>
                  <a:pt x="480" y="4"/>
                </a:lnTo>
                <a:lnTo>
                  <a:pt x="481" y="5"/>
                </a:lnTo>
                <a:lnTo>
                  <a:pt x="481" y="5"/>
                </a:lnTo>
                <a:lnTo>
                  <a:pt x="482" y="6"/>
                </a:lnTo>
                <a:lnTo>
                  <a:pt x="482" y="6"/>
                </a:lnTo>
                <a:lnTo>
                  <a:pt x="483" y="5"/>
                </a:lnTo>
                <a:lnTo>
                  <a:pt x="483" y="5"/>
                </a:lnTo>
                <a:lnTo>
                  <a:pt x="484" y="4"/>
                </a:lnTo>
                <a:lnTo>
                  <a:pt x="484" y="3"/>
                </a:lnTo>
                <a:lnTo>
                  <a:pt x="485" y="2"/>
                </a:lnTo>
                <a:lnTo>
                  <a:pt x="485" y="1"/>
                </a:lnTo>
                <a:lnTo>
                  <a:pt x="486" y="1"/>
                </a:lnTo>
                <a:lnTo>
                  <a:pt x="486" y="1"/>
                </a:lnTo>
                <a:lnTo>
                  <a:pt x="487" y="1"/>
                </a:lnTo>
                <a:lnTo>
                  <a:pt x="487" y="2"/>
                </a:lnTo>
                <a:lnTo>
                  <a:pt x="488" y="2"/>
                </a:lnTo>
                <a:lnTo>
                  <a:pt x="488" y="3"/>
                </a:lnTo>
                <a:lnTo>
                  <a:pt x="489" y="3"/>
                </a:lnTo>
                <a:lnTo>
                  <a:pt x="489" y="3"/>
                </a:lnTo>
                <a:lnTo>
                  <a:pt x="490" y="3"/>
                </a:lnTo>
                <a:lnTo>
                  <a:pt x="490" y="3"/>
                </a:lnTo>
                <a:lnTo>
                  <a:pt x="491" y="2"/>
                </a:lnTo>
                <a:lnTo>
                  <a:pt x="491" y="2"/>
                </a:lnTo>
                <a:lnTo>
                  <a:pt x="492" y="2"/>
                </a:lnTo>
                <a:lnTo>
                  <a:pt x="492" y="3"/>
                </a:lnTo>
                <a:lnTo>
                  <a:pt x="493" y="3"/>
                </a:lnTo>
                <a:lnTo>
                  <a:pt x="493" y="4"/>
                </a:lnTo>
                <a:lnTo>
                  <a:pt x="494" y="4"/>
                </a:lnTo>
                <a:lnTo>
                  <a:pt x="494" y="5"/>
                </a:lnTo>
                <a:lnTo>
                  <a:pt x="495" y="5"/>
                </a:lnTo>
                <a:lnTo>
                  <a:pt x="495" y="5"/>
                </a:lnTo>
                <a:lnTo>
                  <a:pt x="496" y="4"/>
                </a:lnTo>
                <a:lnTo>
                  <a:pt x="496" y="3"/>
                </a:lnTo>
                <a:lnTo>
                  <a:pt x="497" y="2"/>
                </a:lnTo>
                <a:lnTo>
                  <a:pt x="497" y="1"/>
                </a:lnTo>
                <a:lnTo>
                  <a:pt x="498" y="1"/>
                </a:lnTo>
                <a:lnTo>
                  <a:pt x="498" y="1"/>
                </a:lnTo>
                <a:lnTo>
                  <a:pt x="499" y="1"/>
                </a:lnTo>
                <a:lnTo>
                  <a:pt x="500" y="2"/>
                </a:lnTo>
                <a:lnTo>
                  <a:pt x="500" y="2"/>
                </a:lnTo>
                <a:lnTo>
                  <a:pt x="501" y="3"/>
                </a:lnTo>
                <a:lnTo>
                  <a:pt x="501" y="4"/>
                </a:lnTo>
                <a:lnTo>
                  <a:pt x="502" y="4"/>
                </a:lnTo>
                <a:lnTo>
                  <a:pt x="502" y="4"/>
                </a:lnTo>
                <a:lnTo>
                  <a:pt x="503" y="4"/>
                </a:lnTo>
                <a:lnTo>
                  <a:pt x="503" y="3"/>
                </a:lnTo>
                <a:lnTo>
                  <a:pt x="504" y="3"/>
                </a:lnTo>
                <a:lnTo>
                  <a:pt x="504" y="2"/>
                </a:lnTo>
                <a:lnTo>
                  <a:pt x="505" y="2"/>
                </a:lnTo>
                <a:lnTo>
                  <a:pt x="505" y="2"/>
                </a:lnTo>
                <a:lnTo>
                  <a:pt x="506" y="3"/>
                </a:lnTo>
                <a:lnTo>
                  <a:pt x="506" y="3"/>
                </a:lnTo>
                <a:lnTo>
                  <a:pt x="507" y="4"/>
                </a:lnTo>
                <a:lnTo>
                  <a:pt x="507" y="4"/>
                </a:lnTo>
                <a:lnTo>
                  <a:pt x="508" y="4"/>
                </a:lnTo>
                <a:lnTo>
                  <a:pt x="508" y="4"/>
                </a:lnTo>
                <a:lnTo>
                  <a:pt x="509" y="3"/>
                </a:lnTo>
                <a:lnTo>
                  <a:pt x="509" y="3"/>
                </a:lnTo>
                <a:lnTo>
                  <a:pt x="510" y="2"/>
                </a:lnTo>
                <a:lnTo>
                  <a:pt x="510" y="1"/>
                </a:lnTo>
                <a:lnTo>
                  <a:pt x="511" y="1"/>
                </a:lnTo>
                <a:lnTo>
                  <a:pt x="511" y="1"/>
                </a:lnTo>
                <a:lnTo>
                  <a:pt x="512" y="1"/>
                </a:lnTo>
                <a:lnTo>
                  <a:pt x="512" y="2"/>
                </a:lnTo>
                <a:lnTo>
                  <a:pt x="513" y="3"/>
                </a:lnTo>
                <a:lnTo>
                  <a:pt x="513" y="4"/>
                </a:lnTo>
                <a:lnTo>
                  <a:pt x="514" y="5"/>
                </a:lnTo>
                <a:lnTo>
                  <a:pt x="514" y="5"/>
                </a:lnTo>
                <a:lnTo>
                  <a:pt x="515" y="5"/>
                </a:lnTo>
                <a:lnTo>
                  <a:pt x="515" y="5"/>
                </a:lnTo>
                <a:lnTo>
                  <a:pt x="516" y="4"/>
                </a:lnTo>
                <a:lnTo>
                  <a:pt x="516" y="3"/>
                </a:lnTo>
                <a:lnTo>
                  <a:pt x="517" y="2"/>
                </a:lnTo>
                <a:lnTo>
                  <a:pt x="517" y="2"/>
                </a:lnTo>
                <a:lnTo>
                  <a:pt x="518" y="2"/>
                </a:lnTo>
                <a:lnTo>
                  <a:pt x="518" y="2"/>
                </a:lnTo>
                <a:lnTo>
                  <a:pt x="519" y="2"/>
                </a:lnTo>
                <a:lnTo>
                  <a:pt x="519" y="3"/>
                </a:lnTo>
                <a:lnTo>
                  <a:pt x="520" y="3"/>
                </a:lnTo>
                <a:lnTo>
                  <a:pt x="520" y="4"/>
                </a:lnTo>
                <a:lnTo>
                  <a:pt x="521" y="3"/>
                </a:lnTo>
                <a:lnTo>
                  <a:pt x="521" y="3"/>
                </a:lnTo>
                <a:lnTo>
                  <a:pt x="522" y="2"/>
                </a:lnTo>
                <a:lnTo>
                  <a:pt x="522" y="1"/>
                </a:lnTo>
                <a:lnTo>
                  <a:pt x="523" y="1"/>
                </a:lnTo>
                <a:lnTo>
                  <a:pt x="523" y="1"/>
                </a:lnTo>
                <a:lnTo>
                  <a:pt x="524" y="1"/>
                </a:lnTo>
                <a:lnTo>
                  <a:pt x="524" y="1"/>
                </a:lnTo>
                <a:lnTo>
                  <a:pt x="525" y="2"/>
                </a:lnTo>
                <a:lnTo>
                  <a:pt x="525" y="4"/>
                </a:lnTo>
                <a:lnTo>
                  <a:pt x="526" y="5"/>
                </a:lnTo>
                <a:lnTo>
                  <a:pt x="526" y="6"/>
                </a:lnTo>
                <a:lnTo>
                  <a:pt x="527" y="6"/>
                </a:lnTo>
                <a:lnTo>
                  <a:pt x="527" y="6"/>
                </a:lnTo>
                <a:lnTo>
                  <a:pt x="528" y="5"/>
                </a:lnTo>
                <a:lnTo>
                  <a:pt x="528" y="4"/>
                </a:lnTo>
                <a:lnTo>
                  <a:pt x="529" y="3"/>
                </a:lnTo>
                <a:lnTo>
                  <a:pt x="529" y="2"/>
                </a:lnTo>
                <a:lnTo>
                  <a:pt x="530" y="1"/>
                </a:lnTo>
                <a:lnTo>
                  <a:pt x="530" y="1"/>
                </a:lnTo>
                <a:lnTo>
                  <a:pt x="531" y="1"/>
                </a:lnTo>
                <a:lnTo>
                  <a:pt x="531" y="2"/>
                </a:lnTo>
                <a:lnTo>
                  <a:pt x="532" y="2"/>
                </a:lnTo>
                <a:lnTo>
                  <a:pt x="532" y="3"/>
                </a:lnTo>
                <a:lnTo>
                  <a:pt x="533" y="3"/>
                </a:lnTo>
                <a:lnTo>
                  <a:pt x="533" y="3"/>
                </a:lnTo>
                <a:lnTo>
                  <a:pt x="534" y="2"/>
                </a:lnTo>
                <a:lnTo>
                  <a:pt x="534" y="2"/>
                </a:lnTo>
                <a:lnTo>
                  <a:pt x="535" y="1"/>
                </a:lnTo>
                <a:lnTo>
                  <a:pt x="535" y="1"/>
                </a:lnTo>
                <a:lnTo>
                  <a:pt x="536" y="1"/>
                </a:lnTo>
                <a:lnTo>
                  <a:pt x="536" y="1"/>
                </a:lnTo>
                <a:lnTo>
                  <a:pt x="537" y="2"/>
                </a:lnTo>
                <a:lnTo>
                  <a:pt x="537" y="3"/>
                </a:lnTo>
                <a:lnTo>
                  <a:pt x="538" y="5"/>
                </a:lnTo>
                <a:lnTo>
                  <a:pt x="538" y="6"/>
                </a:lnTo>
                <a:lnTo>
                  <a:pt x="539" y="7"/>
                </a:lnTo>
                <a:lnTo>
                  <a:pt x="539" y="7"/>
                </a:lnTo>
                <a:lnTo>
                  <a:pt x="540" y="7"/>
                </a:lnTo>
                <a:lnTo>
                  <a:pt x="540" y="6"/>
                </a:lnTo>
                <a:lnTo>
                  <a:pt x="541" y="4"/>
                </a:lnTo>
                <a:lnTo>
                  <a:pt x="541" y="3"/>
                </a:lnTo>
                <a:lnTo>
                  <a:pt x="542" y="2"/>
                </a:lnTo>
                <a:lnTo>
                  <a:pt x="542" y="1"/>
                </a:lnTo>
                <a:lnTo>
                  <a:pt x="543" y="1"/>
                </a:lnTo>
                <a:lnTo>
                  <a:pt x="543" y="1"/>
                </a:lnTo>
                <a:lnTo>
                  <a:pt x="544" y="1"/>
                </a:lnTo>
                <a:lnTo>
                  <a:pt x="544" y="2"/>
                </a:lnTo>
                <a:lnTo>
                  <a:pt x="545" y="3"/>
                </a:lnTo>
                <a:lnTo>
                  <a:pt x="545" y="3"/>
                </a:lnTo>
                <a:lnTo>
                  <a:pt x="546" y="3"/>
                </a:lnTo>
                <a:lnTo>
                  <a:pt x="546" y="2"/>
                </a:lnTo>
                <a:lnTo>
                  <a:pt x="547" y="1"/>
                </a:lnTo>
                <a:lnTo>
                  <a:pt x="547" y="1"/>
                </a:lnTo>
                <a:lnTo>
                  <a:pt x="548" y="0"/>
                </a:lnTo>
                <a:lnTo>
                  <a:pt x="548" y="1"/>
                </a:lnTo>
                <a:lnTo>
                  <a:pt x="549" y="1"/>
                </a:lnTo>
                <a:lnTo>
                  <a:pt x="549" y="2"/>
                </a:lnTo>
                <a:lnTo>
                  <a:pt x="550" y="4"/>
                </a:lnTo>
                <a:lnTo>
                  <a:pt x="550" y="5"/>
                </a:lnTo>
                <a:lnTo>
                  <a:pt x="551" y="7"/>
                </a:lnTo>
                <a:lnTo>
                  <a:pt x="551" y="7"/>
                </a:lnTo>
                <a:lnTo>
                  <a:pt x="552" y="7"/>
                </a:lnTo>
                <a:lnTo>
                  <a:pt x="552" y="7"/>
                </a:lnTo>
                <a:lnTo>
                  <a:pt x="553" y="6"/>
                </a:lnTo>
                <a:lnTo>
                  <a:pt x="553" y="4"/>
                </a:lnTo>
                <a:lnTo>
                  <a:pt x="554" y="3"/>
                </a:lnTo>
                <a:lnTo>
                  <a:pt x="554" y="1"/>
                </a:lnTo>
                <a:lnTo>
                  <a:pt x="555" y="1"/>
                </a:lnTo>
                <a:lnTo>
                  <a:pt x="555" y="0"/>
                </a:lnTo>
                <a:lnTo>
                  <a:pt x="556" y="1"/>
                </a:lnTo>
                <a:lnTo>
                  <a:pt x="556" y="1"/>
                </a:lnTo>
                <a:lnTo>
                  <a:pt x="557" y="2"/>
                </a:lnTo>
                <a:lnTo>
                  <a:pt x="557" y="2"/>
                </a:lnTo>
                <a:lnTo>
                  <a:pt x="558" y="2"/>
                </a:lnTo>
                <a:lnTo>
                  <a:pt x="558" y="2"/>
                </a:lnTo>
                <a:lnTo>
                  <a:pt x="559" y="2"/>
                </a:lnTo>
                <a:lnTo>
                  <a:pt x="559" y="1"/>
                </a:lnTo>
                <a:lnTo>
                  <a:pt x="560" y="0"/>
                </a:lnTo>
                <a:lnTo>
                  <a:pt x="560" y="0"/>
                </a:lnTo>
                <a:lnTo>
                  <a:pt x="561" y="1"/>
                </a:lnTo>
                <a:lnTo>
                  <a:pt x="561" y="2"/>
                </a:lnTo>
                <a:lnTo>
                  <a:pt x="562" y="3"/>
                </a:lnTo>
                <a:lnTo>
                  <a:pt x="562" y="5"/>
                </a:lnTo>
                <a:lnTo>
                  <a:pt x="563" y="6"/>
                </a:lnTo>
                <a:lnTo>
                  <a:pt x="564" y="7"/>
                </a:lnTo>
                <a:lnTo>
                  <a:pt x="564" y="8"/>
                </a:lnTo>
                <a:lnTo>
                  <a:pt x="565" y="8"/>
                </a:lnTo>
                <a:lnTo>
                  <a:pt x="565" y="7"/>
                </a:lnTo>
                <a:lnTo>
                  <a:pt x="566" y="5"/>
                </a:lnTo>
                <a:lnTo>
                  <a:pt x="566" y="4"/>
                </a:lnTo>
                <a:lnTo>
                  <a:pt x="567" y="2"/>
                </a:lnTo>
                <a:lnTo>
                  <a:pt x="567" y="1"/>
                </a:lnTo>
                <a:lnTo>
                  <a:pt x="568" y="0"/>
                </a:lnTo>
                <a:lnTo>
                  <a:pt x="568" y="0"/>
                </a:lnTo>
                <a:lnTo>
                  <a:pt x="569" y="1"/>
                </a:lnTo>
                <a:lnTo>
                  <a:pt x="569" y="1"/>
                </a:lnTo>
                <a:lnTo>
                  <a:pt x="570" y="2"/>
                </a:lnTo>
                <a:lnTo>
                  <a:pt x="570" y="2"/>
                </a:lnTo>
                <a:lnTo>
                  <a:pt x="571" y="2"/>
                </a:lnTo>
                <a:lnTo>
                  <a:pt x="571" y="2"/>
                </a:lnTo>
                <a:lnTo>
                  <a:pt x="572" y="1"/>
                </a:lnTo>
                <a:lnTo>
                  <a:pt x="572" y="1"/>
                </a:lnTo>
                <a:lnTo>
                  <a:pt x="573" y="0"/>
                </a:lnTo>
                <a:lnTo>
                  <a:pt x="573" y="0"/>
                </a:lnTo>
                <a:lnTo>
                  <a:pt x="574" y="1"/>
                </a:lnTo>
                <a:lnTo>
                  <a:pt x="574" y="2"/>
                </a:lnTo>
                <a:lnTo>
                  <a:pt x="575" y="4"/>
                </a:lnTo>
                <a:lnTo>
                  <a:pt x="575" y="5"/>
                </a:lnTo>
                <a:lnTo>
                  <a:pt x="576" y="7"/>
                </a:lnTo>
                <a:lnTo>
                  <a:pt x="576" y="8"/>
                </a:lnTo>
                <a:lnTo>
                  <a:pt x="577" y="8"/>
                </a:lnTo>
                <a:lnTo>
                  <a:pt x="577" y="7"/>
                </a:lnTo>
                <a:lnTo>
                  <a:pt x="578" y="6"/>
                </a:lnTo>
                <a:lnTo>
                  <a:pt x="578" y="5"/>
                </a:lnTo>
                <a:lnTo>
                  <a:pt x="579" y="3"/>
                </a:lnTo>
                <a:lnTo>
                  <a:pt x="579" y="2"/>
                </a:lnTo>
                <a:lnTo>
                  <a:pt x="580" y="1"/>
                </a:lnTo>
                <a:lnTo>
                  <a:pt x="580" y="0"/>
                </a:lnTo>
                <a:lnTo>
                  <a:pt x="581" y="0"/>
                </a:lnTo>
                <a:lnTo>
                  <a:pt x="581" y="1"/>
                </a:lnTo>
                <a:lnTo>
                  <a:pt x="582" y="1"/>
                </a:lnTo>
                <a:lnTo>
                  <a:pt x="582" y="2"/>
                </a:lnTo>
                <a:lnTo>
                  <a:pt x="583" y="2"/>
                </a:lnTo>
                <a:lnTo>
                  <a:pt x="583" y="2"/>
                </a:lnTo>
                <a:lnTo>
                  <a:pt x="584" y="2"/>
                </a:lnTo>
                <a:lnTo>
                  <a:pt x="584" y="1"/>
                </a:lnTo>
                <a:lnTo>
                  <a:pt x="585" y="0"/>
                </a:lnTo>
                <a:lnTo>
                  <a:pt x="585" y="0"/>
                </a:lnTo>
                <a:lnTo>
                  <a:pt x="586" y="1"/>
                </a:lnTo>
                <a:lnTo>
                  <a:pt x="586" y="2"/>
                </a:lnTo>
                <a:lnTo>
                  <a:pt x="587" y="3"/>
                </a:lnTo>
                <a:lnTo>
                  <a:pt x="587" y="4"/>
                </a:lnTo>
                <a:lnTo>
                  <a:pt x="588" y="6"/>
                </a:lnTo>
                <a:lnTo>
                  <a:pt x="588" y="7"/>
                </a:lnTo>
                <a:lnTo>
                  <a:pt x="589" y="8"/>
                </a:lnTo>
                <a:lnTo>
                  <a:pt x="589" y="8"/>
                </a:lnTo>
                <a:lnTo>
                  <a:pt x="590" y="7"/>
                </a:lnTo>
                <a:lnTo>
                  <a:pt x="590" y="6"/>
                </a:lnTo>
                <a:lnTo>
                  <a:pt x="591" y="4"/>
                </a:lnTo>
                <a:lnTo>
                  <a:pt x="591" y="3"/>
                </a:lnTo>
                <a:lnTo>
                  <a:pt x="592" y="1"/>
                </a:lnTo>
                <a:lnTo>
                  <a:pt x="592" y="1"/>
                </a:lnTo>
                <a:lnTo>
                  <a:pt x="593" y="0"/>
                </a:lnTo>
                <a:lnTo>
                  <a:pt x="593" y="1"/>
                </a:lnTo>
                <a:lnTo>
                  <a:pt x="594" y="1"/>
                </a:lnTo>
                <a:lnTo>
                  <a:pt x="594" y="2"/>
                </a:lnTo>
                <a:lnTo>
                  <a:pt x="595" y="2"/>
                </a:lnTo>
                <a:lnTo>
                  <a:pt x="595" y="2"/>
                </a:lnTo>
                <a:lnTo>
                  <a:pt x="596" y="2"/>
                </a:lnTo>
                <a:lnTo>
                  <a:pt x="596" y="1"/>
                </a:lnTo>
                <a:lnTo>
                  <a:pt x="597" y="1"/>
                </a:lnTo>
                <a:lnTo>
                  <a:pt x="597" y="0"/>
                </a:lnTo>
                <a:lnTo>
                  <a:pt x="598" y="1"/>
                </a:lnTo>
                <a:lnTo>
                  <a:pt x="598" y="1"/>
                </a:lnTo>
                <a:lnTo>
                  <a:pt x="599" y="2"/>
                </a:lnTo>
                <a:lnTo>
                  <a:pt x="599" y="3"/>
                </a:lnTo>
                <a:lnTo>
                  <a:pt x="600" y="5"/>
                </a:lnTo>
                <a:lnTo>
                  <a:pt x="600" y="6"/>
                </a:lnTo>
                <a:lnTo>
                  <a:pt x="601" y="7"/>
                </a:lnTo>
                <a:lnTo>
                  <a:pt x="601" y="8"/>
                </a:lnTo>
                <a:lnTo>
                  <a:pt x="602" y="7"/>
                </a:lnTo>
                <a:lnTo>
                  <a:pt x="602" y="6"/>
                </a:lnTo>
                <a:lnTo>
                  <a:pt x="603" y="5"/>
                </a:lnTo>
                <a:lnTo>
                  <a:pt x="603" y="4"/>
                </a:lnTo>
                <a:lnTo>
                  <a:pt x="604" y="2"/>
                </a:lnTo>
                <a:lnTo>
                  <a:pt x="604" y="1"/>
                </a:lnTo>
                <a:lnTo>
                  <a:pt x="605" y="1"/>
                </a:lnTo>
                <a:lnTo>
                  <a:pt x="605" y="1"/>
                </a:lnTo>
                <a:lnTo>
                  <a:pt x="606" y="1"/>
                </a:lnTo>
                <a:lnTo>
                  <a:pt x="606" y="1"/>
                </a:lnTo>
                <a:lnTo>
                  <a:pt x="607" y="2"/>
                </a:lnTo>
                <a:lnTo>
                  <a:pt x="607" y="2"/>
                </a:lnTo>
                <a:lnTo>
                  <a:pt x="608" y="2"/>
                </a:lnTo>
                <a:lnTo>
                  <a:pt x="608" y="2"/>
                </a:lnTo>
                <a:lnTo>
                  <a:pt x="609" y="1"/>
                </a:lnTo>
                <a:lnTo>
                  <a:pt x="609" y="1"/>
                </a:lnTo>
                <a:lnTo>
                  <a:pt x="610" y="1"/>
                </a:lnTo>
                <a:lnTo>
                  <a:pt x="610" y="1"/>
                </a:lnTo>
                <a:lnTo>
                  <a:pt x="611" y="2"/>
                </a:lnTo>
                <a:lnTo>
                  <a:pt x="611" y="3"/>
                </a:lnTo>
                <a:lnTo>
                  <a:pt x="612" y="4"/>
                </a:lnTo>
                <a:lnTo>
                  <a:pt x="612" y="5"/>
                </a:lnTo>
                <a:lnTo>
                  <a:pt x="613" y="6"/>
                </a:lnTo>
                <a:lnTo>
                  <a:pt x="613" y="7"/>
                </a:lnTo>
                <a:lnTo>
                  <a:pt x="614" y="7"/>
                </a:lnTo>
                <a:lnTo>
                  <a:pt x="614" y="7"/>
                </a:lnTo>
                <a:lnTo>
                  <a:pt x="615" y="6"/>
                </a:lnTo>
                <a:lnTo>
                  <a:pt x="615" y="4"/>
                </a:lnTo>
                <a:lnTo>
                  <a:pt x="616" y="3"/>
                </a:lnTo>
                <a:lnTo>
                  <a:pt x="616" y="2"/>
                </a:lnTo>
                <a:lnTo>
                  <a:pt x="617" y="1"/>
                </a:lnTo>
                <a:lnTo>
                  <a:pt x="617" y="1"/>
                </a:lnTo>
                <a:lnTo>
                  <a:pt x="618" y="1"/>
                </a:lnTo>
                <a:lnTo>
                  <a:pt x="618" y="1"/>
                </a:lnTo>
                <a:lnTo>
                  <a:pt x="619" y="2"/>
                </a:lnTo>
                <a:lnTo>
                  <a:pt x="619" y="2"/>
                </a:lnTo>
                <a:lnTo>
                  <a:pt x="620" y="2"/>
                </a:lnTo>
                <a:lnTo>
                  <a:pt x="620" y="2"/>
                </a:lnTo>
                <a:lnTo>
                  <a:pt x="621" y="2"/>
                </a:lnTo>
                <a:lnTo>
                  <a:pt x="621" y="1"/>
                </a:lnTo>
                <a:lnTo>
                  <a:pt x="622" y="1"/>
                </a:lnTo>
                <a:lnTo>
                  <a:pt x="622" y="1"/>
                </a:lnTo>
                <a:lnTo>
                  <a:pt x="623" y="1"/>
                </a:lnTo>
                <a:lnTo>
                  <a:pt x="623" y="2"/>
                </a:lnTo>
                <a:lnTo>
                  <a:pt x="624" y="3"/>
                </a:lnTo>
                <a:lnTo>
                  <a:pt x="624" y="4"/>
                </a:lnTo>
                <a:lnTo>
                  <a:pt x="625" y="5"/>
                </a:lnTo>
                <a:lnTo>
                  <a:pt x="625" y="6"/>
                </a:lnTo>
                <a:lnTo>
                  <a:pt x="626" y="7"/>
                </a:lnTo>
                <a:lnTo>
                  <a:pt x="627" y="6"/>
                </a:lnTo>
                <a:lnTo>
                  <a:pt x="627" y="6"/>
                </a:lnTo>
                <a:lnTo>
                  <a:pt x="628" y="5"/>
                </a:lnTo>
                <a:lnTo>
                  <a:pt x="628" y="4"/>
                </a:lnTo>
                <a:lnTo>
                  <a:pt x="629" y="3"/>
                </a:lnTo>
                <a:lnTo>
                  <a:pt x="629" y="2"/>
                </a:lnTo>
                <a:lnTo>
                  <a:pt x="630" y="1"/>
                </a:lnTo>
                <a:lnTo>
                  <a:pt x="630" y="1"/>
                </a:lnTo>
                <a:lnTo>
                  <a:pt x="631" y="1"/>
                </a:lnTo>
                <a:lnTo>
                  <a:pt x="631" y="1"/>
                </a:lnTo>
                <a:lnTo>
                  <a:pt x="632" y="2"/>
                </a:lnTo>
                <a:lnTo>
                  <a:pt x="632" y="2"/>
                </a:lnTo>
                <a:lnTo>
                  <a:pt x="633" y="2"/>
                </a:lnTo>
                <a:lnTo>
                  <a:pt x="633" y="2"/>
                </a:lnTo>
                <a:lnTo>
                  <a:pt x="634" y="2"/>
                </a:lnTo>
                <a:lnTo>
                  <a:pt x="634" y="2"/>
                </a:lnTo>
                <a:lnTo>
                  <a:pt x="635" y="1"/>
                </a:lnTo>
                <a:lnTo>
                  <a:pt x="635" y="2"/>
                </a:lnTo>
                <a:lnTo>
                  <a:pt x="636" y="2"/>
                </a:lnTo>
                <a:lnTo>
                  <a:pt x="636" y="3"/>
                </a:lnTo>
                <a:lnTo>
                  <a:pt x="637" y="4"/>
                </a:lnTo>
                <a:lnTo>
                  <a:pt x="637" y="4"/>
                </a:lnTo>
                <a:lnTo>
                  <a:pt x="638" y="5"/>
                </a:lnTo>
                <a:lnTo>
                  <a:pt x="638" y="6"/>
                </a:lnTo>
                <a:lnTo>
                  <a:pt x="639" y="6"/>
                </a:lnTo>
                <a:lnTo>
                  <a:pt x="639" y="6"/>
                </a:lnTo>
                <a:lnTo>
                  <a:pt x="640" y="5"/>
                </a:lnTo>
                <a:lnTo>
                  <a:pt x="640" y="4"/>
                </a:lnTo>
                <a:lnTo>
                  <a:pt x="641" y="3"/>
                </a:lnTo>
                <a:lnTo>
                  <a:pt x="641" y="2"/>
                </a:lnTo>
                <a:lnTo>
                  <a:pt x="642" y="2"/>
                </a:lnTo>
                <a:lnTo>
                  <a:pt x="642" y="1"/>
                </a:lnTo>
                <a:lnTo>
                  <a:pt x="643" y="1"/>
                </a:lnTo>
                <a:lnTo>
                  <a:pt x="643" y="1"/>
                </a:lnTo>
                <a:lnTo>
                  <a:pt x="644" y="2"/>
                </a:lnTo>
                <a:lnTo>
                  <a:pt x="644" y="2"/>
                </a:lnTo>
                <a:lnTo>
                  <a:pt x="645" y="2"/>
                </a:lnTo>
                <a:lnTo>
                  <a:pt x="645" y="3"/>
                </a:lnTo>
                <a:lnTo>
                  <a:pt x="646" y="2"/>
                </a:lnTo>
                <a:lnTo>
                  <a:pt x="646" y="2"/>
                </a:lnTo>
                <a:lnTo>
                  <a:pt x="647" y="2"/>
                </a:lnTo>
                <a:lnTo>
                  <a:pt x="647" y="2"/>
                </a:lnTo>
                <a:lnTo>
                  <a:pt x="648" y="2"/>
                </a:lnTo>
                <a:lnTo>
                  <a:pt x="648" y="2"/>
                </a:lnTo>
                <a:lnTo>
                  <a:pt x="649" y="3"/>
                </a:lnTo>
                <a:lnTo>
                  <a:pt x="649" y="4"/>
                </a:lnTo>
                <a:lnTo>
                  <a:pt x="650" y="4"/>
                </a:lnTo>
                <a:lnTo>
                  <a:pt x="650" y="5"/>
                </a:lnTo>
                <a:lnTo>
                  <a:pt x="651" y="5"/>
                </a:lnTo>
                <a:lnTo>
                  <a:pt x="651" y="5"/>
                </a:lnTo>
                <a:lnTo>
                  <a:pt x="652" y="5"/>
                </a:lnTo>
                <a:lnTo>
                  <a:pt x="652" y="4"/>
                </a:lnTo>
                <a:lnTo>
                  <a:pt x="653" y="3"/>
                </a:lnTo>
                <a:lnTo>
                  <a:pt x="653" y="3"/>
                </a:lnTo>
                <a:lnTo>
                  <a:pt x="654" y="2"/>
                </a:lnTo>
                <a:lnTo>
                  <a:pt x="654" y="1"/>
                </a:lnTo>
                <a:lnTo>
                  <a:pt x="655" y="1"/>
                </a:lnTo>
                <a:lnTo>
                  <a:pt x="655" y="1"/>
                </a:lnTo>
                <a:lnTo>
                  <a:pt x="656" y="2"/>
                </a:lnTo>
                <a:lnTo>
                  <a:pt x="656" y="2"/>
                </a:lnTo>
                <a:lnTo>
                  <a:pt x="657" y="2"/>
                </a:lnTo>
                <a:lnTo>
                  <a:pt x="657" y="3"/>
                </a:lnTo>
                <a:lnTo>
                  <a:pt x="658" y="3"/>
                </a:lnTo>
                <a:lnTo>
                  <a:pt x="658" y="3"/>
                </a:lnTo>
                <a:lnTo>
                  <a:pt x="659" y="3"/>
                </a:lnTo>
                <a:lnTo>
                  <a:pt x="659" y="3"/>
                </a:lnTo>
                <a:lnTo>
                  <a:pt x="660" y="3"/>
                </a:lnTo>
                <a:lnTo>
                  <a:pt x="660" y="3"/>
                </a:lnTo>
                <a:lnTo>
                  <a:pt x="661" y="3"/>
                </a:lnTo>
                <a:lnTo>
                  <a:pt x="661" y="3"/>
                </a:lnTo>
                <a:lnTo>
                  <a:pt x="662" y="4"/>
                </a:lnTo>
                <a:lnTo>
                  <a:pt x="662" y="4"/>
                </a:lnTo>
                <a:lnTo>
                  <a:pt x="663" y="4"/>
                </a:lnTo>
                <a:lnTo>
                  <a:pt x="663" y="5"/>
                </a:lnTo>
                <a:lnTo>
                  <a:pt x="664" y="5"/>
                </a:lnTo>
                <a:lnTo>
                  <a:pt x="664" y="4"/>
                </a:lnTo>
                <a:lnTo>
                  <a:pt x="665" y="4"/>
                </a:lnTo>
                <a:lnTo>
                  <a:pt x="665" y="3"/>
                </a:lnTo>
                <a:lnTo>
                  <a:pt x="666" y="2"/>
                </a:lnTo>
                <a:lnTo>
                  <a:pt x="666" y="2"/>
                </a:lnTo>
                <a:lnTo>
                  <a:pt x="667" y="1"/>
                </a:lnTo>
                <a:lnTo>
                  <a:pt x="667" y="1"/>
                </a:lnTo>
                <a:lnTo>
                  <a:pt x="668" y="1"/>
                </a:lnTo>
                <a:lnTo>
                  <a:pt x="668" y="2"/>
                </a:lnTo>
                <a:lnTo>
                  <a:pt x="669" y="2"/>
                </a:lnTo>
                <a:lnTo>
                  <a:pt x="669" y="3"/>
                </a:lnTo>
                <a:lnTo>
                  <a:pt x="670" y="3"/>
                </a:lnTo>
                <a:lnTo>
                  <a:pt x="670" y="3"/>
                </a:lnTo>
                <a:lnTo>
                  <a:pt x="671" y="4"/>
                </a:lnTo>
                <a:lnTo>
                  <a:pt x="671" y="3"/>
                </a:lnTo>
                <a:lnTo>
                  <a:pt x="672" y="3"/>
                </a:lnTo>
                <a:lnTo>
                  <a:pt x="672" y="3"/>
                </a:lnTo>
                <a:lnTo>
                  <a:pt x="673" y="3"/>
                </a:lnTo>
                <a:lnTo>
                  <a:pt x="673" y="3"/>
                </a:lnTo>
                <a:lnTo>
                  <a:pt x="674" y="3"/>
                </a:lnTo>
                <a:lnTo>
                  <a:pt x="674" y="3"/>
                </a:lnTo>
                <a:lnTo>
                  <a:pt x="675" y="4"/>
                </a:lnTo>
                <a:lnTo>
                  <a:pt x="675" y="4"/>
                </a:lnTo>
                <a:lnTo>
                  <a:pt x="676" y="4"/>
                </a:lnTo>
                <a:lnTo>
                  <a:pt x="676" y="4"/>
                </a:lnTo>
                <a:lnTo>
                  <a:pt x="677" y="4"/>
                </a:lnTo>
                <a:lnTo>
                  <a:pt x="677" y="3"/>
                </a:lnTo>
                <a:lnTo>
                  <a:pt x="678" y="3"/>
                </a:lnTo>
                <a:lnTo>
                  <a:pt x="678" y="2"/>
                </a:lnTo>
                <a:lnTo>
                  <a:pt x="679" y="1"/>
                </a:lnTo>
                <a:lnTo>
                  <a:pt x="679" y="1"/>
                </a:lnTo>
                <a:lnTo>
                  <a:pt x="680" y="1"/>
                </a:lnTo>
                <a:lnTo>
                  <a:pt x="680" y="1"/>
                </a:lnTo>
                <a:lnTo>
                  <a:pt x="681" y="2"/>
                </a:lnTo>
                <a:lnTo>
                  <a:pt x="681" y="3"/>
                </a:lnTo>
                <a:lnTo>
                  <a:pt x="682" y="3"/>
                </a:lnTo>
                <a:lnTo>
                  <a:pt x="682" y="4"/>
                </a:lnTo>
                <a:lnTo>
                  <a:pt x="683" y="4"/>
                </a:lnTo>
                <a:lnTo>
                  <a:pt x="683" y="4"/>
                </a:lnTo>
                <a:lnTo>
                  <a:pt x="684" y="4"/>
                </a:lnTo>
                <a:lnTo>
                  <a:pt x="684" y="4"/>
                </a:lnTo>
                <a:lnTo>
                  <a:pt x="685" y="3"/>
                </a:lnTo>
                <a:lnTo>
                  <a:pt x="685" y="3"/>
                </a:lnTo>
                <a:lnTo>
                  <a:pt x="686" y="3"/>
                </a:lnTo>
                <a:lnTo>
                  <a:pt x="686" y="3"/>
                </a:lnTo>
                <a:lnTo>
                  <a:pt x="687" y="3"/>
                </a:lnTo>
                <a:lnTo>
                  <a:pt x="687" y="3"/>
                </a:lnTo>
                <a:lnTo>
                  <a:pt x="688" y="3"/>
                </a:lnTo>
                <a:lnTo>
                  <a:pt x="688" y="3"/>
                </a:lnTo>
                <a:lnTo>
                  <a:pt x="689" y="3"/>
                </a:lnTo>
                <a:lnTo>
                  <a:pt x="689" y="3"/>
                </a:lnTo>
                <a:lnTo>
                  <a:pt x="690" y="3"/>
                </a:lnTo>
                <a:lnTo>
                  <a:pt x="691" y="2"/>
                </a:lnTo>
                <a:lnTo>
                  <a:pt x="691" y="2"/>
                </a:lnTo>
                <a:lnTo>
                  <a:pt x="692" y="1"/>
                </a:lnTo>
                <a:lnTo>
                  <a:pt x="692" y="1"/>
                </a:lnTo>
                <a:lnTo>
                  <a:pt x="693" y="1"/>
                </a:lnTo>
                <a:lnTo>
                  <a:pt x="693" y="2"/>
                </a:lnTo>
                <a:lnTo>
                  <a:pt x="694" y="2"/>
                </a:lnTo>
                <a:lnTo>
                  <a:pt x="694" y="3"/>
                </a:lnTo>
                <a:lnTo>
                  <a:pt x="695" y="4"/>
                </a:lnTo>
                <a:lnTo>
                  <a:pt x="695" y="5"/>
                </a:lnTo>
                <a:lnTo>
                  <a:pt x="696" y="5"/>
                </a:lnTo>
                <a:lnTo>
                  <a:pt x="696" y="5"/>
                </a:lnTo>
                <a:lnTo>
                  <a:pt x="697" y="5"/>
                </a:lnTo>
                <a:lnTo>
                  <a:pt x="697" y="4"/>
                </a:lnTo>
                <a:lnTo>
                  <a:pt x="698" y="3"/>
                </a:lnTo>
                <a:lnTo>
                  <a:pt x="698" y="3"/>
                </a:lnTo>
                <a:lnTo>
                  <a:pt x="699" y="2"/>
                </a:lnTo>
                <a:lnTo>
                  <a:pt x="699" y="2"/>
                </a:lnTo>
                <a:lnTo>
                  <a:pt x="700" y="2"/>
                </a:lnTo>
                <a:lnTo>
                  <a:pt x="700" y="2"/>
                </a:lnTo>
                <a:lnTo>
                  <a:pt x="701" y="3"/>
                </a:lnTo>
                <a:lnTo>
                  <a:pt x="701" y="3"/>
                </a:lnTo>
                <a:lnTo>
                  <a:pt x="702" y="3"/>
                </a:lnTo>
                <a:lnTo>
                  <a:pt x="702" y="3"/>
                </a:lnTo>
                <a:lnTo>
                  <a:pt x="703" y="2"/>
                </a:lnTo>
                <a:lnTo>
                  <a:pt x="703" y="2"/>
                </a:lnTo>
                <a:lnTo>
                  <a:pt x="704" y="1"/>
                </a:lnTo>
                <a:lnTo>
                  <a:pt x="704" y="1"/>
                </a:lnTo>
                <a:lnTo>
                  <a:pt x="705" y="1"/>
                </a:lnTo>
                <a:lnTo>
                  <a:pt x="705" y="1"/>
                </a:lnTo>
                <a:lnTo>
                  <a:pt x="706" y="2"/>
                </a:lnTo>
                <a:lnTo>
                  <a:pt x="706" y="3"/>
                </a:lnTo>
                <a:lnTo>
                  <a:pt x="707" y="4"/>
                </a:lnTo>
                <a:lnTo>
                  <a:pt x="707" y="5"/>
                </a:lnTo>
                <a:lnTo>
                  <a:pt x="708" y="6"/>
                </a:lnTo>
                <a:lnTo>
                  <a:pt x="708" y="6"/>
                </a:lnTo>
                <a:lnTo>
                  <a:pt x="709" y="6"/>
                </a:lnTo>
                <a:lnTo>
                  <a:pt x="709" y="5"/>
                </a:lnTo>
                <a:lnTo>
                  <a:pt x="710" y="4"/>
                </a:lnTo>
                <a:lnTo>
                  <a:pt x="710" y="3"/>
                </a:lnTo>
                <a:lnTo>
                  <a:pt x="711" y="2"/>
                </a:lnTo>
                <a:lnTo>
                  <a:pt x="711" y="2"/>
                </a:lnTo>
                <a:lnTo>
                  <a:pt x="712" y="2"/>
                </a:lnTo>
                <a:lnTo>
                  <a:pt x="712" y="2"/>
                </a:lnTo>
                <a:lnTo>
                  <a:pt x="713" y="2"/>
                </a:lnTo>
              </a:path>
            </a:pathLst>
          </a:custGeom>
          <a:noFill/>
          <a:ln w="28575">
            <a:solidFill>
              <a:srgbClr val="FF66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62" name="Freeform 374"/>
          <p:cNvSpPr>
            <a:spLocks/>
          </p:cNvSpPr>
          <p:nvPr/>
        </p:nvSpPr>
        <p:spPr bwMode="auto">
          <a:xfrm>
            <a:off x="1312864" y="2982913"/>
            <a:ext cx="6791325" cy="142875"/>
          </a:xfrm>
          <a:custGeom>
            <a:avLst/>
            <a:gdLst/>
            <a:ahLst/>
            <a:cxnLst>
              <a:cxn ang="0">
                <a:pos x="11" y="5"/>
              </a:cxn>
              <a:cxn ang="0">
                <a:pos x="22" y="4"/>
              </a:cxn>
              <a:cxn ang="0">
                <a:pos x="34" y="8"/>
              </a:cxn>
              <a:cxn ang="0">
                <a:pos x="45" y="9"/>
              </a:cxn>
              <a:cxn ang="0">
                <a:pos x="57" y="12"/>
              </a:cxn>
              <a:cxn ang="0">
                <a:pos x="69" y="11"/>
              </a:cxn>
              <a:cxn ang="0">
                <a:pos x="80" y="12"/>
              </a:cxn>
              <a:cxn ang="0">
                <a:pos x="92" y="11"/>
              </a:cxn>
              <a:cxn ang="0">
                <a:pos x="103" y="10"/>
              </a:cxn>
              <a:cxn ang="0">
                <a:pos x="115" y="6"/>
              </a:cxn>
              <a:cxn ang="0">
                <a:pos x="127" y="0"/>
              </a:cxn>
              <a:cxn ang="0">
                <a:pos x="138" y="2"/>
              </a:cxn>
              <a:cxn ang="0">
                <a:pos x="150" y="6"/>
              </a:cxn>
              <a:cxn ang="0">
                <a:pos x="161" y="11"/>
              </a:cxn>
              <a:cxn ang="0">
                <a:pos x="173" y="12"/>
              </a:cxn>
              <a:cxn ang="0">
                <a:pos x="185" y="11"/>
              </a:cxn>
              <a:cxn ang="0">
                <a:pos x="196" y="8"/>
              </a:cxn>
              <a:cxn ang="0">
                <a:pos x="208" y="4"/>
              </a:cxn>
              <a:cxn ang="0">
                <a:pos x="219" y="3"/>
              </a:cxn>
              <a:cxn ang="0">
                <a:pos x="231" y="6"/>
              </a:cxn>
              <a:cxn ang="0">
                <a:pos x="242" y="7"/>
              </a:cxn>
              <a:cxn ang="0">
                <a:pos x="254" y="6"/>
              </a:cxn>
              <a:cxn ang="0">
                <a:pos x="266" y="12"/>
              </a:cxn>
              <a:cxn ang="0">
                <a:pos x="277" y="13"/>
              </a:cxn>
              <a:cxn ang="0">
                <a:pos x="289" y="11"/>
              </a:cxn>
              <a:cxn ang="0">
                <a:pos x="300" y="7"/>
              </a:cxn>
              <a:cxn ang="0">
                <a:pos x="312" y="11"/>
              </a:cxn>
              <a:cxn ang="0">
                <a:pos x="324" y="12"/>
              </a:cxn>
              <a:cxn ang="0">
                <a:pos x="335" y="9"/>
              </a:cxn>
              <a:cxn ang="0">
                <a:pos x="347" y="6"/>
              </a:cxn>
              <a:cxn ang="0">
                <a:pos x="358" y="8"/>
              </a:cxn>
              <a:cxn ang="0">
                <a:pos x="370" y="7"/>
              </a:cxn>
              <a:cxn ang="0">
                <a:pos x="382" y="10"/>
              </a:cxn>
              <a:cxn ang="0">
                <a:pos x="393" y="10"/>
              </a:cxn>
              <a:cxn ang="0">
                <a:pos x="405" y="12"/>
              </a:cxn>
              <a:cxn ang="0">
                <a:pos x="416" y="12"/>
              </a:cxn>
              <a:cxn ang="0">
                <a:pos x="428" y="11"/>
              </a:cxn>
              <a:cxn ang="0">
                <a:pos x="440" y="8"/>
              </a:cxn>
              <a:cxn ang="0">
                <a:pos x="451" y="7"/>
              </a:cxn>
              <a:cxn ang="0">
                <a:pos x="463" y="10"/>
              </a:cxn>
              <a:cxn ang="0">
                <a:pos x="474" y="9"/>
              </a:cxn>
              <a:cxn ang="0">
                <a:pos x="486" y="7"/>
              </a:cxn>
              <a:cxn ang="0">
                <a:pos x="497" y="4"/>
              </a:cxn>
              <a:cxn ang="0">
                <a:pos x="509" y="3"/>
              </a:cxn>
              <a:cxn ang="0">
                <a:pos x="521" y="5"/>
              </a:cxn>
              <a:cxn ang="0">
                <a:pos x="532" y="9"/>
              </a:cxn>
              <a:cxn ang="0">
                <a:pos x="544" y="8"/>
              </a:cxn>
              <a:cxn ang="0">
                <a:pos x="555" y="7"/>
              </a:cxn>
              <a:cxn ang="0">
                <a:pos x="567" y="7"/>
              </a:cxn>
              <a:cxn ang="0">
                <a:pos x="579" y="10"/>
              </a:cxn>
              <a:cxn ang="0">
                <a:pos x="590" y="12"/>
              </a:cxn>
              <a:cxn ang="0">
                <a:pos x="602" y="12"/>
              </a:cxn>
              <a:cxn ang="0">
                <a:pos x="613" y="11"/>
              </a:cxn>
              <a:cxn ang="0">
                <a:pos x="625" y="11"/>
              </a:cxn>
              <a:cxn ang="0">
                <a:pos x="637" y="12"/>
              </a:cxn>
              <a:cxn ang="0">
                <a:pos x="648" y="12"/>
              </a:cxn>
              <a:cxn ang="0">
                <a:pos x="660" y="13"/>
              </a:cxn>
              <a:cxn ang="0">
                <a:pos x="671" y="15"/>
              </a:cxn>
              <a:cxn ang="0">
                <a:pos x="683" y="15"/>
              </a:cxn>
              <a:cxn ang="0">
                <a:pos x="695" y="13"/>
              </a:cxn>
              <a:cxn ang="0">
                <a:pos x="706" y="12"/>
              </a:cxn>
            </a:cxnLst>
            <a:rect l="0" t="0" r="r" b="b"/>
            <a:pathLst>
              <a:path w="713" h="15">
                <a:moveTo>
                  <a:pt x="0" y="8"/>
                </a:moveTo>
                <a:lnTo>
                  <a:pt x="0" y="8"/>
                </a:lnTo>
                <a:lnTo>
                  <a:pt x="1" y="8"/>
                </a:lnTo>
                <a:lnTo>
                  <a:pt x="1" y="8"/>
                </a:lnTo>
                <a:lnTo>
                  <a:pt x="2" y="7"/>
                </a:lnTo>
                <a:lnTo>
                  <a:pt x="2" y="7"/>
                </a:lnTo>
                <a:lnTo>
                  <a:pt x="3" y="7"/>
                </a:lnTo>
                <a:lnTo>
                  <a:pt x="3" y="7"/>
                </a:lnTo>
                <a:lnTo>
                  <a:pt x="4" y="7"/>
                </a:lnTo>
                <a:lnTo>
                  <a:pt x="4" y="7"/>
                </a:lnTo>
                <a:lnTo>
                  <a:pt x="5" y="7"/>
                </a:lnTo>
                <a:lnTo>
                  <a:pt x="5" y="8"/>
                </a:lnTo>
                <a:lnTo>
                  <a:pt x="6" y="8"/>
                </a:lnTo>
                <a:lnTo>
                  <a:pt x="6" y="8"/>
                </a:lnTo>
                <a:lnTo>
                  <a:pt x="7" y="8"/>
                </a:lnTo>
                <a:lnTo>
                  <a:pt x="7" y="8"/>
                </a:lnTo>
                <a:lnTo>
                  <a:pt x="8" y="8"/>
                </a:lnTo>
                <a:lnTo>
                  <a:pt x="8" y="8"/>
                </a:lnTo>
                <a:lnTo>
                  <a:pt x="9" y="7"/>
                </a:lnTo>
                <a:lnTo>
                  <a:pt x="9" y="7"/>
                </a:lnTo>
                <a:lnTo>
                  <a:pt x="10" y="6"/>
                </a:lnTo>
                <a:lnTo>
                  <a:pt x="10" y="6"/>
                </a:lnTo>
                <a:lnTo>
                  <a:pt x="11" y="5"/>
                </a:lnTo>
                <a:lnTo>
                  <a:pt x="11" y="5"/>
                </a:lnTo>
                <a:lnTo>
                  <a:pt x="12" y="5"/>
                </a:lnTo>
                <a:lnTo>
                  <a:pt x="12" y="5"/>
                </a:lnTo>
                <a:lnTo>
                  <a:pt x="13" y="5"/>
                </a:lnTo>
                <a:lnTo>
                  <a:pt x="13" y="4"/>
                </a:lnTo>
                <a:lnTo>
                  <a:pt x="14" y="4"/>
                </a:lnTo>
                <a:lnTo>
                  <a:pt x="14" y="4"/>
                </a:lnTo>
                <a:lnTo>
                  <a:pt x="15" y="4"/>
                </a:lnTo>
                <a:lnTo>
                  <a:pt x="15" y="4"/>
                </a:lnTo>
                <a:lnTo>
                  <a:pt x="16" y="4"/>
                </a:lnTo>
                <a:lnTo>
                  <a:pt x="16" y="4"/>
                </a:lnTo>
                <a:lnTo>
                  <a:pt x="17" y="4"/>
                </a:lnTo>
                <a:lnTo>
                  <a:pt x="17" y="4"/>
                </a:lnTo>
                <a:lnTo>
                  <a:pt x="18" y="4"/>
                </a:lnTo>
                <a:lnTo>
                  <a:pt x="18" y="4"/>
                </a:lnTo>
                <a:lnTo>
                  <a:pt x="19" y="5"/>
                </a:lnTo>
                <a:lnTo>
                  <a:pt x="19" y="4"/>
                </a:lnTo>
                <a:lnTo>
                  <a:pt x="20" y="4"/>
                </a:lnTo>
                <a:lnTo>
                  <a:pt x="20" y="4"/>
                </a:lnTo>
                <a:lnTo>
                  <a:pt x="21" y="4"/>
                </a:lnTo>
                <a:lnTo>
                  <a:pt x="21" y="4"/>
                </a:lnTo>
                <a:lnTo>
                  <a:pt x="22" y="4"/>
                </a:lnTo>
                <a:lnTo>
                  <a:pt x="22" y="4"/>
                </a:lnTo>
                <a:lnTo>
                  <a:pt x="23" y="4"/>
                </a:lnTo>
                <a:lnTo>
                  <a:pt x="23" y="4"/>
                </a:lnTo>
                <a:lnTo>
                  <a:pt x="24" y="5"/>
                </a:lnTo>
                <a:lnTo>
                  <a:pt x="24" y="5"/>
                </a:lnTo>
                <a:lnTo>
                  <a:pt x="25" y="5"/>
                </a:lnTo>
                <a:lnTo>
                  <a:pt x="25" y="5"/>
                </a:lnTo>
                <a:lnTo>
                  <a:pt x="26" y="5"/>
                </a:lnTo>
                <a:lnTo>
                  <a:pt x="26" y="5"/>
                </a:lnTo>
                <a:lnTo>
                  <a:pt x="27" y="6"/>
                </a:lnTo>
                <a:lnTo>
                  <a:pt x="27" y="6"/>
                </a:lnTo>
                <a:lnTo>
                  <a:pt x="28" y="6"/>
                </a:lnTo>
                <a:lnTo>
                  <a:pt x="28" y="6"/>
                </a:lnTo>
                <a:lnTo>
                  <a:pt x="29" y="6"/>
                </a:lnTo>
                <a:lnTo>
                  <a:pt x="29" y="7"/>
                </a:lnTo>
                <a:lnTo>
                  <a:pt x="30" y="7"/>
                </a:lnTo>
                <a:lnTo>
                  <a:pt x="30" y="8"/>
                </a:lnTo>
                <a:lnTo>
                  <a:pt x="31" y="8"/>
                </a:lnTo>
                <a:lnTo>
                  <a:pt x="31" y="8"/>
                </a:lnTo>
                <a:lnTo>
                  <a:pt x="32" y="8"/>
                </a:lnTo>
                <a:lnTo>
                  <a:pt x="32" y="8"/>
                </a:lnTo>
                <a:lnTo>
                  <a:pt x="33" y="8"/>
                </a:lnTo>
                <a:lnTo>
                  <a:pt x="33" y="8"/>
                </a:lnTo>
                <a:lnTo>
                  <a:pt x="34" y="8"/>
                </a:lnTo>
                <a:lnTo>
                  <a:pt x="34" y="8"/>
                </a:lnTo>
                <a:lnTo>
                  <a:pt x="35" y="8"/>
                </a:lnTo>
                <a:lnTo>
                  <a:pt x="35" y="8"/>
                </a:lnTo>
                <a:lnTo>
                  <a:pt x="36" y="8"/>
                </a:lnTo>
                <a:lnTo>
                  <a:pt x="36" y="8"/>
                </a:lnTo>
                <a:lnTo>
                  <a:pt x="37" y="8"/>
                </a:lnTo>
                <a:lnTo>
                  <a:pt x="37" y="8"/>
                </a:lnTo>
                <a:lnTo>
                  <a:pt x="38" y="8"/>
                </a:lnTo>
                <a:lnTo>
                  <a:pt x="38" y="8"/>
                </a:lnTo>
                <a:lnTo>
                  <a:pt x="39" y="8"/>
                </a:lnTo>
                <a:lnTo>
                  <a:pt x="39" y="8"/>
                </a:lnTo>
                <a:lnTo>
                  <a:pt x="40" y="8"/>
                </a:lnTo>
                <a:lnTo>
                  <a:pt x="40" y="8"/>
                </a:lnTo>
                <a:lnTo>
                  <a:pt x="41" y="8"/>
                </a:lnTo>
                <a:lnTo>
                  <a:pt x="41" y="9"/>
                </a:lnTo>
                <a:lnTo>
                  <a:pt x="42" y="9"/>
                </a:lnTo>
                <a:lnTo>
                  <a:pt x="42" y="9"/>
                </a:lnTo>
                <a:lnTo>
                  <a:pt x="43" y="10"/>
                </a:lnTo>
                <a:lnTo>
                  <a:pt x="43" y="10"/>
                </a:lnTo>
                <a:lnTo>
                  <a:pt x="44" y="10"/>
                </a:lnTo>
                <a:lnTo>
                  <a:pt x="44" y="9"/>
                </a:lnTo>
                <a:lnTo>
                  <a:pt x="45" y="9"/>
                </a:lnTo>
                <a:lnTo>
                  <a:pt x="45" y="9"/>
                </a:lnTo>
                <a:lnTo>
                  <a:pt x="46" y="9"/>
                </a:lnTo>
                <a:lnTo>
                  <a:pt x="46" y="9"/>
                </a:lnTo>
                <a:lnTo>
                  <a:pt x="47" y="9"/>
                </a:lnTo>
                <a:lnTo>
                  <a:pt x="47" y="9"/>
                </a:lnTo>
                <a:lnTo>
                  <a:pt x="48" y="9"/>
                </a:lnTo>
                <a:lnTo>
                  <a:pt x="48" y="10"/>
                </a:lnTo>
                <a:lnTo>
                  <a:pt x="49" y="9"/>
                </a:lnTo>
                <a:lnTo>
                  <a:pt x="49" y="10"/>
                </a:lnTo>
                <a:lnTo>
                  <a:pt x="50" y="10"/>
                </a:lnTo>
                <a:lnTo>
                  <a:pt x="50" y="10"/>
                </a:lnTo>
                <a:lnTo>
                  <a:pt x="51" y="10"/>
                </a:lnTo>
                <a:lnTo>
                  <a:pt x="51" y="10"/>
                </a:lnTo>
                <a:lnTo>
                  <a:pt x="52" y="10"/>
                </a:lnTo>
                <a:lnTo>
                  <a:pt x="52" y="10"/>
                </a:lnTo>
                <a:lnTo>
                  <a:pt x="53" y="10"/>
                </a:lnTo>
                <a:lnTo>
                  <a:pt x="53" y="11"/>
                </a:lnTo>
                <a:lnTo>
                  <a:pt x="54" y="12"/>
                </a:lnTo>
                <a:lnTo>
                  <a:pt x="54" y="12"/>
                </a:lnTo>
                <a:lnTo>
                  <a:pt x="55" y="12"/>
                </a:lnTo>
                <a:lnTo>
                  <a:pt x="56" y="12"/>
                </a:lnTo>
                <a:lnTo>
                  <a:pt x="56" y="12"/>
                </a:lnTo>
                <a:lnTo>
                  <a:pt x="57" y="12"/>
                </a:lnTo>
                <a:lnTo>
                  <a:pt x="57" y="12"/>
                </a:lnTo>
                <a:lnTo>
                  <a:pt x="58" y="12"/>
                </a:lnTo>
                <a:lnTo>
                  <a:pt x="58" y="12"/>
                </a:lnTo>
                <a:lnTo>
                  <a:pt x="59" y="12"/>
                </a:lnTo>
                <a:lnTo>
                  <a:pt x="59" y="12"/>
                </a:lnTo>
                <a:lnTo>
                  <a:pt x="60" y="11"/>
                </a:lnTo>
                <a:lnTo>
                  <a:pt x="60" y="11"/>
                </a:lnTo>
                <a:lnTo>
                  <a:pt x="61" y="11"/>
                </a:lnTo>
                <a:lnTo>
                  <a:pt x="61" y="11"/>
                </a:lnTo>
                <a:lnTo>
                  <a:pt x="62" y="11"/>
                </a:lnTo>
                <a:lnTo>
                  <a:pt x="62" y="11"/>
                </a:lnTo>
                <a:lnTo>
                  <a:pt x="63" y="10"/>
                </a:lnTo>
                <a:lnTo>
                  <a:pt x="63" y="10"/>
                </a:lnTo>
                <a:lnTo>
                  <a:pt x="64" y="10"/>
                </a:lnTo>
                <a:lnTo>
                  <a:pt x="64" y="10"/>
                </a:lnTo>
                <a:lnTo>
                  <a:pt x="65" y="10"/>
                </a:lnTo>
                <a:lnTo>
                  <a:pt x="65" y="10"/>
                </a:lnTo>
                <a:lnTo>
                  <a:pt x="66" y="10"/>
                </a:lnTo>
                <a:lnTo>
                  <a:pt x="66" y="11"/>
                </a:lnTo>
                <a:lnTo>
                  <a:pt x="67" y="11"/>
                </a:lnTo>
                <a:lnTo>
                  <a:pt x="67" y="11"/>
                </a:lnTo>
                <a:lnTo>
                  <a:pt x="68" y="11"/>
                </a:lnTo>
                <a:lnTo>
                  <a:pt x="68" y="11"/>
                </a:lnTo>
                <a:lnTo>
                  <a:pt x="69" y="11"/>
                </a:lnTo>
                <a:lnTo>
                  <a:pt x="69" y="11"/>
                </a:lnTo>
                <a:lnTo>
                  <a:pt x="70" y="11"/>
                </a:lnTo>
                <a:lnTo>
                  <a:pt x="70" y="10"/>
                </a:lnTo>
                <a:lnTo>
                  <a:pt x="71" y="10"/>
                </a:lnTo>
                <a:lnTo>
                  <a:pt x="71" y="10"/>
                </a:lnTo>
                <a:lnTo>
                  <a:pt x="72" y="10"/>
                </a:lnTo>
                <a:lnTo>
                  <a:pt x="72" y="10"/>
                </a:lnTo>
                <a:lnTo>
                  <a:pt x="73" y="10"/>
                </a:lnTo>
                <a:lnTo>
                  <a:pt x="73" y="10"/>
                </a:lnTo>
                <a:lnTo>
                  <a:pt x="74" y="10"/>
                </a:lnTo>
                <a:lnTo>
                  <a:pt x="74" y="10"/>
                </a:lnTo>
                <a:lnTo>
                  <a:pt x="75" y="10"/>
                </a:lnTo>
                <a:lnTo>
                  <a:pt x="75" y="10"/>
                </a:lnTo>
                <a:lnTo>
                  <a:pt x="76" y="10"/>
                </a:lnTo>
                <a:lnTo>
                  <a:pt x="76" y="10"/>
                </a:lnTo>
                <a:lnTo>
                  <a:pt x="77" y="10"/>
                </a:lnTo>
                <a:lnTo>
                  <a:pt x="77" y="10"/>
                </a:lnTo>
                <a:lnTo>
                  <a:pt x="78" y="11"/>
                </a:lnTo>
                <a:lnTo>
                  <a:pt x="78" y="11"/>
                </a:lnTo>
                <a:lnTo>
                  <a:pt x="79" y="12"/>
                </a:lnTo>
                <a:lnTo>
                  <a:pt x="79" y="12"/>
                </a:lnTo>
                <a:lnTo>
                  <a:pt x="80" y="12"/>
                </a:lnTo>
                <a:lnTo>
                  <a:pt x="80" y="12"/>
                </a:lnTo>
                <a:lnTo>
                  <a:pt x="81" y="12"/>
                </a:lnTo>
                <a:lnTo>
                  <a:pt x="81" y="11"/>
                </a:lnTo>
                <a:lnTo>
                  <a:pt x="82" y="11"/>
                </a:lnTo>
                <a:lnTo>
                  <a:pt x="82" y="11"/>
                </a:lnTo>
                <a:lnTo>
                  <a:pt x="83" y="11"/>
                </a:lnTo>
                <a:lnTo>
                  <a:pt x="83" y="10"/>
                </a:lnTo>
                <a:lnTo>
                  <a:pt x="84" y="10"/>
                </a:lnTo>
                <a:lnTo>
                  <a:pt x="84" y="10"/>
                </a:lnTo>
                <a:lnTo>
                  <a:pt x="85" y="10"/>
                </a:lnTo>
                <a:lnTo>
                  <a:pt x="85" y="10"/>
                </a:lnTo>
                <a:lnTo>
                  <a:pt x="86" y="10"/>
                </a:lnTo>
                <a:lnTo>
                  <a:pt x="86" y="10"/>
                </a:lnTo>
                <a:lnTo>
                  <a:pt x="87" y="9"/>
                </a:lnTo>
                <a:lnTo>
                  <a:pt x="87" y="9"/>
                </a:lnTo>
                <a:lnTo>
                  <a:pt x="88" y="9"/>
                </a:lnTo>
                <a:lnTo>
                  <a:pt x="88" y="9"/>
                </a:lnTo>
                <a:lnTo>
                  <a:pt x="89" y="9"/>
                </a:lnTo>
                <a:lnTo>
                  <a:pt x="89" y="9"/>
                </a:lnTo>
                <a:lnTo>
                  <a:pt x="90" y="10"/>
                </a:lnTo>
                <a:lnTo>
                  <a:pt x="90" y="10"/>
                </a:lnTo>
                <a:lnTo>
                  <a:pt x="91" y="11"/>
                </a:lnTo>
                <a:lnTo>
                  <a:pt x="91" y="11"/>
                </a:lnTo>
                <a:lnTo>
                  <a:pt x="92" y="11"/>
                </a:lnTo>
                <a:lnTo>
                  <a:pt x="92" y="11"/>
                </a:lnTo>
                <a:lnTo>
                  <a:pt x="93" y="11"/>
                </a:lnTo>
                <a:lnTo>
                  <a:pt x="93" y="10"/>
                </a:lnTo>
                <a:lnTo>
                  <a:pt x="94" y="10"/>
                </a:lnTo>
                <a:lnTo>
                  <a:pt x="94" y="10"/>
                </a:lnTo>
                <a:lnTo>
                  <a:pt x="95" y="10"/>
                </a:lnTo>
                <a:lnTo>
                  <a:pt x="95" y="10"/>
                </a:lnTo>
                <a:lnTo>
                  <a:pt x="96" y="9"/>
                </a:lnTo>
                <a:lnTo>
                  <a:pt x="96" y="9"/>
                </a:lnTo>
                <a:lnTo>
                  <a:pt x="97" y="9"/>
                </a:lnTo>
                <a:lnTo>
                  <a:pt x="97" y="9"/>
                </a:lnTo>
                <a:lnTo>
                  <a:pt x="98" y="9"/>
                </a:lnTo>
                <a:lnTo>
                  <a:pt x="98" y="9"/>
                </a:lnTo>
                <a:lnTo>
                  <a:pt x="99" y="9"/>
                </a:lnTo>
                <a:lnTo>
                  <a:pt x="99" y="8"/>
                </a:lnTo>
                <a:lnTo>
                  <a:pt x="100" y="8"/>
                </a:lnTo>
                <a:lnTo>
                  <a:pt x="100" y="8"/>
                </a:lnTo>
                <a:lnTo>
                  <a:pt x="101" y="8"/>
                </a:lnTo>
                <a:lnTo>
                  <a:pt x="101" y="8"/>
                </a:lnTo>
                <a:lnTo>
                  <a:pt x="102" y="9"/>
                </a:lnTo>
                <a:lnTo>
                  <a:pt x="102" y="10"/>
                </a:lnTo>
                <a:lnTo>
                  <a:pt x="103" y="10"/>
                </a:lnTo>
                <a:lnTo>
                  <a:pt x="103" y="10"/>
                </a:lnTo>
                <a:lnTo>
                  <a:pt x="104" y="10"/>
                </a:lnTo>
                <a:lnTo>
                  <a:pt x="104" y="10"/>
                </a:lnTo>
                <a:lnTo>
                  <a:pt x="105" y="10"/>
                </a:lnTo>
                <a:lnTo>
                  <a:pt x="105" y="10"/>
                </a:lnTo>
                <a:lnTo>
                  <a:pt x="106" y="10"/>
                </a:lnTo>
                <a:lnTo>
                  <a:pt x="106" y="9"/>
                </a:lnTo>
                <a:lnTo>
                  <a:pt x="107" y="9"/>
                </a:lnTo>
                <a:lnTo>
                  <a:pt x="107" y="9"/>
                </a:lnTo>
                <a:lnTo>
                  <a:pt x="108" y="9"/>
                </a:lnTo>
                <a:lnTo>
                  <a:pt x="108" y="9"/>
                </a:lnTo>
                <a:lnTo>
                  <a:pt x="109" y="9"/>
                </a:lnTo>
                <a:lnTo>
                  <a:pt x="109" y="9"/>
                </a:lnTo>
                <a:lnTo>
                  <a:pt x="110" y="8"/>
                </a:lnTo>
                <a:lnTo>
                  <a:pt x="110" y="8"/>
                </a:lnTo>
                <a:lnTo>
                  <a:pt x="111" y="8"/>
                </a:lnTo>
                <a:lnTo>
                  <a:pt x="111" y="8"/>
                </a:lnTo>
                <a:lnTo>
                  <a:pt x="112" y="8"/>
                </a:lnTo>
                <a:lnTo>
                  <a:pt x="112" y="7"/>
                </a:lnTo>
                <a:lnTo>
                  <a:pt x="113" y="7"/>
                </a:lnTo>
                <a:lnTo>
                  <a:pt x="113" y="7"/>
                </a:lnTo>
                <a:lnTo>
                  <a:pt x="114" y="7"/>
                </a:lnTo>
                <a:lnTo>
                  <a:pt x="114" y="6"/>
                </a:lnTo>
                <a:lnTo>
                  <a:pt x="115" y="6"/>
                </a:lnTo>
                <a:lnTo>
                  <a:pt x="115" y="7"/>
                </a:lnTo>
                <a:lnTo>
                  <a:pt x="116" y="6"/>
                </a:lnTo>
                <a:lnTo>
                  <a:pt x="116" y="6"/>
                </a:lnTo>
                <a:lnTo>
                  <a:pt x="117" y="5"/>
                </a:lnTo>
                <a:lnTo>
                  <a:pt x="117" y="4"/>
                </a:lnTo>
                <a:lnTo>
                  <a:pt x="118" y="4"/>
                </a:lnTo>
                <a:lnTo>
                  <a:pt x="118" y="3"/>
                </a:lnTo>
                <a:lnTo>
                  <a:pt x="119" y="3"/>
                </a:lnTo>
                <a:lnTo>
                  <a:pt x="120" y="3"/>
                </a:lnTo>
                <a:lnTo>
                  <a:pt x="120" y="3"/>
                </a:lnTo>
                <a:lnTo>
                  <a:pt x="121" y="3"/>
                </a:lnTo>
                <a:lnTo>
                  <a:pt x="121" y="3"/>
                </a:lnTo>
                <a:lnTo>
                  <a:pt x="122" y="2"/>
                </a:lnTo>
                <a:lnTo>
                  <a:pt x="122" y="2"/>
                </a:lnTo>
                <a:lnTo>
                  <a:pt x="123" y="2"/>
                </a:lnTo>
                <a:lnTo>
                  <a:pt x="123" y="1"/>
                </a:lnTo>
                <a:lnTo>
                  <a:pt x="124" y="1"/>
                </a:lnTo>
                <a:lnTo>
                  <a:pt x="124" y="0"/>
                </a:lnTo>
                <a:lnTo>
                  <a:pt x="125" y="0"/>
                </a:lnTo>
                <a:lnTo>
                  <a:pt x="125" y="0"/>
                </a:lnTo>
                <a:lnTo>
                  <a:pt x="126" y="0"/>
                </a:lnTo>
                <a:lnTo>
                  <a:pt x="126" y="0"/>
                </a:lnTo>
                <a:lnTo>
                  <a:pt x="127" y="0"/>
                </a:lnTo>
                <a:lnTo>
                  <a:pt x="127" y="0"/>
                </a:lnTo>
                <a:lnTo>
                  <a:pt x="128" y="0"/>
                </a:lnTo>
                <a:lnTo>
                  <a:pt x="128" y="0"/>
                </a:lnTo>
                <a:lnTo>
                  <a:pt x="129" y="0"/>
                </a:lnTo>
                <a:lnTo>
                  <a:pt x="129" y="0"/>
                </a:lnTo>
                <a:lnTo>
                  <a:pt x="130" y="0"/>
                </a:lnTo>
                <a:lnTo>
                  <a:pt x="130" y="0"/>
                </a:lnTo>
                <a:lnTo>
                  <a:pt x="131" y="0"/>
                </a:lnTo>
                <a:lnTo>
                  <a:pt x="131" y="0"/>
                </a:lnTo>
                <a:lnTo>
                  <a:pt x="132" y="0"/>
                </a:lnTo>
                <a:lnTo>
                  <a:pt x="132" y="0"/>
                </a:lnTo>
                <a:lnTo>
                  <a:pt x="133" y="0"/>
                </a:lnTo>
                <a:lnTo>
                  <a:pt x="133" y="0"/>
                </a:lnTo>
                <a:lnTo>
                  <a:pt x="134" y="0"/>
                </a:lnTo>
                <a:lnTo>
                  <a:pt x="134" y="1"/>
                </a:lnTo>
                <a:lnTo>
                  <a:pt x="135" y="1"/>
                </a:lnTo>
                <a:lnTo>
                  <a:pt x="135" y="1"/>
                </a:lnTo>
                <a:lnTo>
                  <a:pt x="136" y="1"/>
                </a:lnTo>
                <a:lnTo>
                  <a:pt x="136" y="1"/>
                </a:lnTo>
                <a:lnTo>
                  <a:pt x="137" y="1"/>
                </a:lnTo>
                <a:lnTo>
                  <a:pt x="137" y="1"/>
                </a:lnTo>
                <a:lnTo>
                  <a:pt x="138" y="2"/>
                </a:lnTo>
                <a:lnTo>
                  <a:pt x="138" y="2"/>
                </a:lnTo>
                <a:lnTo>
                  <a:pt x="139" y="3"/>
                </a:lnTo>
                <a:lnTo>
                  <a:pt x="139" y="3"/>
                </a:lnTo>
                <a:lnTo>
                  <a:pt x="140" y="3"/>
                </a:lnTo>
                <a:lnTo>
                  <a:pt x="140" y="3"/>
                </a:lnTo>
                <a:lnTo>
                  <a:pt x="141" y="3"/>
                </a:lnTo>
                <a:lnTo>
                  <a:pt x="141" y="4"/>
                </a:lnTo>
                <a:lnTo>
                  <a:pt x="142" y="4"/>
                </a:lnTo>
                <a:lnTo>
                  <a:pt x="142" y="4"/>
                </a:lnTo>
                <a:lnTo>
                  <a:pt x="143" y="4"/>
                </a:lnTo>
                <a:lnTo>
                  <a:pt x="143" y="5"/>
                </a:lnTo>
                <a:lnTo>
                  <a:pt x="144" y="5"/>
                </a:lnTo>
                <a:lnTo>
                  <a:pt x="144" y="5"/>
                </a:lnTo>
                <a:lnTo>
                  <a:pt x="145" y="6"/>
                </a:lnTo>
                <a:lnTo>
                  <a:pt x="145" y="6"/>
                </a:lnTo>
                <a:lnTo>
                  <a:pt x="146" y="6"/>
                </a:lnTo>
                <a:lnTo>
                  <a:pt x="146" y="6"/>
                </a:lnTo>
                <a:lnTo>
                  <a:pt x="147" y="6"/>
                </a:lnTo>
                <a:lnTo>
                  <a:pt x="147" y="6"/>
                </a:lnTo>
                <a:lnTo>
                  <a:pt x="148" y="6"/>
                </a:lnTo>
                <a:lnTo>
                  <a:pt x="148" y="6"/>
                </a:lnTo>
                <a:lnTo>
                  <a:pt x="149" y="6"/>
                </a:lnTo>
                <a:lnTo>
                  <a:pt x="149" y="6"/>
                </a:lnTo>
                <a:lnTo>
                  <a:pt x="150" y="6"/>
                </a:lnTo>
                <a:lnTo>
                  <a:pt x="150" y="7"/>
                </a:lnTo>
                <a:lnTo>
                  <a:pt x="151" y="7"/>
                </a:lnTo>
                <a:lnTo>
                  <a:pt x="151" y="7"/>
                </a:lnTo>
                <a:lnTo>
                  <a:pt x="152" y="8"/>
                </a:lnTo>
                <a:lnTo>
                  <a:pt x="152" y="8"/>
                </a:lnTo>
                <a:lnTo>
                  <a:pt x="153" y="8"/>
                </a:lnTo>
                <a:lnTo>
                  <a:pt x="153" y="8"/>
                </a:lnTo>
                <a:lnTo>
                  <a:pt x="154" y="8"/>
                </a:lnTo>
                <a:lnTo>
                  <a:pt x="154" y="9"/>
                </a:lnTo>
                <a:lnTo>
                  <a:pt x="155" y="9"/>
                </a:lnTo>
                <a:lnTo>
                  <a:pt x="155" y="9"/>
                </a:lnTo>
                <a:lnTo>
                  <a:pt x="156" y="9"/>
                </a:lnTo>
                <a:lnTo>
                  <a:pt x="156" y="9"/>
                </a:lnTo>
                <a:lnTo>
                  <a:pt x="157" y="10"/>
                </a:lnTo>
                <a:lnTo>
                  <a:pt x="157" y="10"/>
                </a:lnTo>
                <a:lnTo>
                  <a:pt x="158" y="10"/>
                </a:lnTo>
                <a:lnTo>
                  <a:pt x="158" y="10"/>
                </a:lnTo>
                <a:lnTo>
                  <a:pt x="159" y="10"/>
                </a:lnTo>
                <a:lnTo>
                  <a:pt x="159" y="10"/>
                </a:lnTo>
                <a:lnTo>
                  <a:pt x="160" y="10"/>
                </a:lnTo>
                <a:lnTo>
                  <a:pt x="160" y="10"/>
                </a:lnTo>
                <a:lnTo>
                  <a:pt x="161" y="11"/>
                </a:lnTo>
                <a:lnTo>
                  <a:pt x="161" y="11"/>
                </a:lnTo>
                <a:lnTo>
                  <a:pt x="162" y="11"/>
                </a:lnTo>
                <a:lnTo>
                  <a:pt x="162" y="12"/>
                </a:lnTo>
                <a:lnTo>
                  <a:pt x="163" y="12"/>
                </a:lnTo>
                <a:lnTo>
                  <a:pt x="163" y="12"/>
                </a:lnTo>
                <a:lnTo>
                  <a:pt x="164" y="13"/>
                </a:lnTo>
                <a:lnTo>
                  <a:pt x="164" y="13"/>
                </a:lnTo>
                <a:lnTo>
                  <a:pt x="165" y="13"/>
                </a:lnTo>
                <a:lnTo>
                  <a:pt x="165" y="13"/>
                </a:lnTo>
                <a:lnTo>
                  <a:pt x="166" y="12"/>
                </a:lnTo>
                <a:lnTo>
                  <a:pt x="166" y="12"/>
                </a:lnTo>
                <a:lnTo>
                  <a:pt x="167" y="12"/>
                </a:lnTo>
                <a:lnTo>
                  <a:pt x="167" y="12"/>
                </a:lnTo>
                <a:lnTo>
                  <a:pt x="168" y="12"/>
                </a:lnTo>
                <a:lnTo>
                  <a:pt x="168" y="11"/>
                </a:lnTo>
                <a:lnTo>
                  <a:pt x="169" y="11"/>
                </a:lnTo>
                <a:lnTo>
                  <a:pt x="169" y="12"/>
                </a:lnTo>
                <a:lnTo>
                  <a:pt x="170" y="12"/>
                </a:lnTo>
                <a:lnTo>
                  <a:pt x="170" y="12"/>
                </a:lnTo>
                <a:lnTo>
                  <a:pt x="171" y="12"/>
                </a:lnTo>
                <a:lnTo>
                  <a:pt x="171" y="12"/>
                </a:lnTo>
                <a:lnTo>
                  <a:pt x="172" y="12"/>
                </a:lnTo>
                <a:lnTo>
                  <a:pt x="172" y="12"/>
                </a:lnTo>
                <a:lnTo>
                  <a:pt x="173" y="12"/>
                </a:lnTo>
                <a:lnTo>
                  <a:pt x="173" y="12"/>
                </a:lnTo>
                <a:lnTo>
                  <a:pt x="174" y="12"/>
                </a:lnTo>
                <a:lnTo>
                  <a:pt x="174" y="13"/>
                </a:lnTo>
                <a:lnTo>
                  <a:pt x="175" y="13"/>
                </a:lnTo>
                <a:lnTo>
                  <a:pt x="175" y="13"/>
                </a:lnTo>
                <a:lnTo>
                  <a:pt x="176" y="13"/>
                </a:lnTo>
                <a:lnTo>
                  <a:pt x="176" y="13"/>
                </a:lnTo>
                <a:lnTo>
                  <a:pt x="177" y="13"/>
                </a:lnTo>
                <a:lnTo>
                  <a:pt x="177" y="13"/>
                </a:lnTo>
                <a:lnTo>
                  <a:pt x="178" y="13"/>
                </a:lnTo>
                <a:lnTo>
                  <a:pt x="178" y="13"/>
                </a:lnTo>
                <a:lnTo>
                  <a:pt x="179" y="12"/>
                </a:lnTo>
                <a:lnTo>
                  <a:pt x="179" y="12"/>
                </a:lnTo>
                <a:lnTo>
                  <a:pt x="180" y="12"/>
                </a:lnTo>
                <a:lnTo>
                  <a:pt x="180" y="12"/>
                </a:lnTo>
                <a:lnTo>
                  <a:pt x="181" y="12"/>
                </a:lnTo>
                <a:lnTo>
                  <a:pt x="181" y="12"/>
                </a:lnTo>
                <a:lnTo>
                  <a:pt x="182" y="12"/>
                </a:lnTo>
                <a:lnTo>
                  <a:pt x="183" y="12"/>
                </a:lnTo>
                <a:lnTo>
                  <a:pt x="183" y="12"/>
                </a:lnTo>
                <a:lnTo>
                  <a:pt x="184" y="12"/>
                </a:lnTo>
                <a:lnTo>
                  <a:pt x="184" y="11"/>
                </a:lnTo>
                <a:lnTo>
                  <a:pt x="185" y="11"/>
                </a:lnTo>
                <a:lnTo>
                  <a:pt x="185" y="11"/>
                </a:lnTo>
                <a:lnTo>
                  <a:pt x="186" y="11"/>
                </a:lnTo>
                <a:lnTo>
                  <a:pt x="186" y="11"/>
                </a:lnTo>
                <a:lnTo>
                  <a:pt x="187" y="12"/>
                </a:lnTo>
                <a:lnTo>
                  <a:pt x="187" y="12"/>
                </a:lnTo>
                <a:lnTo>
                  <a:pt x="188" y="12"/>
                </a:lnTo>
                <a:lnTo>
                  <a:pt x="188" y="12"/>
                </a:lnTo>
                <a:lnTo>
                  <a:pt x="189" y="12"/>
                </a:lnTo>
                <a:lnTo>
                  <a:pt x="189" y="12"/>
                </a:lnTo>
                <a:lnTo>
                  <a:pt x="190" y="12"/>
                </a:lnTo>
                <a:lnTo>
                  <a:pt x="190" y="11"/>
                </a:lnTo>
                <a:lnTo>
                  <a:pt x="191" y="11"/>
                </a:lnTo>
                <a:lnTo>
                  <a:pt x="191" y="11"/>
                </a:lnTo>
                <a:lnTo>
                  <a:pt x="192" y="10"/>
                </a:lnTo>
                <a:lnTo>
                  <a:pt x="192" y="10"/>
                </a:lnTo>
                <a:lnTo>
                  <a:pt x="193" y="10"/>
                </a:lnTo>
                <a:lnTo>
                  <a:pt x="193" y="9"/>
                </a:lnTo>
                <a:lnTo>
                  <a:pt x="194" y="9"/>
                </a:lnTo>
                <a:lnTo>
                  <a:pt x="194" y="9"/>
                </a:lnTo>
                <a:lnTo>
                  <a:pt x="195" y="9"/>
                </a:lnTo>
                <a:lnTo>
                  <a:pt x="195" y="9"/>
                </a:lnTo>
                <a:lnTo>
                  <a:pt x="196" y="8"/>
                </a:lnTo>
                <a:lnTo>
                  <a:pt x="196" y="8"/>
                </a:lnTo>
                <a:lnTo>
                  <a:pt x="197" y="8"/>
                </a:lnTo>
                <a:lnTo>
                  <a:pt x="197" y="8"/>
                </a:lnTo>
                <a:lnTo>
                  <a:pt x="198" y="8"/>
                </a:lnTo>
                <a:lnTo>
                  <a:pt x="198" y="8"/>
                </a:lnTo>
                <a:lnTo>
                  <a:pt x="199" y="8"/>
                </a:lnTo>
                <a:lnTo>
                  <a:pt x="199" y="8"/>
                </a:lnTo>
                <a:lnTo>
                  <a:pt x="200" y="7"/>
                </a:lnTo>
                <a:lnTo>
                  <a:pt x="200" y="7"/>
                </a:lnTo>
                <a:lnTo>
                  <a:pt x="201" y="8"/>
                </a:lnTo>
                <a:lnTo>
                  <a:pt x="201" y="7"/>
                </a:lnTo>
                <a:lnTo>
                  <a:pt x="202" y="7"/>
                </a:lnTo>
                <a:lnTo>
                  <a:pt x="202" y="7"/>
                </a:lnTo>
                <a:lnTo>
                  <a:pt x="203" y="7"/>
                </a:lnTo>
                <a:lnTo>
                  <a:pt x="203" y="6"/>
                </a:lnTo>
                <a:lnTo>
                  <a:pt x="204" y="6"/>
                </a:lnTo>
                <a:lnTo>
                  <a:pt x="204" y="6"/>
                </a:lnTo>
                <a:lnTo>
                  <a:pt x="205" y="5"/>
                </a:lnTo>
                <a:lnTo>
                  <a:pt x="205" y="5"/>
                </a:lnTo>
                <a:lnTo>
                  <a:pt x="206" y="6"/>
                </a:lnTo>
                <a:lnTo>
                  <a:pt x="206" y="5"/>
                </a:lnTo>
                <a:lnTo>
                  <a:pt x="207" y="5"/>
                </a:lnTo>
                <a:lnTo>
                  <a:pt x="207" y="5"/>
                </a:lnTo>
                <a:lnTo>
                  <a:pt x="208" y="4"/>
                </a:lnTo>
                <a:lnTo>
                  <a:pt x="208" y="4"/>
                </a:lnTo>
                <a:lnTo>
                  <a:pt x="209" y="4"/>
                </a:lnTo>
                <a:lnTo>
                  <a:pt x="209" y="4"/>
                </a:lnTo>
                <a:lnTo>
                  <a:pt x="210" y="4"/>
                </a:lnTo>
                <a:lnTo>
                  <a:pt x="210" y="4"/>
                </a:lnTo>
                <a:lnTo>
                  <a:pt x="211" y="5"/>
                </a:lnTo>
                <a:lnTo>
                  <a:pt x="211" y="5"/>
                </a:lnTo>
                <a:lnTo>
                  <a:pt x="212" y="5"/>
                </a:lnTo>
                <a:lnTo>
                  <a:pt x="212" y="5"/>
                </a:lnTo>
                <a:lnTo>
                  <a:pt x="213" y="4"/>
                </a:lnTo>
                <a:lnTo>
                  <a:pt x="213" y="4"/>
                </a:lnTo>
                <a:lnTo>
                  <a:pt x="214" y="3"/>
                </a:lnTo>
                <a:lnTo>
                  <a:pt x="214" y="3"/>
                </a:lnTo>
                <a:lnTo>
                  <a:pt x="215" y="2"/>
                </a:lnTo>
                <a:lnTo>
                  <a:pt x="215" y="2"/>
                </a:lnTo>
                <a:lnTo>
                  <a:pt x="216" y="2"/>
                </a:lnTo>
                <a:lnTo>
                  <a:pt x="216" y="2"/>
                </a:lnTo>
                <a:lnTo>
                  <a:pt x="217" y="3"/>
                </a:lnTo>
                <a:lnTo>
                  <a:pt x="217" y="3"/>
                </a:lnTo>
                <a:lnTo>
                  <a:pt x="218" y="3"/>
                </a:lnTo>
                <a:lnTo>
                  <a:pt x="218" y="3"/>
                </a:lnTo>
                <a:lnTo>
                  <a:pt x="219" y="3"/>
                </a:lnTo>
                <a:lnTo>
                  <a:pt x="219" y="3"/>
                </a:lnTo>
                <a:lnTo>
                  <a:pt x="220" y="3"/>
                </a:lnTo>
                <a:lnTo>
                  <a:pt x="220" y="3"/>
                </a:lnTo>
                <a:lnTo>
                  <a:pt x="221" y="3"/>
                </a:lnTo>
                <a:lnTo>
                  <a:pt x="221" y="3"/>
                </a:lnTo>
                <a:lnTo>
                  <a:pt x="222" y="3"/>
                </a:lnTo>
                <a:lnTo>
                  <a:pt x="222" y="4"/>
                </a:lnTo>
                <a:lnTo>
                  <a:pt x="223" y="4"/>
                </a:lnTo>
                <a:lnTo>
                  <a:pt x="223" y="4"/>
                </a:lnTo>
                <a:lnTo>
                  <a:pt x="224" y="5"/>
                </a:lnTo>
                <a:lnTo>
                  <a:pt x="224" y="5"/>
                </a:lnTo>
                <a:lnTo>
                  <a:pt x="225" y="5"/>
                </a:lnTo>
                <a:lnTo>
                  <a:pt x="225" y="5"/>
                </a:lnTo>
                <a:lnTo>
                  <a:pt x="226" y="5"/>
                </a:lnTo>
                <a:lnTo>
                  <a:pt x="226" y="5"/>
                </a:lnTo>
                <a:lnTo>
                  <a:pt x="227" y="5"/>
                </a:lnTo>
                <a:lnTo>
                  <a:pt x="227" y="5"/>
                </a:lnTo>
                <a:lnTo>
                  <a:pt x="228" y="5"/>
                </a:lnTo>
                <a:lnTo>
                  <a:pt x="228" y="5"/>
                </a:lnTo>
                <a:lnTo>
                  <a:pt x="229" y="5"/>
                </a:lnTo>
                <a:lnTo>
                  <a:pt x="229" y="5"/>
                </a:lnTo>
                <a:lnTo>
                  <a:pt x="230" y="5"/>
                </a:lnTo>
                <a:lnTo>
                  <a:pt x="230" y="6"/>
                </a:lnTo>
                <a:lnTo>
                  <a:pt x="231" y="6"/>
                </a:lnTo>
                <a:lnTo>
                  <a:pt x="231" y="6"/>
                </a:lnTo>
                <a:lnTo>
                  <a:pt x="232" y="6"/>
                </a:lnTo>
                <a:lnTo>
                  <a:pt x="232" y="6"/>
                </a:lnTo>
                <a:lnTo>
                  <a:pt x="233" y="6"/>
                </a:lnTo>
                <a:lnTo>
                  <a:pt x="233" y="6"/>
                </a:lnTo>
                <a:lnTo>
                  <a:pt x="234" y="6"/>
                </a:lnTo>
                <a:lnTo>
                  <a:pt x="234" y="6"/>
                </a:lnTo>
                <a:lnTo>
                  <a:pt x="235" y="7"/>
                </a:lnTo>
                <a:lnTo>
                  <a:pt x="235" y="7"/>
                </a:lnTo>
                <a:lnTo>
                  <a:pt x="236" y="7"/>
                </a:lnTo>
                <a:lnTo>
                  <a:pt x="236" y="7"/>
                </a:lnTo>
                <a:lnTo>
                  <a:pt x="237" y="7"/>
                </a:lnTo>
                <a:lnTo>
                  <a:pt x="237" y="7"/>
                </a:lnTo>
                <a:lnTo>
                  <a:pt x="238" y="7"/>
                </a:lnTo>
                <a:lnTo>
                  <a:pt x="238" y="7"/>
                </a:lnTo>
                <a:lnTo>
                  <a:pt x="239" y="7"/>
                </a:lnTo>
                <a:lnTo>
                  <a:pt x="239" y="7"/>
                </a:lnTo>
                <a:lnTo>
                  <a:pt x="240" y="6"/>
                </a:lnTo>
                <a:lnTo>
                  <a:pt x="240" y="6"/>
                </a:lnTo>
                <a:lnTo>
                  <a:pt x="241" y="7"/>
                </a:lnTo>
                <a:lnTo>
                  <a:pt x="241" y="7"/>
                </a:lnTo>
                <a:lnTo>
                  <a:pt x="242" y="7"/>
                </a:lnTo>
                <a:lnTo>
                  <a:pt x="242" y="7"/>
                </a:lnTo>
                <a:lnTo>
                  <a:pt x="243" y="7"/>
                </a:lnTo>
                <a:lnTo>
                  <a:pt x="243" y="7"/>
                </a:lnTo>
                <a:lnTo>
                  <a:pt x="244" y="7"/>
                </a:lnTo>
                <a:lnTo>
                  <a:pt x="244" y="7"/>
                </a:lnTo>
                <a:lnTo>
                  <a:pt x="245" y="7"/>
                </a:lnTo>
                <a:lnTo>
                  <a:pt x="245" y="7"/>
                </a:lnTo>
                <a:lnTo>
                  <a:pt x="246" y="7"/>
                </a:lnTo>
                <a:lnTo>
                  <a:pt x="247" y="8"/>
                </a:lnTo>
                <a:lnTo>
                  <a:pt x="247" y="8"/>
                </a:lnTo>
                <a:lnTo>
                  <a:pt x="248" y="8"/>
                </a:lnTo>
                <a:lnTo>
                  <a:pt x="248" y="8"/>
                </a:lnTo>
                <a:lnTo>
                  <a:pt x="249" y="8"/>
                </a:lnTo>
                <a:lnTo>
                  <a:pt x="249" y="8"/>
                </a:lnTo>
                <a:lnTo>
                  <a:pt x="250" y="7"/>
                </a:lnTo>
                <a:lnTo>
                  <a:pt x="250" y="7"/>
                </a:lnTo>
                <a:lnTo>
                  <a:pt x="251" y="7"/>
                </a:lnTo>
                <a:lnTo>
                  <a:pt x="251" y="6"/>
                </a:lnTo>
                <a:lnTo>
                  <a:pt x="252" y="6"/>
                </a:lnTo>
                <a:lnTo>
                  <a:pt x="252" y="6"/>
                </a:lnTo>
                <a:lnTo>
                  <a:pt x="253" y="6"/>
                </a:lnTo>
                <a:lnTo>
                  <a:pt x="253" y="6"/>
                </a:lnTo>
                <a:lnTo>
                  <a:pt x="254" y="6"/>
                </a:lnTo>
                <a:lnTo>
                  <a:pt x="254" y="6"/>
                </a:lnTo>
                <a:lnTo>
                  <a:pt x="255" y="6"/>
                </a:lnTo>
                <a:lnTo>
                  <a:pt x="255" y="6"/>
                </a:lnTo>
                <a:lnTo>
                  <a:pt x="256" y="6"/>
                </a:lnTo>
                <a:lnTo>
                  <a:pt x="256" y="6"/>
                </a:lnTo>
                <a:lnTo>
                  <a:pt x="257" y="6"/>
                </a:lnTo>
                <a:lnTo>
                  <a:pt x="257" y="6"/>
                </a:lnTo>
                <a:lnTo>
                  <a:pt x="258" y="7"/>
                </a:lnTo>
                <a:lnTo>
                  <a:pt x="258" y="7"/>
                </a:lnTo>
                <a:lnTo>
                  <a:pt x="259" y="8"/>
                </a:lnTo>
                <a:lnTo>
                  <a:pt x="259" y="8"/>
                </a:lnTo>
                <a:lnTo>
                  <a:pt x="260" y="9"/>
                </a:lnTo>
                <a:lnTo>
                  <a:pt x="260" y="9"/>
                </a:lnTo>
                <a:lnTo>
                  <a:pt x="261" y="9"/>
                </a:lnTo>
                <a:lnTo>
                  <a:pt x="261" y="10"/>
                </a:lnTo>
                <a:lnTo>
                  <a:pt x="262" y="10"/>
                </a:lnTo>
                <a:lnTo>
                  <a:pt x="262" y="10"/>
                </a:lnTo>
                <a:lnTo>
                  <a:pt x="263" y="10"/>
                </a:lnTo>
                <a:lnTo>
                  <a:pt x="263" y="11"/>
                </a:lnTo>
                <a:lnTo>
                  <a:pt x="264" y="11"/>
                </a:lnTo>
                <a:lnTo>
                  <a:pt x="264" y="11"/>
                </a:lnTo>
                <a:lnTo>
                  <a:pt x="265" y="11"/>
                </a:lnTo>
                <a:lnTo>
                  <a:pt x="265" y="11"/>
                </a:lnTo>
                <a:lnTo>
                  <a:pt x="266" y="12"/>
                </a:lnTo>
                <a:lnTo>
                  <a:pt x="266" y="12"/>
                </a:lnTo>
                <a:lnTo>
                  <a:pt x="267" y="12"/>
                </a:lnTo>
                <a:lnTo>
                  <a:pt x="267" y="13"/>
                </a:lnTo>
                <a:lnTo>
                  <a:pt x="268" y="13"/>
                </a:lnTo>
                <a:lnTo>
                  <a:pt x="268" y="13"/>
                </a:lnTo>
                <a:lnTo>
                  <a:pt x="269" y="13"/>
                </a:lnTo>
                <a:lnTo>
                  <a:pt x="269" y="13"/>
                </a:lnTo>
                <a:lnTo>
                  <a:pt x="270" y="13"/>
                </a:lnTo>
                <a:lnTo>
                  <a:pt x="270" y="13"/>
                </a:lnTo>
                <a:lnTo>
                  <a:pt x="271" y="13"/>
                </a:lnTo>
                <a:lnTo>
                  <a:pt x="271" y="14"/>
                </a:lnTo>
                <a:lnTo>
                  <a:pt x="272" y="14"/>
                </a:lnTo>
                <a:lnTo>
                  <a:pt x="272" y="15"/>
                </a:lnTo>
                <a:lnTo>
                  <a:pt x="273" y="15"/>
                </a:lnTo>
                <a:lnTo>
                  <a:pt x="273" y="15"/>
                </a:lnTo>
                <a:lnTo>
                  <a:pt x="274" y="15"/>
                </a:lnTo>
                <a:lnTo>
                  <a:pt x="274" y="15"/>
                </a:lnTo>
                <a:lnTo>
                  <a:pt x="275" y="14"/>
                </a:lnTo>
                <a:lnTo>
                  <a:pt x="275" y="14"/>
                </a:lnTo>
                <a:lnTo>
                  <a:pt x="276" y="14"/>
                </a:lnTo>
                <a:lnTo>
                  <a:pt x="276" y="13"/>
                </a:lnTo>
                <a:lnTo>
                  <a:pt x="277" y="13"/>
                </a:lnTo>
                <a:lnTo>
                  <a:pt x="277" y="13"/>
                </a:lnTo>
                <a:lnTo>
                  <a:pt x="278" y="13"/>
                </a:lnTo>
                <a:lnTo>
                  <a:pt x="278" y="13"/>
                </a:lnTo>
                <a:lnTo>
                  <a:pt x="279" y="13"/>
                </a:lnTo>
                <a:lnTo>
                  <a:pt x="279" y="12"/>
                </a:lnTo>
                <a:lnTo>
                  <a:pt x="280" y="12"/>
                </a:lnTo>
                <a:lnTo>
                  <a:pt x="280" y="12"/>
                </a:lnTo>
                <a:lnTo>
                  <a:pt x="281" y="12"/>
                </a:lnTo>
                <a:lnTo>
                  <a:pt x="281" y="12"/>
                </a:lnTo>
                <a:lnTo>
                  <a:pt x="282" y="12"/>
                </a:lnTo>
                <a:lnTo>
                  <a:pt x="282" y="12"/>
                </a:lnTo>
                <a:lnTo>
                  <a:pt x="283" y="12"/>
                </a:lnTo>
                <a:lnTo>
                  <a:pt x="283" y="13"/>
                </a:lnTo>
                <a:lnTo>
                  <a:pt x="284" y="13"/>
                </a:lnTo>
                <a:lnTo>
                  <a:pt x="284" y="13"/>
                </a:lnTo>
                <a:lnTo>
                  <a:pt x="285" y="13"/>
                </a:lnTo>
                <a:lnTo>
                  <a:pt x="285" y="13"/>
                </a:lnTo>
                <a:lnTo>
                  <a:pt x="286" y="13"/>
                </a:lnTo>
                <a:lnTo>
                  <a:pt x="286" y="13"/>
                </a:lnTo>
                <a:lnTo>
                  <a:pt x="287" y="12"/>
                </a:lnTo>
                <a:lnTo>
                  <a:pt x="287" y="12"/>
                </a:lnTo>
                <a:lnTo>
                  <a:pt x="288" y="12"/>
                </a:lnTo>
                <a:lnTo>
                  <a:pt x="288" y="11"/>
                </a:lnTo>
                <a:lnTo>
                  <a:pt x="289" y="11"/>
                </a:lnTo>
                <a:lnTo>
                  <a:pt x="289" y="10"/>
                </a:lnTo>
                <a:lnTo>
                  <a:pt x="290" y="10"/>
                </a:lnTo>
                <a:lnTo>
                  <a:pt x="290" y="10"/>
                </a:lnTo>
                <a:lnTo>
                  <a:pt x="291" y="10"/>
                </a:lnTo>
                <a:lnTo>
                  <a:pt x="291" y="10"/>
                </a:lnTo>
                <a:lnTo>
                  <a:pt x="292" y="10"/>
                </a:lnTo>
                <a:lnTo>
                  <a:pt x="292" y="9"/>
                </a:lnTo>
                <a:lnTo>
                  <a:pt x="293" y="9"/>
                </a:lnTo>
                <a:lnTo>
                  <a:pt x="293" y="9"/>
                </a:lnTo>
                <a:lnTo>
                  <a:pt x="294" y="9"/>
                </a:lnTo>
                <a:lnTo>
                  <a:pt x="294" y="9"/>
                </a:lnTo>
                <a:lnTo>
                  <a:pt x="295" y="9"/>
                </a:lnTo>
                <a:lnTo>
                  <a:pt x="295" y="9"/>
                </a:lnTo>
                <a:lnTo>
                  <a:pt x="296" y="9"/>
                </a:lnTo>
                <a:lnTo>
                  <a:pt x="296" y="9"/>
                </a:lnTo>
                <a:lnTo>
                  <a:pt x="297" y="9"/>
                </a:lnTo>
                <a:lnTo>
                  <a:pt x="297" y="9"/>
                </a:lnTo>
                <a:lnTo>
                  <a:pt x="298" y="9"/>
                </a:lnTo>
                <a:lnTo>
                  <a:pt x="298" y="9"/>
                </a:lnTo>
                <a:lnTo>
                  <a:pt x="299" y="8"/>
                </a:lnTo>
                <a:lnTo>
                  <a:pt x="299" y="8"/>
                </a:lnTo>
                <a:lnTo>
                  <a:pt x="300" y="8"/>
                </a:lnTo>
                <a:lnTo>
                  <a:pt x="300" y="7"/>
                </a:lnTo>
                <a:lnTo>
                  <a:pt x="301" y="8"/>
                </a:lnTo>
                <a:lnTo>
                  <a:pt x="301" y="8"/>
                </a:lnTo>
                <a:lnTo>
                  <a:pt x="302" y="8"/>
                </a:lnTo>
                <a:lnTo>
                  <a:pt x="302" y="8"/>
                </a:lnTo>
                <a:lnTo>
                  <a:pt x="303" y="8"/>
                </a:lnTo>
                <a:lnTo>
                  <a:pt x="303" y="8"/>
                </a:lnTo>
                <a:lnTo>
                  <a:pt x="304" y="8"/>
                </a:lnTo>
                <a:lnTo>
                  <a:pt x="304" y="8"/>
                </a:lnTo>
                <a:lnTo>
                  <a:pt x="305" y="8"/>
                </a:lnTo>
                <a:lnTo>
                  <a:pt x="305" y="8"/>
                </a:lnTo>
                <a:lnTo>
                  <a:pt x="306" y="8"/>
                </a:lnTo>
                <a:lnTo>
                  <a:pt x="306" y="9"/>
                </a:lnTo>
                <a:lnTo>
                  <a:pt x="307" y="9"/>
                </a:lnTo>
                <a:lnTo>
                  <a:pt x="307" y="9"/>
                </a:lnTo>
                <a:lnTo>
                  <a:pt x="308" y="10"/>
                </a:lnTo>
                <a:lnTo>
                  <a:pt x="308" y="10"/>
                </a:lnTo>
                <a:lnTo>
                  <a:pt x="309" y="10"/>
                </a:lnTo>
                <a:lnTo>
                  <a:pt x="310" y="11"/>
                </a:lnTo>
                <a:lnTo>
                  <a:pt x="310" y="11"/>
                </a:lnTo>
                <a:lnTo>
                  <a:pt x="311" y="11"/>
                </a:lnTo>
                <a:lnTo>
                  <a:pt x="311" y="11"/>
                </a:lnTo>
                <a:lnTo>
                  <a:pt x="312" y="11"/>
                </a:lnTo>
                <a:lnTo>
                  <a:pt x="312" y="11"/>
                </a:lnTo>
                <a:lnTo>
                  <a:pt x="313" y="11"/>
                </a:lnTo>
                <a:lnTo>
                  <a:pt x="313" y="11"/>
                </a:lnTo>
                <a:lnTo>
                  <a:pt x="314" y="11"/>
                </a:lnTo>
                <a:lnTo>
                  <a:pt x="314" y="11"/>
                </a:lnTo>
                <a:lnTo>
                  <a:pt x="315" y="11"/>
                </a:lnTo>
                <a:lnTo>
                  <a:pt x="315" y="11"/>
                </a:lnTo>
                <a:lnTo>
                  <a:pt x="316" y="11"/>
                </a:lnTo>
                <a:lnTo>
                  <a:pt x="316" y="11"/>
                </a:lnTo>
                <a:lnTo>
                  <a:pt x="317" y="11"/>
                </a:lnTo>
                <a:lnTo>
                  <a:pt x="317" y="11"/>
                </a:lnTo>
                <a:lnTo>
                  <a:pt x="318" y="11"/>
                </a:lnTo>
                <a:lnTo>
                  <a:pt x="318" y="11"/>
                </a:lnTo>
                <a:lnTo>
                  <a:pt x="319" y="11"/>
                </a:lnTo>
                <a:lnTo>
                  <a:pt x="319" y="11"/>
                </a:lnTo>
                <a:lnTo>
                  <a:pt x="320" y="12"/>
                </a:lnTo>
                <a:lnTo>
                  <a:pt x="320" y="12"/>
                </a:lnTo>
                <a:lnTo>
                  <a:pt x="321" y="12"/>
                </a:lnTo>
                <a:lnTo>
                  <a:pt x="321" y="12"/>
                </a:lnTo>
                <a:lnTo>
                  <a:pt x="322" y="12"/>
                </a:lnTo>
                <a:lnTo>
                  <a:pt x="322" y="12"/>
                </a:lnTo>
                <a:lnTo>
                  <a:pt x="323" y="12"/>
                </a:lnTo>
                <a:lnTo>
                  <a:pt x="323" y="12"/>
                </a:lnTo>
                <a:lnTo>
                  <a:pt x="324" y="12"/>
                </a:lnTo>
                <a:lnTo>
                  <a:pt x="324" y="11"/>
                </a:lnTo>
                <a:lnTo>
                  <a:pt x="325" y="11"/>
                </a:lnTo>
                <a:lnTo>
                  <a:pt x="325" y="11"/>
                </a:lnTo>
                <a:lnTo>
                  <a:pt x="326" y="11"/>
                </a:lnTo>
                <a:lnTo>
                  <a:pt x="326" y="10"/>
                </a:lnTo>
                <a:lnTo>
                  <a:pt x="327" y="10"/>
                </a:lnTo>
                <a:lnTo>
                  <a:pt x="327" y="10"/>
                </a:lnTo>
                <a:lnTo>
                  <a:pt x="328" y="10"/>
                </a:lnTo>
                <a:lnTo>
                  <a:pt x="328" y="9"/>
                </a:lnTo>
                <a:lnTo>
                  <a:pt x="329" y="9"/>
                </a:lnTo>
                <a:lnTo>
                  <a:pt x="329" y="9"/>
                </a:lnTo>
                <a:lnTo>
                  <a:pt x="330" y="8"/>
                </a:lnTo>
                <a:lnTo>
                  <a:pt x="330" y="8"/>
                </a:lnTo>
                <a:lnTo>
                  <a:pt x="331" y="8"/>
                </a:lnTo>
                <a:lnTo>
                  <a:pt x="331" y="8"/>
                </a:lnTo>
                <a:lnTo>
                  <a:pt x="332" y="9"/>
                </a:lnTo>
                <a:lnTo>
                  <a:pt x="332" y="9"/>
                </a:lnTo>
                <a:lnTo>
                  <a:pt x="333" y="9"/>
                </a:lnTo>
                <a:lnTo>
                  <a:pt x="333" y="10"/>
                </a:lnTo>
                <a:lnTo>
                  <a:pt x="334" y="10"/>
                </a:lnTo>
                <a:lnTo>
                  <a:pt x="334" y="10"/>
                </a:lnTo>
                <a:lnTo>
                  <a:pt x="335" y="9"/>
                </a:lnTo>
                <a:lnTo>
                  <a:pt x="335" y="9"/>
                </a:lnTo>
                <a:lnTo>
                  <a:pt x="336" y="9"/>
                </a:lnTo>
                <a:lnTo>
                  <a:pt x="336" y="9"/>
                </a:lnTo>
                <a:lnTo>
                  <a:pt x="337" y="9"/>
                </a:lnTo>
                <a:lnTo>
                  <a:pt x="337" y="8"/>
                </a:lnTo>
                <a:lnTo>
                  <a:pt x="338" y="8"/>
                </a:lnTo>
                <a:lnTo>
                  <a:pt x="338" y="8"/>
                </a:lnTo>
                <a:lnTo>
                  <a:pt x="339" y="8"/>
                </a:lnTo>
                <a:lnTo>
                  <a:pt x="339" y="8"/>
                </a:lnTo>
                <a:lnTo>
                  <a:pt x="340" y="8"/>
                </a:lnTo>
                <a:lnTo>
                  <a:pt x="340" y="8"/>
                </a:lnTo>
                <a:lnTo>
                  <a:pt x="341" y="7"/>
                </a:lnTo>
                <a:lnTo>
                  <a:pt x="341" y="7"/>
                </a:lnTo>
                <a:lnTo>
                  <a:pt x="342" y="7"/>
                </a:lnTo>
                <a:lnTo>
                  <a:pt x="342" y="7"/>
                </a:lnTo>
                <a:lnTo>
                  <a:pt x="343" y="7"/>
                </a:lnTo>
                <a:lnTo>
                  <a:pt x="343" y="7"/>
                </a:lnTo>
                <a:lnTo>
                  <a:pt x="344" y="7"/>
                </a:lnTo>
                <a:lnTo>
                  <a:pt x="344" y="7"/>
                </a:lnTo>
                <a:lnTo>
                  <a:pt x="345" y="7"/>
                </a:lnTo>
                <a:lnTo>
                  <a:pt x="345" y="7"/>
                </a:lnTo>
                <a:lnTo>
                  <a:pt x="346" y="7"/>
                </a:lnTo>
                <a:lnTo>
                  <a:pt x="346" y="6"/>
                </a:lnTo>
                <a:lnTo>
                  <a:pt x="347" y="6"/>
                </a:lnTo>
                <a:lnTo>
                  <a:pt x="347" y="5"/>
                </a:lnTo>
                <a:lnTo>
                  <a:pt x="348" y="4"/>
                </a:lnTo>
                <a:lnTo>
                  <a:pt x="348" y="4"/>
                </a:lnTo>
                <a:lnTo>
                  <a:pt x="349" y="5"/>
                </a:lnTo>
                <a:lnTo>
                  <a:pt x="349" y="5"/>
                </a:lnTo>
                <a:lnTo>
                  <a:pt x="350" y="6"/>
                </a:lnTo>
                <a:lnTo>
                  <a:pt x="350" y="6"/>
                </a:lnTo>
                <a:lnTo>
                  <a:pt x="351" y="6"/>
                </a:lnTo>
                <a:lnTo>
                  <a:pt x="351" y="6"/>
                </a:lnTo>
                <a:lnTo>
                  <a:pt x="352" y="6"/>
                </a:lnTo>
                <a:lnTo>
                  <a:pt x="352" y="7"/>
                </a:lnTo>
                <a:lnTo>
                  <a:pt x="353" y="7"/>
                </a:lnTo>
                <a:lnTo>
                  <a:pt x="353" y="7"/>
                </a:lnTo>
                <a:lnTo>
                  <a:pt x="354" y="7"/>
                </a:lnTo>
                <a:lnTo>
                  <a:pt x="354" y="7"/>
                </a:lnTo>
                <a:lnTo>
                  <a:pt x="355" y="7"/>
                </a:lnTo>
                <a:lnTo>
                  <a:pt x="355" y="8"/>
                </a:lnTo>
                <a:lnTo>
                  <a:pt x="356" y="8"/>
                </a:lnTo>
                <a:lnTo>
                  <a:pt x="356" y="8"/>
                </a:lnTo>
                <a:lnTo>
                  <a:pt x="357" y="8"/>
                </a:lnTo>
                <a:lnTo>
                  <a:pt x="357" y="8"/>
                </a:lnTo>
                <a:lnTo>
                  <a:pt x="358" y="8"/>
                </a:lnTo>
                <a:lnTo>
                  <a:pt x="358" y="8"/>
                </a:lnTo>
                <a:lnTo>
                  <a:pt x="359" y="7"/>
                </a:lnTo>
                <a:lnTo>
                  <a:pt x="359" y="7"/>
                </a:lnTo>
                <a:lnTo>
                  <a:pt x="360" y="6"/>
                </a:lnTo>
                <a:lnTo>
                  <a:pt x="360" y="5"/>
                </a:lnTo>
                <a:lnTo>
                  <a:pt x="361" y="5"/>
                </a:lnTo>
                <a:lnTo>
                  <a:pt x="361" y="4"/>
                </a:lnTo>
                <a:lnTo>
                  <a:pt x="362" y="4"/>
                </a:lnTo>
                <a:lnTo>
                  <a:pt x="362" y="4"/>
                </a:lnTo>
                <a:lnTo>
                  <a:pt x="363" y="4"/>
                </a:lnTo>
                <a:lnTo>
                  <a:pt x="363" y="5"/>
                </a:lnTo>
                <a:lnTo>
                  <a:pt x="364" y="5"/>
                </a:lnTo>
                <a:lnTo>
                  <a:pt x="364" y="5"/>
                </a:lnTo>
                <a:lnTo>
                  <a:pt x="365" y="4"/>
                </a:lnTo>
                <a:lnTo>
                  <a:pt x="365" y="4"/>
                </a:lnTo>
                <a:lnTo>
                  <a:pt x="366" y="4"/>
                </a:lnTo>
                <a:lnTo>
                  <a:pt x="366" y="4"/>
                </a:lnTo>
                <a:lnTo>
                  <a:pt x="367" y="4"/>
                </a:lnTo>
                <a:lnTo>
                  <a:pt x="367" y="5"/>
                </a:lnTo>
                <a:lnTo>
                  <a:pt x="368" y="5"/>
                </a:lnTo>
                <a:lnTo>
                  <a:pt x="368" y="5"/>
                </a:lnTo>
                <a:lnTo>
                  <a:pt x="369" y="6"/>
                </a:lnTo>
                <a:lnTo>
                  <a:pt x="369" y="7"/>
                </a:lnTo>
                <a:lnTo>
                  <a:pt x="370" y="7"/>
                </a:lnTo>
                <a:lnTo>
                  <a:pt x="370" y="7"/>
                </a:lnTo>
                <a:lnTo>
                  <a:pt x="371" y="7"/>
                </a:lnTo>
                <a:lnTo>
                  <a:pt x="371" y="7"/>
                </a:lnTo>
                <a:lnTo>
                  <a:pt x="372" y="8"/>
                </a:lnTo>
                <a:lnTo>
                  <a:pt x="372" y="8"/>
                </a:lnTo>
                <a:lnTo>
                  <a:pt x="373" y="8"/>
                </a:lnTo>
                <a:lnTo>
                  <a:pt x="374" y="8"/>
                </a:lnTo>
                <a:lnTo>
                  <a:pt x="374" y="8"/>
                </a:lnTo>
                <a:lnTo>
                  <a:pt x="375" y="9"/>
                </a:lnTo>
                <a:lnTo>
                  <a:pt x="375" y="9"/>
                </a:lnTo>
                <a:lnTo>
                  <a:pt x="376" y="9"/>
                </a:lnTo>
                <a:lnTo>
                  <a:pt x="376" y="9"/>
                </a:lnTo>
                <a:lnTo>
                  <a:pt x="377" y="9"/>
                </a:lnTo>
                <a:lnTo>
                  <a:pt x="377" y="9"/>
                </a:lnTo>
                <a:lnTo>
                  <a:pt x="378" y="9"/>
                </a:lnTo>
                <a:lnTo>
                  <a:pt x="378" y="8"/>
                </a:lnTo>
                <a:lnTo>
                  <a:pt x="379" y="9"/>
                </a:lnTo>
                <a:lnTo>
                  <a:pt x="379" y="9"/>
                </a:lnTo>
                <a:lnTo>
                  <a:pt x="380" y="9"/>
                </a:lnTo>
                <a:lnTo>
                  <a:pt x="380" y="9"/>
                </a:lnTo>
                <a:lnTo>
                  <a:pt x="381" y="9"/>
                </a:lnTo>
                <a:lnTo>
                  <a:pt x="381" y="10"/>
                </a:lnTo>
                <a:lnTo>
                  <a:pt x="382" y="10"/>
                </a:lnTo>
                <a:lnTo>
                  <a:pt x="382" y="10"/>
                </a:lnTo>
                <a:lnTo>
                  <a:pt x="383" y="10"/>
                </a:lnTo>
                <a:lnTo>
                  <a:pt x="383" y="10"/>
                </a:lnTo>
                <a:lnTo>
                  <a:pt x="384" y="10"/>
                </a:lnTo>
                <a:lnTo>
                  <a:pt x="384" y="9"/>
                </a:lnTo>
                <a:lnTo>
                  <a:pt x="385" y="9"/>
                </a:lnTo>
                <a:lnTo>
                  <a:pt x="385" y="9"/>
                </a:lnTo>
                <a:lnTo>
                  <a:pt x="386" y="9"/>
                </a:lnTo>
                <a:lnTo>
                  <a:pt x="386" y="10"/>
                </a:lnTo>
                <a:lnTo>
                  <a:pt x="387" y="10"/>
                </a:lnTo>
                <a:lnTo>
                  <a:pt x="387" y="10"/>
                </a:lnTo>
                <a:lnTo>
                  <a:pt x="388" y="10"/>
                </a:lnTo>
                <a:lnTo>
                  <a:pt x="388" y="10"/>
                </a:lnTo>
                <a:lnTo>
                  <a:pt x="389" y="10"/>
                </a:lnTo>
                <a:lnTo>
                  <a:pt x="389" y="9"/>
                </a:lnTo>
                <a:lnTo>
                  <a:pt x="390" y="9"/>
                </a:lnTo>
                <a:lnTo>
                  <a:pt x="390" y="9"/>
                </a:lnTo>
                <a:lnTo>
                  <a:pt x="391" y="9"/>
                </a:lnTo>
                <a:lnTo>
                  <a:pt x="391" y="9"/>
                </a:lnTo>
                <a:lnTo>
                  <a:pt x="392" y="10"/>
                </a:lnTo>
                <a:lnTo>
                  <a:pt x="392" y="10"/>
                </a:lnTo>
                <a:lnTo>
                  <a:pt x="393" y="10"/>
                </a:lnTo>
                <a:lnTo>
                  <a:pt x="393" y="10"/>
                </a:lnTo>
                <a:lnTo>
                  <a:pt x="394" y="11"/>
                </a:lnTo>
                <a:lnTo>
                  <a:pt x="394" y="11"/>
                </a:lnTo>
                <a:lnTo>
                  <a:pt x="395" y="11"/>
                </a:lnTo>
                <a:lnTo>
                  <a:pt x="395" y="11"/>
                </a:lnTo>
                <a:lnTo>
                  <a:pt x="396" y="10"/>
                </a:lnTo>
                <a:lnTo>
                  <a:pt x="396" y="10"/>
                </a:lnTo>
                <a:lnTo>
                  <a:pt x="397" y="10"/>
                </a:lnTo>
                <a:lnTo>
                  <a:pt x="397" y="10"/>
                </a:lnTo>
                <a:lnTo>
                  <a:pt x="398" y="10"/>
                </a:lnTo>
                <a:lnTo>
                  <a:pt x="398" y="10"/>
                </a:lnTo>
                <a:lnTo>
                  <a:pt x="399" y="11"/>
                </a:lnTo>
                <a:lnTo>
                  <a:pt x="399" y="11"/>
                </a:lnTo>
                <a:lnTo>
                  <a:pt x="400" y="11"/>
                </a:lnTo>
                <a:lnTo>
                  <a:pt x="400" y="11"/>
                </a:lnTo>
                <a:lnTo>
                  <a:pt x="401" y="11"/>
                </a:lnTo>
                <a:lnTo>
                  <a:pt x="401" y="10"/>
                </a:lnTo>
                <a:lnTo>
                  <a:pt x="402" y="10"/>
                </a:lnTo>
                <a:lnTo>
                  <a:pt x="402" y="10"/>
                </a:lnTo>
                <a:lnTo>
                  <a:pt x="403" y="10"/>
                </a:lnTo>
                <a:lnTo>
                  <a:pt x="403" y="11"/>
                </a:lnTo>
                <a:lnTo>
                  <a:pt x="404" y="11"/>
                </a:lnTo>
                <a:lnTo>
                  <a:pt x="404" y="11"/>
                </a:lnTo>
                <a:lnTo>
                  <a:pt x="405" y="12"/>
                </a:lnTo>
                <a:lnTo>
                  <a:pt x="405" y="12"/>
                </a:lnTo>
                <a:lnTo>
                  <a:pt x="406" y="12"/>
                </a:lnTo>
                <a:lnTo>
                  <a:pt x="406" y="12"/>
                </a:lnTo>
                <a:lnTo>
                  <a:pt x="407" y="12"/>
                </a:lnTo>
                <a:lnTo>
                  <a:pt x="407" y="12"/>
                </a:lnTo>
                <a:lnTo>
                  <a:pt x="408" y="12"/>
                </a:lnTo>
                <a:lnTo>
                  <a:pt x="408" y="11"/>
                </a:lnTo>
                <a:lnTo>
                  <a:pt x="409" y="11"/>
                </a:lnTo>
                <a:lnTo>
                  <a:pt x="409" y="11"/>
                </a:lnTo>
                <a:lnTo>
                  <a:pt x="410" y="11"/>
                </a:lnTo>
                <a:lnTo>
                  <a:pt x="410" y="11"/>
                </a:lnTo>
                <a:lnTo>
                  <a:pt x="411" y="11"/>
                </a:lnTo>
                <a:lnTo>
                  <a:pt x="411" y="11"/>
                </a:lnTo>
                <a:lnTo>
                  <a:pt x="412" y="11"/>
                </a:lnTo>
                <a:lnTo>
                  <a:pt x="412" y="11"/>
                </a:lnTo>
                <a:lnTo>
                  <a:pt x="413" y="11"/>
                </a:lnTo>
                <a:lnTo>
                  <a:pt x="413" y="11"/>
                </a:lnTo>
                <a:lnTo>
                  <a:pt x="414" y="11"/>
                </a:lnTo>
                <a:lnTo>
                  <a:pt x="414" y="11"/>
                </a:lnTo>
                <a:lnTo>
                  <a:pt x="415" y="11"/>
                </a:lnTo>
                <a:lnTo>
                  <a:pt x="415" y="11"/>
                </a:lnTo>
                <a:lnTo>
                  <a:pt x="416" y="12"/>
                </a:lnTo>
                <a:lnTo>
                  <a:pt x="416" y="12"/>
                </a:lnTo>
                <a:lnTo>
                  <a:pt x="417" y="13"/>
                </a:lnTo>
                <a:lnTo>
                  <a:pt x="417" y="13"/>
                </a:lnTo>
                <a:lnTo>
                  <a:pt x="418" y="13"/>
                </a:lnTo>
                <a:lnTo>
                  <a:pt x="418" y="13"/>
                </a:lnTo>
                <a:lnTo>
                  <a:pt x="419" y="13"/>
                </a:lnTo>
                <a:lnTo>
                  <a:pt x="419" y="13"/>
                </a:lnTo>
                <a:lnTo>
                  <a:pt x="420" y="13"/>
                </a:lnTo>
                <a:lnTo>
                  <a:pt x="420" y="12"/>
                </a:lnTo>
                <a:lnTo>
                  <a:pt x="421" y="12"/>
                </a:lnTo>
                <a:lnTo>
                  <a:pt x="421" y="12"/>
                </a:lnTo>
                <a:lnTo>
                  <a:pt x="422" y="12"/>
                </a:lnTo>
                <a:lnTo>
                  <a:pt x="422" y="12"/>
                </a:lnTo>
                <a:lnTo>
                  <a:pt x="423" y="11"/>
                </a:lnTo>
                <a:lnTo>
                  <a:pt x="423" y="11"/>
                </a:lnTo>
                <a:lnTo>
                  <a:pt x="424" y="11"/>
                </a:lnTo>
                <a:lnTo>
                  <a:pt x="424" y="11"/>
                </a:lnTo>
                <a:lnTo>
                  <a:pt x="425" y="11"/>
                </a:lnTo>
                <a:lnTo>
                  <a:pt x="425" y="11"/>
                </a:lnTo>
                <a:lnTo>
                  <a:pt x="426" y="11"/>
                </a:lnTo>
                <a:lnTo>
                  <a:pt x="426" y="10"/>
                </a:lnTo>
                <a:lnTo>
                  <a:pt x="427" y="10"/>
                </a:lnTo>
                <a:lnTo>
                  <a:pt x="427" y="10"/>
                </a:lnTo>
                <a:lnTo>
                  <a:pt x="428" y="11"/>
                </a:lnTo>
                <a:lnTo>
                  <a:pt x="428" y="12"/>
                </a:lnTo>
                <a:lnTo>
                  <a:pt x="429" y="12"/>
                </a:lnTo>
                <a:lnTo>
                  <a:pt x="429" y="12"/>
                </a:lnTo>
                <a:lnTo>
                  <a:pt x="430" y="12"/>
                </a:lnTo>
                <a:lnTo>
                  <a:pt x="430" y="12"/>
                </a:lnTo>
                <a:lnTo>
                  <a:pt x="431" y="11"/>
                </a:lnTo>
                <a:lnTo>
                  <a:pt x="431" y="11"/>
                </a:lnTo>
                <a:lnTo>
                  <a:pt x="432" y="11"/>
                </a:lnTo>
                <a:lnTo>
                  <a:pt x="432" y="11"/>
                </a:lnTo>
                <a:lnTo>
                  <a:pt x="433" y="10"/>
                </a:lnTo>
                <a:lnTo>
                  <a:pt x="433" y="10"/>
                </a:lnTo>
                <a:lnTo>
                  <a:pt x="434" y="10"/>
                </a:lnTo>
                <a:lnTo>
                  <a:pt x="434" y="10"/>
                </a:lnTo>
                <a:lnTo>
                  <a:pt x="435" y="10"/>
                </a:lnTo>
                <a:lnTo>
                  <a:pt x="435" y="10"/>
                </a:lnTo>
                <a:lnTo>
                  <a:pt x="436" y="9"/>
                </a:lnTo>
                <a:lnTo>
                  <a:pt x="437" y="9"/>
                </a:lnTo>
                <a:lnTo>
                  <a:pt x="437" y="9"/>
                </a:lnTo>
                <a:lnTo>
                  <a:pt x="438" y="9"/>
                </a:lnTo>
                <a:lnTo>
                  <a:pt x="438" y="9"/>
                </a:lnTo>
                <a:lnTo>
                  <a:pt x="439" y="9"/>
                </a:lnTo>
                <a:lnTo>
                  <a:pt x="439" y="9"/>
                </a:lnTo>
                <a:lnTo>
                  <a:pt x="440" y="8"/>
                </a:lnTo>
                <a:lnTo>
                  <a:pt x="440" y="9"/>
                </a:lnTo>
                <a:lnTo>
                  <a:pt x="441" y="9"/>
                </a:lnTo>
                <a:lnTo>
                  <a:pt x="441" y="9"/>
                </a:lnTo>
                <a:lnTo>
                  <a:pt x="442" y="9"/>
                </a:lnTo>
                <a:lnTo>
                  <a:pt x="442" y="9"/>
                </a:lnTo>
                <a:lnTo>
                  <a:pt x="443" y="8"/>
                </a:lnTo>
                <a:lnTo>
                  <a:pt x="443" y="8"/>
                </a:lnTo>
                <a:lnTo>
                  <a:pt x="444" y="8"/>
                </a:lnTo>
                <a:lnTo>
                  <a:pt x="444" y="8"/>
                </a:lnTo>
                <a:lnTo>
                  <a:pt x="445" y="8"/>
                </a:lnTo>
                <a:lnTo>
                  <a:pt x="445" y="8"/>
                </a:lnTo>
                <a:lnTo>
                  <a:pt x="446" y="8"/>
                </a:lnTo>
                <a:lnTo>
                  <a:pt x="446" y="7"/>
                </a:lnTo>
                <a:lnTo>
                  <a:pt x="447" y="7"/>
                </a:lnTo>
                <a:lnTo>
                  <a:pt x="447" y="7"/>
                </a:lnTo>
                <a:lnTo>
                  <a:pt x="448" y="7"/>
                </a:lnTo>
                <a:lnTo>
                  <a:pt x="448" y="6"/>
                </a:lnTo>
                <a:lnTo>
                  <a:pt x="449" y="6"/>
                </a:lnTo>
                <a:lnTo>
                  <a:pt x="449" y="6"/>
                </a:lnTo>
                <a:lnTo>
                  <a:pt x="450" y="6"/>
                </a:lnTo>
                <a:lnTo>
                  <a:pt x="450" y="7"/>
                </a:lnTo>
                <a:lnTo>
                  <a:pt x="451" y="7"/>
                </a:lnTo>
                <a:lnTo>
                  <a:pt x="451" y="7"/>
                </a:lnTo>
                <a:lnTo>
                  <a:pt x="452" y="7"/>
                </a:lnTo>
                <a:lnTo>
                  <a:pt x="452" y="8"/>
                </a:lnTo>
                <a:lnTo>
                  <a:pt x="453" y="8"/>
                </a:lnTo>
                <a:lnTo>
                  <a:pt x="453" y="9"/>
                </a:lnTo>
                <a:lnTo>
                  <a:pt x="454" y="9"/>
                </a:lnTo>
                <a:lnTo>
                  <a:pt x="454" y="10"/>
                </a:lnTo>
                <a:lnTo>
                  <a:pt x="455" y="10"/>
                </a:lnTo>
                <a:lnTo>
                  <a:pt x="455" y="10"/>
                </a:lnTo>
                <a:lnTo>
                  <a:pt x="456" y="10"/>
                </a:lnTo>
                <a:lnTo>
                  <a:pt x="456" y="10"/>
                </a:lnTo>
                <a:lnTo>
                  <a:pt x="457" y="10"/>
                </a:lnTo>
                <a:lnTo>
                  <a:pt x="457" y="10"/>
                </a:lnTo>
                <a:lnTo>
                  <a:pt x="458" y="10"/>
                </a:lnTo>
                <a:lnTo>
                  <a:pt x="458" y="10"/>
                </a:lnTo>
                <a:lnTo>
                  <a:pt x="459" y="10"/>
                </a:lnTo>
                <a:lnTo>
                  <a:pt x="459" y="10"/>
                </a:lnTo>
                <a:lnTo>
                  <a:pt x="460" y="10"/>
                </a:lnTo>
                <a:lnTo>
                  <a:pt x="460" y="10"/>
                </a:lnTo>
                <a:lnTo>
                  <a:pt x="461" y="10"/>
                </a:lnTo>
                <a:lnTo>
                  <a:pt x="461" y="10"/>
                </a:lnTo>
                <a:lnTo>
                  <a:pt x="462" y="10"/>
                </a:lnTo>
                <a:lnTo>
                  <a:pt x="462" y="10"/>
                </a:lnTo>
                <a:lnTo>
                  <a:pt x="463" y="10"/>
                </a:lnTo>
                <a:lnTo>
                  <a:pt x="463" y="10"/>
                </a:lnTo>
                <a:lnTo>
                  <a:pt x="464" y="11"/>
                </a:lnTo>
                <a:lnTo>
                  <a:pt x="464" y="11"/>
                </a:lnTo>
                <a:lnTo>
                  <a:pt x="465" y="12"/>
                </a:lnTo>
                <a:lnTo>
                  <a:pt x="465" y="12"/>
                </a:lnTo>
                <a:lnTo>
                  <a:pt x="466" y="12"/>
                </a:lnTo>
                <a:lnTo>
                  <a:pt x="466" y="13"/>
                </a:lnTo>
                <a:lnTo>
                  <a:pt x="467" y="13"/>
                </a:lnTo>
                <a:lnTo>
                  <a:pt x="467" y="13"/>
                </a:lnTo>
                <a:lnTo>
                  <a:pt x="468" y="12"/>
                </a:lnTo>
                <a:lnTo>
                  <a:pt x="468" y="12"/>
                </a:lnTo>
                <a:lnTo>
                  <a:pt x="469" y="12"/>
                </a:lnTo>
                <a:lnTo>
                  <a:pt x="469" y="12"/>
                </a:lnTo>
                <a:lnTo>
                  <a:pt x="470" y="12"/>
                </a:lnTo>
                <a:lnTo>
                  <a:pt x="470" y="11"/>
                </a:lnTo>
                <a:lnTo>
                  <a:pt x="471" y="11"/>
                </a:lnTo>
                <a:lnTo>
                  <a:pt x="471" y="11"/>
                </a:lnTo>
                <a:lnTo>
                  <a:pt x="472" y="11"/>
                </a:lnTo>
                <a:lnTo>
                  <a:pt x="472" y="10"/>
                </a:lnTo>
                <a:lnTo>
                  <a:pt x="473" y="10"/>
                </a:lnTo>
                <a:lnTo>
                  <a:pt x="473" y="10"/>
                </a:lnTo>
                <a:lnTo>
                  <a:pt x="474" y="10"/>
                </a:lnTo>
                <a:lnTo>
                  <a:pt x="474" y="9"/>
                </a:lnTo>
                <a:lnTo>
                  <a:pt x="475" y="9"/>
                </a:lnTo>
                <a:lnTo>
                  <a:pt x="475" y="9"/>
                </a:lnTo>
                <a:lnTo>
                  <a:pt x="476" y="10"/>
                </a:lnTo>
                <a:lnTo>
                  <a:pt x="476" y="10"/>
                </a:lnTo>
                <a:lnTo>
                  <a:pt x="477" y="11"/>
                </a:lnTo>
                <a:lnTo>
                  <a:pt x="477" y="11"/>
                </a:lnTo>
                <a:lnTo>
                  <a:pt x="478" y="11"/>
                </a:lnTo>
                <a:lnTo>
                  <a:pt x="478" y="11"/>
                </a:lnTo>
                <a:lnTo>
                  <a:pt x="479" y="11"/>
                </a:lnTo>
                <a:lnTo>
                  <a:pt x="479" y="11"/>
                </a:lnTo>
                <a:lnTo>
                  <a:pt x="480" y="10"/>
                </a:lnTo>
                <a:lnTo>
                  <a:pt x="480" y="10"/>
                </a:lnTo>
                <a:lnTo>
                  <a:pt x="481" y="10"/>
                </a:lnTo>
                <a:lnTo>
                  <a:pt x="481" y="10"/>
                </a:lnTo>
                <a:lnTo>
                  <a:pt x="482" y="9"/>
                </a:lnTo>
                <a:lnTo>
                  <a:pt x="482" y="9"/>
                </a:lnTo>
                <a:lnTo>
                  <a:pt x="483" y="9"/>
                </a:lnTo>
                <a:lnTo>
                  <a:pt x="483" y="9"/>
                </a:lnTo>
                <a:lnTo>
                  <a:pt x="484" y="9"/>
                </a:lnTo>
                <a:lnTo>
                  <a:pt x="484" y="9"/>
                </a:lnTo>
                <a:lnTo>
                  <a:pt x="485" y="8"/>
                </a:lnTo>
                <a:lnTo>
                  <a:pt x="485" y="8"/>
                </a:lnTo>
                <a:lnTo>
                  <a:pt x="486" y="7"/>
                </a:lnTo>
                <a:lnTo>
                  <a:pt x="486" y="7"/>
                </a:lnTo>
                <a:lnTo>
                  <a:pt x="487" y="7"/>
                </a:lnTo>
                <a:lnTo>
                  <a:pt x="487" y="6"/>
                </a:lnTo>
                <a:lnTo>
                  <a:pt x="488" y="7"/>
                </a:lnTo>
                <a:lnTo>
                  <a:pt x="488" y="7"/>
                </a:lnTo>
                <a:lnTo>
                  <a:pt x="489" y="7"/>
                </a:lnTo>
                <a:lnTo>
                  <a:pt x="489" y="7"/>
                </a:lnTo>
                <a:lnTo>
                  <a:pt x="490" y="7"/>
                </a:lnTo>
                <a:lnTo>
                  <a:pt x="490" y="7"/>
                </a:lnTo>
                <a:lnTo>
                  <a:pt x="491" y="7"/>
                </a:lnTo>
                <a:lnTo>
                  <a:pt x="491" y="7"/>
                </a:lnTo>
                <a:lnTo>
                  <a:pt x="492" y="6"/>
                </a:lnTo>
                <a:lnTo>
                  <a:pt x="492" y="6"/>
                </a:lnTo>
                <a:lnTo>
                  <a:pt x="493" y="5"/>
                </a:lnTo>
                <a:lnTo>
                  <a:pt x="493" y="5"/>
                </a:lnTo>
                <a:lnTo>
                  <a:pt x="494" y="4"/>
                </a:lnTo>
                <a:lnTo>
                  <a:pt x="494" y="4"/>
                </a:lnTo>
                <a:lnTo>
                  <a:pt x="495" y="5"/>
                </a:lnTo>
                <a:lnTo>
                  <a:pt x="495" y="5"/>
                </a:lnTo>
                <a:lnTo>
                  <a:pt x="496" y="5"/>
                </a:lnTo>
                <a:lnTo>
                  <a:pt x="496" y="5"/>
                </a:lnTo>
                <a:lnTo>
                  <a:pt x="497" y="4"/>
                </a:lnTo>
                <a:lnTo>
                  <a:pt x="497" y="4"/>
                </a:lnTo>
                <a:lnTo>
                  <a:pt x="498" y="4"/>
                </a:lnTo>
                <a:lnTo>
                  <a:pt x="498" y="4"/>
                </a:lnTo>
                <a:lnTo>
                  <a:pt x="499" y="4"/>
                </a:lnTo>
                <a:lnTo>
                  <a:pt x="500" y="4"/>
                </a:lnTo>
                <a:lnTo>
                  <a:pt x="500" y="4"/>
                </a:lnTo>
                <a:lnTo>
                  <a:pt x="501" y="5"/>
                </a:lnTo>
                <a:lnTo>
                  <a:pt x="501" y="5"/>
                </a:lnTo>
                <a:lnTo>
                  <a:pt x="502" y="5"/>
                </a:lnTo>
                <a:lnTo>
                  <a:pt x="502" y="5"/>
                </a:lnTo>
                <a:lnTo>
                  <a:pt x="503" y="5"/>
                </a:lnTo>
                <a:lnTo>
                  <a:pt x="503" y="5"/>
                </a:lnTo>
                <a:lnTo>
                  <a:pt x="504" y="5"/>
                </a:lnTo>
                <a:lnTo>
                  <a:pt x="504" y="5"/>
                </a:lnTo>
                <a:lnTo>
                  <a:pt x="505" y="4"/>
                </a:lnTo>
                <a:lnTo>
                  <a:pt x="505" y="4"/>
                </a:lnTo>
                <a:lnTo>
                  <a:pt x="506" y="4"/>
                </a:lnTo>
                <a:lnTo>
                  <a:pt x="506" y="3"/>
                </a:lnTo>
                <a:lnTo>
                  <a:pt x="507" y="3"/>
                </a:lnTo>
                <a:lnTo>
                  <a:pt x="507" y="3"/>
                </a:lnTo>
                <a:lnTo>
                  <a:pt x="508" y="3"/>
                </a:lnTo>
                <a:lnTo>
                  <a:pt x="508" y="3"/>
                </a:lnTo>
                <a:lnTo>
                  <a:pt x="509" y="3"/>
                </a:lnTo>
                <a:lnTo>
                  <a:pt x="509" y="3"/>
                </a:lnTo>
                <a:lnTo>
                  <a:pt x="510" y="3"/>
                </a:lnTo>
                <a:lnTo>
                  <a:pt x="510" y="2"/>
                </a:lnTo>
                <a:lnTo>
                  <a:pt x="511" y="2"/>
                </a:lnTo>
                <a:lnTo>
                  <a:pt x="511" y="2"/>
                </a:lnTo>
                <a:lnTo>
                  <a:pt x="512" y="2"/>
                </a:lnTo>
                <a:lnTo>
                  <a:pt x="512" y="2"/>
                </a:lnTo>
                <a:lnTo>
                  <a:pt x="513" y="2"/>
                </a:lnTo>
                <a:lnTo>
                  <a:pt x="513" y="2"/>
                </a:lnTo>
                <a:lnTo>
                  <a:pt x="514" y="2"/>
                </a:lnTo>
                <a:lnTo>
                  <a:pt x="514" y="2"/>
                </a:lnTo>
                <a:lnTo>
                  <a:pt x="515" y="2"/>
                </a:lnTo>
                <a:lnTo>
                  <a:pt x="515" y="3"/>
                </a:lnTo>
                <a:lnTo>
                  <a:pt x="516" y="3"/>
                </a:lnTo>
                <a:lnTo>
                  <a:pt x="516" y="3"/>
                </a:lnTo>
                <a:lnTo>
                  <a:pt x="517" y="3"/>
                </a:lnTo>
                <a:lnTo>
                  <a:pt x="517" y="4"/>
                </a:lnTo>
                <a:lnTo>
                  <a:pt x="518" y="4"/>
                </a:lnTo>
                <a:lnTo>
                  <a:pt x="518" y="4"/>
                </a:lnTo>
                <a:lnTo>
                  <a:pt x="519" y="4"/>
                </a:lnTo>
                <a:lnTo>
                  <a:pt x="519" y="5"/>
                </a:lnTo>
                <a:lnTo>
                  <a:pt x="520" y="5"/>
                </a:lnTo>
                <a:lnTo>
                  <a:pt x="520" y="5"/>
                </a:lnTo>
                <a:lnTo>
                  <a:pt x="521" y="5"/>
                </a:lnTo>
                <a:lnTo>
                  <a:pt x="521" y="6"/>
                </a:lnTo>
                <a:lnTo>
                  <a:pt x="522" y="6"/>
                </a:lnTo>
                <a:lnTo>
                  <a:pt x="522" y="6"/>
                </a:lnTo>
                <a:lnTo>
                  <a:pt x="523" y="6"/>
                </a:lnTo>
                <a:lnTo>
                  <a:pt x="523" y="6"/>
                </a:lnTo>
                <a:lnTo>
                  <a:pt x="524" y="6"/>
                </a:lnTo>
                <a:lnTo>
                  <a:pt x="524" y="7"/>
                </a:lnTo>
                <a:lnTo>
                  <a:pt x="525" y="7"/>
                </a:lnTo>
                <a:lnTo>
                  <a:pt x="525" y="8"/>
                </a:lnTo>
                <a:lnTo>
                  <a:pt x="526" y="8"/>
                </a:lnTo>
                <a:lnTo>
                  <a:pt x="526" y="9"/>
                </a:lnTo>
                <a:lnTo>
                  <a:pt x="527" y="9"/>
                </a:lnTo>
                <a:lnTo>
                  <a:pt x="527" y="9"/>
                </a:lnTo>
                <a:lnTo>
                  <a:pt x="528" y="9"/>
                </a:lnTo>
                <a:lnTo>
                  <a:pt x="528" y="9"/>
                </a:lnTo>
                <a:lnTo>
                  <a:pt x="529" y="9"/>
                </a:lnTo>
                <a:lnTo>
                  <a:pt x="529" y="9"/>
                </a:lnTo>
                <a:lnTo>
                  <a:pt x="530" y="9"/>
                </a:lnTo>
                <a:lnTo>
                  <a:pt x="530" y="9"/>
                </a:lnTo>
                <a:lnTo>
                  <a:pt x="531" y="9"/>
                </a:lnTo>
                <a:lnTo>
                  <a:pt x="531" y="9"/>
                </a:lnTo>
                <a:lnTo>
                  <a:pt x="532" y="9"/>
                </a:lnTo>
                <a:lnTo>
                  <a:pt x="532" y="9"/>
                </a:lnTo>
                <a:lnTo>
                  <a:pt x="533" y="9"/>
                </a:lnTo>
                <a:lnTo>
                  <a:pt x="533" y="9"/>
                </a:lnTo>
                <a:lnTo>
                  <a:pt x="534" y="8"/>
                </a:lnTo>
                <a:lnTo>
                  <a:pt x="534" y="8"/>
                </a:lnTo>
                <a:lnTo>
                  <a:pt x="535" y="8"/>
                </a:lnTo>
                <a:lnTo>
                  <a:pt x="535" y="8"/>
                </a:lnTo>
                <a:lnTo>
                  <a:pt x="536" y="8"/>
                </a:lnTo>
                <a:lnTo>
                  <a:pt x="536" y="8"/>
                </a:lnTo>
                <a:lnTo>
                  <a:pt x="537" y="9"/>
                </a:lnTo>
                <a:lnTo>
                  <a:pt x="537" y="9"/>
                </a:lnTo>
                <a:lnTo>
                  <a:pt x="538" y="10"/>
                </a:lnTo>
                <a:lnTo>
                  <a:pt x="538" y="10"/>
                </a:lnTo>
                <a:lnTo>
                  <a:pt x="539" y="10"/>
                </a:lnTo>
                <a:lnTo>
                  <a:pt x="539" y="10"/>
                </a:lnTo>
                <a:lnTo>
                  <a:pt x="540" y="10"/>
                </a:lnTo>
                <a:lnTo>
                  <a:pt x="540" y="10"/>
                </a:lnTo>
                <a:lnTo>
                  <a:pt x="541" y="9"/>
                </a:lnTo>
                <a:lnTo>
                  <a:pt x="541" y="9"/>
                </a:lnTo>
                <a:lnTo>
                  <a:pt x="542" y="9"/>
                </a:lnTo>
                <a:lnTo>
                  <a:pt x="542" y="8"/>
                </a:lnTo>
                <a:lnTo>
                  <a:pt x="543" y="8"/>
                </a:lnTo>
                <a:lnTo>
                  <a:pt x="543" y="8"/>
                </a:lnTo>
                <a:lnTo>
                  <a:pt x="544" y="8"/>
                </a:lnTo>
                <a:lnTo>
                  <a:pt x="544" y="8"/>
                </a:lnTo>
                <a:lnTo>
                  <a:pt x="545" y="8"/>
                </a:lnTo>
                <a:lnTo>
                  <a:pt x="545" y="7"/>
                </a:lnTo>
                <a:lnTo>
                  <a:pt x="546" y="7"/>
                </a:lnTo>
                <a:lnTo>
                  <a:pt x="546" y="7"/>
                </a:lnTo>
                <a:lnTo>
                  <a:pt x="547" y="7"/>
                </a:lnTo>
                <a:lnTo>
                  <a:pt x="547" y="6"/>
                </a:lnTo>
                <a:lnTo>
                  <a:pt x="548" y="7"/>
                </a:lnTo>
                <a:lnTo>
                  <a:pt x="548" y="7"/>
                </a:lnTo>
                <a:lnTo>
                  <a:pt x="549" y="7"/>
                </a:lnTo>
                <a:lnTo>
                  <a:pt x="549" y="7"/>
                </a:lnTo>
                <a:lnTo>
                  <a:pt x="550" y="7"/>
                </a:lnTo>
                <a:lnTo>
                  <a:pt x="550" y="7"/>
                </a:lnTo>
                <a:lnTo>
                  <a:pt x="551" y="7"/>
                </a:lnTo>
                <a:lnTo>
                  <a:pt x="551" y="8"/>
                </a:lnTo>
                <a:lnTo>
                  <a:pt x="552" y="8"/>
                </a:lnTo>
                <a:lnTo>
                  <a:pt x="552" y="7"/>
                </a:lnTo>
                <a:lnTo>
                  <a:pt x="553" y="7"/>
                </a:lnTo>
                <a:lnTo>
                  <a:pt x="553" y="7"/>
                </a:lnTo>
                <a:lnTo>
                  <a:pt x="554" y="7"/>
                </a:lnTo>
                <a:lnTo>
                  <a:pt x="554" y="7"/>
                </a:lnTo>
                <a:lnTo>
                  <a:pt x="555" y="7"/>
                </a:lnTo>
                <a:lnTo>
                  <a:pt x="555" y="7"/>
                </a:lnTo>
                <a:lnTo>
                  <a:pt x="556" y="7"/>
                </a:lnTo>
                <a:lnTo>
                  <a:pt x="556" y="7"/>
                </a:lnTo>
                <a:lnTo>
                  <a:pt x="557" y="7"/>
                </a:lnTo>
                <a:lnTo>
                  <a:pt x="557" y="6"/>
                </a:lnTo>
                <a:lnTo>
                  <a:pt x="558" y="6"/>
                </a:lnTo>
                <a:lnTo>
                  <a:pt x="558" y="6"/>
                </a:lnTo>
                <a:lnTo>
                  <a:pt x="559" y="6"/>
                </a:lnTo>
                <a:lnTo>
                  <a:pt x="559" y="6"/>
                </a:lnTo>
                <a:lnTo>
                  <a:pt x="560" y="6"/>
                </a:lnTo>
                <a:lnTo>
                  <a:pt x="560" y="6"/>
                </a:lnTo>
                <a:lnTo>
                  <a:pt x="561" y="7"/>
                </a:lnTo>
                <a:lnTo>
                  <a:pt x="561" y="7"/>
                </a:lnTo>
                <a:lnTo>
                  <a:pt x="562" y="7"/>
                </a:lnTo>
                <a:lnTo>
                  <a:pt x="562" y="7"/>
                </a:lnTo>
                <a:lnTo>
                  <a:pt x="563" y="8"/>
                </a:lnTo>
                <a:lnTo>
                  <a:pt x="564" y="7"/>
                </a:lnTo>
                <a:lnTo>
                  <a:pt x="564" y="8"/>
                </a:lnTo>
                <a:lnTo>
                  <a:pt x="565" y="7"/>
                </a:lnTo>
                <a:lnTo>
                  <a:pt x="565" y="7"/>
                </a:lnTo>
                <a:lnTo>
                  <a:pt x="566" y="7"/>
                </a:lnTo>
                <a:lnTo>
                  <a:pt x="566" y="7"/>
                </a:lnTo>
                <a:lnTo>
                  <a:pt x="567" y="7"/>
                </a:lnTo>
                <a:lnTo>
                  <a:pt x="567" y="7"/>
                </a:lnTo>
                <a:lnTo>
                  <a:pt x="568" y="6"/>
                </a:lnTo>
                <a:lnTo>
                  <a:pt x="568" y="6"/>
                </a:lnTo>
                <a:lnTo>
                  <a:pt x="569" y="6"/>
                </a:lnTo>
                <a:lnTo>
                  <a:pt x="569" y="6"/>
                </a:lnTo>
                <a:lnTo>
                  <a:pt x="570" y="6"/>
                </a:lnTo>
                <a:lnTo>
                  <a:pt x="570" y="6"/>
                </a:lnTo>
                <a:lnTo>
                  <a:pt x="571" y="6"/>
                </a:lnTo>
                <a:lnTo>
                  <a:pt x="571" y="6"/>
                </a:lnTo>
                <a:lnTo>
                  <a:pt x="572" y="6"/>
                </a:lnTo>
                <a:lnTo>
                  <a:pt x="572" y="6"/>
                </a:lnTo>
                <a:lnTo>
                  <a:pt x="573" y="7"/>
                </a:lnTo>
                <a:lnTo>
                  <a:pt x="573" y="7"/>
                </a:lnTo>
                <a:lnTo>
                  <a:pt x="574" y="8"/>
                </a:lnTo>
                <a:lnTo>
                  <a:pt x="574" y="8"/>
                </a:lnTo>
                <a:lnTo>
                  <a:pt x="575" y="8"/>
                </a:lnTo>
                <a:lnTo>
                  <a:pt x="575" y="9"/>
                </a:lnTo>
                <a:lnTo>
                  <a:pt x="576" y="9"/>
                </a:lnTo>
                <a:lnTo>
                  <a:pt x="576" y="9"/>
                </a:lnTo>
                <a:lnTo>
                  <a:pt x="577" y="10"/>
                </a:lnTo>
                <a:lnTo>
                  <a:pt x="577" y="10"/>
                </a:lnTo>
                <a:lnTo>
                  <a:pt x="578" y="10"/>
                </a:lnTo>
                <a:lnTo>
                  <a:pt x="578" y="10"/>
                </a:lnTo>
                <a:lnTo>
                  <a:pt x="579" y="10"/>
                </a:lnTo>
                <a:lnTo>
                  <a:pt x="579" y="10"/>
                </a:lnTo>
                <a:lnTo>
                  <a:pt x="580" y="10"/>
                </a:lnTo>
                <a:lnTo>
                  <a:pt x="580" y="11"/>
                </a:lnTo>
                <a:lnTo>
                  <a:pt x="581" y="11"/>
                </a:lnTo>
                <a:lnTo>
                  <a:pt x="581" y="11"/>
                </a:lnTo>
                <a:lnTo>
                  <a:pt x="582" y="11"/>
                </a:lnTo>
                <a:lnTo>
                  <a:pt x="582" y="11"/>
                </a:lnTo>
                <a:lnTo>
                  <a:pt x="583" y="11"/>
                </a:lnTo>
                <a:lnTo>
                  <a:pt x="583" y="11"/>
                </a:lnTo>
                <a:lnTo>
                  <a:pt x="584" y="11"/>
                </a:lnTo>
                <a:lnTo>
                  <a:pt x="584" y="11"/>
                </a:lnTo>
                <a:lnTo>
                  <a:pt x="585" y="11"/>
                </a:lnTo>
                <a:lnTo>
                  <a:pt x="585" y="12"/>
                </a:lnTo>
                <a:lnTo>
                  <a:pt x="586" y="12"/>
                </a:lnTo>
                <a:lnTo>
                  <a:pt x="586" y="12"/>
                </a:lnTo>
                <a:lnTo>
                  <a:pt x="587" y="13"/>
                </a:lnTo>
                <a:lnTo>
                  <a:pt x="587" y="13"/>
                </a:lnTo>
                <a:lnTo>
                  <a:pt x="588" y="13"/>
                </a:lnTo>
                <a:lnTo>
                  <a:pt x="588" y="13"/>
                </a:lnTo>
                <a:lnTo>
                  <a:pt x="589" y="13"/>
                </a:lnTo>
                <a:lnTo>
                  <a:pt x="589" y="13"/>
                </a:lnTo>
                <a:lnTo>
                  <a:pt x="590" y="13"/>
                </a:lnTo>
                <a:lnTo>
                  <a:pt x="590" y="12"/>
                </a:lnTo>
                <a:lnTo>
                  <a:pt x="591" y="12"/>
                </a:lnTo>
                <a:lnTo>
                  <a:pt x="591" y="12"/>
                </a:lnTo>
                <a:lnTo>
                  <a:pt x="592" y="12"/>
                </a:lnTo>
                <a:lnTo>
                  <a:pt x="592" y="12"/>
                </a:lnTo>
                <a:lnTo>
                  <a:pt x="593" y="12"/>
                </a:lnTo>
                <a:lnTo>
                  <a:pt x="593" y="12"/>
                </a:lnTo>
                <a:lnTo>
                  <a:pt x="594" y="12"/>
                </a:lnTo>
                <a:lnTo>
                  <a:pt x="594" y="12"/>
                </a:lnTo>
                <a:lnTo>
                  <a:pt x="595" y="12"/>
                </a:lnTo>
                <a:lnTo>
                  <a:pt x="595" y="12"/>
                </a:lnTo>
                <a:lnTo>
                  <a:pt x="596" y="12"/>
                </a:lnTo>
                <a:lnTo>
                  <a:pt x="596" y="12"/>
                </a:lnTo>
                <a:lnTo>
                  <a:pt x="597" y="12"/>
                </a:lnTo>
                <a:lnTo>
                  <a:pt x="597" y="12"/>
                </a:lnTo>
                <a:lnTo>
                  <a:pt x="598" y="12"/>
                </a:lnTo>
                <a:lnTo>
                  <a:pt x="598" y="13"/>
                </a:lnTo>
                <a:lnTo>
                  <a:pt x="599" y="13"/>
                </a:lnTo>
                <a:lnTo>
                  <a:pt x="599" y="13"/>
                </a:lnTo>
                <a:lnTo>
                  <a:pt x="600" y="13"/>
                </a:lnTo>
                <a:lnTo>
                  <a:pt x="600" y="13"/>
                </a:lnTo>
                <a:lnTo>
                  <a:pt x="601" y="13"/>
                </a:lnTo>
                <a:lnTo>
                  <a:pt x="601" y="12"/>
                </a:lnTo>
                <a:lnTo>
                  <a:pt x="602" y="12"/>
                </a:lnTo>
                <a:lnTo>
                  <a:pt x="602" y="12"/>
                </a:lnTo>
                <a:lnTo>
                  <a:pt x="603" y="12"/>
                </a:lnTo>
                <a:lnTo>
                  <a:pt x="603" y="12"/>
                </a:lnTo>
                <a:lnTo>
                  <a:pt x="604" y="11"/>
                </a:lnTo>
                <a:lnTo>
                  <a:pt x="604" y="11"/>
                </a:lnTo>
                <a:lnTo>
                  <a:pt x="605" y="11"/>
                </a:lnTo>
                <a:lnTo>
                  <a:pt x="605" y="11"/>
                </a:lnTo>
                <a:lnTo>
                  <a:pt x="606" y="10"/>
                </a:lnTo>
                <a:lnTo>
                  <a:pt x="606" y="10"/>
                </a:lnTo>
                <a:lnTo>
                  <a:pt x="607" y="10"/>
                </a:lnTo>
                <a:lnTo>
                  <a:pt x="607" y="10"/>
                </a:lnTo>
                <a:lnTo>
                  <a:pt x="608" y="10"/>
                </a:lnTo>
                <a:lnTo>
                  <a:pt x="608" y="10"/>
                </a:lnTo>
                <a:lnTo>
                  <a:pt x="609" y="10"/>
                </a:lnTo>
                <a:lnTo>
                  <a:pt x="609" y="10"/>
                </a:lnTo>
                <a:lnTo>
                  <a:pt x="610" y="11"/>
                </a:lnTo>
                <a:lnTo>
                  <a:pt x="610" y="11"/>
                </a:lnTo>
                <a:lnTo>
                  <a:pt x="611" y="11"/>
                </a:lnTo>
                <a:lnTo>
                  <a:pt x="611" y="12"/>
                </a:lnTo>
                <a:lnTo>
                  <a:pt x="612" y="12"/>
                </a:lnTo>
                <a:lnTo>
                  <a:pt x="612" y="11"/>
                </a:lnTo>
                <a:lnTo>
                  <a:pt x="613" y="11"/>
                </a:lnTo>
                <a:lnTo>
                  <a:pt x="613" y="11"/>
                </a:lnTo>
                <a:lnTo>
                  <a:pt x="614" y="11"/>
                </a:lnTo>
                <a:lnTo>
                  <a:pt x="614" y="11"/>
                </a:lnTo>
                <a:lnTo>
                  <a:pt x="615" y="10"/>
                </a:lnTo>
                <a:lnTo>
                  <a:pt x="615" y="10"/>
                </a:lnTo>
                <a:lnTo>
                  <a:pt x="616" y="10"/>
                </a:lnTo>
                <a:lnTo>
                  <a:pt x="616" y="10"/>
                </a:lnTo>
                <a:lnTo>
                  <a:pt x="617" y="10"/>
                </a:lnTo>
                <a:lnTo>
                  <a:pt x="617" y="10"/>
                </a:lnTo>
                <a:lnTo>
                  <a:pt x="618" y="10"/>
                </a:lnTo>
                <a:lnTo>
                  <a:pt x="618" y="10"/>
                </a:lnTo>
                <a:lnTo>
                  <a:pt x="619" y="9"/>
                </a:lnTo>
                <a:lnTo>
                  <a:pt x="619" y="9"/>
                </a:lnTo>
                <a:lnTo>
                  <a:pt x="620" y="9"/>
                </a:lnTo>
                <a:lnTo>
                  <a:pt x="620" y="9"/>
                </a:lnTo>
                <a:lnTo>
                  <a:pt x="621" y="9"/>
                </a:lnTo>
                <a:lnTo>
                  <a:pt x="621" y="10"/>
                </a:lnTo>
                <a:lnTo>
                  <a:pt x="622" y="10"/>
                </a:lnTo>
                <a:lnTo>
                  <a:pt x="622" y="10"/>
                </a:lnTo>
                <a:lnTo>
                  <a:pt x="623" y="11"/>
                </a:lnTo>
                <a:lnTo>
                  <a:pt x="623" y="11"/>
                </a:lnTo>
                <a:lnTo>
                  <a:pt x="624" y="11"/>
                </a:lnTo>
                <a:lnTo>
                  <a:pt x="624" y="11"/>
                </a:lnTo>
                <a:lnTo>
                  <a:pt x="625" y="11"/>
                </a:lnTo>
                <a:lnTo>
                  <a:pt x="625" y="10"/>
                </a:lnTo>
                <a:lnTo>
                  <a:pt x="626" y="10"/>
                </a:lnTo>
                <a:lnTo>
                  <a:pt x="627" y="10"/>
                </a:lnTo>
                <a:lnTo>
                  <a:pt x="627" y="10"/>
                </a:lnTo>
                <a:lnTo>
                  <a:pt x="628" y="10"/>
                </a:lnTo>
                <a:lnTo>
                  <a:pt x="628" y="10"/>
                </a:lnTo>
                <a:lnTo>
                  <a:pt x="629" y="10"/>
                </a:lnTo>
                <a:lnTo>
                  <a:pt x="629" y="10"/>
                </a:lnTo>
                <a:lnTo>
                  <a:pt x="630" y="10"/>
                </a:lnTo>
                <a:lnTo>
                  <a:pt x="630" y="10"/>
                </a:lnTo>
                <a:lnTo>
                  <a:pt x="631" y="10"/>
                </a:lnTo>
                <a:lnTo>
                  <a:pt x="631" y="10"/>
                </a:lnTo>
                <a:lnTo>
                  <a:pt x="632" y="10"/>
                </a:lnTo>
                <a:lnTo>
                  <a:pt x="632" y="10"/>
                </a:lnTo>
                <a:lnTo>
                  <a:pt x="633" y="10"/>
                </a:lnTo>
                <a:lnTo>
                  <a:pt x="633" y="11"/>
                </a:lnTo>
                <a:lnTo>
                  <a:pt x="634" y="11"/>
                </a:lnTo>
                <a:lnTo>
                  <a:pt x="634" y="12"/>
                </a:lnTo>
                <a:lnTo>
                  <a:pt x="635" y="12"/>
                </a:lnTo>
                <a:lnTo>
                  <a:pt x="635" y="12"/>
                </a:lnTo>
                <a:lnTo>
                  <a:pt x="636" y="12"/>
                </a:lnTo>
                <a:lnTo>
                  <a:pt x="636" y="12"/>
                </a:lnTo>
                <a:lnTo>
                  <a:pt x="637" y="12"/>
                </a:lnTo>
                <a:lnTo>
                  <a:pt x="637" y="12"/>
                </a:lnTo>
                <a:lnTo>
                  <a:pt x="638" y="12"/>
                </a:lnTo>
                <a:lnTo>
                  <a:pt x="638" y="12"/>
                </a:lnTo>
                <a:lnTo>
                  <a:pt x="639" y="11"/>
                </a:lnTo>
                <a:lnTo>
                  <a:pt x="639" y="11"/>
                </a:lnTo>
                <a:lnTo>
                  <a:pt x="640" y="11"/>
                </a:lnTo>
                <a:lnTo>
                  <a:pt x="640" y="11"/>
                </a:lnTo>
                <a:lnTo>
                  <a:pt x="641" y="11"/>
                </a:lnTo>
                <a:lnTo>
                  <a:pt x="641" y="11"/>
                </a:lnTo>
                <a:lnTo>
                  <a:pt x="642" y="11"/>
                </a:lnTo>
                <a:lnTo>
                  <a:pt x="642" y="11"/>
                </a:lnTo>
                <a:lnTo>
                  <a:pt x="643" y="11"/>
                </a:lnTo>
                <a:lnTo>
                  <a:pt x="643" y="10"/>
                </a:lnTo>
                <a:lnTo>
                  <a:pt x="644" y="10"/>
                </a:lnTo>
                <a:lnTo>
                  <a:pt x="644" y="10"/>
                </a:lnTo>
                <a:lnTo>
                  <a:pt x="645" y="10"/>
                </a:lnTo>
                <a:lnTo>
                  <a:pt x="645" y="11"/>
                </a:lnTo>
                <a:lnTo>
                  <a:pt x="646" y="11"/>
                </a:lnTo>
                <a:lnTo>
                  <a:pt x="646" y="12"/>
                </a:lnTo>
                <a:lnTo>
                  <a:pt x="647" y="12"/>
                </a:lnTo>
                <a:lnTo>
                  <a:pt x="647" y="12"/>
                </a:lnTo>
                <a:lnTo>
                  <a:pt x="648" y="12"/>
                </a:lnTo>
                <a:lnTo>
                  <a:pt x="648" y="12"/>
                </a:lnTo>
                <a:lnTo>
                  <a:pt x="649" y="12"/>
                </a:lnTo>
                <a:lnTo>
                  <a:pt x="649" y="12"/>
                </a:lnTo>
                <a:lnTo>
                  <a:pt x="650" y="11"/>
                </a:lnTo>
                <a:lnTo>
                  <a:pt x="650" y="11"/>
                </a:lnTo>
                <a:lnTo>
                  <a:pt x="651" y="11"/>
                </a:lnTo>
                <a:lnTo>
                  <a:pt x="651" y="11"/>
                </a:lnTo>
                <a:lnTo>
                  <a:pt x="652" y="11"/>
                </a:lnTo>
                <a:lnTo>
                  <a:pt x="652" y="11"/>
                </a:lnTo>
                <a:lnTo>
                  <a:pt x="653" y="11"/>
                </a:lnTo>
                <a:lnTo>
                  <a:pt x="653" y="11"/>
                </a:lnTo>
                <a:lnTo>
                  <a:pt x="654" y="11"/>
                </a:lnTo>
                <a:lnTo>
                  <a:pt x="654" y="11"/>
                </a:lnTo>
                <a:lnTo>
                  <a:pt x="655" y="11"/>
                </a:lnTo>
                <a:lnTo>
                  <a:pt x="655" y="11"/>
                </a:lnTo>
                <a:lnTo>
                  <a:pt x="656" y="10"/>
                </a:lnTo>
                <a:lnTo>
                  <a:pt x="656" y="10"/>
                </a:lnTo>
                <a:lnTo>
                  <a:pt x="657" y="10"/>
                </a:lnTo>
                <a:lnTo>
                  <a:pt x="657" y="11"/>
                </a:lnTo>
                <a:lnTo>
                  <a:pt x="658" y="11"/>
                </a:lnTo>
                <a:lnTo>
                  <a:pt x="658" y="12"/>
                </a:lnTo>
                <a:lnTo>
                  <a:pt x="659" y="12"/>
                </a:lnTo>
                <a:lnTo>
                  <a:pt x="659" y="12"/>
                </a:lnTo>
                <a:lnTo>
                  <a:pt x="660" y="13"/>
                </a:lnTo>
                <a:lnTo>
                  <a:pt x="660" y="13"/>
                </a:lnTo>
                <a:lnTo>
                  <a:pt x="661" y="13"/>
                </a:lnTo>
                <a:lnTo>
                  <a:pt x="661" y="13"/>
                </a:lnTo>
                <a:lnTo>
                  <a:pt x="662" y="13"/>
                </a:lnTo>
                <a:lnTo>
                  <a:pt x="662" y="13"/>
                </a:lnTo>
                <a:lnTo>
                  <a:pt x="663" y="12"/>
                </a:lnTo>
                <a:lnTo>
                  <a:pt x="663" y="12"/>
                </a:lnTo>
                <a:lnTo>
                  <a:pt x="664" y="12"/>
                </a:lnTo>
                <a:lnTo>
                  <a:pt x="664" y="12"/>
                </a:lnTo>
                <a:lnTo>
                  <a:pt x="665" y="12"/>
                </a:lnTo>
                <a:lnTo>
                  <a:pt x="665" y="12"/>
                </a:lnTo>
                <a:lnTo>
                  <a:pt x="666" y="13"/>
                </a:lnTo>
                <a:lnTo>
                  <a:pt x="666" y="13"/>
                </a:lnTo>
                <a:lnTo>
                  <a:pt x="667" y="13"/>
                </a:lnTo>
                <a:lnTo>
                  <a:pt x="667" y="12"/>
                </a:lnTo>
                <a:lnTo>
                  <a:pt x="668" y="12"/>
                </a:lnTo>
                <a:lnTo>
                  <a:pt x="668" y="12"/>
                </a:lnTo>
                <a:lnTo>
                  <a:pt x="669" y="12"/>
                </a:lnTo>
                <a:lnTo>
                  <a:pt x="669" y="13"/>
                </a:lnTo>
                <a:lnTo>
                  <a:pt x="670" y="13"/>
                </a:lnTo>
                <a:lnTo>
                  <a:pt x="670" y="14"/>
                </a:lnTo>
                <a:lnTo>
                  <a:pt x="671" y="14"/>
                </a:lnTo>
                <a:lnTo>
                  <a:pt x="671" y="15"/>
                </a:lnTo>
                <a:lnTo>
                  <a:pt x="672" y="15"/>
                </a:lnTo>
                <a:lnTo>
                  <a:pt x="672" y="15"/>
                </a:lnTo>
                <a:lnTo>
                  <a:pt x="673" y="15"/>
                </a:lnTo>
                <a:lnTo>
                  <a:pt x="673" y="15"/>
                </a:lnTo>
                <a:lnTo>
                  <a:pt x="674" y="14"/>
                </a:lnTo>
                <a:lnTo>
                  <a:pt x="674" y="14"/>
                </a:lnTo>
                <a:lnTo>
                  <a:pt x="675" y="14"/>
                </a:lnTo>
                <a:lnTo>
                  <a:pt x="675" y="14"/>
                </a:lnTo>
                <a:lnTo>
                  <a:pt x="676" y="14"/>
                </a:lnTo>
                <a:lnTo>
                  <a:pt x="676" y="14"/>
                </a:lnTo>
                <a:lnTo>
                  <a:pt x="677" y="14"/>
                </a:lnTo>
                <a:lnTo>
                  <a:pt x="677" y="14"/>
                </a:lnTo>
                <a:lnTo>
                  <a:pt x="678" y="13"/>
                </a:lnTo>
                <a:lnTo>
                  <a:pt x="678" y="13"/>
                </a:lnTo>
                <a:lnTo>
                  <a:pt x="679" y="13"/>
                </a:lnTo>
                <a:lnTo>
                  <a:pt x="679" y="13"/>
                </a:lnTo>
                <a:lnTo>
                  <a:pt x="680" y="13"/>
                </a:lnTo>
                <a:lnTo>
                  <a:pt x="680" y="13"/>
                </a:lnTo>
                <a:lnTo>
                  <a:pt x="681" y="13"/>
                </a:lnTo>
                <a:lnTo>
                  <a:pt x="681" y="13"/>
                </a:lnTo>
                <a:lnTo>
                  <a:pt x="682" y="14"/>
                </a:lnTo>
                <a:lnTo>
                  <a:pt x="682" y="15"/>
                </a:lnTo>
                <a:lnTo>
                  <a:pt x="683" y="15"/>
                </a:lnTo>
                <a:lnTo>
                  <a:pt x="683" y="15"/>
                </a:lnTo>
                <a:lnTo>
                  <a:pt x="684" y="15"/>
                </a:lnTo>
                <a:lnTo>
                  <a:pt x="684" y="15"/>
                </a:lnTo>
                <a:lnTo>
                  <a:pt x="685" y="15"/>
                </a:lnTo>
                <a:lnTo>
                  <a:pt x="685" y="15"/>
                </a:lnTo>
                <a:lnTo>
                  <a:pt x="686" y="14"/>
                </a:lnTo>
                <a:lnTo>
                  <a:pt x="686" y="14"/>
                </a:lnTo>
                <a:lnTo>
                  <a:pt x="687" y="14"/>
                </a:lnTo>
                <a:lnTo>
                  <a:pt x="687" y="13"/>
                </a:lnTo>
                <a:lnTo>
                  <a:pt x="688" y="13"/>
                </a:lnTo>
                <a:lnTo>
                  <a:pt x="688" y="13"/>
                </a:lnTo>
                <a:lnTo>
                  <a:pt x="689" y="13"/>
                </a:lnTo>
                <a:lnTo>
                  <a:pt x="689" y="13"/>
                </a:lnTo>
                <a:lnTo>
                  <a:pt x="690" y="12"/>
                </a:lnTo>
                <a:lnTo>
                  <a:pt x="691" y="12"/>
                </a:lnTo>
                <a:lnTo>
                  <a:pt x="691" y="12"/>
                </a:lnTo>
                <a:lnTo>
                  <a:pt x="692" y="11"/>
                </a:lnTo>
                <a:lnTo>
                  <a:pt x="692" y="11"/>
                </a:lnTo>
                <a:lnTo>
                  <a:pt x="693" y="11"/>
                </a:lnTo>
                <a:lnTo>
                  <a:pt x="693" y="11"/>
                </a:lnTo>
                <a:lnTo>
                  <a:pt x="694" y="11"/>
                </a:lnTo>
                <a:lnTo>
                  <a:pt x="694" y="12"/>
                </a:lnTo>
                <a:lnTo>
                  <a:pt x="695" y="13"/>
                </a:lnTo>
                <a:lnTo>
                  <a:pt x="695" y="13"/>
                </a:lnTo>
                <a:lnTo>
                  <a:pt x="696" y="13"/>
                </a:lnTo>
                <a:lnTo>
                  <a:pt x="696" y="13"/>
                </a:lnTo>
                <a:lnTo>
                  <a:pt x="697" y="13"/>
                </a:lnTo>
                <a:lnTo>
                  <a:pt x="697" y="13"/>
                </a:lnTo>
                <a:lnTo>
                  <a:pt x="698" y="12"/>
                </a:lnTo>
                <a:lnTo>
                  <a:pt x="698" y="12"/>
                </a:lnTo>
                <a:lnTo>
                  <a:pt x="699" y="12"/>
                </a:lnTo>
                <a:lnTo>
                  <a:pt x="699" y="11"/>
                </a:lnTo>
                <a:lnTo>
                  <a:pt x="700" y="11"/>
                </a:lnTo>
                <a:lnTo>
                  <a:pt x="700" y="11"/>
                </a:lnTo>
                <a:lnTo>
                  <a:pt x="701" y="11"/>
                </a:lnTo>
                <a:lnTo>
                  <a:pt x="701" y="11"/>
                </a:lnTo>
                <a:lnTo>
                  <a:pt x="702" y="11"/>
                </a:lnTo>
                <a:lnTo>
                  <a:pt x="702" y="11"/>
                </a:lnTo>
                <a:lnTo>
                  <a:pt x="703" y="12"/>
                </a:lnTo>
                <a:lnTo>
                  <a:pt x="703" y="11"/>
                </a:lnTo>
                <a:lnTo>
                  <a:pt x="704" y="11"/>
                </a:lnTo>
                <a:lnTo>
                  <a:pt x="704" y="11"/>
                </a:lnTo>
                <a:lnTo>
                  <a:pt x="705" y="11"/>
                </a:lnTo>
                <a:lnTo>
                  <a:pt x="705" y="11"/>
                </a:lnTo>
                <a:lnTo>
                  <a:pt x="706" y="11"/>
                </a:lnTo>
                <a:lnTo>
                  <a:pt x="706" y="12"/>
                </a:lnTo>
                <a:lnTo>
                  <a:pt x="707" y="12"/>
                </a:lnTo>
                <a:lnTo>
                  <a:pt x="707" y="13"/>
                </a:lnTo>
                <a:lnTo>
                  <a:pt x="708" y="13"/>
                </a:lnTo>
                <a:lnTo>
                  <a:pt x="708" y="13"/>
                </a:lnTo>
                <a:lnTo>
                  <a:pt x="709" y="13"/>
                </a:lnTo>
                <a:lnTo>
                  <a:pt x="709" y="13"/>
                </a:lnTo>
                <a:lnTo>
                  <a:pt x="710" y="12"/>
                </a:lnTo>
                <a:lnTo>
                  <a:pt x="710" y="12"/>
                </a:lnTo>
                <a:lnTo>
                  <a:pt x="711" y="12"/>
                </a:lnTo>
                <a:lnTo>
                  <a:pt x="711" y="12"/>
                </a:lnTo>
                <a:lnTo>
                  <a:pt x="712" y="12"/>
                </a:lnTo>
                <a:lnTo>
                  <a:pt x="712" y="11"/>
                </a:lnTo>
                <a:lnTo>
                  <a:pt x="713" y="11"/>
                </a:lnTo>
              </a:path>
            </a:pathLst>
          </a:custGeom>
          <a:noFill/>
          <a:ln w="28575">
            <a:solidFill>
              <a:srgbClr val="00008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63" name="Freeform 375"/>
          <p:cNvSpPr>
            <a:spLocks/>
          </p:cNvSpPr>
          <p:nvPr/>
        </p:nvSpPr>
        <p:spPr bwMode="auto">
          <a:xfrm>
            <a:off x="1312864" y="2763838"/>
            <a:ext cx="6791325" cy="523875"/>
          </a:xfrm>
          <a:custGeom>
            <a:avLst/>
            <a:gdLst/>
            <a:ahLst/>
            <a:cxnLst>
              <a:cxn ang="0">
                <a:pos x="11" y="23"/>
              </a:cxn>
              <a:cxn ang="0">
                <a:pos x="22" y="17"/>
              </a:cxn>
              <a:cxn ang="0">
                <a:pos x="34" y="22"/>
              </a:cxn>
              <a:cxn ang="0">
                <a:pos x="45" y="32"/>
              </a:cxn>
              <a:cxn ang="0">
                <a:pos x="57" y="40"/>
              </a:cxn>
              <a:cxn ang="0">
                <a:pos x="69" y="42"/>
              </a:cxn>
              <a:cxn ang="0">
                <a:pos x="80" y="40"/>
              </a:cxn>
              <a:cxn ang="0">
                <a:pos x="92" y="39"/>
              </a:cxn>
              <a:cxn ang="0">
                <a:pos x="103" y="36"/>
              </a:cxn>
              <a:cxn ang="0">
                <a:pos x="115" y="26"/>
              </a:cxn>
              <a:cxn ang="0">
                <a:pos x="127" y="7"/>
              </a:cxn>
              <a:cxn ang="0">
                <a:pos x="138" y="1"/>
              </a:cxn>
              <a:cxn ang="0">
                <a:pos x="150" y="16"/>
              </a:cxn>
              <a:cxn ang="0">
                <a:pos x="161" y="35"/>
              </a:cxn>
              <a:cxn ang="0">
                <a:pos x="173" y="46"/>
              </a:cxn>
              <a:cxn ang="0">
                <a:pos x="185" y="47"/>
              </a:cxn>
              <a:cxn ang="0">
                <a:pos x="196" y="38"/>
              </a:cxn>
              <a:cxn ang="0">
                <a:pos x="208" y="23"/>
              </a:cxn>
              <a:cxn ang="0">
                <a:pos x="219" y="12"/>
              </a:cxn>
              <a:cxn ang="0">
                <a:pos x="231" y="15"/>
              </a:cxn>
              <a:cxn ang="0">
                <a:pos x="242" y="23"/>
              </a:cxn>
              <a:cxn ang="0">
                <a:pos x="254" y="25"/>
              </a:cxn>
              <a:cxn ang="0">
                <a:pos x="266" y="36"/>
              </a:cxn>
              <a:cxn ang="0">
                <a:pos x="277" y="49"/>
              </a:cxn>
              <a:cxn ang="0">
                <a:pos x="289" y="46"/>
              </a:cxn>
              <a:cxn ang="0">
                <a:pos x="300" y="36"/>
              </a:cxn>
              <a:cxn ang="0">
                <a:pos x="312" y="36"/>
              </a:cxn>
              <a:cxn ang="0">
                <a:pos x="324" y="41"/>
              </a:cxn>
              <a:cxn ang="0">
                <a:pos x="335" y="36"/>
              </a:cxn>
              <a:cxn ang="0">
                <a:pos x="347" y="26"/>
              </a:cxn>
              <a:cxn ang="0">
                <a:pos x="358" y="21"/>
              </a:cxn>
              <a:cxn ang="0">
                <a:pos x="370" y="23"/>
              </a:cxn>
              <a:cxn ang="0">
                <a:pos x="382" y="30"/>
              </a:cxn>
              <a:cxn ang="0">
                <a:pos x="393" y="37"/>
              </a:cxn>
              <a:cxn ang="0">
                <a:pos x="405" y="41"/>
              </a:cxn>
              <a:cxn ang="0">
                <a:pos x="416" y="45"/>
              </a:cxn>
              <a:cxn ang="0">
                <a:pos x="428" y="44"/>
              </a:cxn>
              <a:cxn ang="0">
                <a:pos x="440" y="37"/>
              </a:cxn>
              <a:cxn ang="0">
                <a:pos x="451" y="31"/>
              </a:cxn>
              <a:cxn ang="0">
                <a:pos x="463" y="37"/>
              </a:cxn>
              <a:cxn ang="0">
                <a:pos x="474" y="42"/>
              </a:cxn>
              <a:cxn ang="0">
                <a:pos x="486" y="34"/>
              </a:cxn>
              <a:cxn ang="0">
                <a:pos x="497" y="21"/>
              </a:cxn>
              <a:cxn ang="0">
                <a:pos x="509" y="11"/>
              </a:cxn>
              <a:cxn ang="0">
                <a:pos x="521" y="14"/>
              </a:cxn>
              <a:cxn ang="0">
                <a:pos x="532" y="26"/>
              </a:cxn>
              <a:cxn ang="0">
                <a:pos x="544" y="31"/>
              </a:cxn>
              <a:cxn ang="0">
                <a:pos x="555" y="27"/>
              </a:cxn>
              <a:cxn ang="0">
                <a:pos x="567" y="24"/>
              </a:cxn>
              <a:cxn ang="0">
                <a:pos x="579" y="31"/>
              </a:cxn>
              <a:cxn ang="0">
                <a:pos x="590" y="43"/>
              </a:cxn>
              <a:cxn ang="0">
                <a:pos x="602" y="46"/>
              </a:cxn>
              <a:cxn ang="0">
                <a:pos x="613" y="43"/>
              </a:cxn>
              <a:cxn ang="0">
                <a:pos x="625" y="40"/>
              </a:cxn>
              <a:cxn ang="0">
                <a:pos x="637" y="42"/>
              </a:cxn>
              <a:cxn ang="0">
                <a:pos x="648" y="43"/>
              </a:cxn>
              <a:cxn ang="0">
                <a:pos x="660" y="45"/>
              </a:cxn>
              <a:cxn ang="0">
                <a:pos x="671" y="51"/>
              </a:cxn>
              <a:cxn ang="0">
                <a:pos x="683" y="55"/>
              </a:cxn>
              <a:cxn ang="0">
                <a:pos x="695" y="51"/>
              </a:cxn>
              <a:cxn ang="0">
                <a:pos x="706" y="46"/>
              </a:cxn>
            </a:cxnLst>
            <a:rect l="0" t="0" r="r" b="b"/>
            <a:pathLst>
              <a:path w="713" h="55">
                <a:moveTo>
                  <a:pt x="0" y="28"/>
                </a:moveTo>
                <a:lnTo>
                  <a:pt x="0" y="28"/>
                </a:lnTo>
                <a:lnTo>
                  <a:pt x="1" y="28"/>
                </a:lnTo>
                <a:lnTo>
                  <a:pt x="1" y="27"/>
                </a:lnTo>
                <a:lnTo>
                  <a:pt x="2" y="27"/>
                </a:lnTo>
                <a:lnTo>
                  <a:pt x="2" y="27"/>
                </a:lnTo>
                <a:lnTo>
                  <a:pt x="3" y="27"/>
                </a:lnTo>
                <a:lnTo>
                  <a:pt x="3" y="27"/>
                </a:lnTo>
                <a:lnTo>
                  <a:pt x="4" y="27"/>
                </a:lnTo>
                <a:lnTo>
                  <a:pt x="4" y="26"/>
                </a:lnTo>
                <a:lnTo>
                  <a:pt x="5" y="26"/>
                </a:lnTo>
                <a:lnTo>
                  <a:pt x="5" y="26"/>
                </a:lnTo>
                <a:lnTo>
                  <a:pt x="6" y="26"/>
                </a:lnTo>
                <a:lnTo>
                  <a:pt x="6" y="25"/>
                </a:lnTo>
                <a:lnTo>
                  <a:pt x="7" y="25"/>
                </a:lnTo>
                <a:lnTo>
                  <a:pt x="7" y="25"/>
                </a:lnTo>
                <a:lnTo>
                  <a:pt x="8" y="25"/>
                </a:lnTo>
                <a:lnTo>
                  <a:pt x="8" y="25"/>
                </a:lnTo>
                <a:lnTo>
                  <a:pt x="9" y="24"/>
                </a:lnTo>
                <a:lnTo>
                  <a:pt x="9" y="24"/>
                </a:lnTo>
                <a:lnTo>
                  <a:pt x="10" y="24"/>
                </a:lnTo>
                <a:lnTo>
                  <a:pt x="10" y="24"/>
                </a:lnTo>
                <a:lnTo>
                  <a:pt x="11" y="23"/>
                </a:lnTo>
                <a:lnTo>
                  <a:pt x="11" y="23"/>
                </a:lnTo>
                <a:lnTo>
                  <a:pt x="12" y="23"/>
                </a:lnTo>
                <a:lnTo>
                  <a:pt x="12" y="22"/>
                </a:lnTo>
                <a:lnTo>
                  <a:pt x="13" y="22"/>
                </a:lnTo>
                <a:lnTo>
                  <a:pt x="13" y="22"/>
                </a:lnTo>
                <a:lnTo>
                  <a:pt x="14" y="21"/>
                </a:lnTo>
                <a:lnTo>
                  <a:pt x="14" y="21"/>
                </a:lnTo>
                <a:lnTo>
                  <a:pt x="15" y="21"/>
                </a:lnTo>
                <a:lnTo>
                  <a:pt x="15" y="20"/>
                </a:lnTo>
                <a:lnTo>
                  <a:pt x="16" y="20"/>
                </a:lnTo>
                <a:lnTo>
                  <a:pt x="16" y="20"/>
                </a:lnTo>
                <a:lnTo>
                  <a:pt x="17" y="19"/>
                </a:lnTo>
                <a:lnTo>
                  <a:pt x="17" y="19"/>
                </a:lnTo>
                <a:lnTo>
                  <a:pt x="18" y="19"/>
                </a:lnTo>
                <a:lnTo>
                  <a:pt x="18" y="19"/>
                </a:lnTo>
                <a:lnTo>
                  <a:pt x="19" y="18"/>
                </a:lnTo>
                <a:lnTo>
                  <a:pt x="19" y="18"/>
                </a:lnTo>
                <a:lnTo>
                  <a:pt x="20" y="18"/>
                </a:lnTo>
                <a:lnTo>
                  <a:pt x="20" y="18"/>
                </a:lnTo>
                <a:lnTo>
                  <a:pt x="21" y="18"/>
                </a:lnTo>
                <a:lnTo>
                  <a:pt x="21" y="18"/>
                </a:lnTo>
                <a:lnTo>
                  <a:pt x="22" y="18"/>
                </a:lnTo>
                <a:lnTo>
                  <a:pt x="22" y="17"/>
                </a:lnTo>
                <a:lnTo>
                  <a:pt x="23" y="17"/>
                </a:lnTo>
                <a:lnTo>
                  <a:pt x="23" y="17"/>
                </a:lnTo>
                <a:lnTo>
                  <a:pt x="24" y="17"/>
                </a:lnTo>
                <a:lnTo>
                  <a:pt x="24" y="17"/>
                </a:lnTo>
                <a:lnTo>
                  <a:pt x="25" y="17"/>
                </a:lnTo>
                <a:lnTo>
                  <a:pt x="25" y="17"/>
                </a:lnTo>
                <a:lnTo>
                  <a:pt x="26" y="17"/>
                </a:lnTo>
                <a:lnTo>
                  <a:pt x="26" y="17"/>
                </a:lnTo>
                <a:lnTo>
                  <a:pt x="27" y="18"/>
                </a:lnTo>
                <a:lnTo>
                  <a:pt x="27" y="18"/>
                </a:lnTo>
                <a:lnTo>
                  <a:pt x="28" y="18"/>
                </a:lnTo>
                <a:lnTo>
                  <a:pt x="28" y="18"/>
                </a:lnTo>
                <a:lnTo>
                  <a:pt x="29" y="19"/>
                </a:lnTo>
                <a:lnTo>
                  <a:pt x="29" y="19"/>
                </a:lnTo>
                <a:lnTo>
                  <a:pt x="30" y="19"/>
                </a:lnTo>
                <a:lnTo>
                  <a:pt x="30" y="20"/>
                </a:lnTo>
                <a:lnTo>
                  <a:pt x="31" y="20"/>
                </a:lnTo>
                <a:lnTo>
                  <a:pt x="31" y="20"/>
                </a:lnTo>
                <a:lnTo>
                  <a:pt x="32" y="21"/>
                </a:lnTo>
                <a:lnTo>
                  <a:pt x="32" y="21"/>
                </a:lnTo>
                <a:lnTo>
                  <a:pt x="33" y="21"/>
                </a:lnTo>
                <a:lnTo>
                  <a:pt x="33" y="22"/>
                </a:lnTo>
                <a:lnTo>
                  <a:pt x="34" y="22"/>
                </a:lnTo>
                <a:lnTo>
                  <a:pt x="34" y="23"/>
                </a:lnTo>
                <a:lnTo>
                  <a:pt x="35" y="23"/>
                </a:lnTo>
                <a:lnTo>
                  <a:pt x="35" y="24"/>
                </a:lnTo>
                <a:lnTo>
                  <a:pt x="36" y="24"/>
                </a:lnTo>
                <a:lnTo>
                  <a:pt x="36" y="25"/>
                </a:lnTo>
                <a:lnTo>
                  <a:pt x="37" y="25"/>
                </a:lnTo>
                <a:lnTo>
                  <a:pt x="37" y="25"/>
                </a:lnTo>
                <a:lnTo>
                  <a:pt x="38" y="26"/>
                </a:lnTo>
                <a:lnTo>
                  <a:pt x="38" y="26"/>
                </a:lnTo>
                <a:lnTo>
                  <a:pt x="39" y="27"/>
                </a:lnTo>
                <a:lnTo>
                  <a:pt x="39" y="27"/>
                </a:lnTo>
                <a:lnTo>
                  <a:pt x="40" y="28"/>
                </a:lnTo>
                <a:lnTo>
                  <a:pt x="40" y="28"/>
                </a:lnTo>
                <a:lnTo>
                  <a:pt x="41" y="29"/>
                </a:lnTo>
                <a:lnTo>
                  <a:pt x="41" y="29"/>
                </a:lnTo>
                <a:lnTo>
                  <a:pt x="42" y="30"/>
                </a:lnTo>
                <a:lnTo>
                  <a:pt x="42" y="30"/>
                </a:lnTo>
                <a:lnTo>
                  <a:pt x="43" y="30"/>
                </a:lnTo>
                <a:lnTo>
                  <a:pt x="43" y="31"/>
                </a:lnTo>
                <a:lnTo>
                  <a:pt x="44" y="31"/>
                </a:lnTo>
                <a:lnTo>
                  <a:pt x="44" y="32"/>
                </a:lnTo>
                <a:lnTo>
                  <a:pt x="45" y="32"/>
                </a:lnTo>
                <a:lnTo>
                  <a:pt x="45" y="32"/>
                </a:lnTo>
                <a:lnTo>
                  <a:pt x="46" y="33"/>
                </a:lnTo>
                <a:lnTo>
                  <a:pt x="46" y="33"/>
                </a:lnTo>
                <a:lnTo>
                  <a:pt x="47" y="33"/>
                </a:lnTo>
                <a:lnTo>
                  <a:pt x="47" y="34"/>
                </a:lnTo>
                <a:lnTo>
                  <a:pt x="48" y="34"/>
                </a:lnTo>
                <a:lnTo>
                  <a:pt x="48" y="35"/>
                </a:lnTo>
                <a:lnTo>
                  <a:pt x="49" y="35"/>
                </a:lnTo>
                <a:lnTo>
                  <a:pt x="49" y="35"/>
                </a:lnTo>
                <a:lnTo>
                  <a:pt x="50" y="36"/>
                </a:lnTo>
                <a:lnTo>
                  <a:pt x="50" y="36"/>
                </a:lnTo>
                <a:lnTo>
                  <a:pt x="51" y="37"/>
                </a:lnTo>
                <a:lnTo>
                  <a:pt x="51" y="37"/>
                </a:lnTo>
                <a:lnTo>
                  <a:pt x="52" y="37"/>
                </a:lnTo>
                <a:lnTo>
                  <a:pt x="52" y="38"/>
                </a:lnTo>
                <a:lnTo>
                  <a:pt x="53" y="38"/>
                </a:lnTo>
                <a:lnTo>
                  <a:pt x="53" y="38"/>
                </a:lnTo>
                <a:lnTo>
                  <a:pt x="54" y="38"/>
                </a:lnTo>
                <a:lnTo>
                  <a:pt x="54" y="38"/>
                </a:lnTo>
                <a:lnTo>
                  <a:pt x="55" y="39"/>
                </a:lnTo>
                <a:lnTo>
                  <a:pt x="56" y="39"/>
                </a:lnTo>
                <a:lnTo>
                  <a:pt x="56" y="39"/>
                </a:lnTo>
                <a:lnTo>
                  <a:pt x="57" y="39"/>
                </a:lnTo>
                <a:lnTo>
                  <a:pt x="57" y="40"/>
                </a:lnTo>
                <a:lnTo>
                  <a:pt x="58" y="40"/>
                </a:lnTo>
                <a:lnTo>
                  <a:pt x="58" y="40"/>
                </a:lnTo>
                <a:lnTo>
                  <a:pt x="59" y="40"/>
                </a:lnTo>
                <a:lnTo>
                  <a:pt x="59" y="40"/>
                </a:lnTo>
                <a:lnTo>
                  <a:pt x="60" y="40"/>
                </a:lnTo>
                <a:lnTo>
                  <a:pt x="60" y="40"/>
                </a:lnTo>
                <a:lnTo>
                  <a:pt x="61" y="41"/>
                </a:lnTo>
                <a:lnTo>
                  <a:pt x="61" y="41"/>
                </a:lnTo>
                <a:lnTo>
                  <a:pt x="62" y="41"/>
                </a:lnTo>
                <a:lnTo>
                  <a:pt x="62" y="41"/>
                </a:lnTo>
                <a:lnTo>
                  <a:pt x="63" y="41"/>
                </a:lnTo>
                <a:lnTo>
                  <a:pt x="63" y="41"/>
                </a:lnTo>
                <a:lnTo>
                  <a:pt x="64" y="41"/>
                </a:lnTo>
                <a:lnTo>
                  <a:pt x="64" y="41"/>
                </a:lnTo>
                <a:lnTo>
                  <a:pt x="65" y="42"/>
                </a:lnTo>
                <a:lnTo>
                  <a:pt x="65" y="42"/>
                </a:lnTo>
                <a:lnTo>
                  <a:pt x="66" y="42"/>
                </a:lnTo>
                <a:lnTo>
                  <a:pt x="66" y="42"/>
                </a:lnTo>
                <a:lnTo>
                  <a:pt x="67" y="42"/>
                </a:lnTo>
                <a:lnTo>
                  <a:pt x="67" y="42"/>
                </a:lnTo>
                <a:lnTo>
                  <a:pt x="68" y="42"/>
                </a:lnTo>
                <a:lnTo>
                  <a:pt x="68" y="42"/>
                </a:lnTo>
                <a:lnTo>
                  <a:pt x="69" y="42"/>
                </a:lnTo>
                <a:lnTo>
                  <a:pt x="69" y="42"/>
                </a:lnTo>
                <a:lnTo>
                  <a:pt x="70" y="42"/>
                </a:lnTo>
                <a:lnTo>
                  <a:pt x="70" y="42"/>
                </a:lnTo>
                <a:lnTo>
                  <a:pt x="71" y="42"/>
                </a:lnTo>
                <a:lnTo>
                  <a:pt x="71" y="42"/>
                </a:lnTo>
                <a:lnTo>
                  <a:pt x="72" y="42"/>
                </a:lnTo>
                <a:lnTo>
                  <a:pt x="72" y="42"/>
                </a:lnTo>
                <a:lnTo>
                  <a:pt x="73" y="42"/>
                </a:lnTo>
                <a:lnTo>
                  <a:pt x="73" y="42"/>
                </a:lnTo>
                <a:lnTo>
                  <a:pt x="74" y="42"/>
                </a:lnTo>
                <a:lnTo>
                  <a:pt x="74" y="42"/>
                </a:lnTo>
                <a:lnTo>
                  <a:pt x="75" y="41"/>
                </a:lnTo>
                <a:lnTo>
                  <a:pt x="75" y="41"/>
                </a:lnTo>
                <a:lnTo>
                  <a:pt x="76" y="41"/>
                </a:lnTo>
                <a:lnTo>
                  <a:pt x="76" y="41"/>
                </a:lnTo>
                <a:lnTo>
                  <a:pt x="77" y="41"/>
                </a:lnTo>
                <a:lnTo>
                  <a:pt x="77" y="41"/>
                </a:lnTo>
                <a:lnTo>
                  <a:pt x="78" y="41"/>
                </a:lnTo>
                <a:lnTo>
                  <a:pt x="78" y="41"/>
                </a:lnTo>
                <a:lnTo>
                  <a:pt x="79" y="41"/>
                </a:lnTo>
                <a:lnTo>
                  <a:pt x="79" y="40"/>
                </a:lnTo>
                <a:lnTo>
                  <a:pt x="80" y="40"/>
                </a:lnTo>
                <a:lnTo>
                  <a:pt x="80" y="40"/>
                </a:lnTo>
                <a:lnTo>
                  <a:pt x="81" y="40"/>
                </a:lnTo>
                <a:lnTo>
                  <a:pt x="81" y="40"/>
                </a:lnTo>
                <a:lnTo>
                  <a:pt x="82" y="40"/>
                </a:lnTo>
                <a:lnTo>
                  <a:pt x="82" y="40"/>
                </a:lnTo>
                <a:lnTo>
                  <a:pt x="83" y="40"/>
                </a:lnTo>
                <a:lnTo>
                  <a:pt x="83" y="40"/>
                </a:lnTo>
                <a:lnTo>
                  <a:pt x="84" y="40"/>
                </a:lnTo>
                <a:lnTo>
                  <a:pt x="84" y="40"/>
                </a:lnTo>
                <a:lnTo>
                  <a:pt x="85" y="40"/>
                </a:lnTo>
                <a:lnTo>
                  <a:pt x="85" y="40"/>
                </a:lnTo>
                <a:lnTo>
                  <a:pt x="86" y="40"/>
                </a:lnTo>
                <a:lnTo>
                  <a:pt x="86" y="40"/>
                </a:lnTo>
                <a:lnTo>
                  <a:pt x="87" y="40"/>
                </a:lnTo>
                <a:lnTo>
                  <a:pt x="87" y="40"/>
                </a:lnTo>
                <a:lnTo>
                  <a:pt x="88" y="40"/>
                </a:lnTo>
                <a:lnTo>
                  <a:pt x="88" y="40"/>
                </a:lnTo>
                <a:lnTo>
                  <a:pt x="89" y="40"/>
                </a:lnTo>
                <a:lnTo>
                  <a:pt x="89" y="40"/>
                </a:lnTo>
                <a:lnTo>
                  <a:pt x="90" y="40"/>
                </a:lnTo>
                <a:lnTo>
                  <a:pt x="90" y="39"/>
                </a:lnTo>
                <a:lnTo>
                  <a:pt x="91" y="39"/>
                </a:lnTo>
                <a:lnTo>
                  <a:pt x="91" y="39"/>
                </a:lnTo>
                <a:lnTo>
                  <a:pt x="92" y="39"/>
                </a:lnTo>
                <a:lnTo>
                  <a:pt x="92" y="39"/>
                </a:lnTo>
                <a:lnTo>
                  <a:pt x="93" y="39"/>
                </a:lnTo>
                <a:lnTo>
                  <a:pt x="93" y="39"/>
                </a:lnTo>
                <a:lnTo>
                  <a:pt x="94" y="38"/>
                </a:lnTo>
                <a:lnTo>
                  <a:pt x="94" y="38"/>
                </a:lnTo>
                <a:lnTo>
                  <a:pt x="95" y="38"/>
                </a:lnTo>
                <a:lnTo>
                  <a:pt x="95" y="38"/>
                </a:lnTo>
                <a:lnTo>
                  <a:pt x="96" y="38"/>
                </a:lnTo>
                <a:lnTo>
                  <a:pt x="96" y="38"/>
                </a:lnTo>
                <a:lnTo>
                  <a:pt x="97" y="37"/>
                </a:lnTo>
                <a:lnTo>
                  <a:pt x="97" y="37"/>
                </a:lnTo>
                <a:lnTo>
                  <a:pt x="98" y="37"/>
                </a:lnTo>
                <a:lnTo>
                  <a:pt x="98" y="37"/>
                </a:lnTo>
                <a:lnTo>
                  <a:pt x="99" y="37"/>
                </a:lnTo>
                <a:lnTo>
                  <a:pt x="99" y="37"/>
                </a:lnTo>
                <a:lnTo>
                  <a:pt x="100" y="37"/>
                </a:lnTo>
                <a:lnTo>
                  <a:pt x="100" y="36"/>
                </a:lnTo>
                <a:lnTo>
                  <a:pt x="101" y="36"/>
                </a:lnTo>
                <a:lnTo>
                  <a:pt x="101" y="36"/>
                </a:lnTo>
                <a:lnTo>
                  <a:pt x="102" y="36"/>
                </a:lnTo>
                <a:lnTo>
                  <a:pt x="102" y="36"/>
                </a:lnTo>
                <a:lnTo>
                  <a:pt x="103" y="36"/>
                </a:lnTo>
                <a:lnTo>
                  <a:pt x="103" y="36"/>
                </a:lnTo>
                <a:lnTo>
                  <a:pt x="104" y="36"/>
                </a:lnTo>
                <a:lnTo>
                  <a:pt x="104" y="36"/>
                </a:lnTo>
                <a:lnTo>
                  <a:pt x="105" y="35"/>
                </a:lnTo>
                <a:lnTo>
                  <a:pt x="105" y="35"/>
                </a:lnTo>
                <a:lnTo>
                  <a:pt x="106" y="35"/>
                </a:lnTo>
                <a:lnTo>
                  <a:pt x="106" y="35"/>
                </a:lnTo>
                <a:lnTo>
                  <a:pt x="107" y="34"/>
                </a:lnTo>
                <a:lnTo>
                  <a:pt x="107" y="34"/>
                </a:lnTo>
                <a:lnTo>
                  <a:pt x="108" y="34"/>
                </a:lnTo>
                <a:lnTo>
                  <a:pt x="108" y="33"/>
                </a:lnTo>
                <a:lnTo>
                  <a:pt x="109" y="33"/>
                </a:lnTo>
                <a:lnTo>
                  <a:pt x="109" y="32"/>
                </a:lnTo>
                <a:lnTo>
                  <a:pt x="110" y="32"/>
                </a:lnTo>
                <a:lnTo>
                  <a:pt x="110" y="31"/>
                </a:lnTo>
                <a:lnTo>
                  <a:pt x="111" y="31"/>
                </a:lnTo>
                <a:lnTo>
                  <a:pt x="111" y="30"/>
                </a:lnTo>
                <a:lnTo>
                  <a:pt x="112" y="29"/>
                </a:lnTo>
                <a:lnTo>
                  <a:pt x="112" y="29"/>
                </a:lnTo>
                <a:lnTo>
                  <a:pt x="113" y="28"/>
                </a:lnTo>
                <a:lnTo>
                  <a:pt x="113" y="28"/>
                </a:lnTo>
                <a:lnTo>
                  <a:pt x="114" y="27"/>
                </a:lnTo>
                <a:lnTo>
                  <a:pt x="114" y="27"/>
                </a:lnTo>
                <a:lnTo>
                  <a:pt x="115" y="26"/>
                </a:lnTo>
                <a:lnTo>
                  <a:pt x="115" y="25"/>
                </a:lnTo>
                <a:lnTo>
                  <a:pt x="116" y="25"/>
                </a:lnTo>
                <a:lnTo>
                  <a:pt x="116" y="24"/>
                </a:lnTo>
                <a:lnTo>
                  <a:pt x="117" y="23"/>
                </a:lnTo>
                <a:lnTo>
                  <a:pt x="117" y="22"/>
                </a:lnTo>
                <a:lnTo>
                  <a:pt x="118" y="22"/>
                </a:lnTo>
                <a:lnTo>
                  <a:pt x="118" y="21"/>
                </a:lnTo>
                <a:lnTo>
                  <a:pt x="119" y="20"/>
                </a:lnTo>
                <a:lnTo>
                  <a:pt x="120" y="19"/>
                </a:lnTo>
                <a:lnTo>
                  <a:pt x="120" y="18"/>
                </a:lnTo>
                <a:lnTo>
                  <a:pt x="121" y="17"/>
                </a:lnTo>
                <a:lnTo>
                  <a:pt x="121" y="17"/>
                </a:lnTo>
                <a:lnTo>
                  <a:pt x="122" y="16"/>
                </a:lnTo>
                <a:lnTo>
                  <a:pt x="122" y="15"/>
                </a:lnTo>
                <a:lnTo>
                  <a:pt x="123" y="14"/>
                </a:lnTo>
                <a:lnTo>
                  <a:pt x="123" y="13"/>
                </a:lnTo>
                <a:lnTo>
                  <a:pt x="124" y="12"/>
                </a:lnTo>
                <a:lnTo>
                  <a:pt x="124" y="11"/>
                </a:lnTo>
                <a:lnTo>
                  <a:pt x="125" y="10"/>
                </a:lnTo>
                <a:lnTo>
                  <a:pt x="125" y="9"/>
                </a:lnTo>
                <a:lnTo>
                  <a:pt x="126" y="9"/>
                </a:lnTo>
                <a:lnTo>
                  <a:pt x="126" y="8"/>
                </a:lnTo>
                <a:lnTo>
                  <a:pt x="127" y="7"/>
                </a:lnTo>
                <a:lnTo>
                  <a:pt x="127" y="6"/>
                </a:lnTo>
                <a:lnTo>
                  <a:pt x="128" y="6"/>
                </a:lnTo>
                <a:lnTo>
                  <a:pt x="128" y="5"/>
                </a:lnTo>
                <a:lnTo>
                  <a:pt x="129" y="4"/>
                </a:lnTo>
                <a:lnTo>
                  <a:pt x="129" y="4"/>
                </a:lnTo>
                <a:lnTo>
                  <a:pt x="130" y="3"/>
                </a:lnTo>
                <a:lnTo>
                  <a:pt x="130" y="3"/>
                </a:lnTo>
                <a:lnTo>
                  <a:pt x="131" y="2"/>
                </a:lnTo>
                <a:lnTo>
                  <a:pt x="131" y="2"/>
                </a:lnTo>
                <a:lnTo>
                  <a:pt x="132" y="1"/>
                </a:lnTo>
                <a:lnTo>
                  <a:pt x="132" y="1"/>
                </a:lnTo>
                <a:lnTo>
                  <a:pt x="133" y="1"/>
                </a:lnTo>
                <a:lnTo>
                  <a:pt x="133" y="0"/>
                </a:lnTo>
                <a:lnTo>
                  <a:pt x="134" y="0"/>
                </a:lnTo>
                <a:lnTo>
                  <a:pt x="134" y="0"/>
                </a:lnTo>
                <a:lnTo>
                  <a:pt x="135" y="0"/>
                </a:lnTo>
                <a:lnTo>
                  <a:pt x="135" y="0"/>
                </a:lnTo>
                <a:lnTo>
                  <a:pt x="136" y="0"/>
                </a:lnTo>
                <a:lnTo>
                  <a:pt x="136" y="0"/>
                </a:lnTo>
                <a:lnTo>
                  <a:pt x="137" y="0"/>
                </a:lnTo>
                <a:lnTo>
                  <a:pt x="137" y="1"/>
                </a:lnTo>
                <a:lnTo>
                  <a:pt x="138" y="1"/>
                </a:lnTo>
                <a:lnTo>
                  <a:pt x="138" y="1"/>
                </a:lnTo>
                <a:lnTo>
                  <a:pt x="139" y="1"/>
                </a:lnTo>
                <a:lnTo>
                  <a:pt x="139" y="2"/>
                </a:lnTo>
                <a:lnTo>
                  <a:pt x="140" y="2"/>
                </a:lnTo>
                <a:lnTo>
                  <a:pt x="140" y="2"/>
                </a:lnTo>
                <a:lnTo>
                  <a:pt x="141" y="3"/>
                </a:lnTo>
                <a:lnTo>
                  <a:pt x="141" y="3"/>
                </a:lnTo>
                <a:lnTo>
                  <a:pt x="142" y="4"/>
                </a:lnTo>
                <a:lnTo>
                  <a:pt x="142" y="4"/>
                </a:lnTo>
                <a:lnTo>
                  <a:pt x="143" y="5"/>
                </a:lnTo>
                <a:lnTo>
                  <a:pt x="143" y="6"/>
                </a:lnTo>
                <a:lnTo>
                  <a:pt x="144" y="6"/>
                </a:lnTo>
                <a:lnTo>
                  <a:pt x="144" y="7"/>
                </a:lnTo>
                <a:lnTo>
                  <a:pt x="145" y="8"/>
                </a:lnTo>
                <a:lnTo>
                  <a:pt x="145" y="8"/>
                </a:lnTo>
                <a:lnTo>
                  <a:pt x="146" y="9"/>
                </a:lnTo>
                <a:lnTo>
                  <a:pt x="146" y="10"/>
                </a:lnTo>
                <a:lnTo>
                  <a:pt x="147" y="11"/>
                </a:lnTo>
                <a:lnTo>
                  <a:pt x="147" y="11"/>
                </a:lnTo>
                <a:lnTo>
                  <a:pt x="148" y="12"/>
                </a:lnTo>
                <a:lnTo>
                  <a:pt x="148" y="13"/>
                </a:lnTo>
                <a:lnTo>
                  <a:pt x="149" y="14"/>
                </a:lnTo>
                <a:lnTo>
                  <a:pt x="149" y="15"/>
                </a:lnTo>
                <a:lnTo>
                  <a:pt x="150" y="16"/>
                </a:lnTo>
                <a:lnTo>
                  <a:pt x="150" y="17"/>
                </a:lnTo>
                <a:lnTo>
                  <a:pt x="151" y="17"/>
                </a:lnTo>
                <a:lnTo>
                  <a:pt x="151" y="18"/>
                </a:lnTo>
                <a:lnTo>
                  <a:pt x="152" y="19"/>
                </a:lnTo>
                <a:lnTo>
                  <a:pt x="152" y="20"/>
                </a:lnTo>
                <a:lnTo>
                  <a:pt x="153" y="21"/>
                </a:lnTo>
                <a:lnTo>
                  <a:pt x="153" y="22"/>
                </a:lnTo>
                <a:lnTo>
                  <a:pt x="154" y="23"/>
                </a:lnTo>
                <a:lnTo>
                  <a:pt x="154" y="24"/>
                </a:lnTo>
                <a:lnTo>
                  <a:pt x="155" y="24"/>
                </a:lnTo>
                <a:lnTo>
                  <a:pt x="155" y="25"/>
                </a:lnTo>
                <a:lnTo>
                  <a:pt x="156" y="26"/>
                </a:lnTo>
                <a:lnTo>
                  <a:pt x="156" y="27"/>
                </a:lnTo>
                <a:lnTo>
                  <a:pt x="157" y="28"/>
                </a:lnTo>
                <a:lnTo>
                  <a:pt x="157" y="29"/>
                </a:lnTo>
                <a:lnTo>
                  <a:pt x="158" y="30"/>
                </a:lnTo>
                <a:lnTo>
                  <a:pt x="158" y="30"/>
                </a:lnTo>
                <a:lnTo>
                  <a:pt x="159" y="31"/>
                </a:lnTo>
                <a:lnTo>
                  <a:pt x="159" y="32"/>
                </a:lnTo>
                <a:lnTo>
                  <a:pt x="160" y="33"/>
                </a:lnTo>
                <a:lnTo>
                  <a:pt x="160" y="33"/>
                </a:lnTo>
                <a:lnTo>
                  <a:pt x="161" y="34"/>
                </a:lnTo>
                <a:lnTo>
                  <a:pt x="161" y="35"/>
                </a:lnTo>
                <a:lnTo>
                  <a:pt x="162" y="35"/>
                </a:lnTo>
                <a:lnTo>
                  <a:pt x="162" y="36"/>
                </a:lnTo>
                <a:lnTo>
                  <a:pt x="163" y="36"/>
                </a:lnTo>
                <a:lnTo>
                  <a:pt x="163" y="37"/>
                </a:lnTo>
                <a:lnTo>
                  <a:pt x="164" y="37"/>
                </a:lnTo>
                <a:lnTo>
                  <a:pt x="164" y="38"/>
                </a:lnTo>
                <a:lnTo>
                  <a:pt x="165" y="38"/>
                </a:lnTo>
                <a:lnTo>
                  <a:pt x="165" y="39"/>
                </a:lnTo>
                <a:lnTo>
                  <a:pt x="166" y="40"/>
                </a:lnTo>
                <a:lnTo>
                  <a:pt x="166" y="40"/>
                </a:lnTo>
                <a:lnTo>
                  <a:pt x="167" y="41"/>
                </a:lnTo>
                <a:lnTo>
                  <a:pt x="167" y="41"/>
                </a:lnTo>
                <a:lnTo>
                  <a:pt x="168" y="42"/>
                </a:lnTo>
                <a:lnTo>
                  <a:pt x="168" y="42"/>
                </a:lnTo>
                <a:lnTo>
                  <a:pt x="169" y="43"/>
                </a:lnTo>
                <a:lnTo>
                  <a:pt x="169" y="43"/>
                </a:lnTo>
                <a:lnTo>
                  <a:pt x="170" y="44"/>
                </a:lnTo>
                <a:lnTo>
                  <a:pt x="170" y="44"/>
                </a:lnTo>
                <a:lnTo>
                  <a:pt x="171" y="45"/>
                </a:lnTo>
                <a:lnTo>
                  <a:pt x="171" y="45"/>
                </a:lnTo>
                <a:lnTo>
                  <a:pt x="172" y="45"/>
                </a:lnTo>
                <a:lnTo>
                  <a:pt x="172" y="46"/>
                </a:lnTo>
                <a:lnTo>
                  <a:pt x="173" y="46"/>
                </a:lnTo>
                <a:lnTo>
                  <a:pt x="173" y="46"/>
                </a:lnTo>
                <a:lnTo>
                  <a:pt x="174" y="46"/>
                </a:lnTo>
                <a:lnTo>
                  <a:pt x="174" y="47"/>
                </a:lnTo>
                <a:lnTo>
                  <a:pt x="175" y="47"/>
                </a:lnTo>
                <a:lnTo>
                  <a:pt x="175" y="47"/>
                </a:lnTo>
                <a:lnTo>
                  <a:pt x="176" y="47"/>
                </a:lnTo>
                <a:lnTo>
                  <a:pt x="176" y="47"/>
                </a:lnTo>
                <a:lnTo>
                  <a:pt x="177" y="47"/>
                </a:lnTo>
                <a:lnTo>
                  <a:pt x="177" y="47"/>
                </a:lnTo>
                <a:lnTo>
                  <a:pt x="178" y="47"/>
                </a:lnTo>
                <a:lnTo>
                  <a:pt x="178" y="47"/>
                </a:lnTo>
                <a:lnTo>
                  <a:pt x="179" y="47"/>
                </a:lnTo>
                <a:lnTo>
                  <a:pt x="179" y="47"/>
                </a:lnTo>
                <a:lnTo>
                  <a:pt x="180" y="47"/>
                </a:lnTo>
                <a:lnTo>
                  <a:pt x="180" y="47"/>
                </a:lnTo>
                <a:lnTo>
                  <a:pt x="181" y="47"/>
                </a:lnTo>
                <a:lnTo>
                  <a:pt x="181" y="47"/>
                </a:lnTo>
                <a:lnTo>
                  <a:pt x="182" y="47"/>
                </a:lnTo>
                <a:lnTo>
                  <a:pt x="183" y="47"/>
                </a:lnTo>
                <a:lnTo>
                  <a:pt x="183" y="47"/>
                </a:lnTo>
                <a:lnTo>
                  <a:pt x="184" y="47"/>
                </a:lnTo>
                <a:lnTo>
                  <a:pt x="184" y="47"/>
                </a:lnTo>
                <a:lnTo>
                  <a:pt x="185" y="47"/>
                </a:lnTo>
                <a:lnTo>
                  <a:pt x="185" y="46"/>
                </a:lnTo>
                <a:lnTo>
                  <a:pt x="186" y="46"/>
                </a:lnTo>
                <a:lnTo>
                  <a:pt x="186" y="46"/>
                </a:lnTo>
                <a:lnTo>
                  <a:pt x="187" y="46"/>
                </a:lnTo>
                <a:lnTo>
                  <a:pt x="187" y="46"/>
                </a:lnTo>
                <a:lnTo>
                  <a:pt x="188" y="45"/>
                </a:lnTo>
                <a:lnTo>
                  <a:pt x="188" y="45"/>
                </a:lnTo>
                <a:lnTo>
                  <a:pt x="189" y="45"/>
                </a:lnTo>
                <a:lnTo>
                  <a:pt x="189" y="45"/>
                </a:lnTo>
                <a:lnTo>
                  <a:pt x="190" y="44"/>
                </a:lnTo>
                <a:lnTo>
                  <a:pt x="190" y="44"/>
                </a:lnTo>
                <a:lnTo>
                  <a:pt x="191" y="43"/>
                </a:lnTo>
                <a:lnTo>
                  <a:pt x="191" y="43"/>
                </a:lnTo>
                <a:lnTo>
                  <a:pt x="192" y="43"/>
                </a:lnTo>
                <a:lnTo>
                  <a:pt x="192" y="42"/>
                </a:lnTo>
                <a:lnTo>
                  <a:pt x="193" y="42"/>
                </a:lnTo>
                <a:lnTo>
                  <a:pt x="193" y="41"/>
                </a:lnTo>
                <a:lnTo>
                  <a:pt x="194" y="40"/>
                </a:lnTo>
                <a:lnTo>
                  <a:pt x="194" y="40"/>
                </a:lnTo>
                <a:lnTo>
                  <a:pt x="195" y="39"/>
                </a:lnTo>
                <a:lnTo>
                  <a:pt x="195" y="39"/>
                </a:lnTo>
                <a:lnTo>
                  <a:pt x="196" y="38"/>
                </a:lnTo>
                <a:lnTo>
                  <a:pt x="196" y="38"/>
                </a:lnTo>
                <a:lnTo>
                  <a:pt x="197" y="37"/>
                </a:lnTo>
                <a:lnTo>
                  <a:pt x="197" y="37"/>
                </a:lnTo>
                <a:lnTo>
                  <a:pt x="198" y="36"/>
                </a:lnTo>
                <a:lnTo>
                  <a:pt x="198" y="35"/>
                </a:lnTo>
                <a:lnTo>
                  <a:pt x="199" y="35"/>
                </a:lnTo>
                <a:lnTo>
                  <a:pt x="199" y="34"/>
                </a:lnTo>
                <a:lnTo>
                  <a:pt x="200" y="34"/>
                </a:lnTo>
                <a:lnTo>
                  <a:pt x="200" y="33"/>
                </a:lnTo>
                <a:lnTo>
                  <a:pt x="201" y="32"/>
                </a:lnTo>
                <a:lnTo>
                  <a:pt x="201" y="32"/>
                </a:lnTo>
                <a:lnTo>
                  <a:pt x="202" y="31"/>
                </a:lnTo>
                <a:lnTo>
                  <a:pt x="202" y="30"/>
                </a:lnTo>
                <a:lnTo>
                  <a:pt x="203" y="30"/>
                </a:lnTo>
                <a:lnTo>
                  <a:pt x="203" y="29"/>
                </a:lnTo>
                <a:lnTo>
                  <a:pt x="204" y="28"/>
                </a:lnTo>
                <a:lnTo>
                  <a:pt x="204" y="28"/>
                </a:lnTo>
                <a:lnTo>
                  <a:pt x="205" y="27"/>
                </a:lnTo>
                <a:lnTo>
                  <a:pt x="205" y="26"/>
                </a:lnTo>
                <a:lnTo>
                  <a:pt x="206" y="26"/>
                </a:lnTo>
                <a:lnTo>
                  <a:pt x="206" y="25"/>
                </a:lnTo>
                <a:lnTo>
                  <a:pt x="207" y="24"/>
                </a:lnTo>
                <a:lnTo>
                  <a:pt x="207" y="23"/>
                </a:lnTo>
                <a:lnTo>
                  <a:pt x="208" y="23"/>
                </a:lnTo>
                <a:lnTo>
                  <a:pt x="208" y="22"/>
                </a:lnTo>
                <a:lnTo>
                  <a:pt x="209" y="21"/>
                </a:lnTo>
                <a:lnTo>
                  <a:pt x="209" y="20"/>
                </a:lnTo>
                <a:lnTo>
                  <a:pt x="210" y="20"/>
                </a:lnTo>
                <a:lnTo>
                  <a:pt x="210" y="19"/>
                </a:lnTo>
                <a:lnTo>
                  <a:pt x="211" y="18"/>
                </a:lnTo>
                <a:lnTo>
                  <a:pt x="211" y="18"/>
                </a:lnTo>
                <a:lnTo>
                  <a:pt x="212" y="17"/>
                </a:lnTo>
                <a:lnTo>
                  <a:pt x="212" y="17"/>
                </a:lnTo>
                <a:lnTo>
                  <a:pt x="213" y="16"/>
                </a:lnTo>
                <a:lnTo>
                  <a:pt x="213" y="16"/>
                </a:lnTo>
                <a:lnTo>
                  <a:pt x="214" y="16"/>
                </a:lnTo>
                <a:lnTo>
                  <a:pt x="214" y="15"/>
                </a:lnTo>
                <a:lnTo>
                  <a:pt x="215" y="15"/>
                </a:lnTo>
                <a:lnTo>
                  <a:pt x="215" y="14"/>
                </a:lnTo>
                <a:lnTo>
                  <a:pt x="216" y="14"/>
                </a:lnTo>
                <a:lnTo>
                  <a:pt x="216" y="14"/>
                </a:lnTo>
                <a:lnTo>
                  <a:pt x="217" y="13"/>
                </a:lnTo>
                <a:lnTo>
                  <a:pt x="217" y="13"/>
                </a:lnTo>
                <a:lnTo>
                  <a:pt x="218" y="13"/>
                </a:lnTo>
                <a:lnTo>
                  <a:pt x="218" y="13"/>
                </a:lnTo>
                <a:lnTo>
                  <a:pt x="219" y="13"/>
                </a:lnTo>
                <a:lnTo>
                  <a:pt x="219" y="12"/>
                </a:lnTo>
                <a:lnTo>
                  <a:pt x="220" y="12"/>
                </a:lnTo>
                <a:lnTo>
                  <a:pt x="220" y="12"/>
                </a:lnTo>
                <a:lnTo>
                  <a:pt x="221" y="12"/>
                </a:lnTo>
                <a:lnTo>
                  <a:pt x="221" y="12"/>
                </a:lnTo>
                <a:lnTo>
                  <a:pt x="222" y="12"/>
                </a:lnTo>
                <a:lnTo>
                  <a:pt x="222" y="12"/>
                </a:lnTo>
                <a:lnTo>
                  <a:pt x="223" y="12"/>
                </a:lnTo>
                <a:lnTo>
                  <a:pt x="223" y="12"/>
                </a:lnTo>
                <a:lnTo>
                  <a:pt x="224" y="12"/>
                </a:lnTo>
                <a:lnTo>
                  <a:pt x="224" y="12"/>
                </a:lnTo>
                <a:lnTo>
                  <a:pt x="225" y="12"/>
                </a:lnTo>
                <a:lnTo>
                  <a:pt x="225" y="12"/>
                </a:lnTo>
                <a:lnTo>
                  <a:pt x="226" y="12"/>
                </a:lnTo>
                <a:lnTo>
                  <a:pt x="226" y="12"/>
                </a:lnTo>
                <a:lnTo>
                  <a:pt x="227" y="13"/>
                </a:lnTo>
                <a:lnTo>
                  <a:pt x="227" y="13"/>
                </a:lnTo>
                <a:lnTo>
                  <a:pt x="228" y="13"/>
                </a:lnTo>
                <a:lnTo>
                  <a:pt x="228" y="13"/>
                </a:lnTo>
                <a:lnTo>
                  <a:pt x="229" y="13"/>
                </a:lnTo>
                <a:lnTo>
                  <a:pt x="229" y="14"/>
                </a:lnTo>
                <a:lnTo>
                  <a:pt x="230" y="14"/>
                </a:lnTo>
                <a:lnTo>
                  <a:pt x="230" y="14"/>
                </a:lnTo>
                <a:lnTo>
                  <a:pt x="231" y="15"/>
                </a:lnTo>
                <a:lnTo>
                  <a:pt x="231" y="15"/>
                </a:lnTo>
                <a:lnTo>
                  <a:pt x="232" y="15"/>
                </a:lnTo>
                <a:lnTo>
                  <a:pt x="232" y="16"/>
                </a:lnTo>
                <a:lnTo>
                  <a:pt x="233" y="16"/>
                </a:lnTo>
                <a:lnTo>
                  <a:pt x="233" y="17"/>
                </a:lnTo>
                <a:lnTo>
                  <a:pt x="234" y="17"/>
                </a:lnTo>
                <a:lnTo>
                  <a:pt x="234" y="17"/>
                </a:lnTo>
                <a:lnTo>
                  <a:pt x="235" y="18"/>
                </a:lnTo>
                <a:lnTo>
                  <a:pt x="235" y="18"/>
                </a:lnTo>
                <a:lnTo>
                  <a:pt x="236" y="18"/>
                </a:lnTo>
                <a:lnTo>
                  <a:pt x="236" y="19"/>
                </a:lnTo>
                <a:lnTo>
                  <a:pt x="237" y="19"/>
                </a:lnTo>
                <a:lnTo>
                  <a:pt x="237" y="20"/>
                </a:lnTo>
                <a:lnTo>
                  <a:pt x="238" y="20"/>
                </a:lnTo>
                <a:lnTo>
                  <a:pt x="238" y="20"/>
                </a:lnTo>
                <a:lnTo>
                  <a:pt x="239" y="21"/>
                </a:lnTo>
                <a:lnTo>
                  <a:pt x="239" y="21"/>
                </a:lnTo>
                <a:lnTo>
                  <a:pt x="240" y="21"/>
                </a:lnTo>
                <a:lnTo>
                  <a:pt x="240" y="22"/>
                </a:lnTo>
                <a:lnTo>
                  <a:pt x="241" y="22"/>
                </a:lnTo>
                <a:lnTo>
                  <a:pt x="241" y="22"/>
                </a:lnTo>
                <a:lnTo>
                  <a:pt x="242" y="23"/>
                </a:lnTo>
                <a:lnTo>
                  <a:pt x="242" y="23"/>
                </a:lnTo>
                <a:lnTo>
                  <a:pt x="243" y="23"/>
                </a:lnTo>
                <a:lnTo>
                  <a:pt x="243" y="23"/>
                </a:lnTo>
                <a:lnTo>
                  <a:pt x="244" y="23"/>
                </a:lnTo>
                <a:lnTo>
                  <a:pt x="244" y="23"/>
                </a:lnTo>
                <a:lnTo>
                  <a:pt x="245" y="24"/>
                </a:lnTo>
                <a:lnTo>
                  <a:pt x="245" y="24"/>
                </a:lnTo>
                <a:lnTo>
                  <a:pt x="246" y="24"/>
                </a:lnTo>
                <a:lnTo>
                  <a:pt x="247" y="24"/>
                </a:lnTo>
                <a:lnTo>
                  <a:pt x="247" y="24"/>
                </a:lnTo>
                <a:lnTo>
                  <a:pt x="248" y="24"/>
                </a:lnTo>
                <a:lnTo>
                  <a:pt x="248" y="24"/>
                </a:lnTo>
                <a:lnTo>
                  <a:pt x="249" y="24"/>
                </a:lnTo>
                <a:lnTo>
                  <a:pt x="249" y="24"/>
                </a:lnTo>
                <a:lnTo>
                  <a:pt x="250" y="24"/>
                </a:lnTo>
                <a:lnTo>
                  <a:pt x="250" y="24"/>
                </a:lnTo>
                <a:lnTo>
                  <a:pt x="251" y="24"/>
                </a:lnTo>
                <a:lnTo>
                  <a:pt x="251" y="24"/>
                </a:lnTo>
                <a:lnTo>
                  <a:pt x="252" y="24"/>
                </a:lnTo>
                <a:lnTo>
                  <a:pt x="252" y="24"/>
                </a:lnTo>
                <a:lnTo>
                  <a:pt x="253" y="24"/>
                </a:lnTo>
                <a:lnTo>
                  <a:pt x="253" y="25"/>
                </a:lnTo>
                <a:lnTo>
                  <a:pt x="254" y="25"/>
                </a:lnTo>
                <a:lnTo>
                  <a:pt x="254" y="25"/>
                </a:lnTo>
                <a:lnTo>
                  <a:pt x="255" y="25"/>
                </a:lnTo>
                <a:lnTo>
                  <a:pt x="255" y="26"/>
                </a:lnTo>
                <a:lnTo>
                  <a:pt x="256" y="26"/>
                </a:lnTo>
                <a:lnTo>
                  <a:pt x="256" y="26"/>
                </a:lnTo>
                <a:lnTo>
                  <a:pt x="257" y="27"/>
                </a:lnTo>
                <a:lnTo>
                  <a:pt x="257" y="27"/>
                </a:lnTo>
                <a:lnTo>
                  <a:pt x="258" y="27"/>
                </a:lnTo>
                <a:lnTo>
                  <a:pt x="258" y="28"/>
                </a:lnTo>
                <a:lnTo>
                  <a:pt x="259" y="28"/>
                </a:lnTo>
                <a:lnTo>
                  <a:pt x="259" y="29"/>
                </a:lnTo>
                <a:lnTo>
                  <a:pt x="260" y="29"/>
                </a:lnTo>
                <a:lnTo>
                  <a:pt x="260" y="30"/>
                </a:lnTo>
                <a:lnTo>
                  <a:pt x="261" y="30"/>
                </a:lnTo>
                <a:lnTo>
                  <a:pt x="261" y="31"/>
                </a:lnTo>
                <a:lnTo>
                  <a:pt x="262" y="31"/>
                </a:lnTo>
                <a:lnTo>
                  <a:pt x="262" y="32"/>
                </a:lnTo>
                <a:lnTo>
                  <a:pt x="263" y="32"/>
                </a:lnTo>
                <a:lnTo>
                  <a:pt x="263" y="33"/>
                </a:lnTo>
                <a:lnTo>
                  <a:pt x="264" y="33"/>
                </a:lnTo>
                <a:lnTo>
                  <a:pt x="264" y="34"/>
                </a:lnTo>
                <a:lnTo>
                  <a:pt x="265" y="34"/>
                </a:lnTo>
                <a:lnTo>
                  <a:pt x="265" y="35"/>
                </a:lnTo>
                <a:lnTo>
                  <a:pt x="266" y="36"/>
                </a:lnTo>
                <a:lnTo>
                  <a:pt x="266" y="36"/>
                </a:lnTo>
                <a:lnTo>
                  <a:pt x="267" y="37"/>
                </a:lnTo>
                <a:lnTo>
                  <a:pt x="267" y="38"/>
                </a:lnTo>
                <a:lnTo>
                  <a:pt x="268" y="38"/>
                </a:lnTo>
                <a:lnTo>
                  <a:pt x="268" y="39"/>
                </a:lnTo>
                <a:lnTo>
                  <a:pt x="269" y="40"/>
                </a:lnTo>
                <a:lnTo>
                  <a:pt x="269" y="40"/>
                </a:lnTo>
                <a:lnTo>
                  <a:pt x="270" y="41"/>
                </a:lnTo>
                <a:lnTo>
                  <a:pt x="270" y="42"/>
                </a:lnTo>
                <a:lnTo>
                  <a:pt x="271" y="42"/>
                </a:lnTo>
                <a:lnTo>
                  <a:pt x="271" y="43"/>
                </a:lnTo>
                <a:lnTo>
                  <a:pt x="272" y="44"/>
                </a:lnTo>
                <a:lnTo>
                  <a:pt x="272" y="44"/>
                </a:lnTo>
                <a:lnTo>
                  <a:pt x="273" y="45"/>
                </a:lnTo>
                <a:lnTo>
                  <a:pt x="273" y="45"/>
                </a:lnTo>
                <a:lnTo>
                  <a:pt x="274" y="46"/>
                </a:lnTo>
                <a:lnTo>
                  <a:pt x="274" y="47"/>
                </a:lnTo>
                <a:lnTo>
                  <a:pt x="275" y="47"/>
                </a:lnTo>
                <a:lnTo>
                  <a:pt x="275" y="47"/>
                </a:lnTo>
                <a:lnTo>
                  <a:pt x="276" y="48"/>
                </a:lnTo>
                <a:lnTo>
                  <a:pt x="276" y="48"/>
                </a:lnTo>
                <a:lnTo>
                  <a:pt x="277" y="49"/>
                </a:lnTo>
                <a:lnTo>
                  <a:pt x="277" y="49"/>
                </a:lnTo>
                <a:lnTo>
                  <a:pt x="278" y="49"/>
                </a:lnTo>
                <a:lnTo>
                  <a:pt x="278" y="50"/>
                </a:lnTo>
                <a:lnTo>
                  <a:pt x="279" y="50"/>
                </a:lnTo>
                <a:lnTo>
                  <a:pt x="279" y="50"/>
                </a:lnTo>
                <a:lnTo>
                  <a:pt x="280" y="50"/>
                </a:lnTo>
                <a:lnTo>
                  <a:pt x="280" y="51"/>
                </a:lnTo>
                <a:lnTo>
                  <a:pt x="281" y="51"/>
                </a:lnTo>
                <a:lnTo>
                  <a:pt x="281" y="51"/>
                </a:lnTo>
                <a:lnTo>
                  <a:pt x="282" y="51"/>
                </a:lnTo>
                <a:lnTo>
                  <a:pt x="282" y="51"/>
                </a:lnTo>
                <a:lnTo>
                  <a:pt x="283" y="50"/>
                </a:lnTo>
                <a:lnTo>
                  <a:pt x="283" y="50"/>
                </a:lnTo>
                <a:lnTo>
                  <a:pt x="284" y="50"/>
                </a:lnTo>
                <a:lnTo>
                  <a:pt x="284" y="50"/>
                </a:lnTo>
                <a:lnTo>
                  <a:pt x="285" y="50"/>
                </a:lnTo>
                <a:lnTo>
                  <a:pt x="285" y="49"/>
                </a:lnTo>
                <a:lnTo>
                  <a:pt x="286" y="49"/>
                </a:lnTo>
                <a:lnTo>
                  <a:pt x="286" y="49"/>
                </a:lnTo>
                <a:lnTo>
                  <a:pt x="287" y="48"/>
                </a:lnTo>
                <a:lnTo>
                  <a:pt x="287" y="48"/>
                </a:lnTo>
                <a:lnTo>
                  <a:pt x="288" y="47"/>
                </a:lnTo>
                <a:lnTo>
                  <a:pt x="288" y="47"/>
                </a:lnTo>
                <a:lnTo>
                  <a:pt x="289" y="46"/>
                </a:lnTo>
                <a:lnTo>
                  <a:pt x="289" y="46"/>
                </a:lnTo>
                <a:lnTo>
                  <a:pt x="290" y="45"/>
                </a:lnTo>
                <a:lnTo>
                  <a:pt x="290" y="45"/>
                </a:lnTo>
                <a:lnTo>
                  <a:pt x="291" y="44"/>
                </a:lnTo>
                <a:lnTo>
                  <a:pt x="291" y="44"/>
                </a:lnTo>
                <a:lnTo>
                  <a:pt x="292" y="43"/>
                </a:lnTo>
                <a:lnTo>
                  <a:pt x="292" y="43"/>
                </a:lnTo>
                <a:lnTo>
                  <a:pt x="293" y="42"/>
                </a:lnTo>
                <a:lnTo>
                  <a:pt x="293" y="42"/>
                </a:lnTo>
                <a:lnTo>
                  <a:pt x="294" y="41"/>
                </a:lnTo>
                <a:lnTo>
                  <a:pt x="294" y="41"/>
                </a:lnTo>
                <a:lnTo>
                  <a:pt x="295" y="40"/>
                </a:lnTo>
                <a:lnTo>
                  <a:pt x="295" y="40"/>
                </a:lnTo>
                <a:lnTo>
                  <a:pt x="296" y="39"/>
                </a:lnTo>
                <a:lnTo>
                  <a:pt x="296" y="39"/>
                </a:lnTo>
                <a:lnTo>
                  <a:pt x="297" y="38"/>
                </a:lnTo>
                <a:lnTo>
                  <a:pt x="297" y="38"/>
                </a:lnTo>
                <a:lnTo>
                  <a:pt x="298" y="38"/>
                </a:lnTo>
                <a:lnTo>
                  <a:pt x="298" y="37"/>
                </a:lnTo>
                <a:lnTo>
                  <a:pt x="299" y="37"/>
                </a:lnTo>
                <a:lnTo>
                  <a:pt x="299" y="37"/>
                </a:lnTo>
                <a:lnTo>
                  <a:pt x="300" y="37"/>
                </a:lnTo>
                <a:lnTo>
                  <a:pt x="300" y="36"/>
                </a:lnTo>
                <a:lnTo>
                  <a:pt x="301" y="36"/>
                </a:lnTo>
                <a:lnTo>
                  <a:pt x="301" y="36"/>
                </a:lnTo>
                <a:lnTo>
                  <a:pt x="302" y="35"/>
                </a:lnTo>
                <a:lnTo>
                  <a:pt x="302" y="35"/>
                </a:lnTo>
                <a:lnTo>
                  <a:pt x="303" y="35"/>
                </a:lnTo>
                <a:lnTo>
                  <a:pt x="303" y="35"/>
                </a:lnTo>
                <a:lnTo>
                  <a:pt x="304" y="35"/>
                </a:lnTo>
                <a:lnTo>
                  <a:pt x="304" y="34"/>
                </a:lnTo>
                <a:lnTo>
                  <a:pt x="305" y="34"/>
                </a:lnTo>
                <a:lnTo>
                  <a:pt x="305" y="34"/>
                </a:lnTo>
                <a:lnTo>
                  <a:pt x="306" y="34"/>
                </a:lnTo>
                <a:lnTo>
                  <a:pt x="306" y="34"/>
                </a:lnTo>
                <a:lnTo>
                  <a:pt x="307" y="34"/>
                </a:lnTo>
                <a:lnTo>
                  <a:pt x="307" y="34"/>
                </a:lnTo>
                <a:lnTo>
                  <a:pt x="308" y="35"/>
                </a:lnTo>
                <a:lnTo>
                  <a:pt x="308" y="35"/>
                </a:lnTo>
                <a:lnTo>
                  <a:pt x="309" y="35"/>
                </a:lnTo>
                <a:lnTo>
                  <a:pt x="310" y="35"/>
                </a:lnTo>
                <a:lnTo>
                  <a:pt x="310" y="35"/>
                </a:lnTo>
                <a:lnTo>
                  <a:pt x="311" y="35"/>
                </a:lnTo>
                <a:lnTo>
                  <a:pt x="311" y="36"/>
                </a:lnTo>
                <a:lnTo>
                  <a:pt x="312" y="36"/>
                </a:lnTo>
                <a:lnTo>
                  <a:pt x="312" y="36"/>
                </a:lnTo>
                <a:lnTo>
                  <a:pt x="313" y="36"/>
                </a:lnTo>
                <a:lnTo>
                  <a:pt x="313" y="37"/>
                </a:lnTo>
                <a:lnTo>
                  <a:pt x="314" y="37"/>
                </a:lnTo>
                <a:lnTo>
                  <a:pt x="314" y="37"/>
                </a:lnTo>
                <a:lnTo>
                  <a:pt x="315" y="37"/>
                </a:lnTo>
                <a:lnTo>
                  <a:pt x="315" y="38"/>
                </a:lnTo>
                <a:lnTo>
                  <a:pt x="316" y="38"/>
                </a:lnTo>
                <a:lnTo>
                  <a:pt x="316" y="38"/>
                </a:lnTo>
                <a:lnTo>
                  <a:pt x="317" y="39"/>
                </a:lnTo>
                <a:lnTo>
                  <a:pt x="317" y="39"/>
                </a:lnTo>
                <a:lnTo>
                  <a:pt x="318" y="39"/>
                </a:lnTo>
                <a:lnTo>
                  <a:pt x="318" y="40"/>
                </a:lnTo>
                <a:lnTo>
                  <a:pt x="319" y="40"/>
                </a:lnTo>
                <a:lnTo>
                  <a:pt x="319" y="40"/>
                </a:lnTo>
                <a:lnTo>
                  <a:pt x="320" y="40"/>
                </a:lnTo>
                <a:lnTo>
                  <a:pt x="320" y="41"/>
                </a:lnTo>
                <a:lnTo>
                  <a:pt x="321" y="41"/>
                </a:lnTo>
                <a:lnTo>
                  <a:pt x="321" y="41"/>
                </a:lnTo>
                <a:lnTo>
                  <a:pt x="322" y="41"/>
                </a:lnTo>
                <a:lnTo>
                  <a:pt x="322" y="41"/>
                </a:lnTo>
                <a:lnTo>
                  <a:pt x="323" y="41"/>
                </a:lnTo>
                <a:lnTo>
                  <a:pt x="323" y="41"/>
                </a:lnTo>
                <a:lnTo>
                  <a:pt x="324" y="41"/>
                </a:lnTo>
                <a:lnTo>
                  <a:pt x="324" y="41"/>
                </a:lnTo>
                <a:lnTo>
                  <a:pt x="325" y="41"/>
                </a:lnTo>
                <a:lnTo>
                  <a:pt x="325" y="41"/>
                </a:lnTo>
                <a:lnTo>
                  <a:pt x="326" y="41"/>
                </a:lnTo>
                <a:lnTo>
                  <a:pt x="326" y="41"/>
                </a:lnTo>
                <a:lnTo>
                  <a:pt x="327" y="41"/>
                </a:lnTo>
                <a:lnTo>
                  <a:pt x="327" y="41"/>
                </a:lnTo>
                <a:lnTo>
                  <a:pt x="328" y="40"/>
                </a:lnTo>
                <a:lnTo>
                  <a:pt x="328" y="40"/>
                </a:lnTo>
                <a:lnTo>
                  <a:pt x="329" y="40"/>
                </a:lnTo>
                <a:lnTo>
                  <a:pt x="329" y="40"/>
                </a:lnTo>
                <a:lnTo>
                  <a:pt x="330" y="40"/>
                </a:lnTo>
                <a:lnTo>
                  <a:pt x="330" y="40"/>
                </a:lnTo>
                <a:lnTo>
                  <a:pt x="331" y="39"/>
                </a:lnTo>
                <a:lnTo>
                  <a:pt x="331" y="39"/>
                </a:lnTo>
                <a:lnTo>
                  <a:pt x="332" y="39"/>
                </a:lnTo>
                <a:lnTo>
                  <a:pt x="332" y="39"/>
                </a:lnTo>
                <a:lnTo>
                  <a:pt x="333" y="38"/>
                </a:lnTo>
                <a:lnTo>
                  <a:pt x="333" y="38"/>
                </a:lnTo>
                <a:lnTo>
                  <a:pt x="334" y="38"/>
                </a:lnTo>
                <a:lnTo>
                  <a:pt x="334" y="37"/>
                </a:lnTo>
                <a:lnTo>
                  <a:pt x="335" y="37"/>
                </a:lnTo>
                <a:lnTo>
                  <a:pt x="335" y="36"/>
                </a:lnTo>
                <a:lnTo>
                  <a:pt x="336" y="36"/>
                </a:lnTo>
                <a:lnTo>
                  <a:pt x="336" y="36"/>
                </a:lnTo>
                <a:lnTo>
                  <a:pt x="337" y="35"/>
                </a:lnTo>
                <a:lnTo>
                  <a:pt x="337" y="35"/>
                </a:lnTo>
                <a:lnTo>
                  <a:pt x="338" y="34"/>
                </a:lnTo>
                <a:lnTo>
                  <a:pt x="338" y="34"/>
                </a:lnTo>
                <a:lnTo>
                  <a:pt x="339" y="33"/>
                </a:lnTo>
                <a:lnTo>
                  <a:pt x="339" y="33"/>
                </a:lnTo>
                <a:lnTo>
                  <a:pt x="340" y="32"/>
                </a:lnTo>
                <a:lnTo>
                  <a:pt x="340" y="31"/>
                </a:lnTo>
                <a:lnTo>
                  <a:pt x="341" y="31"/>
                </a:lnTo>
                <a:lnTo>
                  <a:pt x="341" y="30"/>
                </a:lnTo>
                <a:lnTo>
                  <a:pt x="342" y="30"/>
                </a:lnTo>
                <a:lnTo>
                  <a:pt x="342" y="29"/>
                </a:lnTo>
                <a:lnTo>
                  <a:pt x="343" y="29"/>
                </a:lnTo>
                <a:lnTo>
                  <a:pt x="343" y="28"/>
                </a:lnTo>
                <a:lnTo>
                  <a:pt x="344" y="28"/>
                </a:lnTo>
                <a:lnTo>
                  <a:pt x="344" y="27"/>
                </a:lnTo>
                <a:lnTo>
                  <a:pt x="345" y="27"/>
                </a:lnTo>
                <a:lnTo>
                  <a:pt x="345" y="27"/>
                </a:lnTo>
                <a:lnTo>
                  <a:pt x="346" y="27"/>
                </a:lnTo>
                <a:lnTo>
                  <a:pt x="346" y="27"/>
                </a:lnTo>
                <a:lnTo>
                  <a:pt x="347" y="26"/>
                </a:lnTo>
                <a:lnTo>
                  <a:pt x="347" y="26"/>
                </a:lnTo>
                <a:lnTo>
                  <a:pt x="348" y="26"/>
                </a:lnTo>
                <a:lnTo>
                  <a:pt x="348" y="26"/>
                </a:lnTo>
                <a:lnTo>
                  <a:pt x="349" y="26"/>
                </a:lnTo>
                <a:lnTo>
                  <a:pt x="349" y="26"/>
                </a:lnTo>
                <a:lnTo>
                  <a:pt x="350" y="26"/>
                </a:lnTo>
                <a:lnTo>
                  <a:pt x="350" y="26"/>
                </a:lnTo>
                <a:lnTo>
                  <a:pt x="351" y="26"/>
                </a:lnTo>
                <a:lnTo>
                  <a:pt x="351" y="26"/>
                </a:lnTo>
                <a:lnTo>
                  <a:pt x="352" y="25"/>
                </a:lnTo>
                <a:lnTo>
                  <a:pt x="352" y="25"/>
                </a:lnTo>
                <a:lnTo>
                  <a:pt x="353" y="25"/>
                </a:lnTo>
                <a:lnTo>
                  <a:pt x="353" y="25"/>
                </a:lnTo>
                <a:lnTo>
                  <a:pt x="354" y="24"/>
                </a:lnTo>
                <a:lnTo>
                  <a:pt x="354" y="24"/>
                </a:lnTo>
                <a:lnTo>
                  <a:pt x="355" y="24"/>
                </a:lnTo>
                <a:lnTo>
                  <a:pt x="355" y="23"/>
                </a:lnTo>
                <a:lnTo>
                  <a:pt x="356" y="23"/>
                </a:lnTo>
                <a:lnTo>
                  <a:pt x="356" y="23"/>
                </a:lnTo>
                <a:lnTo>
                  <a:pt x="357" y="22"/>
                </a:lnTo>
                <a:lnTo>
                  <a:pt x="357" y="22"/>
                </a:lnTo>
                <a:lnTo>
                  <a:pt x="358" y="22"/>
                </a:lnTo>
                <a:lnTo>
                  <a:pt x="358" y="21"/>
                </a:lnTo>
                <a:lnTo>
                  <a:pt x="359" y="21"/>
                </a:lnTo>
                <a:lnTo>
                  <a:pt x="359" y="21"/>
                </a:lnTo>
                <a:lnTo>
                  <a:pt x="360" y="21"/>
                </a:lnTo>
                <a:lnTo>
                  <a:pt x="360" y="21"/>
                </a:lnTo>
                <a:lnTo>
                  <a:pt x="361" y="20"/>
                </a:lnTo>
                <a:lnTo>
                  <a:pt x="361" y="20"/>
                </a:lnTo>
                <a:lnTo>
                  <a:pt x="362" y="20"/>
                </a:lnTo>
                <a:lnTo>
                  <a:pt x="362" y="20"/>
                </a:lnTo>
                <a:lnTo>
                  <a:pt x="363" y="20"/>
                </a:lnTo>
                <a:lnTo>
                  <a:pt x="363" y="20"/>
                </a:lnTo>
                <a:lnTo>
                  <a:pt x="364" y="20"/>
                </a:lnTo>
                <a:lnTo>
                  <a:pt x="364" y="21"/>
                </a:lnTo>
                <a:lnTo>
                  <a:pt x="365" y="21"/>
                </a:lnTo>
                <a:lnTo>
                  <a:pt x="365" y="21"/>
                </a:lnTo>
                <a:lnTo>
                  <a:pt x="366" y="21"/>
                </a:lnTo>
                <a:lnTo>
                  <a:pt x="366" y="22"/>
                </a:lnTo>
                <a:lnTo>
                  <a:pt x="367" y="22"/>
                </a:lnTo>
                <a:lnTo>
                  <a:pt x="367" y="22"/>
                </a:lnTo>
                <a:lnTo>
                  <a:pt x="368" y="22"/>
                </a:lnTo>
                <a:lnTo>
                  <a:pt x="368" y="23"/>
                </a:lnTo>
                <a:lnTo>
                  <a:pt x="369" y="23"/>
                </a:lnTo>
                <a:lnTo>
                  <a:pt x="369" y="23"/>
                </a:lnTo>
                <a:lnTo>
                  <a:pt x="370" y="23"/>
                </a:lnTo>
                <a:lnTo>
                  <a:pt x="370" y="23"/>
                </a:lnTo>
                <a:lnTo>
                  <a:pt x="371" y="24"/>
                </a:lnTo>
                <a:lnTo>
                  <a:pt x="371" y="24"/>
                </a:lnTo>
                <a:lnTo>
                  <a:pt x="372" y="24"/>
                </a:lnTo>
                <a:lnTo>
                  <a:pt x="372" y="24"/>
                </a:lnTo>
                <a:lnTo>
                  <a:pt x="373" y="24"/>
                </a:lnTo>
                <a:lnTo>
                  <a:pt x="374" y="24"/>
                </a:lnTo>
                <a:lnTo>
                  <a:pt x="374" y="24"/>
                </a:lnTo>
                <a:lnTo>
                  <a:pt x="375" y="24"/>
                </a:lnTo>
                <a:lnTo>
                  <a:pt x="375" y="25"/>
                </a:lnTo>
                <a:lnTo>
                  <a:pt x="376" y="25"/>
                </a:lnTo>
                <a:lnTo>
                  <a:pt x="376" y="25"/>
                </a:lnTo>
                <a:lnTo>
                  <a:pt x="377" y="25"/>
                </a:lnTo>
                <a:lnTo>
                  <a:pt x="377" y="26"/>
                </a:lnTo>
                <a:lnTo>
                  <a:pt x="378" y="26"/>
                </a:lnTo>
                <a:lnTo>
                  <a:pt x="378" y="26"/>
                </a:lnTo>
                <a:lnTo>
                  <a:pt x="379" y="27"/>
                </a:lnTo>
                <a:lnTo>
                  <a:pt x="379" y="27"/>
                </a:lnTo>
                <a:lnTo>
                  <a:pt x="380" y="28"/>
                </a:lnTo>
                <a:lnTo>
                  <a:pt x="380" y="28"/>
                </a:lnTo>
                <a:lnTo>
                  <a:pt x="381" y="29"/>
                </a:lnTo>
                <a:lnTo>
                  <a:pt x="381" y="29"/>
                </a:lnTo>
                <a:lnTo>
                  <a:pt x="382" y="30"/>
                </a:lnTo>
                <a:lnTo>
                  <a:pt x="382" y="30"/>
                </a:lnTo>
                <a:lnTo>
                  <a:pt x="383" y="31"/>
                </a:lnTo>
                <a:lnTo>
                  <a:pt x="383" y="31"/>
                </a:lnTo>
                <a:lnTo>
                  <a:pt x="384" y="32"/>
                </a:lnTo>
                <a:lnTo>
                  <a:pt x="384" y="32"/>
                </a:lnTo>
                <a:lnTo>
                  <a:pt x="385" y="33"/>
                </a:lnTo>
                <a:lnTo>
                  <a:pt x="385" y="33"/>
                </a:lnTo>
                <a:lnTo>
                  <a:pt x="386" y="33"/>
                </a:lnTo>
                <a:lnTo>
                  <a:pt x="386" y="34"/>
                </a:lnTo>
                <a:lnTo>
                  <a:pt x="387" y="34"/>
                </a:lnTo>
                <a:lnTo>
                  <a:pt x="387" y="35"/>
                </a:lnTo>
                <a:lnTo>
                  <a:pt x="388" y="35"/>
                </a:lnTo>
                <a:lnTo>
                  <a:pt x="388" y="35"/>
                </a:lnTo>
                <a:lnTo>
                  <a:pt x="389" y="36"/>
                </a:lnTo>
                <a:lnTo>
                  <a:pt x="389" y="36"/>
                </a:lnTo>
                <a:lnTo>
                  <a:pt x="390" y="36"/>
                </a:lnTo>
                <a:lnTo>
                  <a:pt x="390" y="36"/>
                </a:lnTo>
                <a:lnTo>
                  <a:pt x="391" y="36"/>
                </a:lnTo>
                <a:lnTo>
                  <a:pt x="391" y="37"/>
                </a:lnTo>
                <a:lnTo>
                  <a:pt x="392" y="37"/>
                </a:lnTo>
                <a:lnTo>
                  <a:pt x="392" y="37"/>
                </a:lnTo>
                <a:lnTo>
                  <a:pt x="393" y="37"/>
                </a:lnTo>
                <a:lnTo>
                  <a:pt x="393" y="37"/>
                </a:lnTo>
                <a:lnTo>
                  <a:pt x="394" y="37"/>
                </a:lnTo>
                <a:lnTo>
                  <a:pt x="394" y="38"/>
                </a:lnTo>
                <a:lnTo>
                  <a:pt x="395" y="38"/>
                </a:lnTo>
                <a:lnTo>
                  <a:pt x="395" y="38"/>
                </a:lnTo>
                <a:lnTo>
                  <a:pt x="396" y="38"/>
                </a:lnTo>
                <a:lnTo>
                  <a:pt x="396" y="38"/>
                </a:lnTo>
                <a:lnTo>
                  <a:pt x="397" y="38"/>
                </a:lnTo>
                <a:lnTo>
                  <a:pt x="397" y="39"/>
                </a:lnTo>
                <a:lnTo>
                  <a:pt x="398" y="39"/>
                </a:lnTo>
                <a:lnTo>
                  <a:pt x="398" y="39"/>
                </a:lnTo>
                <a:lnTo>
                  <a:pt x="399" y="39"/>
                </a:lnTo>
                <a:lnTo>
                  <a:pt x="399" y="39"/>
                </a:lnTo>
                <a:lnTo>
                  <a:pt x="400" y="39"/>
                </a:lnTo>
                <a:lnTo>
                  <a:pt x="400" y="40"/>
                </a:lnTo>
                <a:lnTo>
                  <a:pt x="401" y="40"/>
                </a:lnTo>
                <a:lnTo>
                  <a:pt x="401" y="40"/>
                </a:lnTo>
                <a:lnTo>
                  <a:pt x="402" y="40"/>
                </a:lnTo>
                <a:lnTo>
                  <a:pt x="402" y="40"/>
                </a:lnTo>
                <a:lnTo>
                  <a:pt x="403" y="41"/>
                </a:lnTo>
                <a:lnTo>
                  <a:pt x="403" y="41"/>
                </a:lnTo>
                <a:lnTo>
                  <a:pt x="404" y="41"/>
                </a:lnTo>
                <a:lnTo>
                  <a:pt x="404" y="41"/>
                </a:lnTo>
                <a:lnTo>
                  <a:pt x="405" y="41"/>
                </a:lnTo>
                <a:lnTo>
                  <a:pt x="405" y="41"/>
                </a:lnTo>
                <a:lnTo>
                  <a:pt x="406" y="41"/>
                </a:lnTo>
                <a:lnTo>
                  <a:pt x="406" y="41"/>
                </a:lnTo>
                <a:lnTo>
                  <a:pt x="407" y="41"/>
                </a:lnTo>
                <a:lnTo>
                  <a:pt x="407" y="42"/>
                </a:lnTo>
                <a:lnTo>
                  <a:pt x="408" y="42"/>
                </a:lnTo>
                <a:lnTo>
                  <a:pt x="408" y="42"/>
                </a:lnTo>
                <a:lnTo>
                  <a:pt x="409" y="42"/>
                </a:lnTo>
                <a:lnTo>
                  <a:pt x="409" y="42"/>
                </a:lnTo>
                <a:lnTo>
                  <a:pt x="410" y="43"/>
                </a:lnTo>
                <a:lnTo>
                  <a:pt x="410" y="43"/>
                </a:lnTo>
                <a:lnTo>
                  <a:pt x="411" y="43"/>
                </a:lnTo>
                <a:lnTo>
                  <a:pt x="411" y="43"/>
                </a:lnTo>
                <a:lnTo>
                  <a:pt x="412" y="44"/>
                </a:lnTo>
                <a:lnTo>
                  <a:pt x="412" y="44"/>
                </a:lnTo>
                <a:lnTo>
                  <a:pt x="413" y="44"/>
                </a:lnTo>
                <a:lnTo>
                  <a:pt x="413" y="44"/>
                </a:lnTo>
                <a:lnTo>
                  <a:pt x="414" y="44"/>
                </a:lnTo>
                <a:lnTo>
                  <a:pt x="414" y="45"/>
                </a:lnTo>
                <a:lnTo>
                  <a:pt x="415" y="45"/>
                </a:lnTo>
                <a:lnTo>
                  <a:pt x="415" y="45"/>
                </a:lnTo>
                <a:lnTo>
                  <a:pt x="416" y="45"/>
                </a:lnTo>
                <a:lnTo>
                  <a:pt x="416" y="45"/>
                </a:lnTo>
                <a:lnTo>
                  <a:pt x="417" y="45"/>
                </a:lnTo>
                <a:lnTo>
                  <a:pt x="417" y="45"/>
                </a:lnTo>
                <a:lnTo>
                  <a:pt x="418" y="45"/>
                </a:lnTo>
                <a:lnTo>
                  <a:pt x="418" y="45"/>
                </a:lnTo>
                <a:lnTo>
                  <a:pt x="419" y="45"/>
                </a:lnTo>
                <a:lnTo>
                  <a:pt x="419" y="45"/>
                </a:lnTo>
                <a:lnTo>
                  <a:pt x="420" y="45"/>
                </a:lnTo>
                <a:lnTo>
                  <a:pt x="420" y="45"/>
                </a:lnTo>
                <a:lnTo>
                  <a:pt x="421" y="45"/>
                </a:lnTo>
                <a:lnTo>
                  <a:pt x="421" y="45"/>
                </a:lnTo>
                <a:lnTo>
                  <a:pt x="422" y="45"/>
                </a:lnTo>
                <a:lnTo>
                  <a:pt x="422" y="45"/>
                </a:lnTo>
                <a:lnTo>
                  <a:pt x="423" y="45"/>
                </a:lnTo>
                <a:lnTo>
                  <a:pt x="423" y="45"/>
                </a:lnTo>
                <a:lnTo>
                  <a:pt x="424" y="45"/>
                </a:lnTo>
                <a:lnTo>
                  <a:pt x="424" y="45"/>
                </a:lnTo>
                <a:lnTo>
                  <a:pt x="425" y="45"/>
                </a:lnTo>
                <a:lnTo>
                  <a:pt x="425" y="45"/>
                </a:lnTo>
                <a:lnTo>
                  <a:pt x="426" y="45"/>
                </a:lnTo>
                <a:lnTo>
                  <a:pt x="426" y="45"/>
                </a:lnTo>
                <a:lnTo>
                  <a:pt x="427" y="45"/>
                </a:lnTo>
                <a:lnTo>
                  <a:pt x="427" y="44"/>
                </a:lnTo>
                <a:lnTo>
                  <a:pt x="428" y="44"/>
                </a:lnTo>
                <a:lnTo>
                  <a:pt x="428" y="44"/>
                </a:lnTo>
                <a:lnTo>
                  <a:pt x="429" y="44"/>
                </a:lnTo>
                <a:lnTo>
                  <a:pt x="429" y="44"/>
                </a:lnTo>
                <a:lnTo>
                  <a:pt x="430" y="44"/>
                </a:lnTo>
                <a:lnTo>
                  <a:pt x="430" y="44"/>
                </a:lnTo>
                <a:lnTo>
                  <a:pt x="431" y="43"/>
                </a:lnTo>
                <a:lnTo>
                  <a:pt x="431" y="43"/>
                </a:lnTo>
                <a:lnTo>
                  <a:pt x="432" y="43"/>
                </a:lnTo>
                <a:lnTo>
                  <a:pt x="432" y="43"/>
                </a:lnTo>
                <a:lnTo>
                  <a:pt x="433" y="42"/>
                </a:lnTo>
                <a:lnTo>
                  <a:pt x="433" y="42"/>
                </a:lnTo>
                <a:lnTo>
                  <a:pt x="434" y="42"/>
                </a:lnTo>
                <a:lnTo>
                  <a:pt x="434" y="41"/>
                </a:lnTo>
                <a:lnTo>
                  <a:pt x="435" y="41"/>
                </a:lnTo>
                <a:lnTo>
                  <a:pt x="435" y="40"/>
                </a:lnTo>
                <a:lnTo>
                  <a:pt x="436" y="40"/>
                </a:lnTo>
                <a:lnTo>
                  <a:pt x="437" y="40"/>
                </a:lnTo>
                <a:lnTo>
                  <a:pt x="437" y="39"/>
                </a:lnTo>
                <a:lnTo>
                  <a:pt x="438" y="39"/>
                </a:lnTo>
                <a:lnTo>
                  <a:pt x="438" y="38"/>
                </a:lnTo>
                <a:lnTo>
                  <a:pt x="439" y="38"/>
                </a:lnTo>
                <a:lnTo>
                  <a:pt x="439" y="37"/>
                </a:lnTo>
                <a:lnTo>
                  <a:pt x="440" y="37"/>
                </a:lnTo>
                <a:lnTo>
                  <a:pt x="440" y="37"/>
                </a:lnTo>
                <a:lnTo>
                  <a:pt x="441" y="36"/>
                </a:lnTo>
                <a:lnTo>
                  <a:pt x="441" y="36"/>
                </a:lnTo>
                <a:lnTo>
                  <a:pt x="442" y="35"/>
                </a:lnTo>
                <a:lnTo>
                  <a:pt x="442" y="35"/>
                </a:lnTo>
                <a:lnTo>
                  <a:pt x="443" y="35"/>
                </a:lnTo>
                <a:lnTo>
                  <a:pt x="443" y="34"/>
                </a:lnTo>
                <a:lnTo>
                  <a:pt x="444" y="34"/>
                </a:lnTo>
                <a:lnTo>
                  <a:pt x="444" y="34"/>
                </a:lnTo>
                <a:lnTo>
                  <a:pt x="445" y="33"/>
                </a:lnTo>
                <a:lnTo>
                  <a:pt x="445" y="33"/>
                </a:lnTo>
                <a:lnTo>
                  <a:pt x="446" y="33"/>
                </a:lnTo>
                <a:lnTo>
                  <a:pt x="446" y="33"/>
                </a:lnTo>
                <a:lnTo>
                  <a:pt x="447" y="32"/>
                </a:lnTo>
                <a:lnTo>
                  <a:pt x="447" y="32"/>
                </a:lnTo>
                <a:lnTo>
                  <a:pt x="448" y="32"/>
                </a:lnTo>
                <a:lnTo>
                  <a:pt x="448" y="32"/>
                </a:lnTo>
                <a:lnTo>
                  <a:pt x="449" y="32"/>
                </a:lnTo>
                <a:lnTo>
                  <a:pt x="449" y="32"/>
                </a:lnTo>
                <a:lnTo>
                  <a:pt x="450" y="31"/>
                </a:lnTo>
                <a:lnTo>
                  <a:pt x="450" y="31"/>
                </a:lnTo>
                <a:lnTo>
                  <a:pt x="451" y="31"/>
                </a:lnTo>
                <a:lnTo>
                  <a:pt x="451" y="31"/>
                </a:lnTo>
                <a:lnTo>
                  <a:pt x="452" y="31"/>
                </a:lnTo>
                <a:lnTo>
                  <a:pt x="452" y="31"/>
                </a:lnTo>
                <a:lnTo>
                  <a:pt x="453" y="32"/>
                </a:lnTo>
                <a:lnTo>
                  <a:pt x="453" y="32"/>
                </a:lnTo>
                <a:lnTo>
                  <a:pt x="454" y="32"/>
                </a:lnTo>
                <a:lnTo>
                  <a:pt x="454" y="32"/>
                </a:lnTo>
                <a:lnTo>
                  <a:pt x="455" y="32"/>
                </a:lnTo>
                <a:lnTo>
                  <a:pt x="455" y="32"/>
                </a:lnTo>
                <a:lnTo>
                  <a:pt x="456" y="32"/>
                </a:lnTo>
                <a:lnTo>
                  <a:pt x="456" y="32"/>
                </a:lnTo>
                <a:lnTo>
                  <a:pt x="457" y="33"/>
                </a:lnTo>
                <a:lnTo>
                  <a:pt x="457" y="33"/>
                </a:lnTo>
                <a:lnTo>
                  <a:pt x="458" y="33"/>
                </a:lnTo>
                <a:lnTo>
                  <a:pt x="458" y="34"/>
                </a:lnTo>
                <a:lnTo>
                  <a:pt x="459" y="34"/>
                </a:lnTo>
                <a:lnTo>
                  <a:pt x="459" y="34"/>
                </a:lnTo>
                <a:lnTo>
                  <a:pt x="460" y="35"/>
                </a:lnTo>
                <a:lnTo>
                  <a:pt x="460" y="35"/>
                </a:lnTo>
                <a:lnTo>
                  <a:pt x="461" y="35"/>
                </a:lnTo>
                <a:lnTo>
                  <a:pt x="461" y="36"/>
                </a:lnTo>
                <a:lnTo>
                  <a:pt x="462" y="36"/>
                </a:lnTo>
                <a:lnTo>
                  <a:pt x="462" y="37"/>
                </a:lnTo>
                <a:lnTo>
                  <a:pt x="463" y="37"/>
                </a:lnTo>
                <a:lnTo>
                  <a:pt x="463" y="37"/>
                </a:lnTo>
                <a:lnTo>
                  <a:pt x="464" y="38"/>
                </a:lnTo>
                <a:lnTo>
                  <a:pt x="464" y="38"/>
                </a:lnTo>
                <a:lnTo>
                  <a:pt x="465" y="38"/>
                </a:lnTo>
                <a:lnTo>
                  <a:pt x="465" y="39"/>
                </a:lnTo>
                <a:lnTo>
                  <a:pt x="466" y="39"/>
                </a:lnTo>
                <a:lnTo>
                  <a:pt x="466" y="39"/>
                </a:lnTo>
                <a:lnTo>
                  <a:pt x="467" y="40"/>
                </a:lnTo>
                <a:lnTo>
                  <a:pt x="467" y="40"/>
                </a:lnTo>
                <a:lnTo>
                  <a:pt x="468" y="40"/>
                </a:lnTo>
                <a:lnTo>
                  <a:pt x="468" y="40"/>
                </a:lnTo>
                <a:lnTo>
                  <a:pt x="469" y="40"/>
                </a:lnTo>
                <a:lnTo>
                  <a:pt x="469" y="41"/>
                </a:lnTo>
                <a:lnTo>
                  <a:pt x="470" y="41"/>
                </a:lnTo>
                <a:lnTo>
                  <a:pt x="470" y="41"/>
                </a:lnTo>
                <a:lnTo>
                  <a:pt x="471" y="41"/>
                </a:lnTo>
                <a:lnTo>
                  <a:pt x="471" y="41"/>
                </a:lnTo>
                <a:lnTo>
                  <a:pt x="472" y="41"/>
                </a:lnTo>
                <a:lnTo>
                  <a:pt x="472" y="42"/>
                </a:lnTo>
                <a:lnTo>
                  <a:pt x="473" y="42"/>
                </a:lnTo>
                <a:lnTo>
                  <a:pt x="473" y="42"/>
                </a:lnTo>
                <a:lnTo>
                  <a:pt x="474" y="42"/>
                </a:lnTo>
                <a:lnTo>
                  <a:pt x="474" y="42"/>
                </a:lnTo>
                <a:lnTo>
                  <a:pt x="475" y="41"/>
                </a:lnTo>
                <a:lnTo>
                  <a:pt x="475" y="41"/>
                </a:lnTo>
                <a:lnTo>
                  <a:pt x="476" y="41"/>
                </a:lnTo>
                <a:lnTo>
                  <a:pt x="476" y="41"/>
                </a:lnTo>
                <a:lnTo>
                  <a:pt x="477" y="41"/>
                </a:lnTo>
                <a:lnTo>
                  <a:pt x="477" y="41"/>
                </a:lnTo>
                <a:lnTo>
                  <a:pt x="478" y="41"/>
                </a:lnTo>
                <a:lnTo>
                  <a:pt x="478" y="40"/>
                </a:lnTo>
                <a:lnTo>
                  <a:pt x="479" y="40"/>
                </a:lnTo>
                <a:lnTo>
                  <a:pt x="479" y="40"/>
                </a:lnTo>
                <a:lnTo>
                  <a:pt x="480" y="40"/>
                </a:lnTo>
                <a:lnTo>
                  <a:pt x="480" y="39"/>
                </a:lnTo>
                <a:lnTo>
                  <a:pt x="481" y="39"/>
                </a:lnTo>
                <a:lnTo>
                  <a:pt x="481" y="38"/>
                </a:lnTo>
                <a:lnTo>
                  <a:pt x="482" y="38"/>
                </a:lnTo>
                <a:lnTo>
                  <a:pt x="482" y="37"/>
                </a:lnTo>
                <a:lnTo>
                  <a:pt x="483" y="37"/>
                </a:lnTo>
                <a:lnTo>
                  <a:pt x="483" y="36"/>
                </a:lnTo>
                <a:lnTo>
                  <a:pt x="484" y="36"/>
                </a:lnTo>
                <a:lnTo>
                  <a:pt x="484" y="35"/>
                </a:lnTo>
                <a:lnTo>
                  <a:pt x="485" y="35"/>
                </a:lnTo>
                <a:lnTo>
                  <a:pt x="485" y="34"/>
                </a:lnTo>
                <a:lnTo>
                  <a:pt x="486" y="34"/>
                </a:lnTo>
                <a:lnTo>
                  <a:pt x="486" y="33"/>
                </a:lnTo>
                <a:lnTo>
                  <a:pt x="487" y="32"/>
                </a:lnTo>
                <a:lnTo>
                  <a:pt x="487" y="32"/>
                </a:lnTo>
                <a:lnTo>
                  <a:pt x="488" y="31"/>
                </a:lnTo>
                <a:lnTo>
                  <a:pt x="488" y="30"/>
                </a:lnTo>
                <a:lnTo>
                  <a:pt x="489" y="30"/>
                </a:lnTo>
                <a:lnTo>
                  <a:pt x="489" y="29"/>
                </a:lnTo>
                <a:lnTo>
                  <a:pt x="490" y="29"/>
                </a:lnTo>
                <a:lnTo>
                  <a:pt x="490" y="28"/>
                </a:lnTo>
                <a:lnTo>
                  <a:pt x="491" y="28"/>
                </a:lnTo>
                <a:lnTo>
                  <a:pt x="491" y="27"/>
                </a:lnTo>
                <a:lnTo>
                  <a:pt x="492" y="27"/>
                </a:lnTo>
                <a:lnTo>
                  <a:pt x="492" y="26"/>
                </a:lnTo>
                <a:lnTo>
                  <a:pt x="493" y="26"/>
                </a:lnTo>
                <a:lnTo>
                  <a:pt x="493" y="26"/>
                </a:lnTo>
                <a:lnTo>
                  <a:pt x="494" y="25"/>
                </a:lnTo>
                <a:lnTo>
                  <a:pt x="494" y="25"/>
                </a:lnTo>
                <a:lnTo>
                  <a:pt x="495" y="24"/>
                </a:lnTo>
                <a:lnTo>
                  <a:pt x="495" y="23"/>
                </a:lnTo>
                <a:lnTo>
                  <a:pt x="496" y="23"/>
                </a:lnTo>
                <a:lnTo>
                  <a:pt x="496" y="22"/>
                </a:lnTo>
                <a:lnTo>
                  <a:pt x="497" y="22"/>
                </a:lnTo>
                <a:lnTo>
                  <a:pt x="497" y="21"/>
                </a:lnTo>
                <a:lnTo>
                  <a:pt x="498" y="21"/>
                </a:lnTo>
                <a:lnTo>
                  <a:pt x="498" y="20"/>
                </a:lnTo>
                <a:lnTo>
                  <a:pt x="499" y="20"/>
                </a:lnTo>
                <a:lnTo>
                  <a:pt x="500" y="19"/>
                </a:lnTo>
                <a:lnTo>
                  <a:pt x="500" y="19"/>
                </a:lnTo>
                <a:lnTo>
                  <a:pt x="501" y="18"/>
                </a:lnTo>
                <a:lnTo>
                  <a:pt x="501" y="18"/>
                </a:lnTo>
                <a:lnTo>
                  <a:pt x="502" y="17"/>
                </a:lnTo>
                <a:lnTo>
                  <a:pt x="502" y="17"/>
                </a:lnTo>
                <a:lnTo>
                  <a:pt x="503" y="16"/>
                </a:lnTo>
                <a:lnTo>
                  <a:pt x="503" y="16"/>
                </a:lnTo>
                <a:lnTo>
                  <a:pt x="504" y="15"/>
                </a:lnTo>
                <a:lnTo>
                  <a:pt x="504" y="15"/>
                </a:lnTo>
                <a:lnTo>
                  <a:pt x="505" y="14"/>
                </a:lnTo>
                <a:lnTo>
                  <a:pt x="505" y="14"/>
                </a:lnTo>
                <a:lnTo>
                  <a:pt x="506" y="14"/>
                </a:lnTo>
                <a:lnTo>
                  <a:pt x="506" y="13"/>
                </a:lnTo>
                <a:lnTo>
                  <a:pt x="507" y="13"/>
                </a:lnTo>
                <a:lnTo>
                  <a:pt x="507" y="12"/>
                </a:lnTo>
                <a:lnTo>
                  <a:pt x="508" y="12"/>
                </a:lnTo>
                <a:lnTo>
                  <a:pt x="508" y="11"/>
                </a:lnTo>
                <a:lnTo>
                  <a:pt x="509" y="11"/>
                </a:lnTo>
                <a:lnTo>
                  <a:pt x="509" y="11"/>
                </a:lnTo>
                <a:lnTo>
                  <a:pt x="510" y="10"/>
                </a:lnTo>
                <a:lnTo>
                  <a:pt x="510" y="10"/>
                </a:lnTo>
                <a:lnTo>
                  <a:pt x="511" y="10"/>
                </a:lnTo>
                <a:lnTo>
                  <a:pt x="511" y="10"/>
                </a:lnTo>
                <a:lnTo>
                  <a:pt x="512" y="10"/>
                </a:lnTo>
                <a:lnTo>
                  <a:pt x="512" y="10"/>
                </a:lnTo>
                <a:lnTo>
                  <a:pt x="513" y="10"/>
                </a:lnTo>
                <a:lnTo>
                  <a:pt x="513" y="10"/>
                </a:lnTo>
                <a:lnTo>
                  <a:pt x="514" y="10"/>
                </a:lnTo>
                <a:lnTo>
                  <a:pt x="514" y="10"/>
                </a:lnTo>
                <a:lnTo>
                  <a:pt x="515" y="11"/>
                </a:lnTo>
                <a:lnTo>
                  <a:pt x="515" y="11"/>
                </a:lnTo>
                <a:lnTo>
                  <a:pt x="516" y="11"/>
                </a:lnTo>
                <a:lnTo>
                  <a:pt x="516" y="11"/>
                </a:lnTo>
                <a:lnTo>
                  <a:pt x="517" y="11"/>
                </a:lnTo>
                <a:lnTo>
                  <a:pt x="517" y="11"/>
                </a:lnTo>
                <a:lnTo>
                  <a:pt x="518" y="12"/>
                </a:lnTo>
                <a:lnTo>
                  <a:pt x="518" y="12"/>
                </a:lnTo>
                <a:lnTo>
                  <a:pt x="519" y="12"/>
                </a:lnTo>
                <a:lnTo>
                  <a:pt x="519" y="12"/>
                </a:lnTo>
                <a:lnTo>
                  <a:pt x="520" y="13"/>
                </a:lnTo>
                <a:lnTo>
                  <a:pt x="520" y="13"/>
                </a:lnTo>
                <a:lnTo>
                  <a:pt x="521" y="14"/>
                </a:lnTo>
                <a:lnTo>
                  <a:pt x="521" y="14"/>
                </a:lnTo>
                <a:lnTo>
                  <a:pt x="522" y="14"/>
                </a:lnTo>
                <a:lnTo>
                  <a:pt x="522" y="15"/>
                </a:lnTo>
                <a:lnTo>
                  <a:pt x="523" y="15"/>
                </a:lnTo>
                <a:lnTo>
                  <a:pt x="523" y="16"/>
                </a:lnTo>
                <a:lnTo>
                  <a:pt x="524" y="16"/>
                </a:lnTo>
                <a:lnTo>
                  <a:pt x="524" y="17"/>
                </a:lnTo>
                <a:lnTo>
                  <a:pt x="525" y="17"/>
                </a:lnTo>
                <a:lnTo>
                  <a:pt x="525" y="18"/>
                </a:lnTo>
                <a:lnTo>
                  <a:pt x="526" y="18"/>
                </a:lnTo>
                <a:lnTo>
                  <a:pt x="526" y="19"/>
                </a:lnTo>
                <a:lnTo>
                  <a:pt x="527" y="19"/>
                </a:lnTo>
                <a:lnTo>
                  <a:pt x="527" y="20"/>
                </a:lnTo>
                <a:lnTo>
                  <a:pt x="528" y="21"/>
                </a:lnTo>
                <a:lnTo>
                  <a:pt x="528" y="21"/>
                </a:lnTo>
                <a:lnTo>
                  <a:pt x="529" y="22"/>
                </a:lnTo>
                <a:lnTo>
                  <a:pt x="529" y="22"/>
                </a:lnTo>
                <a:lnTo>
                  <a:pt x="530" y="23"/>
                </a:lnTo>
                <a:lnTo>
                  <a:pt x="530" y="24"/>
                </a:lnTo>
                <a:lnTo>
                  <a:pt x="531" y="24"/>
                </a:lnTo>
                <a:lnTo>
                  <a:pt x="531" y="25"/>
                </a:lnTo>
                <a:lnTo>
                  <a:pt x="532" y="26"/>
                </a:lnTo>
                <a:lnTo>
                  <a:pt x="532" y="26"/>
                </a:lnTo>
                <a:lnTo>
                  <a:pt x="533" y="27"/>
                </a:lnTo>
                <a:lnTo>
                  <a:pt x="533" y="28"/>
                </a:lnTo>
                <a:lnTo>
                  <a:pt x="534" y="28"/>
                </a:lnTo>
                <a:lnTo>
                  <a:pt x="534" y="29"/>
                </a:lnTo>
                <a:lnTo>
                  <a:pt x="535" y="29"/>
                </a:lnTo>
                <a:lnTo>
                  <a:pt x="535" y="30"/>
                </a:lnTo>
                <a:lnTo>
                  <a:pt x="536" y="30"/>
                </a:lnTo>
                <a:lnTo>
                  <a:pt x="536" y="30"/>
                </a:lnTo>
                <a:lnTo>
                  <a:pt x="537" y="31"/>
                </a:lnTo>
                <a:lnTo>
                  <a:pt x="537" y="31"/>
                </a:lnTo>
                <a:lnTo>
                  <a:pt x="538" y="31"/>
                </a:lnTo>
                <a:lnTo>
                  <a:pt x="538" y="31"/>
                </a:lnTo>
                <a:lnTo>
                  <a:pt x="539" y="31"/>
                </a:lnTo>
                <a:lnTo>
                  <a:pt x="539" y="32"/>
                </a:lnTo>
                <a:lnTo>
                  <a:pt x="540" y="32"/>
                </a:lnTo>
                <a:lnTo>
                  <a:pt x="540" y="32"/>
                </a:lnTo>
                <a:lnTo>
                  <a:pt x="541" y="32"/>
                </a:lnTo>
                <a:lnTo>
                  <a:pt x="541" y="32"/>
                </a:lnTo>
                <a:lnTo>
                  <a:pt x="542" y="32"/>
                </a:lnTo>
                <a:lnTo>
                  <a:pt x="542" y="32"/>
                </a:lnTo>
                <a:lnTo>
                  <a:pt x="543" y="31"/>
                </a:lnTo>
                <a:lnTo>
                  <a:pt x="543" y="31"/>
                </a:lnTo>
                <a:lnTo>
                  <a:pt x="544" y="31"/>
                </a:lnTo>
                <a:lnTo>
                  <a:pt x="544" y="31"/>
                </a:lnTo>
                <a:lnTo>
                  <a:pt x="545" y="31"/>
                </a:lnTo>
                <a:lnTo>
                  <a:pt x="545" y="31"/>
                </a:lnTo>
                <a:lnTo>
                  <a:pt x="546" y="31"/>
                </a:lnTo>
                <a:lnTo>
                  <a:pt x="546" y="30"/>
                </a:lnTo>
                <a:lnTo>
                  <a:pt x="547" y="30"/>
                </a:lnTo>
                <a:lnTo>
                  <a:pt x="547" y="30"/>
                </a:lnTo>
                <a:lnTo>
                  <a:pt x="548" y="30"/>
                </a:lnTo>
                <a:lnTo>
                  <a:pt x="548" y="30"/>
                </a:lnTo>
                <a:lnTo>
                  <a:pt x="549" y="29"/>
                </a:lnTo>
                <a:lnTo>
                  <a:pt x="549" y="29"/>
                </a:lnTo>
                <a:lnTo>
                  <a:pt x="550" y="29"/>
                </a:lnTo>
                <a:lnTo>
                  <a:pt x="550" y="29"/>
                </a:lnTo>
                <a:lnTo>
                  <a:pt x="551" y="29"/>
                </a:lnTo>
                <a:lnTo>
                  <a:pt x="551" y="28"/>
                </a:lnTo>
                <a:lnTo>
                  <a:pt x="552" y="28"/>
                </a:lnTo>
                <a:lnTo>
                  <a:pt x="552" y="28"/>
                </a:lnTo>
                <a:lnTo>
                  <a:pt x="553" y="28"/>
                </a:lnTo>
                <a:lnTo>
                  <a:pt x="553" y="28"/>
                </a:lnTo>
                <a:lnTo>
                  <a:pt x="554" y="27"/>
                </a:lnTo>
                <a:lnTo>
                  <a:pt x="554" y="27"/>
                </a:lnTo>
                <a:lnTo>
                  <a:pt x="555" y="27"/>
                </a:lnTo>
                <a:lnTo>
                  <a:pt x="555" y="27"/>
                </a:lnTo>
                <a:lnTo>
                  <a:pt x="556" y="26"/>
                </a:lnTo>
                <a:lnTo>
                  <a:pt x="556" y="26"/>
                </a:lnTo>
                <a:lnTo>
                  <a:pt x="557" y="26"/>
                </a:lnTo>
                <a:lnTo>
                  <a:pt x="557" y="26"/>
                </a:lnTo>
                <a:lnTo>
                  <a:pt x="558" y="26"/>
                </a:lnTo>
                <a:lnTo>
                  <a:pt x="558" y="25"/>
                </a:lnTo>
                <a:lnTo>
                  <a:pt x="559" y="25"/>
                </a:lnTo>
                <a:lnTo>
                  <a:pt x="559" y="25"/>
                </a:lnTo>
                <a:lnTo>
                  <a:pt x="560" y="25"/>
                </a:lnTo>
                <a:lnTo>
                  <a:pt x="560" y="25"/>
                </a:lnTo>
                <a:lnTo>
                  <a:pt x="561" y="25"/>
                </a:lnTo>
                <a:lnTo>
                  <a:pt x="561" y="25"/>
                </a:lnTo>
                <a:lnTo>
                  <a:pt x="562" y="24"/>
                </a:lnTo>
                <a:lnTo>
                  <a:pt x="562" y="24"/>
                </a:lnTo>
                <a:lnTo>
                  <a:pt x="563" y="24"/>
                </a:lnTo>
                <a:lnTo>
                  <a:pt x="564" y="24"/>
                </a:lnTo>
                <a:lnTo>
                  <a:pt x="564" y="24"/>
                </a:lnTo>
                <a:lnTo>
                  <a:pt x="565" y="24"/>
                </a:lnTo>
                <a:lnTo>
                  <a:pt x="565" y="24"/>
                </a:lnTo>
                <a:lnTo>
                  <a:pt x="566" y="24"/>
                </a:lnTo>
                <a:lnTo>
                  <a:pt x="566" y="24"/>
                </a:lnTo>
                <a:lnTo>
                  <a:pt x="567" y="24"/>
                </a:lnTo>
                <a:lnTo>
                  <a:pt x="567" y="24"/>
                </a:lnTo>
                <a:lnTo>
                  <a:pt x="568" y="24"/>
                </a:lnTo>
                <a:lnTo>
                  <a:pt x="568" y="24"/>
                </a:lnTo>
                <a:lnTo>
                  <a:pt x="569" y="24"/>
                </a:lnTo>
                <a:lnTo>
                  <a:pt x="569" y="25"/>
                </a:lnTo>
                <a:lnTo>
                  <a:pt x="570" y="25"/>
                </a:lnTo>
                <a:lnTo>
                  <a:pt x="570" y="25"/>
                </a:lnTo>
                <a:lnTo>
                  <a:pt x="571" y="25"/>
                </a:lnTo>
                <a:lnTo>
                  <a:pt x="571" y="26"/>
                </a:lnTo>
                <a:lnTo>
                  <a:pt x="572" y="26"/>
                </a:lnTo>
                <a:lnTo>
                  <a:pt x="572" y="26"/>
                </a:lnTo>
                <a:lnTo>
                  <a:pt x="573" y="26"/>
                </a:lnTo>
                <a:lnTo>
                  <a:pt x="573" y="27"/>
                </a:lnTo>
                <a:lnTo>
                  <a:pt x="574" y="27"/>
                </a:lnTo>
                <a:lnTo>
                  <a:pt x="574" y="27"/>
                </a:lnTo>
                <a:lnTo>
                  <a:pt x="575" y="28"/>
                </a:lnTo>
                <a:lnTo>
                  <a:pt x="575" y="28"/>
                </a:lnTo>
                <a:lnTo>
                  <a:pt x="576" y="29"/>
                </a:lnTo>
                <a:lnTo>
                  <a:pt x="576" y="29"/>
                </a:lnTo>
                <a:lnTo>
                  <a:pt x="577" y="30"/>
                </a:lnTo>
                <a:lnTo>
                  <a:pt x="577" y="30"/>
                </a:lnTo>
                <a:lnTo>
                  <a:pt x="578" y="31"/>
                </a:lnTo>
                <a:lnTo>
                  <a:pt x="578" y="31"/>
                </a:lnTo>
                <a:lnTo>
                  <a:pt x="579" y="31"/>
                </a:lnTo>
                <a:lnTo>
                  <a:pt x="579" y="32"/>
                </a:lnTo>
                <a:lnTo>
                  <a:pt x="580" y="32"/>
                </a:lnTo>
                <a:lnTo>
                  <a:pt x="580" y="33"/>
                </a:lnTo>
                <a:lnTo>
                  <a:pt x="581" y="33"/>
                </a:lnTo>
                <a:lnTo>
                  <a:pt x="581" y="34"/>
                </a:lnTo>
                <a:lnTo>
                  <a:pt x="582" y="34"/>
                </a:lnTo>
                <a:lnTo>
                  <a:pt x="582" y="35"/>
                </a:lnTo>
                <a:lnTo>
                  <a:pt x="583" y="35"/>
                </a:lnTo>
                <a:lnTo>
                  <a:pt x="583" y="36"/>
                </a:lnTo>
                <a:lnTo>
                  <a:pt x="584" y="36"/>
                </a:lnTo>
                <a:lnTo>
                  <a:pt x="584" y="37"/>
                </a:lnTo>
                <a:lnTo>
                  <a:pt x="585" y="37"/>
                </a:lnTo>
                <a:lnTo>
                  <a:pt x="585" y="38"/>
                </a:lnTo>
                <a:lnTo>
                  <a:pt x="586" y="38"/>
                </a:lnTo>
                <a:lnTo>
                  <a:pt x="586" y="39"/>
                </a:lnTo>
                <a:lnTo>
                  <a:pt x="587" y="40"/>
                </a:lnTo>
                <a:lnTo>
                  <a:pt x="587" y="40"/>
                </a:lnTo>
                <a:lnTo>
                  <a:pt x="588" y="41"/>
                </a:lnTo>
                <a:lnTo>
                  <a:pt x="588" y="41"/>
                </a:lnTo>
                <a:lnTo>
                  <a:pt x="589" y="42"/>
                </a:lnTo>
                <a:lnTo>
                  <a:pt x="589" y="42"/>
                </a:lnTo>
                <a:lnTo>
                  <a:pt x="590" y="43"/>
                </a:lnTo>
                <a:lnTo>
                  <a:pt x="590" y="43"/>
                </a:lnTo>
                <a:lnTo>
                  <a:pt x="591" y="43"/>
                </a:lnTo>
                <a:lnTo>
                  <a:pt x="591" y="44"/>
                </a:lnTo>
                <a:lnTo>
                  <a:pt x="592" y="44"/>
                </a:lnTo>
                <a:lnTo>
                  <a:pt x="592" y="45"/>
                </a:lnTo>
                <a:lnTo>
                  <a:pt x="593" y="45"/>
                </a:lnTo>
                <a:lnTo>
                  <a:pt x="593" y="45"/>
                </a:lnTo>
                <a:lnTo>
                  <a:pt x="594" y="46"/>
                </a:lnTo>
                <a:lnTo>
                  <a:pt x="594" y="46"/>
                </a:lnTo>
                <a:lnTo>
                  <a:pt x="595" y="46"/>
                </a:lnTo>
                <a:lnTo>
                  <a:pt x="595" y="46"/>
                </a:lnTo>
                <a:lnTo>
                  <a:pt x="596" y="46"/>
                </a:lnTo>
                <a:lnTo>
                  <a:pt x="596" y="47"/>
                </a:lnTo>
                <a:lnTo>
                  <a:pt x="597" y="47"/>
                </a:lnTo>
                <a:lnTo>
                  <a:pt x="597" y="47"/>
                </a:lnTo>
                <a:lnTo>
                  <a:pt x="598" y="47"/>
                </a:lnTo>
                <a:lnTo>
                  <a:pt x="598" y="47"/>
                </a:lnTo>
                <a:lnTo>
                  <a:pt x="599" y="47"/>
                </a:lnTo>
                <a:lnTo>
                  <a:pt x="599" y="47"/>
                </a:lnTo>
                <a:lnTo>
                  <a:pt x="600" y="47"/>
                </a:lnTo>
                <a:lnTo>
                  <a:pt x="600" y="46"/>
                </a:lnTo>
                <a:lnTo>
                  <a:pt x="601" y="46"/>
                </a:lnTo>
                <a:lnTo>
                  <a:pt x="601" y="46"/>
                </a:lnTo>
                <a:lnTo>
                  <a:pt x="602" y="46"/>
                </a:lnTo>
                <a:lnTo>
                  <a:pt x="602" y="46"/>
                </a:lnTo>
                <a:lnTo>
                  <a:pt x="603" y="46"/>
                </a:lnTo>
                <a:lnTo>
                  <a:pt x="603" y="46"/>
                </a:lnTo>
                <a:lnTo>
                  <a:pt x="604" y="46"/>
                </a:lnTo>
                <a:lnTo>
                  <a:pt x="604" y="46"/>
                </a:lnTo>
                <a:lnTo>
                  <a:pt x="605" y="45"/>
                </a:lnTo>
                <a:lnTo>
                  <a:pt x="605" y="45"/>
                </a:lnTo>
                <a:lnTo>
                  <a:pt x="606" y="45"/>
                </a:lnTo>
                <a:lnTo>
                  <a:pt x="606" y="45"/>
                </a:lnTo>
                <a:lnTo>
                  <a:pt x="607" y="45"/>
                </a:lnTo>
                <a:lnTo>
                  <a:pt x="607" y="45"/>
                </a:lnTo>
                <a:lnTo>
                  <a:pt x="608" y="44"/>
                </a:lnTo>
                <a:lnTo>
                  <a:pt x="608" y="44"/>
                </a:lnTo>
                <a:lnTo>
                  <a:pt x="609" y="44"/>
                </a:lnTo>
                <a:lnTo>
                  <a:pt x="609" y="44"/>
                </a:lnTo>
                <a:lnTo>
                  <a:pt x="610" y="44"/>
                </a:lnTo>
                <a:lnTo>
                  <a:pt x="610" y="44"/>
                </a:lnTo>
                <a:lnTo>
                  <a:pt x="611" y="44"/>
                </a:lnTo>
                <a:lnTo>
                  <a:pt x="611" y="43"/>
                </a:lnTo>
                <a:lnTo>
                  <a:pt x="612" y="43"/>
                </a:lnTo>
                <a:lnTo>
                  <a:pt x="612" y="43"/>
                </a:lnTo>
                <a:lnTo>
                  <a:pt x="613" y="43"/>
                </a:lnTo>
                <a:lnTo>
                  <a:pt x="613" y="43"/>
                </a:lnTo>
                <a:lnTo>
                  <a:pt x="614" y="42"/>
                </a:lnTo>
                <a:lnTo>
                  <a:pt x="614" y="42"/>
                </a:lnTo>
                <a:lnTo>
                  <a:pt x="615" y="42"/>
                </a:lnTo>
                <a:lnTo>
                  <a:pt x="615" y="42"/>
                </a:lnTo>
                <a:lnTo>
                  <a:pt x="616" y="42"/>
                </a:lnTo>
                <a:lnTo>
                  <a:pt x="616" y="41"/>
                </a:lnTo>
                <a:lnTo>
                  <a:pt x="617" y="41"/>
                </a:lnTo>
                <a:lnTo>
                  <a:pt x="617" y="41"/>
                </a:lnTo>
                <a:lnTo>
                  <a:pt x="618" y="41"/>
                </a:lnTo>
                <a:lnTo>
                  <a:pt x="618" y="41"/>
                </a:lnTo>
                <a:lnTo>
                  <a:pt x="619" y="40"/>
                </a:lnTo>
                <a:lnTo>
                  <a:pt x="619" y="40"/>
                </a:lnTo>
                <a:lnTo>
                  <a:pt x="620" y="40"/>
                </a:lnTo>
                <a:lnTo>
                  <a:pt x="620" y="40"/>
                </a:lnTo>
                <a:lnTo>
                  <a:pt x="621" y="40"/>
                </a:lnTo>
                <a:lnTo>
                  <a:pt x="621" y="40"/>
                </a:lnTo>
                <a:lnTo>
                  <a:pt x="622" y="40"/>
                </a:lnTo>
                <a:lnTo>
                  <a:pt x="622" y="40"/>
                </a:lnTo>
                <a:lnTo>
                  <a:pt x="623" y="40"/>
                </a:lnTo>
                <a:lnTo>
                  <a:pt x="623" y="40"/>
                </a:lnTo>
                <a:lnTo>
                  <a:pt x="624" y="40"/>
                </a:lnTo>
                <a:lnTo>
                  <a:pt x="624" y="40"/>
                </a:lnTo>
                <a:lnTo>
                  <a:pt x="625" y="40"/>
                </a:lnTo>
                <a:lnTo>
                  <a:pt x="625" y="40"/>
                </a:lnTo>
                <a:lnTo>
                  <a:pt x="626" y="40"/>
                </a:lnTo>
                <a:lnTo>
                  <a:pt x="627" y="40"/>
                </a:lnTo>
                <a:lnTo>
                  <a:pt x="627" y="40"/>
                </a:lnTo>
                <a:lnTo>
                  <a:pt x="628" y="40"/>
                </a:lnTo>
                <a:lnTo>
                  <a:pt x="628" y="40"/>
                </a:lnTo>
                <a:lnTo>
                  <a:pt x="629" y="40"/>
                </a:lnTo>
                <a:lnTo>
                  <a:pt x="629" y="40"/>
                </a:lnTo>
                <a:lnTo>
                  <a:pt x="630" y="40"/>
                </a:lnTo>
                <a:lnTo>
                  <a:pt x="630" y="41"/>
                </a:lnTo>
                <a:lnTo>
                  <a:pt x="631" y="41"/>
                </a:lnTo>
                <a:lnTo>
                  <a:pt x="631" y="41"/>
                </a:lnTo>
                <a:lnTo>
                  <a:pt x="632" y="41"/>
                </a:lnTo>
                <a:lnTo>
                  <a:pt x="632" y="41"/>
                </a:lnTo>
                <a:lnTo>
                  <a:pt x="633" y="41"/>
                </a:lnTo>
                <a:lnTo>
                  <a:pt x="633" y="41"/>
                </a:lnTo>
                <a:lnTo>
                  <a:pt x="634" y="41"/>
                </a:lnTo>
                <a:lnTo>
                  <a:pt x="634" y="41"/>
                </a:lnTo>
                <a:lnTo>
                  <a:pt x="635" y="41"/>
                </a:lnTo>
                <a:lnTo>
                  <a:pt x="635" y="41"/>
                </a:lnTo>
                <a:lnTo>
                  <a:pt x="636" y="41"/>
                </a:lnTo>
                <a:lnTo>
                  <a:pt x="636" y="41"/>
                </a:lnTo>
                <a:lnTo>
                  <a:pt x="637" y="42"/>
                </a:lnTo>
                <a:lnTo>
                  <a:pt x="637" y="42"/>
                </a:lnTo>
                <a:lnTo>
                  <a:pt x="638" y="42"/>
                </a:lnTo>
                <a:lnTo>
                  <a:pt x="638" y="42"/>
                </a:lnTo>
                <a:lnTo>
                  <a:pt x="639" y="42"/>
                </a:lnTo>
                <a:lnTo>
                  <a:pt x="639" y="42"/>
                </a:lnTo>
                <a:lnTo>
                  <a:pt x="640" y="42"/>
                </a:lnTo>
                <a:lnTo>
                  <a:pt x="640" y="42"/>
                </a:lnTo>
                <a:lnTo>
                  <a:pt x="641" y="42"/>
                </a:lnTo>
                <a:lnTo>
                  <a:pt x="641" y="43"/>
                </a:lnTo>
                <a:lnTo>
                  <a:pt x="642" y="43"/>
                </a:lnTo>
                <a:lnTo>
                  <a:pt x="642" y="43"/>
                </a:lnTo>
                <a:lnTo>
                  <a:pt x="643" y="43"/>
                </a:lnTo>
                <a:lnTo>
                  <a:pt x="643" y="43"/>
                </a:lnTo>
                <a:lnTo>
                  <a:pt x="644" y="43"/>
                </a:lnTo>
                <a:lnTo>
                  <a:pt x="644" y="43"/>
                </a:lnTo>
                <a:lnTo>
                  <a:pt x="645" y="43"/>
                </a:lnTo>
                <a:lnTo>
                  <a:pt x="645" y="43"/>
                </a:lnTo>
                <a:lnTo>
                  <a:pt x="646" y="43"/>
                </a:lnTo>
                <a:lnTo>
                  <a:pt x="646" y="43"/>
                </a:lnTo>
                <a:lnTo>
                  <a:pt x="647" y="43"/>
                </a:lnTo>
                <a:lnTo>
                  <a:pt x="647" y="43"/>
                </a:lnTo>
                <a:lnTo>
                  <a:pt x="648" y="43"/>
                </a:lnTo>
                <a:lnTo>
                  <a:pt x="648" y="43"/>
                </a:lnTo>
                <a:lnTo>
                  <a:pt x="649" y="43"/>
                </a:lnTo>
                <a:lnTo>
                  <a:pt x="649" y="43"/>
                </a:lnTo>
                <a:lnTo>
                  <a:pt x="650" y="43"/>
                </a:lnTo>
                <a:lnTo>
                  <a:pt x="650" y="43"/>
                </a:lnTo>
                <a:lnTo>
                  <a:pt x="651" y="43"/>
                </a:lnTo>
                <a:lnTo>
                  <a:pt x="651" y="43"/>
                </a:lnTo>
                <a:lnTo>
                  <a:pt x="652" y="43"/>
                </a:lnTo>
                <a:lnTo>
                  <a:pt x="652" y="43"/>
                </a:lnTo>
                <a:lnTo>
                  <a:pt x="653" y="43"/>
                </a:lnTo>
                <a:lnTo>
                  <a:pt x="653" y="44"/>
                </a:lnTo>
                <a:lnTo>
                  <a:pt x="654" y="44"/>
                </a:lnTo>
                <a:lnTo>
                  <a:pt x="654" y="44"/>
                </a:lnTo>
                <a:lnTo>
                  <a:pt x="655" y="44"/>
                </a:lnTo>
                <a:lnTo>
                  <a:pt x="655" y="44"/>
                </a:lnTo>
                <a:lnTo>
                  <a:pt x="656" y="44"/>
                </a:lnTo>
                <a:lnTo>
                  <a:pt x="656" y="44"/>
                </a:lnTo>
                <a:lnTo>
                  <a:pt x="657" y="44"/>
                </a:lnTo>
                <a:lnTo>
                  <a:pt x="657" y="44"/>
                </a:lnTo>
                <a:lnTo>
                  <a:pt x="658" y="44"/>
                </a:lnTo>
                <a:lnTo>
                  <a:pt x="658" y="44"/>
                </a:lnTo>
                <a:lnTo>
                  <a:pt x="659" y="44"/>
                </a:lnTo>
                <a:lnTo>
                  <a:pt x="659" y="45"/>
                </a:lnTo>
                <a:lnTo>
                  <a:pt x="660" y="45"/>
                </a:lnTo>
                <a:lnTo>
                  <a:pt x="660" y="45"/>
                </a:lnTo>
                <a:lnTo>
                  <a:pt x="661" y="45"/>
                </a:lnTo>
                <a:lnTo>
                  <a:pt x="661" y="45"/>
                </a:lnTo>
                <a:lnTo>
                  <a:pt x="662" y="46"/>
                </a:lnTo>
                <a:lnTo>
                  <a:pt x="662" y="46"/>
                </a:lnTo>
                <a:lnTo>
                  <a:pt x="663" y="46"/>
                </a:lnTo>
                <a:lnTo>
                  <a:pt x="663" y="46"/>
                </a:lnTo>
                <a:lnTo>
                  <a:pt x="664" y="46"/>
                </a:lnTo>
                <a:lnTo>
                  <a:pt x="664" y="47"/>
                </a:lnTo>
                <a:lnTo>
                  <a:pt x="665" y="47"/>
                </a:lnTo>
                <a:lnTo>
                  <a:pt x="665" y="47"/>
                </a:lnTo>
                <a:lnTo>
                  <a:pt x="666" y="48"/>
                </a:lnTo>
                <a:lnTo>
                  <a:pt x="666" y="48"/>
                </a:lnTo>
                <a:lnTo>
                  <a:pt x="667" y="48"/>
                </a:lnTo>
                <a:lnTo>
                  <a:pt x="667" y="48"/>
                </a:lnTo>
                <a:lnTo>
                  <a:pt x="668" y="49"/>
                </a:lnTo>
                <a:lnTo>
                  <a:pt x="668" y="49"/>
                </a:lnTo>
                <a:lnTo>
                  <a:pt x="669" y="49"/>
                </a:lnTo>
                <a:lnTo>
                  <a:pt x="669" y="50"/>
                </a:lnTo>
                <a:lnTo>
                  <a:pt x="670" y="50"/>
                </a:lnTo>
                <a:lnTo>
                  <a:pt x="670" y="50"/>
                </a:lnTo>
                <a:lnTo>
                  <a:pt x="671" y="50"/>
                </a:lnTo>
                <a:lnTo>
                  <a:pt x="671" y="51"/>
                </a:lnTo>
                <a:lnTo>
                  <a:pt x="672" y="51"/>
                </a:lnTo>
                <a:lnTo>
                  <a:pt x="672" y="51"/>
                </a:lnTo>
                <a:lnTo>
                  <a:pt x="673" y="51"/>
                </a:lnTo>
                <a:lnTo>
                  <a:pt x="673" y="52"/>
                </a:lnTo>
                <a:lnTo>
                  <a:pt x="674" y="52"/>
                </a:lnTo>
                <a:lnTo>
                  <a:pt x="674" y="52"/>
                </a:lnTo>
                <a:lnTo>
                  <a:pt x="675" y="52"/>
                </a:lnTo>
                <a:lnTo>
                  <a:pt x="675" y="53"/>
                </a:lnTo>
                <a:lnTo>
                  <a:pt x="676" y="53"/>
                </a:lnTo>
                <a:lnTo>
                  <a:pt x="676" y="53"/>
                </a:lnTo>
                <a:lnTo>
                  <a:pt x="677" y="53"/>
                </a:lnTo>
                <a:lnTo>
                  <a:pt x="677" y="54"/>
                </a:lnTo>
                <a:lnTo>
                  <a:pt x="678" y="54"/>
                </a:lnTo>
                <a:lnTo>
                  <a:pt x="678" y="54"/>
                </a:lnTo>
                <a:lnTo>
                  <a:pt x="679" y="54"/>
                </a:lnTo>
                <a:lnTo>
                  <a:pt x="679" y="54"/>
                </a:lnTo>
                <a:lnTo>
                  <a:pt x="680" y="54"/>
                </a:lnTo>
                <a:lnTo>
                  <a:pt x="680" y="54"/>
                </a:lnTo>
                <a:lnTo>
                  <a:pt x="681" y="55"/>
                </a:lnTo>
                <a:lnTo>
                  <a:pt x="681" y="55"/>
                </a:lnTo>
                <a:lnTo>
                  <a:pt x="682" y="55"/>
                </a:lnTo>
                <a:lnTo>
                  <a:pt x="682" y="55"/>
                </a:lnTo>
                <a:lnTo>
                  <a:pt x="683" y="55"/>
                </a:lnTo>
                <a:lnTo>
                  <a:pt x="683" y="55"/>
                </a:lnTo>
                <a:lnTo>
                  <a:pt x="684" y="55"/>
                </a:lnTo>
                <a:lnTo>
                  <a:pt x="684" y="54"/>
                </a:lnTo>
                <a:lnTo>
                  <a:pt x="685" y="54"/>
                </a:lnTo>
                <a:lnTo>
                  <a:pt x="685" y="54"/>
                </a:lnTo>
                <a:lnTo>
                  <a:pt x="686" y="54"/>
                </a:lnTo>
                <a:lnTo>
                  <a:pt x="686" y="54"/>
                </a:lnTo>
                <a:lnTo>
                  <a:pt x="687" y="54"/>
                </a:lnTo>
                <a:lnTo>
                  <a:pt x="687" y="54"/>
                </a:lnTo>
                <a:lnTo>
                  <a:pt x="688" y="54"/>
                </a:lnTo>
                <a:lnTo>
                  <a:pt x="688" y="53"/>
                </a:lnTo>
                <a:lnTo>
                  <a:pt x="689" y="53"/>
                </a:lnTo>
                <a:lnTo>
                  <a:pt x="689" y="53"/>
                </a:lnTo>
                <a:lnTo>
                  <a:pt x="690" y="53"/>
                </a:lnTo>
                <a:lnTo>
                  <a:pt x="691" y="53"/>
                </a:lnTo>
                <a:lnTo>
                  <a:pt x="691" y="52"/>
                </a:lnTo>
                <a:lnTo>
                  <a:pt x="692" y="52"/>
                </a:lnTo>
                <a:lnTo>
                  <a:pt x="692" y="52"/>
                </a:lnTo>
                <a:lnTo>
                  <a:pt x="693" y="52"/>
                </a:lnTo>
                <a:lnTo>
                  <a:pt x="693" y="51"/>
                </a:lnTo>
                <a:lnTo>
                  <a:pt x="694" y="51"/>
                </a:lnTo>
                <a:lnTo>
                  <a:pt x="694" y="51"/>
                </a:lnTo>
                <a:lnTo>
                  <a:pt x="695" y="51"/>
                </a:lnTo>
                <a:lnTo>
                  <a:pt x="695" y="50"/>
                </a:lnTo>
                <a:lnTo>
                  <a:pt x="696" y="50"/>
                </a:lnTo>
                <a:lnTo>
                  <a:pt x="696" y="50"/>
                </a:lnTo>
                <a:lnTo>
                  <a:pt x="697" y="50"/>
                </a:lnTo>
                <a:lnTo>
                  <a:pt x="697" y="50"/>
                </a:lnTo>
                <a:lnTo>
                  <a:pt x="698" y="50"/>
                </a:lnTo>
                <a:lnTo>
                  <a:pt x="698" y="49"/>
                </a:lnTo>
                <a:lnTo>
                  <a:pt x="699" y="49"/>
                </a:lnTo>
                <a:lnTo>
                  <a:pt x="699" y="49"/>
                </a:lnTo>
                <a:lnTo>
                  <a:pt x="700" y="49"/>
                </a:lnTo>
                <a:lnTo>
                  <a:pt x="700" y="49"/>
                </a:lnTo>
                <a:lnTo>
                  <a:pt x="701" y="48"/>
                </a:lnTo>
                <a:lnTo>
                  <a:pt x="701" y="48"/>
                </a:lnTo>
                <a:lnTo>
                  <a:pt x="702" y="48"/>
                </a:lnTo>
                <a:lnTo>
                  <a:pt x="702" y="48"/>
                </a:lnTo>
                <a:lnTo>
                  <a:pt x="703" y="48"/>
                </a:lnTo>
                <a:lnTo>
                  <a:pt x="703" y="47"/>
                </a:lnTo>
                <a:lnTo>
                  <a:pt x="704" y="47"/>
                </a:lnTo>
                <a:lnTo>
                  <a:pt x="704" y="47"/>
                </a:lnTo>
                <a:lnTo>
                  <a:pt x="705" y="47"/>
                </a:lnTo>
                <a:lnTo>
                  <a:pt x="705" y="47"/>
                </a:lnTo>
                <a:lnTo>
                  <a:pt x="706" y="46"/>
                </a:lnTo>
                <a:lnTo>
                  <a:pt x="706" y="46"/>
                </a:lnTo>
                <a:lnTo>
                  <a:pt x="707" y="46"/>
                </a:lnTo>
                <a:lnTo>
                  <a:pt x="707" y="46"/>
                </a:lnTo>
                <a:lnTo>
                  <a:pt x="708" y="46"/>
                </a:lnTo>
                <a:lnTo>
                  <a:pt x="708" y="46"/>
                </a:lnTo>
                <a:lnTo>
                  <a:pt x="709" y="46"/>
                </a:lnTo>
                <a:lnTo>
                  <a:pt x="709" y="46"/>
                </a:lnTo>
                <a:lnTo>
                  <a:pt x="710" y="46"/>
                </a:lnTo>
                <a:lnTo>
                  <a:pt x="710" y="46"/>
                </a:lnTo>
                <a:lnTo>
                  <a:pt x="711" y="45"/>
                </a:lnTo>
                <a:lnTo>
                  <a:pt x="711" y="45"/>
                </a:lnTo>
                <a:lnTo>
                  <a:pt x="712" y="45"/>
                </a:lnTo>
                <a:lnTo>
                  <a:pt x="712" y="45"/>
                </a:lnTo>
                <a:lnTo>
                  <a:pt x="713" y="45"/>
                </a:lnTo>
              </a:path>
            </a:pathLst>
          </a:custGeom>
          <a:noFill/>
          <a:ln w="28575">
            <a:solidFill>
              <a:srgbClr val="00CCFF"/>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64" name="Freeform 376"/>
          <p:cNvSpPr>
            <a:spLocks/>
          </p:cNvSpPr>
          <p:nvPr/>
        </p:nvSpPr>
        <p:spPr bwMode="auto">
          <a:xfrm>
            <a:off x="1312864" y="3106738"/>
            <a:ext cx="6791325" cy="76200"/>
          </a:xfrm>
          <a:custGeom>
            <a:avLst/>
            <a:gdLst/>
            <a:ahLst/>
            <a:cxnLst>
              <a:cxn ang="0">
                <a:pos x="11" y="3"/>
              </a:cxn>
              <a:cxn ang="0">
                <a:pos x="22" y="3"/>
              </a:cxn>
              <a:cxn ang="0">
                <a:pos x="34" y="4"/>
              </a:cxn>
              <a:cxn ang="0">
                <a:pos x="45" y="5"/>
              </a:cxn>
              <a:cxn ang="0">
                <a:pos x="57" y="5"/>
              </a:cxn>
              <a:cxn ang="0">
                <a:pos x="69" y="3"/>
              </a:cxn>
              <a:cxn ang="0">
                <a:pos x="80" y="1"/>
              </a:cxn>
              <a:cxn ang="0">
                <a:pos x="92" y="1"/>
              </a:cxn>
              <a:cxn ang="0">
                <a:pos x="103" y="1"/>
              </a:cxn>
              <a:cxn ang="0">
                <a:pos x="115" y="1"/>
              </a:cxn>
              <a:cxn ang="0">
                <a:pos x="127" y="2"/>
              </a:cxn>
              <a:cxn ang="0">
                <a:pos x="138" y="2"/>
              </a:cxn>
              <a:cxn ang="0">
                <a:pos x="150" y="2"/>
              </a:cxn>
              <a:cxn ang="0">
                <a:pos x="161" y="3"/>
              </a:cxn>
              <a:cxn ang="0">
                <a:pos x="173" y="3"/>
              </a:cxn>
              <a:cxn ang="0">
                <a:pos x="185" y="2"/>
              </a:cxn>
              <a:cxn ang="0">
                <a:pos x="196" y="1"/>
              </a:cxn>
              <a:cxn ang="0">
                <a:pos x="208" y="1"/>
              </a:cxn>
              <a:cxn ang="0">
                <a:pos x="219" y="2"/>
              </a:cxn>
              <a:cxn ang="0">
                <a:pos x="231" y="3"/>
              </a:cxn>
              <a:cxn ang="0">
                <a:pos x="242" y="4"/>
              </a:cxn>
              <a:cxn ang="0">
                <a:pos x="254" y="5"/>
              </a:cxn>
              <a:cxn ang="0">
                <a:pos x="266" y="6"/>
              </a:cxn>
              <a:cxn ang="0">
                <a:pos x="277" y="6"/>
              </a:cxn>
              <a:cxn ang="0">
                <a:pos x="289" y="5"/>
              </a:cxn>
              <a:cxn ang="0">
                <a:pos x="300" y="4"/>
              </a:cxn>
              <a:cxn ang="0">
                <a:pos x="312" y="3"/>
              </a:cxn>
              <a:cxn ang="0">
                <a:pos x="324" y="3"/>
              </a:cxn>
              <a:cxn ang="0">
                <a:pos x="335" y="3"/>
              </a:cxn>
              <a:cxn ang="0">
                <a:pos x="347" y="3"/>
              </a:cxn>
              <a:cxn ang="0">
                <a:pos x="358" y="4"/>
              </a:cxn>
              <a:cxn ang="0">
                <a:pos x="370" y="4"/>
              </a:cxn>
              <a:cxn ang="0">
                <a:pos x="382" y="5"/>
              </a:cxn>
              <a:cxn ang="0">
                <a:pos x="393" y="5"/>
              </a:cxn>
              <a:cxn ang="0">
                <a:pos x="405" y="5"/>
              </a:cxn>
              <a:cxn ang="0">
                <a:pos x="416" y="6"/>
              </a:cxn>
              <a:cxn ang="0">
                <a:pos x="428" y="5"/>
              </a:cxn>
              <a:cxn ang="0">
                <a:pos x="440" y="4"/>
              </a:cxn>
              <a:cxn ang="0">
                <a:pos x="451" y="2"/>
              </a:cxn>
              <a:cxn ang="0">
                <a:pos x="463" y="1"/>
              </a:cxn>
              <a:cxn ang="0">
                <a:pos x="474" y="2"/>
              </a:cxn>
              <a:cxn ang="0">
                <a:pos x="486" y="1"/>
              </a:cxn>
              <a:cxn ang="0">
                <a:pos x="497" y="1"/>
              </a:cxn>
              <a:cxn ang="0">
                <a:pos x="509" y="0"/>
              </a:cxn>
              <a:cxn ang="0">
                <a:pos x="521" y="1"/>
              </a:cxn>
              <a:cxn ang="0">
                <a:pos x="532" y="3"/>
              </a:cxn>
              <a:cxn ang="0">
                <a:pos x="544" y="4"/>
              </a:cxn>
              <a:cxn ang="0">
                <a:pos x="555" y="4"/>
              </a:cxn>
              <a:cxn ang="0">
                <a:pos x="567" y="4"/>
              </a:cxn>
              <a:cxn ang="0">
                <a:pos x="579" y="5"/>
              </a:cxn>
              <a:cxn ang="0">
                <a:pos x="590" y="6"/>
              </a:cxn>
              <a:cxn ang="0">
                <a:pos x="602" y="6"/>
              </a:cxn>
              <a:cxn ang="0">
                <a:pos x="613" y="6"/>
              </a:cxn>
              <a:cxn ang="0">
                <a:pos x="625" y="7"/>
              </a:cxn>
              <a:cxn ang="0">
                <a:pos x="637" y="7"/>
              </a:cxn>
              <a:cxn ang="0">
                <a:pos x="648" y="7"/>
              </a:cxn>
              <a:cxn ang="0">
                <a:pos x="660" y="7"/>
              </a:cxn>
              <a:cxn ang="0">
                <a:pos x="671" y="8"/>
              </a:cxn>
              <a:cxn ang="0">
                <a:pos x="683" y="8"/>
              </a:cxn>
              <a:cxn ang="0">
                <a:pos x="695" y="8"/>
              </a:cxn>
              <a:cxn ang="0">
                <a:pos x="706" y="8"/>
              </a:cxn>
            </a:cxnLst>
            <a:rect l="0" t="0" r="r" b="b"/>
            <a:pathLst>
              <a:path w="713" h="8">
                <a:moveTo>
                  <a:pt x="0" y="2"/>
                </a:moveTo>
                <a:lnTo>
                  <a:pt x="0" y="2"/>
                </a:lnTo>
                <a:lnTo>
                  <a:pt x="1" y="2"/>
                </a:lnTo>
                <a:lnTo>
                  <a:pt x="1" y="2"/>
                </a:lnTo>
                <a:lnTo>
                  <a:pt x="2" y="2"/>
                </a:lnTo>
                <a:lnTo>
                  <a:pt x="2" y="2"/>
                </a:lnTo>
                <a:lnTo>
                  <a:pt x="3" y="2"/>
                </a:lnTo>
                <a:lnTo>
                  <a:pt x="3" y="2"/>
                </a:lnTo>
                <a:lnTo>
                  <a:pt x="4" y="2"/>
                </a:lnTo>
                <a:lnTo>
                  <a:pt x="4" y="2"/>
                </a:lnTo>
                <a:lnTo>
                  <a:pt x="5" y="3"/>
                </a:lnTo>
                <a:lnTo>
                  <a:pt x="5" y="3"/>
                </a:lnTo>
                <a:lnTo>
                  <a:pt x="6" y="3"/>
                </a:lnTo>
                <a:lnTo>
                  <a:pt x="6" y="3"/>
                </a:lnTo>
                <a:lnTo>
                  <a:pt x="7" y="3"/>
                </a:lnTo>
                <a:lnTo>
                  <a:pt x="7" y="3"/>
                </a:lnTo>
                <a:lnTo>
                  <a:pt x="8" y="3"/>
                </a:lnTo>
                <a:lnTo>
                  <a:pt x="8" y="3"/>
                </a:lnTo>
                <a:lnTo>
                  <a:pt x="9" y="3"/>
                </a:lnTo>
                <a:lnTo>
                  <a:pt x="9" y="3"/>
                </a:lnTo>
                <a:lnTo>
                  <a:pt x="10" y="3"/>
                </a:lnTo>
                <a:lnTo>
                  <a:pt x="10" y="3"/>
                </a:lnTo>
                <a:lnTo>
                  <a:pt x="11" y="3"/>
                </a:lnTo>
                <a:lnTo>
                  <a:pt x="11" y="3"/>
                </a:lnTo>
                <a:lnTo>
                  <a:pt x="12" y="3"/>
                </a:lnTo>
                <a:lnTo>
                  <a:pt x="12" y="3"/>
                </a:lnTo>
                <a:lnTo>
                  <a:pt x="13" y="3"/>
                </a:lnTo>
                <a:lnTo>
                  <a:pt x="13" y="3"/>
                </a:lnTo>
                <a:lnTo>
                  <a:pt x="14" y="3"/>
                </a:lnTo>
                <a:lnTo>
                  <a:pt x="14" y="3"/>
                </a:lnTo>
                <a:lnTo>
                  <a:pt x="15" y="3"/>
                </a:lnTo>
                <a:lnTo>
                  <a:pt x="15" y="3"/>
                </a:lnTo>
                <a:lnTo>
                  <a:pt x="16" y="3"/>
                </a:lnTo>
                <a:lnTo>
                  <a:pt x="16" y="3"/>
                </a:lnTo>
                <a:lnTo>
                  <a:pt x="17" y="3"/>
                </a:lnTo>
                <a:lnTo>
                  <a:pt x="17" y="3"/>
                </a:lnTo>
                <a:lnTo>
                  <a:pt x="18" y="3"/>
                </a:lnTo>
                <a:lnTo>
                  <a:pt x="18" y="3"/>
                </a:lnTo>
                <a:lnTo>
                  <a:pt x="19" y="3"/>
                </a:lnTo>
                <a:lnTo>
                  <a:pt x="19" y="3"/>
                </a:lnTo>
                <a:lnTo>
                  <a:pt x="20" y="3"/>
                </a:lnTo>
                <a:lnTo>
                  <a:pt x="20" y="3"/>
                </a:lnTo>
                <a:lnTo>
                  <a:pt x="21" y="3"/>
                </a:lnTo>
                <a:lnTo>
                  <a:pt x="21" y="3"/>
                </a:lnTo>
                <a:lnTo>
                  <a:pt x="22" y="3"/>
                </a:lnTo>
                <a:lnTo>
                  <a:pt x="22" y="3"/>
                </a:lnTo>
                <a:lnTo>
                  <a:pt x="23" y="3"/>
                </a:lnTo>
                <a:lnTo>
                  <a:pt x="23" y="3"/>
                </a:lnTo>
                <a:lnTo>
                  <a:pt x="24" y="3"/>
                </a:lnTo>
                <a:lnTo>
                  <a:pt x="24" y="3"/>
                </a:lnTo>
                <a:lnTo>
                  <a:pt x="25" y="3"/>
                </a:lnTo>
                <a:lnTo>
                  <a:pt x="25" y="3"/>
                </a:lnTo>
                <a:lnTo>
                  <a:pt x="26" y="4"/>
                </a:lnTo>
                <a:lnTo>
                  <a:pt x="26" y="4"/>
                </a:lnTo>
                <a:lnTo>
                  <a:pt x="27" y="4"/>
                </a:lnTo>
                <a:lnTo>
                  <a:pt x="27" y="4"/>
                </a:lnTo>
                <a:lnTo>
                  <a:pt x="28" y="4"/>
                </a:lnTo>
                <a:lnTo>
                  <a:pt x="28" y="4"/>
                </a:lnTo>
                <a:lnTo>
                  <a:pt x="29" y="4"/>
                </a:lnTo>
                <a:lnTo>
                  <a:pt x="29" y="4"/>
                </a:lnTo>
                <a:lnTo>
                  <a:pt x="30" y="4"/>
                </a:lnTo>
                <a:lnTo>
                  <a:pt x="30" y="4"/>
                </a:lnTo>
                <a:lnTo>
                  <a:pt x="31" y="4"/>
                </a:lnTo>
                <a:lnTo>
                  <a:pt x="31" y="4"/>
                </a:lnTo>
                <a:lnTo>
                  <a:pt x="32" y="4"/>
                </a:lnTo>
                <a:lnTo>
                  <a:pt x="32" y="4"/>
                </a:lnTo>
                <a:lnTo>
                  <a:pt x="33" y="4"/>
                </a:lnTo>
                <a:lnTo>
                  <a:pt x="33" y="4"/>
                </a:lnTo>
                <a:lnTo>
                  <a:pt x="34" y="4"/>
                </a:lnTo>
                <a:lnTo>
                  <a:pt x="34" y="4"/>
                </a:lnTo>
                <a:lnTo>
                  <a:pt x="35" y="4"/>
                </a:lnTo>
                <a:lnTo>
                  <a:pt x="35" y="4"/>
                </a:lnTo>
                <a:lnTo>
                  <a:pt x="36" y="4"/>
                </a:lnTo>
                <a:lnTo>
                  <a:pt x="36" y="4"/>
                </a:lnTo>
                <a:lnTo>
                  <a:pt x="37" y="4"/>
                </a:lnTo>
                <a:lnTo>
                  <a:pt x="37" y="4"/>
                </a:lnTo>
                <a:lnTo>
                  <a:pt x="38" y="4"/>
                </a:lnTo>
                <a:lnTo>
                  <a:pt x="38" y="4"/>
                </a:lnTo>
                <a:lnTo>
                  <a:pt x="39" y="4"/>
                </a:lnTo>
                <a:lnTo>
                  <a:pt x="39" y="4"/>
                </a:lnTo>
                <a:lnTo>
                  <a:pt x="40" y="4"/>
                </a:lnTo>
                <a:lnTo>
                  <a:pt x="40" y="4"/>
                </a:lnTo>
                <a:lnTo>
                  <a:pt x="41" y="4"/>
                </a:lnTo>
                <a:lnTo>
                  <a:pt x="41" y="4"/>
                </a:lnTo>
                <a:lnTo>
                  <a:pt x="42" y="4"/>
                </a:lnTo>
                <a:lnTo>
                  <a:pt x="42" y="4"/>
                </a:lnTo>
                <a:lnTo>
                  <a:pt x="43" y="5"/>
                </a:lnTo>
                <a:lnTo>
                  <a:pt x="43" y="5"/>
                </a:lnTo>
                <a:lnTo>
                  <a:pt x="44" y="5"/>
                </a:lnTo>
                <a:lnTo>
                  <a:pt x="44" y="5"/>
                </a:lnTo>
                <a:lnTo>
                  <a:pt x="45" y="5"/>
                </a:lnTo>
                <a:lnTo>
                  <a:pt x="45" y="5"/>
                </a:lnTo>
                <a:lnTo>
                  <a:pt x="46" y="5"/>
                </a:lnTo>
                <a:lnTo>
                  <a:pt x="46" y="5"/>
                </a:lnTo>
                <a:lnTo>
                  <a:pt x="47" y="5"/>
                </a:lnTo>
                <a:lnTo>
                  <a:pt x="47" y="5"/>
                </a:lnTo>
                <a:lnTo>
                  <a:pt x="48" y="5"/>
                </a:lnTo>
                <a:lnTo>
                  <a:pt x="48" y="5"/>
                </a:lnTo>
                <a:lnTo>
                  <a:pt x="49" y="5"/>
                </a:lnTo>
                <a:lnTo>
                  <a:pt x="49" y="5"/>
                </a:lnTo>
                <a:lnTo>
                  <a:pt x="50" y="5"/>
                </a:lnTo>
                <a:lnTo>
                  <a:pt x="50" y="5"/>
                </a:lnTo>
                <a:lnTo>
                  <a:pt x="51" y="5"/>
                </a:lnTo>
                <a:lnTo>
                  <a:pt x="51" y="5"/>
                </a:lnTo>
                <a:lnTo>
                  <a:pt x="52" y="5"/>
                </a:lnTo>
                <a:lnTo>
                  <a:pt x="52" y="5"/>
                </a:lnTo>
                <a:lnTo>
                  <a:pt x="53" y="5"/>
                </a:lnTo>
                <a:lnTo>
                  <a:pt x="53" y="5"/>
                </a:lnTo>
                <a:lnTo>
                  <a:pt x="54" y="5"/>
                </a:lnTo>
                <a:lnTo>
                  <a:pt x="54" y="5"/>
                </a:lnTo>
                <a:lnTo>
                  <a:pt x="55" y="5"/>
                </a:lnTo>
                <a:lnTo>
                  <a:pt x="56" y="5"/>
                </a:lnTo>
                <a:lnTo>
                  <a:pt x="56" y="5"/>
                </a:lnTo>
                <a:lnTo>
                  <a:pt x="57" y="5"/>
                </a:lnTo>
                <a:lnTo>
                  <a:pt x="57" y="5"/>
                </a:lnTo>
                <a:lnTo>
                  <a:pt x="58" y="4"/>
                </a:lnTo>
                <a:lnTo>
                  <a:pt x="58" y="4"/>
                </a:lnTo>
                <a:lnTo>
                  <a:pt x="59" y="4"/>
                </a:lnTo>
                <a:lnTo>
                  <a:pt x="59" y="4"/>
                </a:lnTo>
                <a:lnTo>
                  <a:pt x="60" y="4"/>
                </a:lnTo>
                <a:lnTo>
                  <a:pt x="60" y="4"/>
                </a:lnTo>
                <a:lnTo>
                  <a:pt x="61" y="4"/>
                </a:lnTo>
                <a:lnTo>
                  <a:pt x="61" y="4"/>
                </a:lnTo>
                <a:lnTo>
                  <a:pt x="62" y="4"/>
                </a:lnTo>
                <a:lnTo>
                  <a:pt x="62" y="4"/>
                </a:lnTo>
                <a:lnTo>
                  <a:pt x="63" y="4"/>
                </a:lnTo>
                <a:lnTo>
                  <a:pt x="63" y="4"/>
                </a:lnTo>
                <a:lnTo>
                  <a:pt x="64" y="4"/>
                </a:lnTo>
                <a:lnTo>
                  <a:pt x="64" y="4"/>
                </a:lnTo>
                <a:lnTo>
                  <a:pt x="65" y="4"/>
                </a:lnTo>
                <a:lnTo>
                  <a:pt x="65" y="3"/>
                </a:lnTo>
                <a:lnTo>
                  <a:pt x="66" y="3"/>
                </a:lnTo>
                <a:lnTo>
                  <a:pt x="66" y="3"/>
                </a:lnTo>
                <a:lnTo>
                  <a:pt x="67" y="3"/>
                </a:lnTo>
                <a:lnTo>
                  <a:pt x="67" y="3"/>
                </a:lnTo>
                <a:lnTo>
                  <a:pt x="68" y="3"/>
                </a:lnTo>
                <a:lnTo>
                  <a:pt x="68" y="3"/>
                </a:lnTo>
                <a:lnTo>
                  <a:pt x="69" y="3"/>
                </a:lnTo>
                <a:lnTo>
                  <a:pt x="69" y="3"/>
                </a:lnTo>
                <a:lnTo>
                  <a:pt x="70" y="3"/>
                </a:lnTo>
                <a:lnTo>
                  <a:pt x="70" y="3"/>
                </a:lnTo>
                <a:lnTo>
                  <a:pt x="71" y="3"/>
                </a:lnTo>
                <a:lnTo>
                  <a:pt x="71" y="3"/>
                </a:lnTo>
                <a:lnTo>
                  <a:pt x="72" y="3"/>
                </a:lnTo>
                <a:lnTo>
                  <a:pt x="72" y="2"/>
                </a:lnTo>
                <a:lnTo>
                  <a:pt x="73" y="2"/>
                </a:lnTo>
                <a:lnTo>
                  <a:pt x="73" y="2"/>
                </a:lnTo>
                <a:lnTo>
                  <a:pt x="74" y="2"/>
                </a:lnTo>
                <a:lnTo>
                  <a:pt x="74" y="2"/>
                </a:lnTo>
                <a:lnTo>
                  <a:pt x="75" y="2"/>
                </a:lnTo>
                <a:lnTo>
                  <a:pt x="75" y="2"/>
                </a:lnTo>
                <a:lnTo>
                  <a:pt x="76" y="2"/>
                </a:lnTo>
                <a:lnTo>
                  <a:pt x="76" y="2"/>
                </a:lnTo>
                <a:lnTo>
                  <a:pt x="77" y="2"/>
                </a:lnTo>
                <a:lnTo>
                  <a:pt x="77" y="2"/>
                </a:lnTo>
                <a:lnTo>
                  <a:pt x="78" y="2"/>
                </a:lnTo>
                <a:lnTo>
                  <a:pt x="78" y="2"/>
                </a:lnTo>
                <a:lnTo>
                  <a:pt x="79" y="2"/>
                </a:lnTo>
                <a:lnTo>
                  <a:pt x="79" y="1"/>
                </a:lnTo>
                <a:lnTo>
                  <a:pt x="80" y="1"/>
                </a:lnTo>
                <a:lnTo>
                  <a:pt x="80" y="1"/>
                </a:lnTo>
                <a:lnTo>
                  <a:pt x="81" y="1"/>
                </a:lnTo>
                <a:lnTo>
                  <a:pt x="81" y="1"/>
                </a:lnTo>
                <a:lnTo>
                  <a:pt x="82" y="1"/>
                </a:lnTo>
                <a:lnTo>
                  <a:pt x="82" y="1"/>
                </a:lnTo>
                <a:lnTo>
                  <a:pt x="83" y="1"/>
                </a:lnTo>
                <a:lnTo>
                  <a:pt x="83" y="1"/>
                </a:lnTo>
                <a:lnTo>
                  <a:pt x="84" y="1"/>
                </a:lnTo>
                <a:lnTo>
                  <a:pt x="84" y="1"/>
                </a:lnTo>
                <a:lnTo>
                  <a:pt x="85" y="1"/>
                </a:lnTo>
                <a:lnTo>
                  <a:pt x="85" y="1"/>
                </a:lnTo>
                <a:lnTo>
                  <a:pt x="86" y="1"/>
                </a:lnTo>
                <a:lnTo>
                  <a:pt x="86" y="1"/>
                </a:lnTo>
                <a:lnTo>
                  <a:pt x="87" y="1"/>
                </a:lnTo>
                <a:lnTo>
                  <a:pt x="87" y="1"/>
                </a:lnTo>
                <a:lnTo>
                  <a:pt x="88" y="1"/>
                </a:lnTo>
                <a:lnTo>
                  <a:pt x="88" y="1"/>
                </a:lnTo>
                <a:lnTo>
                  <a:pt x="89" y="1"/>
                </a:lnTo>
                <a:lnTo>
                  <a:pt x="89" y="1"/>
                </a:lnTo>
                <a:lnTo>
                  <a:pt x="90" y="1"/>
                </a:lnTo>
                <a:lnTo>
                  <a:pt x="90" y="1"/>
                </a:lnTo>
                <a:lnTo>
                  <a:pt x="91" y="1"/>
                </a:lnTo>
                <a:lnTo>
                  <a:pt x="91" y="1"/>
                </a:lnTo>
                <a:lnTo>
                  <a:pt x="92" y="1"/>
                </a:lnTo>
                <a:lnTo>
                  <a:pt x="92" y="1"/>
                </a:lnTo>
                <a:lnTo>
                  <a:pt x="93" y="1"/>
                </a:lnTo>
                <a:lnTo>
                  <a:pt x="93" y="1"/>
                </a:lnTo>
                <a:lnTo>
                  <a:pt x="94" y="1"/>
                </a:lnTo>
                <a:lnTo>
                  <a:pt x="94" y="1"/>
                </a:lnTo>
                <a:lnTo>
                  <a:pt x="95" y="1"/>
                </a:lnTo>
                <a:lnTo>
                  <a:pt x="95" y="1"/>
                </a:lnTo>
                <a:lnTo>
                  <a:pt x="96" y="1"/>
                </a:lnTo>
                <a:lnTo>
                  <a:pt x="96" y="1"/>
                </a:lnTo>
                <a:lnTo>
                  <a:pt x="97" y="1"/>
                </a:lnTo>
                <a:lnTo>
                  <a:pt x="97" y="1"/>
                </a:lnTo>
                <a:lnTo>
                  <a:pt x="98" y="1"/>
                </a:lnTo>
                <a:lnTo>
                  <a:pt x="98" y="1"/>
                </a:lnTo>
                <a:lnTo>
                  <a:pt x="99" y="1"/>
                </a:lnTo>
                <a:lnTo>
                  <a:pt x="99" y="1"/>
                </a:lnTo>
                <a:lnTo>
                  <a:pt x="100" y="1"/>
                </a:lnTo>
                <a:lnTo>
                  <a:pt x="100" y="1"/>
                </a:lnTo>
                <a:lnTo>
                  <a:pt x="101" y="1"/>
                </a:lnTo>
                <a:lnTo>
                  <a:pt x="101" y="1"/>
                </a:lnTo>
                <a:lnTo>
                  <a:pt x="102" y="1"/>
                </a:lnTo>
                <a:lnTo>
                  <a:pt x="102" y="1"/>
                </a:lnTo>
                <a:lnTo>
                  <a:pt x="103" y="1"/>
                </a:lnTo>
                <a:lnTo>
                  <a:pt x="103" y="1"/>
                </a:lnTo>
                <a:lnTo>
                  <a:pt x="104" y="1"/>
                </a:lnTo>
                <a:lnTo>
                  <a:pt x="104" y="1"/>
                </a:lnTo>
                <a:lnTo>
                  <a:pt x="105" y="1"/>
                </a:lnTo>
                <a:lnTo>
                  <a:pt x="105" y="1"/>
                </a:lnTo>
                <a:lnTo>
                  <a:pt x="106" y="1"/>
                </a:lnTo>
                <a:lnTo>
                  <a:pt x="106" y="1"/>
                </a:lnTo>
                <a:lnTo>
                  <a:pt x="107" y="1"/>
                </a:lnTo>
                <a:lnTo>
                  <a:pt x="107" y="1"/>
                </a:lnTo>
                <a:lnTo>
                  <a:pt x="108" y="1"/>
                </a:lnTo>
                <a:lnTo>
                  <a:pt x="108" y="1"/>
                </a:lnTo>
                <a:lnTo>
                  <a:pt x="109" y="1"/>
                </a:lnTo>
                <a:lnTo>
                  <a:pt x="109" y="1"/>
                </a:lnTo>
                <a:lnTo>
                  <a:pt x="110" y="1"/>
                </a:lnTo>
                <a:lnTo>
                  <a:pt x="110" y="1"/>
                </a:lnTo>
                <a:lnTo>
                  <a:pt x="111" y="1"/>
                </a:lnTo>
                <a:lnTo>
                  <a:pt x="111" y="1"/>
                </a:lnTo>
                <a:lnTo>
                  <a:pt x="112" y="1"/>
                </a:lnTo>
                <a:lnTo>
                  <a:pt x="112" y="1"/>
                </a:lnTo>
                <a:lnTo>
                  <a:pt x="113" y="1"/>
                </a:lnTo>
                <a:lnTo>
                  <a:pt x="113" y="1"/>
                </a:lnTo>
                <a:lnTo>
                  <a:pt x="114" y="1"/>
                </a:lnTo>
                <a:lnTo>
                  <a:pt x="114" y="1"/>
                </a:lnTo>
                <a:lnTo>
                  <a:pt x="115" y="1"/>
                </a:lnTo>
                <a:lnTo>
                  <a:pt x="115" y="1"/>
                </a:lnTo>
                <a:lnTo>
                  <a:pt x="116" y="1"/>
                </a:lnTo>
                <a:lnTo>
                  <a:pt x="116" y="1"/>
                </a:lnTo>
                <a:lnTo>
                  <a:pt x="117" y="1"/>
                </a:lnTo>
                <a:lnTo>
                  <a:pt x="117" y="1"/>
                </a:lnTo>
                <a:lnTo>
                  <a:pt x="118" y="1"/>
                </a:lnTo>
                <a:lnTo>
                  <a:pt x="118" y="1"/>
                </a:lnTo>
                <a:lnTo>
                  <a:pt x="119" y="1"/>
                </a:lnTo>
                <a:lnTo>
                  <a:pt x="120" y="1"/>
                </a:lnTo>
                <a:lnTo>
                  <a:pt x="120" y="1"/>
                </a:lnTo>
                <a:lnTo>
                  <a:pt x="121" y="1"/>
                </a:lnTo>
                <a:lnTo>
                  <a:pt x="121" y="1"/>
                </a:lnTo>
                <a:lnTo>
                  <a:pt x="122" y="1"/>
                </a:lnTo>
                <a:lnTo>
                  <a:pt x="122" y="1"/>
                </a:lnTo>
                <a:lnTo>
                  <a:pt x="123" y="1"/>
                </a:lnTo>
                <a:lnTo>
                  <a:pt x="123" y="1"/>
                </a:lnTo>
                <a:lnTo>
                  <a:pt x="124" y="1"/>
                </a:lnTo>
                <a:lnTo>
                  <a:pt x="124" y="1"/>
                </a:lnTo>
                <a:lnTo>
                  <a:pt x="125" y="2"/>
                </a:lnTo>
                <a:lnTo>
                  <a:pt x="125" y="2"/>
                </a:lnTo>
                <a:lnTo>
                  <a:pt x="126" y="2"/>
                </a:lnTo>
                <a:lnTo>
                  <a:pt x="126" y="2"/>
                </a:lnTo>
                <a:lnTo>
                  <a:pt x="127" y="2"/>
                </a:lnTo>
                <a:lnTo>
                  <a:pt x="127" y="2"/>
                </a:lnTo>
                <a:lnTo>
                  <a:pt x="128" y="2"/>
                </a:lnTo>
                <a:lnTo>
                  <a:pt x="128" y="2"/>
                </a:lnTo>
                <a:lnTo>
                  <a:pt x="129" y="2"/>
                </a:lnTo>
                <a:lnTo>
                  <a:pt x="129" y="2"/>
                </a:lnTo>
                <a:lnTo>
                  <a:pt x="130" y="2"/>
                </a:lnTo>
                <a:lnTo>
                  <a:pt x="130" y="2"/>
                </a:lnTo>
                <a:lnTo>
                  <a:pt x="131" y="2"/>
                </a:lnTo>
                <a:lnTo>
                  <a:pt x="131" y="2"/>
                </a:lnTo>
                <a:lnTo>
                  <a:pt x="132" y="2"/>
                </a:lnTo>
                <a:lnTo>
                  <a:pt x="132" y="2"/>
                </a:lnTo>
                <a:lnTo>
                  <a:pt x="133" y="2"/>
                </a:lnTo>
                <a:lnTo>
                  <a:pt x="133" y="2"/>
                </a:lnTo>
                <a:lnTo>
                  <a:pt x="134" y="2"/>
                </a:lnTo>
                <a:lnTo>
                  <a:pt x="134" y="2"/>
                </a:lnTo>
                <a:lnTo>
                  <a:pt x="135" y="2"/>
                </a:lnTo>
                <a:lnTo>
                  <a:pt x="135" y="2"/>
                </a:lnTo>
                <a:lnTo>
                  <a:pt x="136" y="2"/>
                </a:lnTo>
                <a:lnTo>
                  <a:pt x="136" y="2"/>
                </a:lnTo>
                <a:lnTo>
                  <a:pt x="137" y="2"/>
                </a:lnTo>
                <a:lnTo>
                  <a:pt x="137" y="2"/>
                </a:lnTo>
                <a:lnTo>
                  <a:pt x="138" y="2"/>
                </a:lnTo>
                <a:lnTo>
                  <a:pt x="138" y="2"/>
                </a:lnTo>
                <a:lnTo>
                  <a:pt x="139" y="2"/>
                </a:lnTo>
                <a:lnTo>
                  <a:pt x="139" y="2"/>
                </a:lnTo>
                <a:lnTo>
                  <a:pt x="140" y="2"/>
                </a:lnTo>
                <a:lnTo>
                  <a:pt x="140" y="2"/>
                </a:lnTo>
                <a:lnTo>
                  <a:pt x="141" y="2"/>
                </a:lnTo>
                <a:lnTo>
                  <a:pt x="141" y="2"/>
                </a:lnTo>
                <a:lnTo>
                  <a:pt x="142" y="2"/>
                </a:lnTo>
                <a:lnTo>
                  <a:pt x="142" y="2"/>
                </a:lnTo>
                <a:lnTo>
                  <a:pt x="143" y="2"/>
                </a:lnTo>
                <a:lnTo>
                  <a:pt x="143" y="2"/>
                </a:lnTo>
                <a:lnTo>
                  <a:pt x="144" y="2"/>
                </a:lnTo>
                <a:lnTo>
                  <a:pt x="144" y="2"/>
                </a:lnTo>
                <a:lnTo>
                  <a:pt x="145" y="2"/>
                </a:lnTo>
                <a:lnTo>
                  <a:pt x="145" y="2"/>
                </a:lnTo>
                <a:lnTo>
                  <a:pt x="146" y="2"/>
                </a:lnTo>
                <a:lnTo>
                  <a:pt x="146" y="2"/>
                </a:lnTo>
                <a:lnTo>
                  <a:pt x="147" y="2"/>
                </a:lnTo>
                <a:lnTo>
                  <a:pt x="147" y="2"/>
                </a:lnTo>
                <a:lnTo>
                  <a:pt x="148" y="2"/>
                </a:lnTo>
                <a:lnTo>
                  <a:pt x="148" y="2"/>
                </a:lnTo>
                <a:lnTo>
                  <a:pt x="149" y="2"/>
                </a:lnTo>
                <a:lnTo>
                  <a:pt x="149" y="2"/>
                </a:lnTo>
                <a:lnTo>
                  <a:pt x="150" y="2"/>
                </a:lnTo>
                <a:lnTo>
                  <a:pt x="150" y="2"/>
                </a:lnTo>
                <a:lnTo>
                  <a:pt x="151" y="2"/>
                </a:lnTo>
                <a:lnTo>
                  <a:pt x="151" y="2"/>
                </a:lnTo>
                <a:lnTo>
                  <a:pt x="152" y="2"/>
                </a:lnTo>
                <a:lnTo>
                  <a:pt x="152" y="2"/>
                </a:lnTo>
                <a:lnTo>
                  <a:pt x="153" y="2"/>
                </a:lnTo>
                <a:lnTo>
                  <a:pt x="153" y="2"/>
                </a:lnTo>
                <a:lnTo>
                  <a:pt x="154" y="2"/>
                </a:lnTo>
                <a:lnTo>
                  <a:pt x="154" y="2"/>
                </a:lnTo>
                <a:lnTo>
                  <a:pt x="155" y="2"/>
                </a:lnTo>
                <a:lnTo>
                  <a:pt x="155" y="2"/>
                </a:lnTo>
                <a:lnTo>
                  <a:pt x="156" y="2"/>
                </a:lnTo>
                <a:lnTo>
                  <a:pt x="156" y="3"/>
                </a:lnTo>
                <a:lnTo>
                  <a:pt x="157" y="3"/>
                </a:lnTo>
                <a:lnTo>
                  <a:pt x="157" y="3"/>
                </a:lnTo>
                <a:lnTo>
                  <a:pt x="158" y="3"/>
                </a:lnTo>
                <a:lnTo>
                  <a:pt x="158" y="3"/>
                </a:lnTo>
                <a:lnTo>
                  <a:pt x="159" y="3"/>
                </a:lnTo>
                <a:lnTo>
                  <a:pt x="159" y="3"/>
                </a:lnTo>
                <a:lnTo>
                  <a:pt x="160" y="3"/>
                </a:lnTo>
                <a:lnTo>
                  <a:pt x="160" y="3"/>
                </a:lnTo>
                <a:lnTo>
                  <a:pt x="161" y="3"/>
                </a:lnTo>
                <a:lnTo>
                  <a:pt x="161" y="3"/>
                </a:lnTo>
                <a:lnTo>
                  <a:pt x="162" y="3"/>
                </a:lnTo>
                <a:lnTo>
                  <a:pt x="162" y="3"/>
                </a:lnTo>
                <a:lnTo>
                  <a:pt x="163" y="3"/>
                </a:lnTo>
                <a:lnTo>
                  <a:pt x="163" y="3"/>
                </a:lnTo>
                <a:lnTo>
                  <a:pt x="164" y="3"/>
                </a:lnTo>
                <a:lnTo>
                  <a:pt x="164" y="3"/>
                </a:lnTo>
                <a:lnTo>
                  <a:pt x="165" y="3"/>
                </a:lnTo>
                <a:lnTo>
                  <a:pt x="165" y="3"/>
                </a:lnTo>
                <a:lnTo>
                  <a:pt x="166" y="3"/>
                </a:lnTo>
                <a:lnTo>
                  <a:pt x="166" y="3"/>
                </a:lnTo>
                <a:lnTo>
                  <a:pt x="167" y="3"/>
                </a:lnTo>
                <a:lnTo>
                  <a:pt x="167" y="3"/>
                </a:lnTo>
                <a:lnTo>
                  <a:pt x="168" y="3"/>
                </a:lnTo>
                <a:lnTo>
                  <a:pt x="168" y="3"/>
                </a:lnTo>
                <a:lnTo>
                  <a:pt x="169" y="3"/>
                </a:lnTo>
                <a:lnTo>
                  <a:pt x="169" y="3"/>
                </a:lnTo>
                <a:lnTo>
                  <a:pt x="170" y="3"/>
                </a:lnTo>
                <a:lnTo>
                  <a:pt x="170" y="3"/>
                </a:lnTo>
                <a:lnTo>
                  <a:pt x="171" y="3"/>
                </a:lnTo>
                <a:lnTo>
                  <a:pt x="171" y="3"/>
                </a:lnTo>
                <a:lnTo>
                  <a:pt x="172" y="3"/>
                </a:lnTo>
                <a:lnTo>
                  <a:pt x="172" y="3"/>
                </a:lnTo>
                <a:lnTo>
                  <a:pt x="173" y="3"/>
                </a:lnTo>
                <a:lnTo>
                  <a:pt x="173" y="3"/>
                </a:lnTo>
                <a:lnTo>
                  <a:pt x="174" y="3"/>
                </a:lnTo>
                <a:lnTo>
                  <a:pt x="174" y="3"/>
                </a:lnTo>
                <a:lnTo>
                  <a:pt x="175" y="3"/>
                </a:lnTo>
                <a:lnTo>
                  <a:pt x="175" y="3"/>
                </a:lnTo>
                <a:lnTo>
                  <a:pt x="176" y="3"/>
                </a:lnTo>
                <a:lnTo>
                  <a:pt x="176" y="3"/>
                </a:lnTo>
                <a:lnTo>
                  <a:pt x="177" y="3"/>
                </a:lnTo>
                <a:lnTo>
                  <a:pt x="177" y="3"/>
                </a:lnTo>
                <a:lnTo>
                  <a:pt x="178" y="3"/>
                </a:lnTo>
                <a:lnTo>
                  <a:pt x="178" y="3"/>
                </a:lnTo>
                <a:lnTo>
                  <a:pt x="179" y="3"/>
                </a:lnTo>
                <a:lnTo>
                  <a:pt x="179" y="3"/>
                </a:lnTo>
                <a:lnTo>
                  <a:pt x="180" y="3"/>
                </a:lnTo>
                <a:lnTo>
                  <a:pt x="180" y="3"/>
                </a:lnTo>
                <a:lnTo>
                  <a:pt x="181" y="3"/>
                </a:lnTo>
                <a:lnTo>
                  <a:pt x="181" y="3"/>
                </a:lnTo>
                <a:lnTo>
                  <a:pt x="182" y="2"/>
                </a:lnTo>
                <a:lnTo>
                  <a:pt x="183" y="2"/>
                </a:lnTo>
                <a:lnTo>
                  <a:pt x="183" y="2"/>
                </a:lnTo>
                <a:lnTo>
                  <a:pt x="184" y="2"/>
                </a:lnTo>
                <a:lnTo>
                  <a:pt x="184" y="2"/>
                </a:lnTo>
                <a:lnTo>
                  <a:pt x="185" y="2"/>
                </a:lnTo>
                <a:lnTo>
                  <a:pt x="185" y="2"/>
                </a:lnTo>
                <a:lnTo>
                  <a:pt x="186" y="2"/>
                </a:lnTo>
                <a:lnTo>
                  <a:pt x="186" y="2"/>
                </a:lnTo>
                <a:lnTo>
                  <a:pt x="187" y="2"/>
                </a:lnTo>
                <a:lnTo>
                  <a:pt x="187" y="2"/>
                </a:lnTo>
                <a:lnTo>
                  <a:pt x="188" y="2"/>
                </a:lnTo>
                <a:lnTo>
                  <a:pt x="188" y="2"/>
                </a:lnTo>
                <a:lnTo>
                  <a:pt x="189" y="2"/>
                </a:lnTo>
                <a:lnTo>
                  <a:pt x="189" y="2"/>
                </a:lnTo>
                <a:lnTo>
                  <a:pt x="190" y="2"/>
                </a:lnTo>
                <a:lnTo>
                  <a:pt x="190" y="2"/>
                </a:lnTo>
                <a:lnTo>
                  <a:pt x="191" y="2"/>
                </a:lnTo>
                <a:lnTo>
                  <a:pt x="191" y="2"/>
                </a:lnTo>
                <a:lnTo>
                  <a:pt x="192" y="2"/>
                </a:lnTo>
                <a:lnTo>
                  <a:pt x="192" y="2"/>
                </a:lnTo>
                <a:lnTo>
                  <a:pt x="193" y="2"/>
                </a:lnTo>
                <a:lnTo>
                  <a:pt x="193" y="2"/>
                </a:lnTo>
                <a:lnTo>
                  <a:pt x="194" y="2"/>
                </a:lnTo>
                <a:lnTo>
                  <a:pt x="194" y="2"/>
                </a:lnTo>
                <a:lnTo>
                  <a:pt x="195" y="1"/>
                </a:lnTo>
                <a:lnTo>
                  <a:pt x="195" y="1"/>
                </a:lnTo>
                <a:lnTo>
                  <a:pt x="196" y="1"/>
                </a:lnTo>
                <a:lnTo>
                  <a:pt x="196" y="1"/>
                </a:lnTo>
                <a:lnTo>
                  <a:pt x="197" y="1"/>
                </a:lnTo>
                <a:lnTo>
                  <a:pt x="197" y="1"/>
                </a:lnTo>
                <a:lnTo>
                  <a:pt x="198" y="1"/>
                </a:lnTo>
                <a:lnTo>
                  <a:pt x="198" y="1"/>
                </a:lnTo>
                <a:lnTo>
                  <a:pt x="199" y="1"/>
                </a:lnTo>
                <a:lnTo>
                  <a:pt x="199" y="1"/>
                </a:lnTo>
                <a:lnTo>
                  <a:pt x="200" y="1"/>
                </a:lnTo>
                <a:lnTo>
                  <a:pt x="200" y="1"/>
                </a:lnTo>
                <a:lnTo>
                  <a:pt x="201" y="1"/>
                </a:lnTo>
                <a:lnTo>
                  <a:pt x="201" y="1"/>
                </a:lnTo>
                <a:lnTo>
                  <a:pt x="202" y="1"/>
                </a:lnTo>
                <a:lnTo>
                  <a:pt x="202" y="1"/>
                </a:lnTo>
                <a:lnTo>
                  <a:pt x="203" y="1"/>
                </a:lnTo>
                <a:lnTo>
                  <a:pt x="203" y="1"/>
                </a:lnTo>
                <a:lnTo>
                  <a:pt x="204" y="1"/>
                </a:lnTo>
                <a:lnTo>
                  <a:pt x="204" y="1"/>
                </a:lnTo>
                <a:lnTo>
                  <a:pt x="205" y="1"/>
                </a:lnTo>
                <a:lnTo>
                  <a:pt x="205" y="1"/>
                </a:lnTo>
                <a:lnTo>
                  <a:pt x="206" y="1"/>
                </a:lnTo>
                <a:lnTo>
                  <a:pt x="206" y="1"/>
                </a:lnTo>
                <a:lnTo>
                  <a:pt x="207" y="1"/>
                </a:lnTo>
                <a:lnTo>
                  <a:pt x="207" y="1"/>
                </a:lnTo>
                <a:lnTo>
                  <a:pt x="208" y="1"/>
                </a:lnTo>
                <a:lnTo>
                  <a:pt x="208" y="1"/>
                </a:lnTo>
                <a:lnTo>
                  <a:pt x="209" y="1"/>
                </a:lnTo>
                <a:lnTo>
                  <a:pt x="209" y="1"/>
                </a:lnTo>
                <a:lnTo>
                  <a:pt x="210" y="1"/>
                </a:lnTo>
                <a:lnTo>
                  <a:pt x="210" y="1"/>
                </a:lnTo>
                <a:lnTo>
                  <a:pt x="211" y="1"/>
                </a:lnTo>
                <a:lnTo>
                  <a:pt x="211" y="1"/>
                </a:lnTo>
                <a:lnTo>
                  <a:pt x="212" y="1"/>
                </a:lnTo>
                <a:lnTo>
                  <a:pt x="212" y="1"/>
                </a:lnTo>
                <a:lnTo>
                  <a:pt x="213" y="2"/>
                </a:lnTo>
                <a:lnTo>
                  <a:pt x="213" y="2"/>
                </a:lnTo>
                <a:lnTo>
                  <a:pt x="214" y="2"/>
                </a:lnTo>
                <a:lnTo>
                  <a:pt x="214" y="2"/>
                </a:lnTo>
                <a:lnTo>
                  <a:pt x="215" y="2"/>
                </a:lnTo>
                <a:lnTo>
                  <a:pt x="215" y="2"/>
                </a:lnTo>
                <a:lnTo>
                  <a:pt x="216" y="2"/>
                </a:lnTo>
                <a:lnTo>
                  <a:pt x="216" y="2"/>
                </a:lnTo>
                <a:lnTo>
                  <a:pt x="217" y="2"/>
                </a:lnTo>
                <a:lnTo>
                  <a:pt x="217" y="2"/>
                </a:lnTo>
                <a:lnTo>
                  <a:pt x="218" y="2"/>
                </a:lnTo>
                <a:lnTo>
                  <a:pt x="218" y="2"/>
                </a:lnTo>
                <a:lnTo>
                  <a:pt x="219" y="2"/>
                </a:lnTo>
                <a:lnTo>
                  <a:pt x="219" y="2"/>
                </a:lnTo>
                <a:lnTo>
                  <a:pt x="220" y="2"/>
                </a:lnTo>
                <a:lnTo>
                  <a:pt x="220" y="2"/>
                </a:lnTo>
                <a:lnTo>
                  <a:pt x="221" y="2"/>
                </a:lnTo>
                <a:lnTo>
                  <a:pt x="221" y="2"/>
                </a:lnTo>
                <a:lnTo>
                  <a:pt x="222" y="2"/>
                </a:lnTo>
                <a:lnTo>
                  <a:pt x="222" y="2"/>
                </a:lnTo>
                <a:lnTo>
                  <a:pt x="223" y="2"/>
                </a:lnTo>
                <a:lnTo>
                  <a:pt x="223" y="2"/>
                </a:lnTo>
                <a:lnTo>
                  <a:pt x="224" y="2"/>
                </a:lnTo>
                <a:lnTo>
                  <a:pt x="224" y="2"/>
                </a:lnTo>
                <a:lnTo>
                  <a:pt x="225" y="2"/>
                </a:lnTo>
                <a:lnTo>
                  <a:pt x="225" y="2"/>
                </a:lnTo>
                <a:lnTo>
                  <a:pt x="226" y="3"/>
                </a:lnTo>
                <a:lnTo>
                  <a:pt x="226" y="3"/>
                </a:lnTo>
                <a:lnTo>
                  <a:pt x="227" y="3"/>
                </a:lnTo>
                <a:lnTo>
                  <a:pt x="227" y="3"/>
                </a:lnTo>
                <a:lnTo>
                  <a:pt x="228" y="3"/>
                </a:lnTo>
                <a:lnTo>
                  <a:pt x="228" y="3"/>
                </a:lnTo>
                <a:lnTo>
                  <a:pt x="229" y="3"/>
                </a:lnTo>
                <a:lnTo>
                  <a:pt x="229" y="3"/>
                </a:lnTo>
                <a:lnTo>
                  <a:pt x="230" y="3"/>
                </a:lnTo>
                <a:lnTo>
                  <a:pt x="230" y="3"/>
                </a:lnTo>
                <a:lnTo>
                  <a:pt x="231" y="3"/>
                </a:lnTo>
                <a:lnTo>
                  <a:pt x="231" y="3"/>
                </a:lnTo>
                <a:lnTo>
                  <a:pt x="232" y="3"/>
                </a:lnTo>
                <a:lnTo>
                  <a:pt x="232" y="3"/>
                </a:lnTo>
                <a:lnTo>
                  <a:pt x="233" y="3"/>
                </a:lnTo>
                <a:lnTo>
                  <a:pt x="233" y="3"/>
                </a:lnTo>
                <a:lnTo>
                  <a:pt x="234" y="3"/>
                </a:lnTo>
                <a:lnTo>
                  <a:pt x="234" y="3"/>
                </a:lnTo>
                <a:lnTo>
                  <a:pt x="235" y="3"/>
                </a:lnTo>
                <a:lnTo>
                  <a:pt x="235" y="3"/>
                </a:lnTo>
                <a:lnTo>
                  <a:pt x="236" y="3"/>
                </a:lnTo>
                <a:lnTo>
                  <a:pt x="236" y="3"/>
                </a:lnTo>
                <a:lnTo>
                  <a:pt x="237" y="3"/>
                </a:lnTo>
                <a:lnTo>
                  <a:pt x="237" y="3"/>
                </a:lnTo>
                <a:lnTo>
                  <a:pt x="238" y="3"/>
                </a:lnTo>
                <a:lnTo>
                  <a:pt x="238" y="4"/>
                </a:lnTo>
                <a:lnTo>
                  <a:pt x="239" y="4"/>
                </a:lnTo>
                <a:lnTo>
                  <a:pt x="239" y="4"/>
                </a:lnTo>
                <a:lnTo>
                  <a:pt x="240" y="4"/>
                </a:lnTo>
                <a:lnTo>
                  <a:pt x="240" y="4"/>
                </a:lnTo>
                <a:lnTo>
                  <a:pt x="241" y="4"/>
                </a:lnTo>
                <a:lnTo>
                  <a:pt x="241" y="4"/>
                </a:lnTo>
                <a:lnTo>
                  <a:pt x="242" y="4"/>
                </a:lnTo>
                <a:lnTo>
                  <a:pt x="242" y="4"/>
                </a:lnTo>
                <a:lnTo>
                  <a:pt x="243" y="4"/>
                </a:lnTo>
                <a:lnTo>
                  <a:pt x="243" y="4"/>
                </a:lnTo>
                <a:lnTo>
                  <a:pt x="244" y="4"/>
                </a:lnTo>
                <a:lnTo>
                  <a:pt x="244" y="4"/>
                </a:lnTo>
                <a:lnTo>
                  <a:pt x="245" y="4"/>
                </a:lnTo>
                <a:lnTo>
                  <a:pt x="245" y="4"/>
                </a:lnTo>
                <a:lnTo>
                  <a:pt x="246" y="4"/>
                </a:lnTo>
                <a:lnTo>
                  <a:pt x="247" y="4"/>
                </a:lnTo>
                <a:lnTo>
                  <a:pt x="247" y="4"/>
                </a:lnTo>
                <a:lnTo>
                  <a:pt x="248" y="4"/>
                </a:lnTo>
                <a:lnTo>
                  <a:pt x="248" y="4"/>
                </a:lnTo>
                <a:lnTo>
                  <a:pt x="249" y="4"/>
                </a:lnTo>
                <a:lnTo>
                  <a:pt x="249" y="4"/>
                </a:lnTo>
                <a:lnTo>
                  <a:pt x="250" y="4"/>
                </a:lnTo>
                <a:lnTo>
                  <a:pt x="250" y="4"/>
                </a:lnTo>
                <a:lnTo>
                  <a:pt x="251" y="4"/>
                </a:lnTo>
                <a:lnTo>
                  <a:pt x="251" y="5"/>
                </a:lnTo>
                <a:lnTo>
                  <a:pt x="252" y="5"/>
                </a:lnTo>
                <a:lnTo>
                  <a:pt x="252" y="5"/>
                </a:lnTo>
                <a:lnTo>
                  <a:pt x="253" y="5"/>
                </a:lnTo>
                <a:lnTo>
                  <a:pt x="253" y="5"/>
                </a:lnTo>
                <a:lnTo>
                  <a:pt x="254" y="5"/>
                </a:lnTo>
                <a:lnTo>
                  <a:pt x="254" y="5"/>
                </a:lnTo>
                <a:lnTo>
                  <a:pt x="255" y="5"/>
                </a:lnTo>
                <a:lnTo>
                  <a:pt x="255" y="5"/>
                </a:lnTo>
                <a:lnTo>
                  <a:pt x="256" y="5"/>
                </a:lnTo>
                <a:lnTo>
                  <a:pt x="256" y="5"/>
                </a:lnTo>
                <a:lnTo>
                  <a:pt x="257" y="5"/>
                </a:lnTo>
                <a:lnTo>
                  <a:pt x="257" y="5"/>
                </a:lnTo>
                <a:lnTo>
                  <a:pt x="258" y="5"/>
                </a:lnTo>
                <a:lnTo>
                  <a:pt x="258" y="5"/>
                </a:lnTo>
                <a:lnTo>
                  <a:pt x="259" y="5"/>
                </a:lnTo>
                <a:lnTo>
                  <a:pt x="259" y="5"/>
                </a:lnTo>
                <a:lnTo>
                  <a:pt x="260" y="5"/>
                </a:lnTo>
                <a:lnTo>
                  <a:pt x="260" y="5"/>
                </a:lnTo>
                <a:lnTo>
                  <a:pt x="261" y="5"/>
                </a:lnTo>
                <a:lnTo>
                  <a:pt x="261" y="5"/>
                </a:lnTo>
                <a:lnTo>
                  <a:pt x="262" y="5"/>
                </a:lnTo>
                <a:lnTo>
                  <a:pt x="262" y="5"/>
                </a:lnTo>
                <a:lnTo>
                  <a:pt x="263" y="5"/>
                </a:lnTo>
                <a:lnTo>
                  <a:pt x="263" y="5"/>
                </a:lnTo>
                <a:lnTo>
                  <a:pt x="264" y="5"/>
                </a:lnTo>
                <a:lnTo>
                  <a:pt x="264" y="6"/>
                </a:lnTo>
                <a:lnTo>
                  <a:pt x="265" y="6"/>
                </a:lnTo>
                <a:lnTo>
                  <a:pt x="265" y="6"/>
                </a:lnTo>
                <a:lnTo>
                  <a:pt x="266" y="6"/>
                </a:lnTo>
                <a:lnTo>
                  <a:pt x="266" y="6"/>
                </a:lnTo>
                <a:lnTo>
                  <a:pt x="267" y="6"/>
                </a:lnTo>
                <a:lnTo>
                  <a:pt x="267" y="6"/>
                </a:lnTo>
                <a:lnTo>
                  <a:pt x="268" y="6"/>
                </a:lnTo>
                <a:lnTo>
                  <a:pt x="268" y="6"/>
                </a:lnTo>
                <a:lnTo>
                  <a:pt x="269" y="6"/>
                </a:lnTo>
                <a:lnTo>
                  <a:pt x="269" y="6"/>
                </a:lnTo>
                <a:lnTo>
                  <a:pt x="270" y="6"/>
                </a:lnTo>
                <a:lnTo>
                  <a:pt x="270" y="6"/>
                </a:lnTo>
                <a:lnTo>
                  <a:pt x="271" y="6"/>
                </a:lnTo>
                <a:lnTo>
                  <a:pt x="271" y="6"/>
                </a:lnTo>
                <a:lnTo>
                  <a:pt x="272" y="6"/>
                </a:lnTo>
                <a:lnTo>
                  <a:pt x="272" y="6"/>
                </a:lnTo>
                <a:lnTo>
                  <a:pt x="273" y="6"/>
                </a:lnTo>
                <a:lnTo>
                  <a:pt x="273" y="6"/>
                </a:lnTo>
                <a:lnTo>
                  <a:pt x="274" y="6"/>
                </a:lnTo>
                <a:lnTo>
                  <a:pt x="274" y="6"/>
                </a:lnTo>
                <a:lnTo>
                  <a:pt x="275" y="6"/>
                </a:lnTo>
                <a:lnTo>
                  <a:pt x="275" y="6"/>
                </a:lnTo>
                <a:lnTo>
                  <a:pt x="276" y="6"/>
                </a:lnTo>
                <a:lnTo>
                  <a:pt x="276" y="6"/>
                </a:lnTo>
                <a:lnTo>
                  <a:pt x="277" y="6"/>
                </a:lnTo>
                <a:lnTo>
                  <a:pt x="277" y="6"/>
                </a:lnTo>
                <a:lnTo>
                  <a:pt x="278" y="6"/>
                </a:lnTo>
                <a:lnTo>
                  <a:pt x="278" y="6"/>
                </a:lnTo>
                <a:lnTo>
                  <a:pt x="279" y="6"/>
                </a:lnTo>
                <a:lnTo>
                  <a:pt x="279" y="6"/>
                </a:lnTo>
                <a:lnTo>
                  <a:pt x="280" y="6"/>
                </a:lnTo>
                <a:lnTo>
                  <a:pt x="280" y="6"/>
                </a:lnTo>
                <a:lnTo>
                  <a:pt x="281" y="6"/>
                </a:lnTo>
                <a:lnTo>
                  <a:pt x="281" y="6"/>
                </a:lnTo>
                <a:lnTo>
                  <a:pt x="282" y="6"/>
                </a:lnTo>
                <a:lnTo>
                  <a:pt x="282" y="6"/>
                </a:lnTo>
                <a:lnTo>
                  <a:pt x="283" y="6"/>
                </a:lnTo>
                <a:lnTo>
                  <a:pt x="283" y="6"/>
                </a:lnTo>
                <a:lnTo>
                  <a:pt x="284" y="6"/>
                </a:lnTo>
                <a:lnTo>
                  <a:pt x="284" y="6"/>
                </a:lnTo>
                <a:lnTo>
                  <a:pt x="285" y="6"/>
                </a:lnTo>
                <a:lnTo>
                  <a:pt x="285" y="6"/>
                </a:lnTo>
                <a:lnTo>
                  <a:pt x="286" y="6"/>
                </a:lnTo>
                <a:lnTo>
                  <a:pt x="286" y="5"/>
                </a:lnTo>
                <a:lnTo>
                  <a:pt x="287" y="5"/>
                </a:lnTo>
                <a:lnTo>
                  <a:pt x="287" y="5"/>
                </a:lnTo>
                <a:lnTo>
                  <a:pt x="288" y="5"/>
                </a:lnTo>
                <a:lnTo>
                  <a:pt x="288" y="5"/>
                </a:lnTo>
                <a:lnTo>
                  <a:pt x="289" y="5"/>
                </a:lnTo>
                <a:lnTo>
                  <a:pt x="289" y="5"/>
                </a:lnTo>
                <a:lnTo>
                  <a:pt x="290" y="5"/>
                </a:lnTo>
                <a:lnTo>
                  <a:pt x="290" y="5"/>
                </a:lnTo>
                <a:lnTo>
                  <a:pt x="291" y="5"/>
                </a:lnTo>
                <a:lnTo>
                  <a:pt x="291" y="5"/>
                </a:lnTo>
                <a:lnTo>
                  <a:pt x="292" y="5"/>
                </a:lnTo>
                <a:lnTo>
                  <a:pt x="292" y="5"/>
                </a:lnTo>
                <a:lnTo>
                  <a:pt x="293" y="5"/>
                </a:lnTo>
                <a:lnTo>
                  <a:pt x="293" y="5"/>
                </a:lnTo>
                <a:lnTo>
                  <a:pt x="294" y="5"/>
                </a:lnTo>
                <a:lnTo>
                  <a:pt x="294" y="5"/>
                </a:lnTo>
                <a:lnTo>
                  <a:pt x="295" y="5"/>
                </a:lnTo>
                <a:lnTo>
                  <a:pt x="295" y="5"/>
                </a:lnTo>
                <a:lnTo>
                  <a:pt x="296" y="5"/>
                </a:lnTo>
                <a:lnTo>
                  <a:pt x="296" y="4"/>
                </a:lnTo>
                <a:lnTo>
                  <a:pt x="297" y="4"/>
                </a:lnTo>
                <a:lnTo>
                  <a:pt x="297" y="4"/>
                </a:lnTo>
                <a:lnTo>
                  <a:pt x="298" y="4"/>
                </a:lnTo>
                <a:lnTo>
                  <a:pt x="298" y="4"/>
                </a:lnTo>
                <a:lnTo>
                  <a:pt x="299" y="4"/>
                </a:lnTo>
                <a:lnTo>
                  <a:pt x="299" y="4"/>
                </a:lnTo>
                <a:lnTo>
                  <a:pt x="300" y="4"/>
                </a:lnTo>
                <a:lnTo>
                  <a:pt x="300" y="4"/>
                </a:lnTo>
                <a:lnTo>
                  <a:pt x="301" y="4"/>
                </a:lnTo>
                <a:lnTo>
                  <a:pt x="301" y="4"/>
                </a:lnTo>
                <a:lnTo>
                  <a:pt x="302" y="4"/>
                </a:lnTo>
                <a:lnTo>
                  <a:pt x="302" y="4"/>
                </a:lnTo>
                <a:lnTo>
                  <a:pt x="303" y="4"/>
                </a:lnTo>
                <a:lnTo>
                  <a:pt x="303" y="3"/>
                </a:lnTo>
                <a:lnTo>
                  <a:pt x="304" y="3"/>
                </a:lnTo>
                <a:lnTo>
                  <a:pt x="304" y="3"/>
                </a:lnTo>
                <a:lnTo>
                  <a:pt x="305" y="3"/>
                </a:lnTo>
                <a:lnTo>
                  <a:pt x="305" y="3"/>
                </a:lnTo>
                <a:lnTo>
                  <a:pt x="306" y="3"/>
                </a:lnTo>
                <a:lnTo>
                  <a:pt x="306" y="3"/>
                </a:lnTo>
                <a:lnTo>
                  <a:pt x="307" y="3"/>
                </a:lnTo>
                <a:lnTo>
                  <a:pt x="307" y="3"/>
                </a:lnTo>
                <a:lnTo>
                  <a:pt x="308" y="3"/>
                </a:lnTo>
                <a:lnTo>
                  <a:pt x="308" y="3"/>
                </a:lnTo>
                <a:lnTo>
                  <a:pt x="309" y="3"/>
                </a:lnTo>
                <a:lnTo>
                  <a:pt x="310" y="3"/>
                </a:lnTo>
                <a:lnTo>
                  <a:pt x="310" y="3"/>
                </a:lnTo>
                <a:lnTo>
                  <a:pt x="311" y="3"/>
                </a:lnTo>
                <a:lnTo>
                  <a:pt x="311" y="3"/>
                </a:lnTo>
                <a:lnTo>
                  <a:pt x="312" y="3"/>
                </a:lnTo>
                <a:lnTo>
                  <a:pt x="312" y="3"/>
                </a:lnTo>
                <a:lnTo>
                  <a:pt x="313" y="3"/>
                </a:lnTo>
                <a:lnTo>
                  <a:pt x="313" y="3"/>
                </a:lnTo>
                <a:lnTo>
                  <a:pt x="314" y="3"/>
                </a:lnTo>
                <a:lnTo>
                  <a:pt x="314" y="3"/>
                </a:lnTo>
                <a:lnTo>
                  <a:pt x="315" y="3"/>
                </a:lnTo>
                <a:lnTo>
                  <a:pt x="315" y="3"/>
                </a:lnTo>
                <a:lnTo>
                  <a:pt x="316" y="3"/>
                </a:lnTo>
                <a:lnTo>
                  <a:pt x="316" y="3"/>
                </a:lnTo>
                <a:lnTo>
                  <a:pt x="317" y="3"/>
                </a:lnTo>
                <a:lnTo>
                  <a:pt x="317" y="3"/>
                </a:lnTo>
                <a:lnTo>
                  <a:pt x="318" y="3"/>
                </a:lnTo>
                <a:lnTo>
                  <a:pt x="318" y="3"/>
                </a:lnTo>
                <a:lnTo>
                  <a:pt x="319" y="3"/>
                </a:lnTo>
                <a:lnTo>
                  <a:pt x="319" y="3"/>
                </a:lnTo>
                <a:lnTo>
                  <a:pt x="320" y="3"/>
                </a:lnTo>
                <a:lnTo>
                  <a:pt x="320" y="3"/>
                </a:lnTo>
                <a:lnTo>
                  <a:pt x="321" y="3"/>
                </a:lnTo>
                <a:lnTo>
                  <a:pt x="321" y="3"/>
                </a:lnTo>
                <a:lnTo>
                  <a:pt x="322" y="3"/>
                </a:lnTo>
                <a:lnTo>
                  <a:pt x="322" y="3"/>
                </a:lnTo>
                <a:lnTo>
                  <a:pt x="323" y="3"/>
                </a:lnTo>
                <a:lnTo>
                  <a:pt x="323" y="3"/>
                </a:lnTo>
                <a:lnTo>
                  <a:pt x="324" y="3"/>
                </a:lnTo>
                <a:lnTo>
                  <a:pt x="324" y="3"/>
                </a:lnTo>
                <a:lnTo>
                  <a:pt x="325" y="3"/>
                </a:lnTo>
                <a:lnTo>
                  <a:pt x="325" y="3"/>
                </a:lnTo>
                <a:lnTo>
                  <a:pt x="326" y="3"/>
                </a:lnTo>
                <a:lnTo>
                  <a:pt x="326" y="3"/>
                </a:lnTo>
                <a:lnTo>
                  <a:pt x="327" y="3"/>
                </a:lnTo>
                <a:lnTo>
                  <a:pt x="327" y="3"/>
                </a:lnTo>
                <a:lnTo>
                  <a:pt x="328" y="3"/>
                </a:lnTo>
                <a:lnTo>
                  <a:pt x="328" y="3"/>
                </a:lnTo>
                <a:lnTo>
                  <a:pt x="329" y="3"/>
                </a:lnTo>
                <a:lnTo>
                  <a:pt x="329" y="3"/>
                </a:lnTo>
                <a:lnTo>
                  <a:pt x="330" y="3"/>
                </a:lnTo>
                <a:lnTo>
                  <a:pt x="330" y="3"/>
                </a:lnTo>
                <a:lnTo>
                  <a:pt x="331" y="3"/>
                </a:lnTo>
                <a:lnTo>
                  <a:pt x="331" y="3"/>
                </a:lnTo>
                <a:lnTo>
                  <a:pt x="332" y="3"/>
                </a:lnTo>
                <a:lnTo>
                  <a:pt x="332" y="3"/>
                </a:lnTo>
                <a:lnTo>
                  <a:pt x="333" y="3"/>
                </a:lnTo>
                <a:lnTo>
                  <a:pt x="333" y="3"/>
                </a:lnTo>
                <a:lnTo>
                  <a:pt x="334" y="3"/>
                </a:lnTo>
                <a:lnTo>
                  <a:pt x="334" y="3"/>
                </a:lnTo>
                <a:lnTo>
                  <a:pt x="335" y="3"/>
                </a:lnTo>
                <a:lnTo>
                  <a:pt x="335" y="3"/>
                </a:lnTo>
                <a:lnTo>
                  <a:pt x="336" y="3"/>
                </a:lnTo>
                <a:lnTo>
                  <a:pt x="336" y="3"/>
                </a:lnTo>
                <a:lnTo>
                  <a:pt x="337" y="3"/>
                </a:lnTo>
                <a:lnTo>
                  <a:pt x="337" y="3"/>
                </a:lnTo>
                <a:lnTo>
                  <a:pt x="338" y="3"/>
                </a:lnTo>
                <a:lnTo>
                  <a:pt x="338" y="3"/>
                </a:lnTo>
                <a:lnTo>
                  <a:pt x="339" y="3"/>
                </a:lnTo>
                <a:lnTo>
                  <a:pt x="339" y="3"/>
                </a:lnTo>
                <a:lnTo>
                  <a:pt x="340" y="3"/>
                </a:lnTo>
                <a:lnTo>
                  <a:pt x="340" y="3"/>
                </a:lnTo>
                <a:lnTo>
                  <a:pt x="341" y="3"/>
                </a:lnTo>
                <a:lnTo>
                  <a:pt x="341" y="3"/>
                </a:lnTo>
                <a:lnTo>
                  <a:pt x="342" y="3"/>
                </a:lnTo>
                <a:lnTo>
                  <a:pt x="342" y="3"/>
                </a:lnTo>
                <a:lnTo>
                  <a:pt x="343" y="3"/>
                </a:lnTo>
                <a:lnTo>
                  <a:pt x="343" y="3"/>
                </a:lnTo>
                <a:lnTo>
                  <a:pt x="344" y="3"/>
                </a:lnTo>
                <a:lnTo>
                  <a:pt x="344" y="3"/>
                </a:lnTo>
                <a:lnTo>
                  <a:pt x="345" y="3"/>
                </a:lnTo>
                <a:lnTo>
                  <a:pt x="345" y="3"/>
                </a:lnTo>
                <a:lnTo>
                  <a:pt x="346" y="3"/>
                </a:lnTo>
                <a:lnTo>
                  <a:pt x="346" y="3"/>
                </a:lnTo>
                <a:lnTo>
                  <a:pt x="347" y="3"/>
                </a:lnTo>
                <a:lnTo>
                  <a:pt x="347" y="3"/>
                </a:lnTo>
                <a:lnTo>
                  <a:pt x="348" y="3"/>
                </a:lnTo>
                <a:lnTo>
                  <a:pt x="348" y="3"/>
                </a:lnTo>
                <a:lnTo>
                  <a:pt x="349" y="3"/>
                </a:lnTo>
                <a:lnTo>
                  <a:pt x="349" y="3"/>
                </a:lnTo>
                <a:lnTo>
                  <a:pt x="350" y="3"/>
                </a:lnTo>
                <a:lnTo>
                  <a:pt x="350" y="3"/>
                </a:lnTo>
                <a:lnTo>
                  <a:pt x="351" y="3"/>
                </a:lnTo>
                <a:lnTo>
                  <a:pt x="351" y="3"/>
                </a:lnTo>
                <a:lnTo>
                  <a:pt x="352" y="3"/>
                </a:lnTo>
                <a:lnTo>
                  <a:pt x="352" y="3"/>
                </a:lnTo>
                <a:lnTo>
                  <a:pt x="353" y="3"/>
                </a:lnTo>
                <a:lnTo>
                  <a:pt x="353" y="3"/>
                </a:lnTo>
                <a:lnTo>
                  <a:pt x="354" y="3"/>
                </a:lnTo>
                <a:lnTo>
                  <a:pt x="354" y="3"/>
                </a:lnTo>
                <a:lnTo>
                  <a:pt x="355" y="3"/>
                </a:lnTo>
                <a:lnTo>
                  <a:pt x="355" y="3"/>
                </a:lnTo>
                <a:lnTo>
                  <a:pt x="356" y="3"/>
                </a:lnTo>
                <a:lnTo>
                  <a:pt x="356" y="4"/>
                </a:lnTo>
                <a:lnTo>
                  <a:pt x="357" y="4"/>
                </a:lnTo>
                <a:lnTo>
                  <a:pt x="357" y="4"/>
                </a:lnTo>
                <a:lnTo>
                  <a:pt x="358" y="4"/>
                </a:lnTo>
                <a:lnTo>
                  <a:pt x="358" y="4"/>
                </a:lnTo>
                <a:lnTo>
                  <a:pt x="359" y="4"/>
                </a:lnTo>
                <a:lnTo>
                  <a:pt x="359" y="4"/>
                </a:lnTo>
                <a:lnTo>
                  <a:pt x="360" y="4"/>
                </a:lnTo>
                <a:lnTo>
                  <a:pt x="360" y="4"/>
                </a:lnTo>
                <a:lnTo>
                  <a:pt x="361" y="4"/>
                </a:lnTo>
                <a:lnTo>
                  <a:pt x="361" y="4"/>
                </a:lnTo>
                <a:lnTo>
                  <a:pt x="362" y="4"/>
                </a:lnTo>
                <a:lnTo>
                  <a:pt x="362" y="4"/>
                </a:lnTo>
                <a:lnTo>
                  <a:pt x="363" y="4"/>
                </a:lnTo>
                <a:lnTo>
                  <a:pt x="363" y="4"/>
                </a:lnTo>
                <a:lnTo>
                  <a:pt x="364" y="4"/>
                </a:lnTo>
                <a:lnTo>
                  <a:pt x="364" y="4"/>
                </a:lnTo>
                <a:lnTo>
                  <a:pt x="365" y="4"/>
                </a:lnTo>
                <a:lnTo>
                  <a:pt x="365" y="4"/>
                </a:lnTo>
                <a:lnTo>
                  <a:pt x="366" y="4"/>
                </a:lnTo>
                <a:lnTo>
                  <a:pt x="366" y="4"/>
                </a:lnTo>
                <a:lnTo>
                  <a:pt x="367" y="4"/>
                </a:lnTo>
                <a:lnTo>
                  <a:pt x="367" y="4"/>
                </a:lnTo>
                <a:lnTo>
                  <a:pt x="368" y="4"/>
                </a:lnTo>
                <a:lnTo>
                  <a:pt x="368" y="4"/>
                </a:lnTo>
                <a:lnTo>
                  <a:pt x="369" y="4"/>
                </a:lnTo>
                <a:lnTo>
                  <a:pt x="369" y="4"/>
                </a:lnTo>
                <a:lnTo>
                  <a:pt x="370" y="4"/>
                </a:lnTo>
                <a:lnTo>
                  <a:pt x="370" y="4"/>
                </a:lnTo>
                <a:lnTo>
                  <a:pt x="371" y="4"/>
                </a:lnTo>
                <a:lnTo>
                  <a:pt x="371" y="5"/>
                </a:lnTo>
                <a:lnTo>
                  <a:pt x="372" y="5"/>
                </a:lnTo>
                <a:lnTo>
                  <a:pt x="372" y="5"/>
                </a:lnTo>
                <a:lnTo>
                  <a:pt x="373" y="5"/>
                </a:lnTo>
                <a:lnTo>
                  <a:pt x="374" y="5"/>
                </a:lnTo>
                <a:lnTo>
                  <a:pt x="374" y="5"/>
                </a:lnTo>
                <a:lnTo>
                  <a:pt x="375" y="5"/>
                </a:lnTo>
                <a:lnTo>
                  <a:pt x="375" y="5"/>
                </a:lnTo>
                <a:lnTo>
                  <a:pt x="376" y="5"/>
                </a:lnTo>
                <a:lnTo>
                  <a:pt x="376" y="5"/>
                </a:lnTo>
                <a:lnTo>
                  <a:pt x="377" y="5"/>
                </a:lnTo>
                <a:lnTo>
                  <a:pt x="377" y="5"/>
                </a:lnTo>
                <a:lnTo>
                  <a:pt x="378" y="5"/>
                </a:lnTo>
                <a:lnTo>
                  <a:pt x="378" y="5"/>
                </a:lnTo>
                <a:lnTo>
                  <a:pt x="379" y="5"/>
                </a:lnTo>
                <a:lnTo>
                  <a:pt x="379" y="5"/>
                </a:lnTo>
                <a:lnTo>
                  <a:pt x="380" y="5"/>
                </a:lnTo>
                <a:lnTo>
                  <a:pt x="380" y="5"/>
                </a:lnTo>
                <a:lnTo>
                  <a:pt x="381" y="5"/>
                </a:lnTo>
                <a:lnTo>
                  <a:pt x="381" y="5"/>
                </a:lnTo>
                <a:lnTo>
                  <a:pt x="382" y="5"/>
                </a:lnTo>
                <a:lnTo>
                  <a:pt x="382" y="5"/>
                </a:lnTo>
                <a:lnTo>
                  <a:pt x="383" y="5"/>
                </a:lnTo>
                <a:lnTo>
                  <a:pt x="383" y="5"/>
                </a:lnTo>
                <a:lnTo>
                  <a:pt x="384" y="5"/>
                </a:lnTo>
                <a:lnTo>
                  <a:pt x="384" y="5"/>
                </a:lnTo>
                <a:lnTo>
                  <a:pt x="385" y="5"/>
                </a:lnTo>
                <a:lnTo>
                  <a:pt x="385" y="5"/>
                </a:lnTo>
                <a:lnTo>
                  <a:pt x="386" y="5"/>
                </a:lnTo>
                <a:lnTo>
                  <a:pt x="386" y="5"/>
                </a:lnTo>
                <a:lnTo>
                  <a:pt x="387" y="5"/>
                </a:lnTo>
                <a:lnTo>
                  <a:pt x="387" y="5"/>
                </a:lnTo>
                <a:lnTo>
                  <a:pt x="388" y="5"/>
                </a:lnTo>
                <a:lnTo>
                  <a:pt x="388" y="5"/>
                </a:lnTo>
                <a:lnTo>
                  <a:pt x="389" y="5"/>
                </a:lnTo>
                <a:lnTo>
                  <a:pt x="389" y="5"/>
                </a:lnTo>
                <a:lnTo>
                  <a:pt x="390" y="5"/>
                </a:lnTo>
                <a:lnTo>
                  <a:pt x="390" y="5"/>
                </a:lnTo>
                <a:lnTo>
                  <a:pt x="391" y="5"/>
                </a:lnTo>
                <a:lnTo>
                  <a:pt x="391" y="5"/>
                </a:lnTo>
                <a:lnTo>
                  <a:pt x="392" y="5"/>
                </a:lnTo>
                <a:lnTo>
                  <a:pt x="392" y="5"/>
                </a:lnTo>
                <a:lnTo>
                  <a:pt x="393" y="5"/>
                </a:lnTo>
                <a:lnTo>
                  <a:pt x="393" y="5"/>
                </a:lnTo>
                <a:lnTo>
                  <a:pt x="394" y="5"/>
                </a:lnTo>
                <a:lnTo>
                  <a:pt x="394" y="5"/>
                </a:lnTo>
                <a:lnTo>
                  <a:pt x="395" y="5"/>
                </a:lnTo>
                <a:lnTo>
                  <a:pt x="395" y="5"/>
                </a:lnTo>
                <a:lnTo>
                  <a:pt x="396" y="5"/>
                </a:lnTo>
                <a:lnTo>
                  <a:pt x="396" y="5"/>
                </a:lnTo>
                <a:lnTo>
                  <a:pt x="397" y="5"/>
                </a:lnTo>
                <a:lnTo>
                  <a:pt x="397" y="5"/>
                </a:lnTo>
                <a:lnTo>
                  <a:pt x="398" y="5"/>
                </a:lnTo>
                <a:lnTo>
                  <a:pt x="398" y="5"/>
                </a:lnTo>
                <a:lnTo>
                  <a:pt x="399" y="5"/>
                </a:lnTo>
                <a:lnTo>
                  <a:pt x="399" y="5"/>
                </a:lnTo>
                <a:lnTo>
                  <a:pt x="400" y="5"/>
                </a:lnTo>
                <a:lnTo>
                  <a:pt x="400" y="5"/>
                </a:lnTo>
                <a:lnTo>
                  <a:pt x="401" y="5"/>
                </a:lnTo>
                <a:lnTo>
                  <a:pt x="401" y="5"/>
                </a:lnTo>
                <a:lnTo>
                  <a:pt x="402" y="5"/>
                </a:lnTo>
                <a:lnTo>
                  <a:pt x="402" y="5"/>
                </a:lnTo>
                <a:lnTo>
                  <a:pt x="403" y="5"/>
                </a:lnTo>
                <a:lnTo>
                  <a:pt x="403" y="5"/>
                </a:lnTo>
                <a:lnTo>
                  <a:pt x="404" y="5"/>
                </a:lnTo>
                <a:lnTo>
                  <a:pt x="404" y="5"/>
                </a:lnTo>
                <a:lnTo>
                  <a:pt x="405" y="5"/>
                </a:lnTo>
                <a:lnTo>
                  <a:pt x="405" y="5"/>
                </a:lnTo>
                <a:lnTo>
                  <a:pt x="406" y="6"/>
                </a:lnTo>
                <a:lnTo>
                  <a:pt x="406" y="6"/>
                </a:lnTo>
                <a:lnTo>
                  <a:pt x="407" y="6"/>
                </a:lnTo>
                <a:lnTo>
                  <a:pt x="407" y="6"/>
                </a:lnTo>
                <a:lnTo>
                  <a:pt x="408" y="6"/>
                </a:lnTo>
                <a:lnTo>
                  <a:pt x="408" y="6"/>
                </a:lnTo>
                <a:lnTo>
                  <a:pt x="409" y="6"/>
                </a:lnTo>
                <a:lnTo>
                  <a:pt x="409" y="6"/>
                </a:lnTo>
                <a:lnTo>
                  <a:pt x="410" y="6"/>
                </a:lnTo>
                <a:lnTo>
                  <a:pt x="410" y="6"/>
                </a:lnTo>
                <a:lnTo>
                  <a:pt x="411" y="6"/>
                </a:lnTo>
                <a:lnTo>
                  <a:pt x="411" y="6"/>
                </a:lnTo>
                <a:lnTo>
                  <a:pt x="412" y="6"/>
                </a:lnTo>
                <a:lnTo>
                  <a:pt x="412" y="6"/>
                </a:lnTo>
                <a:lnTo>
                  <a:pt x="413" y="6"/>
                </a:lnTo>
                <a:lnTo>
                  <a:pt x="413" y="6"/>
                </a:lnTo>
                <a:lnTo>
                  <a:pt x="414" y="6"/>
                </a:lnTo>
                <a:lnTo>
                  <a:pt x="414" y="6"/>
                </a:lnTo>
                <a:lnTo>
                  <a:pt x="415" y="6"/>
                </a:lnTo>
                <a:lnTo>
                  <a:pt x="415" y="6"/>
                </a:lnTo>
                <a:lnTo>
                  <a:pt x="416" y="6"/>
                </a:lnTo>
                <a:lnTo>
                  <a:pt x="416" y="6"/>
                </a:lnTo>
                <a:lnTo>
                  <a:pt x="417" y="6"/>
                </a:lnTo>
                <a:lnTo>
                  <a:pt x="417" y="6"/>
                </a:lnTo>
                <a:lnTo>
                  <a:pt x="418" y="6"/>
                </a:lnTo>
                <a:lnTo>
                  <a:pt x="418" y="6"/>
                </a:lnTo>
                <a:lnTo>
                  <a:pt x="419" y="6"/>
                </a:lnTo>
                <a:lnTo>
                  <a:pt x="419" y="6"/>
                </a:lnTo>
                <a:lnTo>
                  <a:pt x="420" y="6"/>
                </a:lnTo>
                <a:lnTo>
                  <a:pt x="420" y="5"/>
                </a:lnTo>
                <a:lnTo>
                  <a:pt x="421" y="5"/>
                </a:lnTo>
                <a:lnTo>
                  <a:pt x="421" y="5"/>
                </a:lnTo>
                <a:lnTo>
                  <a:pt x="422" y="5"/>
                </a:lnTo>
                <a:lnTo>
                  <a:pt x="422" y="5"/>
                </a:lnTo>
                <a:lnTo>
                  <a:pt x="423" y="5"/>
                </a:lnTo>
                <a:lnTo>
                  <a:pt x="423" y="5"/>
                </a:lnTo>
                <a:lnTo>
                  <a:pt x="424" y="5"/>
                </a:lnTo>
                <a:lnTo>
                  <a:pt x="424" y="5"/>
                </a:lnTo>
                <a:lnTo>
                  <a:pt x="425" y="5"/>
                </a:lnTo>
                <a:lnTo>
                  <a:pt x="425" y="5"/>
                </a:lnTo>
                <a:lnTo>
                  <a:pt x="426" y="5"/>
                </a:lnTo>
                <a:lnTo>
                  <a:pt x="426" y="5"/>
                </a:lnTo>
                <a:lnTo>
                  <a:pt x="427" y="5"/>
                </a:lnTo>
                <a:lnTo>
                  <a:pt x="427" y="5"/>
                </a:lnTo>
                <a:lnTo>
                  <a:pt x="428" y="5"/>
                </a:lnTo>
                <a:lnTo>
                  <a:pt x="428" y="5"/>
                </a:lnTo>
                <a:lnTo>
                  <a:pt x="429" y="5"/>
                </a:lnTo>
                <a:lnTo>
                  <a:pt x="429" y="5"/>
                </a:lnTo>
                <a:lnTo>
                  <a:pt x="430" y="5"/>
                </a:lnTo>
                <a:lnTo>
                  <a:pt x="430" y="5"/>
                </a:lnTo>
                <a:lnTo>
                  <a:pt x="431" y="5"/>
                </a:lnTo>
                <a:lnTo>
                  <a:pt x="431" y="5"/>
                </a:lnTo>
                <a:lnTo>
                  <a:pt x="432" y="5"/>
                </a:lnTo>
                <a:lnTo>
                  <a:pt x="432" y="5"/>
                </a:lnTo>
                <a:lnTo>
                  <a:pt x="433" y="4"/>
                </a:lnTo>
                <a:lnTo>
                  <a:pt x="433" y="4"/>
                </a:lnTo>
                <a:lnTo>
                  <a:pt x="434" y="4"/>
                </a:lnTo>
                <a:lnTo>
                  <a:pt x="434" y="4"/>
                </a:lnTo>
                <a:lnTo>
                  <a:pt x="435" y="4"/>
                </a:lnTo>
                <a:lnTo>
                  <a:pt x="435" y="4"/>
                </a:lnTo>
                <a:lnTo>
                  <a:pt x="436" y="4"/>
                </a:lnTo>
                <a:lnTo>
                  <a:pt x="437" y="4"/>
                </a:lnTo>
                <a:lnTo>
                  <a:pt x="437" y="4"/>
                </a:lnTo>
                <a:lnTo>
                  <a:pt x="438" y="4"/>
                </a:lnTo>
                <a:lnTo>
                  <a:pt x="438" y="4"/>
                </a:lnTo>
                <a:lnTo>
                  <a:pt x="439" y="4"/>
                </a:lnTo>
                <a:lnTo>
                  <a:pt x="439" y="4"/>
                </a:lnTo>
                <a:lnTo>
                  <a:pt x="440" y="4"/>
                </a:lnTo>
                <a:lnTo>
                  <a:pt x="440" y="4"/>
                </a:lnTo>
                <a:lnTo>
                  <a:pt x="441" y="4"/>
                </a:lnTo>
                <a:lnTo>
                  <a:pt x="441" y="4"/>
                </a:lnTo>
                <a:lnTo>
                  <a:pt x="442" y="3"/>
                </a:lnTo>
                <a:lnTo>
                  <a:pt x="442" y="3"/>
                </a:lnTo>
                <a:lnTo>
                  <a:pt x="443" y="3"/>
                </a:lnTo>
                <a:lnTo>
                  <a:pt x="443" y="3"/>
                </a:lnTo>
                <a:lnTo>
                  <a:pt x="444" y="3"/>
                </a:lnTo>
                <a:lnTo>
                  <a:pt x="444" y="3"/>
                </a:lnTo>
                <a:lnTo>
                  <a:pt x="445" y="3"/>
                </a:lnTo>
                <a:lnTo>
                  <a:pt x="445" y="3"/>
                </a:lnTo>
                <a:lnTo>
                  <a:pt x="446" y="3"/>
                </a:lnTo>
                <a:lnTo>
                  <a:pt x="446" y="3"/>
                </a:lnTo>
                <a:lnTo>
                  <a:pt x="447" y="3"/>
                </a:lnTo>
                <a:lnTo>
                  <a:pt x="447" y="3"/>
                </a:lnTo>
                <a:lnTo>
                  <a:pt x="448" y="3"/>
                </a:lnTo>
                <a:lnTo>
                  <a:pt x="448" y="3"/>
                </a:lnTo>
                <a:lnTo>
                  <a:pt x="449" y="3"/>
                </a:lnTo>
                <a:lnTo>
                  <a:pt x="449" y="2"/>
                </a:lnTo>
                <a:lnTo>
                  <a:pt x="450" y="2"/>
                </a:lnTo>
                <a:lnTo>
                  <a:pt x="450" y="2"/>
                </a:lnTo>
                <a:lnTo>
                  <a:pt x="451" y="2"/>
                </a:lnTo>
                <a:lnTo>
                  <a:pt x="451" y="2"/>
                </a:lnTo>
                <a:lnTo>
                  <a:pt x="452" y="2"/>
                </a:lnTo>
                <a:lnTo>
                  <a:pt x="452" y="2"/>
                </a:lnTo>
                <a:lnTo>
                  <a:pt x="453" y="2"/>
                </a:lnTo>
                <a:lnTo>
                  <a:pt x="453" y="2"/>
                </a:lnTo>
                <a:lnTo>
                  <a:pt x="454" y="2"/>
                </a:lnTo>
                <a:lnTo>
                  <a:pt x="454" y="2"/>
                </a:lnTo>
                <a:lnTo>
                  <a:pt x="455" y="2"/>
                </a:lnTo>
                <a:lnTo>
                  <a:pt x="455" y="2"/>
                </a:lnTo>
                <a:lnTo>
                  <a:pt x="456" y="2"/>
                </a:lnTo>
                <a:lnTo>
                  <a:pt x="456" y="2"/>
                </a:lnTo>
                <a:lnTo>
                  <a:pt x="457" y="2"/>
                </a:lnTo>
                <a:lnTo>
                  <a:pt x="457" y="2"/>
                </a:lnTo>
                <a:lnTo>
                  <a:pt x="458" y="2"/>
                </a:lnTo>
                <a:lnTo>
                  <a:pt x="458" y="2"/>
                </a:lnTo>
                <a:lnTo>
                  <a:pt x="459" y="2"/>
                </a:lnTo>
                <a:lnTo>
                  <a:pt x="459" y="2"/>
                </a:lnTo>
                <a:lnTo>
                  <a:pt x="460" y="1"/>
                </a:lnTo>
                <a:lnTo>
                  <a:pt x="460" y="1"/>
                </a:lnTo>
                <a:lnTo>
                  <a:pt x="461" y="1"/>
                </a:lnTo>
                <a:lnTo>
                  <a:pt x="461" y="1"/>
                </a:lnTo>
                <a:lnTo>
                  <a:pt x="462" y="1"/>
                </a:lnTo>
                <a:lnTo>
                  <a:pt x="462" y="1"/>
                </a:lnTo>
                <a:lnTo>
                  <a:pt x="463" y="1"/>
                </a:lnTo>
                <a:lnTo>
                  <a:pt x="463" y="1"/>
                </a:lnTo>
                <a:lnTo>
                  <a:pt x="464" y="1"/>
                </a:lnTo>
                <a:lnTo>
                  <a:pt x="464" y="2"/>
                </a:lnTo>
                <a:lnTo>
                  <a:pt x="465" y="2"/>
                </a:lnTo>
                <a:lnTo>
                  <a:pt x="465" y="2"/>
                </a:lnTo>
                <a:lnTo>
                  <a:pt x="466" y="2"/>
                </a:lnTo>
                <a:lnTo>
                  <a:pt x="466" y="2"/>
                </a:lnTo>
                <a:lnTo>
                  <a:pt x="467" y="2"/>
                </a:lnTo>
                <a:lnTo>
                  <a:pt x="467" y="2"/>
                </a:lnTo>
                <a:lnTo>
                  <a:pt x="468" y="2"/>
                </a:lnTo>
                <a:lnTo>
                  <a:pt x="468" y="2"/>
                </a:lnTo>
                <a:lnTo>
                  <a:pt x="469" y="2"/>
                </a:lnTo>
                <a:lnTo>
                  <a:pt x="469" y="2"/>
                </a:lnTo>
                <a:lnTo>
                  <a:pt x="470" y="2"/>
                </a:lnTo>
                <a:lnTo>
                  <a:pt x="470" y="2"/>
                </a:lnTo>
                <a:lnTo>
                  <a:pt x="471" y="2"/>
                </a:lnTo>
                <a:lnTo>
                  <a:pt x="471" y="2"/>
                </a:lnTo>
                <a:lnTo>
                  <a:pt x="472" y="2"/>
                </a:lnTo>
                <a:lnTo>
                  <a:pt x="472" y="2"/>
                </a:lnTo>
                <a:lnTo>
                  <a:pt x="473" y="2"/>
                </a:lnTo>
                <a:lnTo>
                  <a:pt x="473" y="2"/>
                </a:lnTo>
                <a:lnTo>
                  <a:pt x="474" y="2"/>
                </a:lnTo>
                <a:lnTo>
                  <a:pt x="474" y="2"/>
                </a:lnTo>
                <a:lnTo>
                  <a:pt x="475" y="2"/>
                </a:lnTo>
                <a:lnTo>
                  <a:pt x="475" y="2"/>
                </a:lnTo>
                <a:lnTo>
                  <a:pt x="476" y="2"/>
                </a:lnTo>
                <a:lnTo>
                  <a:pt x="476" y="2"/>
                </a:lnTo>
                <a:lnTo>
                  <a:pt x="477" y="2"/>
                </a:lnTo>
                <a:lnTo>
                  <a:pt x="477" y="2"/>
                </a:lnTo>
                <a:lnTo>
                  <a:pt x="478" y="2"/>
                </a:lnTo>
                <a:lnTo>
                  <a:pt x="478" y="2"/>
                </a:lnTo>
                <a:lnTo>
                  <a:pt x="479" y="2"/>
                </a:lnTo>
                <a:lnTo>
                  <a:pt x="479" y="2"/>
                </a:lnTo>
                <a:lnTo>
                  <a:pt x="480" y="2"/>
                </a:lnTo>
                <a:lnTo>
                  <a:pt x="480" y="2"/>
                </a:lnTo>
                <a:lnTo>
                  <a:pt x="481" y="2"/>
                </a:lnTo>
                <a:lnTo>
                  <a:pt x="481" y="2"/>
                </a:lnTo>
                <a:lnTo>
                  <a:pt x="482" y="2"/>
                </a:lnTo>
                <a:lnTo>
                  <a:pt x="482" y="2"/>
                </a:lnTo>
                <a:lnTo>
                  <a:pt x="483" y="2"/>
                </a:lnTo>
                <a:lnTo>
                  <a:pt x="483" y="2"/>
                </a:lnTo>
                <a:lnTo>
                  <a:pt x="484" y="2"/>
                </a:lnTo>
                <a:lnTo>
                  <a:pt x="484" y="2"/>
                </a:lnTo>
                <a:lnTo>
                  <a:pt x="485" y="2"/>
                </a:lnTo>
                <a:lnTo>
                  <a:pt x="485" y="2"/>
                </a:lnTo>
                <a:lnTo>
                  <a:pt x="486" y="1"/>
                </a:lnTo>
                <a:lnTo>
                  <a:pt x="486" y="1"/>
                </a:lnTo>
                <a:lnTo>
                  <a:pt x="487" y="1"/>
                </a:lnTo>
                <a:lnTo>
                  <a:pt x="487" y="1"/>
                </a:lnTo>
                <a:lnTo>
                  <a:pt x="488" y="1"/>
                </a:lnTo>
                <a:lnTo>
                  <a:pt x="488" y="1"/>
                </a:lnTo>
                <a:lnTo>
                  <a:pt x="489" y="1"/>
                </a:lnTo>
                <a:lnTo>
                  <a:pt x="489" y="1"/>
                </a:lnTo>
                <a:lnTo>
                  <a:pt x="490" y="1"/>
                </a:lnTo>
                <a:lnTo>
                  <a:pt x="490" y="1"/>
                </a:lnTo>
                <a:lnTo>
                  <a:pt x="491" y="1"/>
                </a:lnTo>
                <a:lnTo>
                  <a:pt x="491" y="1"/>
                </a:lnTo>
                <a:lnTo>
                  <a:pt x="492" y="1"/>
                </a:lnTo>
                <a:lnTo>
                  <a:pt x="492" y="1"/>
                </a:lnTo>
                <a:lnTo>
                  <a:pt x="493" y="1"/>
                </a:lnTo>
                <a:lnTo>
                  <a:pt x="493" y="1"/>
                </a:lnTo>
                <a:lnTo>
                  <a:pt x="494" y="1"/>
                </a:lnTo>
                <a:lnTo>
                  <a:pt x="494" y="1"/>
                </a:lnTo>
                <a:lnTo>
                  <a:pt x="495" y="1"/>
                </a:lnTo>
                <a:lnTo>
                  <a:pt x="495" y="1"/>
                </a:lnTo>
                <a:lnTo>
                  <a:pt x="496" y="1"/>
                </a:lnTo>
                <a:lnTo>
                  <a:pt x="496" y="1"/>
                </a:lnTo>
                <a:lnTo>
                  <a:pt x="497" y="1"/>
                </a:lnTo>
                <a:lnTo>
                  <a:pt x="497" y="1"/>
                </a:lnTo>
                <a:lnTo>
                  <a:pt x="498" y="1"/>
                </a:lnTo>
                <a:lnTo>
                  <a:pt x="498" y="1"/>
                </a:lnTo>
                <a:lnTo>
                  <a:pt x="499" y="1"/>
                </a:lnTo>
                <a:lnTo>
                  <a:pt x="500" y="1"/>
                </a:lnTo>
                <a:lnTo>
                  <a:pt x="500" y="1"/>
                </a:lnTo>
                <a:lnTo>
                  <a:pt x="501" y="0"/>
                </a:lnTo>
                <a:lnTo>
                  <a:pt x="501" y="0"/>
                </a:lnTo>
                <a:lnTo>
                  <a:pt x="502" y="0"/>
                </a:lnTo>
                <a:lnTo>
                  <a:pt x="502" y="0"/>
                </a:lnTo>
                <a:lnTo>
                  <a:pt x="503" y="0"/>
                </a:lnTo>
                <a:lnTo>
                  <a:pt x="503" y="0"/>
                </a:lnTo>
                <a:lnTo>
                  <a:pt x="504" y="0"/>
                </a:lnTo>
                <a:lnTo>
                  <a:pt x="504" y="0"/>
                </a:lnTo>
                <a:lnTo>
                  <a:pt x="505" y="0"/>
                </a:lnTo>
                <a:lnTo>
                  <a:pt x="505" y="0"/>
                </a:lnTo>
                <a:lnTo>
                  <a:pt x="506" y="0"/>
                </a:lnTo>
                <a:lnTo>
                  <a:pt x="506" y="0"/>
                </a:lnTo>
                <a:lnTo>
                  <a:pt x="507" y="0"/>
                </a:lnTo>
                <a:lnTo>
                  <a:pt x="507" y="0"/>
                </a:lnTo>
                <a:lnTo>
                  <a:pt x="508" y="0"/>
                </a:lnTo>
                <a:lnTo>
                  <a:pt x="508" y="0"/>
                </a:lnTo>
                <a:lnTo>
                  <a:pt x="509" y="0"/>
                </a:lnTo>
                <a:lnTo>
                  <a:pt x="509" y="0"/>
                </a:lnTo>
                <a:lnTo>
                  <a:pt x="510" y="0"/>
                </a:lnTo>
                <a:lnTo>
                  <a:pt x="510" y="0"/>
                </a:lnTo>
                <a:lnTo>
                  <a:pt x="511" y="0"/>
                </a:lnTo>
                <a:lnTo>
                  <a:pt x="511" y="0"/>
                </a:lnTo>
                <a:lnTo>
                  <a:pt x="512" y="0"/>
                </a:lnTo>
                <a:lnTo>
                  <a:pt x="512" y="0"/>
                </a:lnTo>
                <a:lnTo>
                  <a:pt x="513" y="0"/>
                </a:lnTo>
                <a:lnTo>
                  <a:pt x="513" y="0"/>
                </a:lnTo>
                <a:lnTo>
                  <a:pt x="514" y="0"/>
                </a:lnTo>
                <a:lnTo>
                  <a:pt x="514" y="0"/>
                </a:lnTo>
                <a:lnTo>
                  <a:pt x="515" y="1"/>
                </a:lnTo>
                <a:lnTo>
                  <a:pt x="515" y="1"/>
                </a:lnTo>
                <a:lnTo>
                  <a:pt x="516" y="1"/>
                </a:lnTo>
                <a:lnTo>
                  <a:pt x="516" y="1"/>
                </a:lnTo>
                <a:lnTo>
                  <a:pt x="517" y="1"/>
                </a:lnTo>
                <a:lnTo>
                  <a:pt x="517" y="1"/>
                </a:lnTo>
                <a:lnTo>
                  <a:pt x="518" y="1"/>
                </a:lnTo>
                <a:lnTo>
                  <a:pt x="518" y="1"/>
                </a:lnTo>
                <a:lnTo>
                  <a:pt x="519" y="1"/>
                </a:lnTo>
                <a:lnTo>
                  <a:pt x="519" y="1"/>
                </a:lnTo>
                <a:lnTo>
                  <a:pt x="520" y="1"/>
                </a:lnTo>
                <a:lnTo>
                  <a:pt x="520" y="1"/>
                </a:lnTo>
                <a:lnTo>
                  <a:pt x="521" y="1"/>
                </a:lnTo>
                <a:lnTo>
                  <a:pt x="521" y="1"/>
                </a:lnTo>
                <a:lnTo>
                  <a:pt x="522" y="1"/>
                </a:lnTo>
                <a:lnTo>
                  <a:pt x="522" y="1"/>
                </a:lnTo>
                <a:lnTo>
                  <a:pt x="523" y="1"/>
                </a:lnTo>
                <a:lnTo>
                  <a:pt x="523" y="1"/>
                </a:lnTo>
                <a:lnTo>
                  <a:pt x="524" y="1"/>
                </a:lnTo>
                <a:lnTo>
                  <a:pt x="524" y="2"/>
                </a:lnTo>
                <a:lnTo>
                  <a:pt x="525" y="2"/>
                </a:lnTo>
                <a:lnTo>
                  <a:pt x="525" y="2"/>
                </a:lnTo>
                <a:lnTo>
                  <a:pt x="526" y="2"/>
                </a:lnTo>
                <a:lnTo>
                  <a:pt x="526" y="2"/>
                </a:lnTo>
                <a:lnTo>
                  <a:pt x="527" y="2"/>
                </a:lnTo>
                <a:lnTo>
                  <a:pt x="527" y="2"/>
                </a:lnTo>
                <a:lnTo>
                  <a:pt x="528" y="2"/>
                </a:lnTo>
                <a:lnTo>
                  <a:pt x="528" y="2"/>
                </a:lnTo>
                <a:lnTo>
                  <a:pt x="529" y="2"/>
                </a:lnTo>
                <a:lnTo>
                  <a:pt x="529" y="2"/>
                </a:lnTo>
                <a:lnTo>
                  <a:pt x="530" y="2"/>
                </a:lnTo>
                <a:lnTo>
                  <a:pt x="530" y="2"/>
                </a:lnTo>
                <a:lnTo>
                  <a:pt x="531" y="2"/>
                </a:lnTo>
                <a:lnTo>
                  <a:pt x="531" y="3"/>
                </a:lnTo>
                <a:lnTo>
                  <a:pt x="532" y="3"/>
                </a:lnTo>
                <a:lnTo>
                  <a:pt x="532" y="3"/>
                </a:lnTo>
                <a:lnTo>
                  <a:pt x="533" y="3"/>
                </a:lnTo>
                <a:lnTo>
                  <a:pt x="533" y="3"/>
                </a:lnTo>
                <a:lnTo>
                  <a:pt x="534" y="3"/>
                </a:lnTo>
                <a:lnTo>
                  <a:pt x="534" y="3"/>
                </a:lnTo>
                <a:lnTo>
                  <a:pt x="535" y="3"/>
                </a:lnTo>
                <a:lnTo>
                  <a:pt x="535" y="3"/>
                </a:lnTo>
                <a:lnTo>
                  <a:pt x="536" y="3"/>
                </a:lnTo>
                <a:lnTo>
                  <a:pt x="536" y="3"/>
                </a:lnTo>
                <a:lnTo>
                  <a:pt x="537" y="3"/>
                </a:lnTo>
                <a:lnTo>
                  <a:pt x="537" y="3"/>
                </a:lnTo>
                <a:lnTo>
                  <a:pt x="538" y="4"/>
                </a:lnTo>
                <a:lnTo>
                  <a:pt x="538" y="4"/>
                </a:lnTo>
                <a:lnTo>
                  <a:pt x="539" y="4"/>
                </a:lnTo>
                <a:lnTo>
                  <a:pt x="539" y="4"/>
                </a:lnTo>
                <a:lnTo>
                  <a:pt x="540" y="4"/>
                </a:lnTo>
                <a:lnTo>
                  <a:pt x="540" y="4"/>
                </a:lnTo>
                <a:lnTo>
                  <a:pt x="541" y="4"/>
                </a:lnTo>
                <a:lnTo>
                  <a:pt x="541" y="4"/>
                </a:lnTo>
                <a:lnTo>
                  <a:pt x="542" y="4"/>
                </a:lnTo>
                <a:lnTo>
                  <a:pt x="542" y="4"/>
                </a:lnTo>
                <a:lnTo>
                  <a:pt x="543" y="4"/>
                </a:lnTo>
                <a:lnTo>
                  <a:pt x="543" y="4"/>
                </a:lnTo>
                <a:lnTo>
                  <a:pt x="544" y="4"/>
                </a:lnTo>
                <a:lnTo>
                  <a:pt x="544" y="4"/>
                </a:lnTo>
                <a:lnTo>
                  <a:pt x="545" y="4"/>
                </a:lnTo>
                <a:lnTo>
                  <a:pt x="545" y="4"/>
                </a:lnTo>
                <a:lnTo>
                  <a:pt x="546" y="4"/>
                </a:lnTo>
                <a:lnTo>
                  <a:pt x="546" y="4"/>
                </a:lnTo>
                <a:lnTo>
                  <a:pt x="547" y="4"/>
                </a:lnTo>
                <a:lnTo>
                  <a:pt x="547" y="4"/>
                </a:lnTo>
                <a:lnTo>
                  <a:pt x="548" y="4"/>
                </a:lnTo>
                <a:lnTo>
                  <a:pt x="548" y="4"/>
                </a:lnTo>
                <a:lnTo>
                  <a:pt x="549" y="4"/>
                </a:lnTo>
                <a:lnTo>
                  <a:pt x="549" y="4"/>
                </a:lnTo>
                <a:lnTo>
                  <a:pt x="550" y="4"/>
                </a:lnTo>
                <a:lnTo>
                  <a:pt x="550" y="4"/>
                </a:lnTo>
                <a:lnTo>
                  <a:pt x="551" y="4"/>
                </a:lnTo>
                <a:lnTo>
                  <a:pt x="551" y="4"/>
                </a:lnTo>
                <a:lnTo>
                  <a:pt x="552" y="4"/>
                </a:lnTo>
                <a:lnTo>
                  <a:pt x="552" y="4"/>
                </a:lnTo>
                <a:lnTo>
                  <a:pt x="553" y="4"/>
                </a:lnTo>
                <a:lnTo>
                  <a:pt x="553" y="4"/>
                </a:lnTo>
                <a:lnTo>
                  <a:pt x="554" y="4"/>
                </a:lnTo>
                <a:lnTo>
                  <a:pt x="554" y="4"/>
                </a:lnTo>
                <a:lnTo>
                  <a:pt x="555" y="4"/>
                </a:lnTo>
                <a:lnTo>
                  <a:pt x="555" y="4"/>
                </a:lnTo>
                <a:lnTo>
                  <a:pt x="556" y="4"/>
                </a:lnTo>
                <a:lnTo>
                  <a:pt x="556" y="4"/>
                </a:lnTo>
                <a:lnTo>
                  <a:pt x="557" y="4"/>
                </a:lnTo>
                <a:lnTo>
                  <a:pt x="557" y="4"/>
                </a:lnTo>
                <a:lnTo>
                  <a:pt x="558" y="4"/>
                </a:lnTo>
                <a:lnTo>
                  <a:pt x="558" y="4"/>
                </a:lnTo>
                <a:lnTo>
                  <a:pt x="559" y="4"/>
                </a:lnTo>
                <a:lnTo>
                  <a:pt x="559" y="4"/>
                </a:lnTo>
                <a:lnTo>
                  <a:pt x="560" y="4"/>
                </a:lnTo>
                <a:lnTo>
                  <a:pt x="560" y="4"/>
                </a:lnTo>
                <a:lnTo>
                  <a:pt x="561" y="4"/>
                </a:lnTo>
                <a:lnTo>
                  <a:pt x="561" y="4"/>
                </a:lnTo>
                <a:lnTo>
                  <a:pt x="562" y="4"/>
                </a:lnTo>
                <a:lnTo>
                  <a:pt x="562" y="4"/>
                </a:lnTo>
                <a:lnTo>
                  <a:pt x="563" y="4"/>
                </a:lnTo>
                <a:lnTo>
                  <a:pt x="564" y="4"/>
                </a:lnTo>
                <a:lnTo>
                  <a:pt x="564" y="4"/>
                </a:lnTo>
                <a:lnTo>
                  <a:pt x="565" y="4"/>
                </a:lnTo>
                <a:lnTo>
                  <a:pt x="565" y="4"/>
                </a:lnTo>
                <a:lnTo>
                  <a:pt x="566" y="4"/>
                </a:lnTo>
                <a:lnTo>
                  <a:pt x="566" y="4"/>
                </a:lnTo>
                <a:lnTo>
                  <a:pt x="567" y="4"/>
                </a:lnTo>
                <a:lnTo>
                  <a:pt x="567" y="4"/>
                </a:lnTo>
                <a:lnTo>
                  <a:pt x="568" y="5"/>
                </a:lnTo>
                <a:lnTo>
                  <a:pt x="568" y="5"/>
                </a:lnTo>
                <a:lnTo>
                  <a:pt x="569" y="5"/>
                </a:lnTo>
                <a:lnTo>
                  <a:pt x="569" y="5"/>
                </a:lnTo>
                <a:lnTo>
                  <a:pt x="570" y="5"/>
                </a:lnTo>
                <a:lnTo>
                  <a:pt x="570" y="5"/>
                </a:lnTo>
                <a:lnTo>
                  <a:pt x="571" y="5"/>
                </a:lnTo>
                <a:lnTo>
                  <a:pt x="571" y="5"/>
                </a:lnTo>
                <a:lnTo>
                  <a:pt x="572" y="5"/>
                </a:lnTo>
                <a:lnTo>
                  <a:pt x="572" y="5"/>
                </a:lnTo>
                <a:lnTo>
                  <a:pt x="573" y="5"/>
                </a:lnTo>
                <a:lnTo>
                  <a:pt x="573" y="5"/>
                </a:lnTo>
                <a:lnTo>
                  <a:pt x="574" y="5"/>
                </a:lnTo>
                <a:lnTo>
                  <a:pt x="574" y="5"/>
                </a:lnTo>
                <a:lnTo>
                  <a:pt x="575" y="5"/>
                </a:lnTo>
                <a:lnTo>
                  <a:pt x="575" y="5"/>
                </a:lnTo>
                <a:lnTo>
                  <a:pt x="576" y="5"/>
                </a:lnTo>
                <a:lnTo>
                  <a:pt x="576" y="5"/>
                </a:lnTo>
                <a:lnTo>
                  <a:pt x="577" y="5"/>
                </a:lnTo>
                <a:lnTo>
                  <a:pt x="577" y="5"/>
                </a:lnTo>
                <a:lnTo>
                  <a:pt x="578" y="5"/>
                </a:lnTo>
                <a:lnTo>
                  <a:pt x="578" y="5"/>
                </a:lnTo>
                <a:lnTo>
                  <a:pt x="579" y="5"/>
                </a:lnTo>
                <a:lnTo>
                  <a:pt x="579" y="5"/>
                </a:lnTo>
                <a:lnTo>
                  <a:pt x="580" y="5"/>
                </a:lnTo>
                <a:lnTo>
                  <a:pt x="580" y="5"/>
                </a:lnTo>
                <a:lnTo>
                  <a:pt x="581" y="5"/>
                </a:lnTo>
                <a:lnTo>
                  <a:pt x="581" y="5"/>
                </a:lnTo>
                <a:lnTo>
                  <a:pt x="582" y="5"/>
                </a:lnTo>
                <a:lnTo>
                  <a:pt x="582" y="5"/>
                </a:lnTo>
                <a:lnTo>
                  <a:pt x="583" y="6"/>
                </a:lnTo>
                <a:lnTo>
                  <a:pt x="583" y="6"/>
                </a:lnTo>
                <a:lnTo>
                  <a:pt x="584" y="6"/>
                </a:lnTo>
                <a:lnTo>
                  <a:pt x="584" y="6"/>
                </a:lnTo>
                <a:lnTo>
                  <a:pt x="585" y="6"/>
                </a:lnTo>
                <a:lnTo>
                  <a:pt x="585" y="6"/>
                </a:lnTo>
                <a:lnTo>
                  <a:pt x="586" y="6"/>
                </a:lnTo>
                <a:lnTo>
                  <a:pt x="586" y="6"/>
                </a:lnTo>
                <a:lnTo>
                  <a:pt x="587" y="6"/>
                </a:lnTo>
                <a:lnTo>
                  <a:pt x="587" y="6"/>
                </a:lnTo>
                <a:lnTo>
                  <a:pt x="588" y="6"/>
                </a:lnTo>
                <a:lnTo>
                  <a:pt x="588" y="6"/>
                </a:lnTo>
                <a:lnTo>
                  <a:pt x="589" y="6"/>
                </a:lnTo>
                <a:lnTo>
                  <a:pt x="589" y="6"/>
                </a:lnTo>
                <a:lnTo>
                  <a:pt x="590" y="6"/>
                </a:lnTo>
                <a:lnTo>
                  <a:pt x="590" y="6"/>
                </a:lnTo>
                <a:lnTo>
                  <a:pt x="591" y="6"/>
                </a:lnTo>
                <a:lnTo>
                  <a:pt x="591" y="6"/>
                </a:lnTo>
                <a:lnTo>
                  <a:pt x="592" y="6"/>
                </a:lnTo>
                <a:lnTo>
                  <a:pt x="592" y="6"/>
                </a:lnTo>
                <a:lnTo>
                  <a:pt x="593" y="6"/>
                </a:lnTo>
                <a:lnTo>
                  <a:pt x="593" y="6"/>
                </a:lnTo>
                <a:lnTo>
                  <a:pt x="594" y="6"/>
                </a:lnTo>
                <a:lnTo>
                  <a:pt x="594" y="6"/>
                </a:lnTo>
                <a:lnTo>
                  <a:pt x="595" y="6"/>
                </a:lnTo>
                <a:lnTo>
                  <a:pt x="595" y="6"/>
                </a:lnTo>
                <a:lnTo>
                  <a:pt x="596" y="6"/>
                </a:lnTo>
                <a:lnTo>
                  <a:pt x="596" y="6"/>
                </a:lnTo>
                <a:lnTo>
                  <a:pt x="597" y="6"/>
                </a:lnTo>
                <a:lnTo>
                  <a:pt x="597" y="6"/>
                </a:lnTo>
                <a:lnTo>
                  <a:pt x="598" y="6"/>
                </a:lnTo>
                <a:lnTo>
                  <a:pt x="598" y="6"/>
                </a:lnTo>
                <a:lnTo>
                  <a:pt x="599" y="6"/>
                </a:lnTo>
                <a:lnTo>
                  <a:pt x="599" y="6"/>
                </a:lnTo>
                <a:lnTo>
                  <a:pt x="600" y="6"/>
                </a:lnTo>
                <a:lnTo>
                  <a:pt x="600" y="6"/>
                </a:lnTo>
                <a:lnTo>
                  <a:pt x="601" y="6"/>
                </a:lnTo>
                <a:lnTo>
                  <a:pt x="601" y="6"/>
                </a:lnTo>
                <a:lnTo>
                  <a:pt x="602" y="6"/>
                </a:lnTo>
                <a:lnTo>
                  <a:pt x="602" y="6"/>
                </a:lnTo>
                <a:lnTo>
                  <a:pt x="603" y="6"/>
                </a:lnTo>
                <a:lnTo>
                  <a:pt x="603" y="6"/>
                </a:lnTo>
                <a:lnTo>
                  <a:pt x="604" y="6"/>
                </a:lnTo>
                <a:lnTo>
                  <a:pt x="604" y="6"/>
                </a:lnTo>
                <a:lnTo>
                  <a:pt x="605" y="6"/>
                </a:lnTo>
                <a:lnTo>
                  <a:pt x="605" y="6"/>
                </a:lnTo>
                <a:lnTo>
                  <a:pt x="606" y="6"/>
                </a:lnTo>
                <a:lnTo>
                  <a:pt x="606" y="6"/>
                </a:lnTo>
                <a:lnTo>
                  <a:pt x="607" y="6"/>
                </a:lnTo>
                <a:lnTo>
                  <a:pt x="607" y="6"/>
                </a:lnTo>
                <a:lnTo>
                  <a:pt x="608" y="6"/>
                </a:lnTo>
                <a:lnTo>
                  <a:pt x="608" y="6"/>
                </a:lnTo>
                <a:lnTo>
                  <a:pt x="609" y="6"/>
                </a:lnTo>
                <a:lnTo>
                  <a:pt x="609" y="6"/>
                </a:lnTo>
                <a:lnTo>
                  <a:pt x="610" y="6"/>
                </a:lnTo>
                <a:lnTo>
                  <a:pt x="610" y="6"/>
                </a:lnTo>
                <a:lnTo>
                  <a:pt x="611" y="6"/>
                </a:lnTo>
                <a:lnTo>
                  <a:pt x="611" y="6"/>
                </a:lnTo>
                <a:lnTo>
                  <a:pt x="612" y="6"/>
                </a:lnTo>
                <a:lnTo>
                  <a:pt x="612" y="6"/>
                </a:lnTo>
                <a:lnTo>
                  <a:pt x="613" y="6"/>
                </a:lnTo>
                <a:lnTo>
                  <a:pt x="613" y="6"/>
                </a:lnTo>
                <a:lnTo>
                  <a:pt x="614" y="6"/>
                </a:lnTo>
                <a:lnTo>
                  <a:pt x="614" y="6"/>
                </a:lnTo>
                <a:lnTo>
                  <a:pt x="615" y="6"/>
                </a:lnTo>
                <a:lnTo>
                  <a:pt x="615" y="6"/>
                </a:lnTo>
                <a:lnTo>
                  <a:pt x="616" y="6"/>
                </a:lnTo>
                <a:lnTo>
                  <a:pt x="616" y="6"/>
                </a:lnTo>
                <a:lnTo>
                  <a:pt x="617" y="7"/>
                </a:lnTo>
                <a:lnTo>
                  <a:pt x="617" y="7"/>
                </a:lnTo>
                <a:lnTo>
                  <a:pt x="618" y="7"/>
                </a:lnTo>
                <a:lnTo>
                  <a:pt x="618" y="7"/>
                </a:lnTo>
                <a:lnTo>
                  <a:pt x="619" y="7"/>
                </a:lnTo>
                <a:lnTo>
                  <a:pt x="619" y="7"/>
                </a:lnTo>
                <a:lnTo>
                  <a:pt x="620" y="7"/>
                </a:lnTo>
                <a:lnTo>
                  <a:pt x="620" y="7"/>
                </a:lnTo>
                <a:lnTo>
                  <a:pt x="621" y="7"/>
                </a:lnTo>
                <a:lnTo>
                  <a:pt x="621" y="7"/>
                </a:lnTo>
                <a:lnTo>
                  <a:pt x="622" y="7"/>
                </a:lnTo>
                <a:lnTo>
                  <a:pt x="622" y="7"/>
                </a:lnTo>
                <a:lnTo>
                  <a:pt x="623" y="7"/>
                </a:lnTo>
                <a:lnTo>
                  <a:pt x="623" y="7"/>
                </a:lnTo>
                <a:lnTo>
                  <a:pt x="624" y="7"/>
                </a:lnTo>
                <a:lnTo>
                  <a:pt x="624" y="7"/>
                </a:lnTo>
                <a:lnTo>
                  <a:pt x="625" y="7"/>
                </a:lnTo>
                <a:lnTo>
                  <a:pt x="625" y="7"/>
                </a:lnTo>
                <a:lnTo>
                  <a:pt x="626" y="7"/>
                </a:lnTo>
                <a:lnTo>
                  <a:pt x="627" y="7"/>
                </a:lnTo>
                <a:lnTo>
                  <a:pt x="627" y="7"/>
                </a:lnTo>
                <a:lnTo>
                  <a:pt x="628" y="7"/>
                </a:lnTo>
                <a:lnTo>
                  <a:pt x="628" y="7"/>
                </a:lnTo>
                <a:lnTo>
                  <a:pt x="629" y="7"/>
                </a:lnTo>
                <a:lnTo>
                  <a:pt x="629" y="7"/>
                </a:lnTo>
                <a:lnTo>
                  <a:pt x="630" y="7"/>
                </a:lnTo>
                <a:lnTo>
                  <a:pt x="630" y="7"/>
                </a:lnTo>
                <a:lnTo>
                  <a:pt x="631" y="7"/>
                </a:lnTo>
                <a:lnTo>
                  <a:pt x="631" y="7"/>
                </a:lnTo>
                <a:lnTo>
                  <a:pt x="632" y="7"/>
                </a:lnTo>
                <a:lnTo>
                  <a:pt x="632" y="7"/>
                </a:lnTo>
                <a:lnTo>
                  <a:pt x="633" y="7"/>
                </a:lnTo>
                <a:lnTo>
                  <a:pt x="633" y="7"/>
                </a:lnTo>
                <a:lnTo>
                  <a:pt x="634" y="7"/>
                </a:lnTo>
                <a:lnTo>
                  <a:pt x="634" y="7"/>
                </a:lnTo>
                <a:lnTo>
                  <a:pt x="635" y="7"/>
                </a:lnTo>
                <a:lnTo>
                  <a:pt x="635" y="7"/>
                </a:lnTo>
                <a:lnTo>
                  <a:pt x="636" y="7"/>
                </a:lnTo>
                <a:lnTo>
                  <a:pt x="636" y="7"/>
                </a:lnTo>
                <a:lnTo>
                  <a:pt x="637" y="7"/>
                </a:lnTo>
                <a:lnTo>
                  <a:pt x="637" y="7"/>
                </a:lnTo>
                <a:lnTo>
                  <a:pt x="638" y="7"/>
                </a:lnTo>
                <a:lnTo>
                  <a:pt x="638" y="7"/>
                </a:lnTo>
                <a:lnTo>
                  <a:pt x="639" y="7"/>
                </a:lnTo>
                <a:lnTo>
                  <a:pt x="639" y="7"/>
                </a:lnTo>
                <a:lnTo>
                  <a:pt x="640" y="7"/>
                </a:lnTo>
                <a:lnTo>
                  <a:pt x="640" y="7"/>
                </a:lnTo>
                <a:lnTo>
                  <a:pt x="641" y="7"/>
                </a:lnTo>
                <a:lnTo>
                  <a:pt x="641" y="7"/>
                </a:lnTo>
                <a:lnTo>
                  <a:pt x="642" y="7"/>
                </a:lnTo>
                <a:lnTo>
                  <a:pt x="642" y="7"/>
                </a:lnTo>
                <a:lnTo>
                  <a:pt x="643" y="7"/>
                </a:lnTo>
                <a:lnTo>
                  <a:pt x="643" y="7"/>
                </a:lnTo>
                <a:lnTo>
                  <a:pt x="644" y="7"/>
                </a:lnTo>
                <a:lnTo>
                  <a:pt x="644" y="7"/>
                </a:lnTo>
                <a:lnTo>
                  <a:pt x="645" y="7"/>
                </a:lnTo>
                <a:lnTo>
                  <a:pt x="645" y="7"/>
                </a:lnTo>
                <a:lnTo>
                  <a:pt x="646" y="7"/>
                </a:lnTo>
                <a:lnTo>
                  <a:pt x="646" y="7"/>
                </a:lnTo>
                <a:lnTo>
                  <a:pt x="647" y="7"/>
                </a:lnTo>
                <a:lnTo>
                  <a:pt x="647" y="7"/>
                </a:lnTo>
                <a:lnTo>
                  <a:pt x="648" y="7"/>
                </a:lnTo>
                <a:lnTo>
                  <a:pt x="648" y="7"/>
                </a:lnTo>
                <a:lnTo>
                  <a:pt x="649" y="7"/>
                </a:lnTo>
                <a:lnTo>
                  <a:pt x="649" y="7"/>
                </a:lnTo>
                <a:lnTo>
                  <a:pt x="650" y="7"/>
                </a:lnTo>
                <a:lnTo>
                  <a:pt x="650" y="7"/>
                </a:lnTo>
                <a:lnTo>
                  <a:pt x="651" y="7"/>
                </a:lnTo>
                <a:lnTo>
                  <a:pt x="651" y="7"/>
                </a:lnTo>
                <a:lnTo>
                  <a:pt x="652" y="7"/>
                </a:lnTo>
                <a:lnTo>
                  <a:pt x="652" y="7"/>
                </a:lnTo>
                <a:lnTo>
                  <a:pt x="653" y="7"/>
                </a:lnTo>
                <a:lnTo>
                  <a:pt x="653" y="7"/>
                </a:lnTo>
                <a:lnTo>
                  <a:pt x="654" y="7"/>
                </a:lnTo>
                <a:lnTo>
                  <a:pt x="654" y="7"/>
                </a:lnTo>
                <a:lnTo>
                  <a:pt x="655" y="7"/>
                </a:lnTo>
                <a:lnTo>
                  <a:pt x="655" y="7"/>
                </a:lnTo>
                <a:lnTo>
                  <a:pt x="656" y="7"/>
                </a:lnTo>
                <a:lnTo>
                  <a:pt x="656" y="7"/>
                </a:lnTo>
                <a:lnTo>
                  <a:pt x="657" y="7"/>
                </a:lnTo>
                <a:lnTo>
                  <a:pt x="657" y="7"/>
                </a:lnTo>
                <a:lnTo>
                  <a:pt x="658" y="7"/>
                </a:lnTo>
                <a:lnTo>
                  <a:pt x="658" y="7"/>
                </a:lnTo>
                <a:lnTo>
                  <a:pt x="659" y="7"/>
                </a:lnTo>
                <a:lnTo>
                  <a:pt x="659" y="7"/>
                </a:lnTo>
                <a:lnTo>
                  <a:pt x="660" y="7"/>
                </a:lnTo>
                <a:lnTo>
                  <a:pt x="660" y="8"/>
                </a:lnTo>
                <a:lnTo>
                  <a:pt x="661" y="8"/>
                </a:lnTo>
                <a:lnTo>
                  <a:pt x="661" y="8"/>
                </a:lnTo>
                <a:lnTo>
                  <a:pt x="662" y="8"/>
                </a:lnTo>
                <a:lnTo>
                  <a:pt x="662" y="8"/>
                </a:lnTo>
                <a:lnTo>
                  <a:pt x="663" y="8"/>
                </a:lnTo>
                <a:lnTo>
                  <a:pt x="663" y="8"/>
                </a:lnTo>
                <a:lnTo>
                  <a:pt x="664" y="8"/>
                </a:lnTo>
                <a:lnTo>
                  <a:pt x="664" y="8"/>
                </a:lnTo>
                <a:lnTo>
                  <a:pt x="665" y="8"/>
                </a:lnTo>
                <a:lnTo>
                  <a:pt x="665" y="8"/>
                </a:lnTo>
                <a:lnTo>
                  <a:pt x="666" y="8"/>
                </a:lnTo>
                <a:lnTo>
                  <a:pt x="666" y="8"/>
                </a:lnTo>
                <a:lnTo>
                  <a:pt x="667" y="8"/>
                </a:lnTo>
                <a:lnTo>
                  <a:pt x="667" y="8"/>
                </a:lnTo>
                <a:lnTo>
                  <a:pt x="668" y="8"/>
                </a:lnTo>
                <a:lnTo>
                  <a:pt x="668" y="8"/>
                </a:lnTo>
                <a:lnTo>
                  <a:pt x="669" y="8"/>
                </a:lnTo>
                <a:lnTo>
                  <a:pt x="669" y="8"/>
                </a:lnTo>
                <a:lnTo>
                  <a:pt x="670" y="8"/>
                </a:lnTo>
                <a:lnTo>
                  <a:pt x="670" y="8"/>
                </a:lnTo>
                <a:lnTo>
                  <a:pt x="671" y="8"/>
                </a:lnTo>
                <a:lnTo>
                  <a:pt x="671" y="8"/>
                </a:lnTo>
                <a:lnTo>
                  <a:pt x="672" y="8"/>
                </a:lnTo>
                <a:lnTo>
                  <a:pt x="672" y="8"/>
                </a:lnTo>
                <a:lnTo>
                  <a:pt x="673" y="8"/>
                </a:lnTo>
                <a:lnTo>
                  <a:pt x="673" y="8"/>
                </a:lnTo>
                <a:lnTo>
                  <a:pt x="674" y="8"/>
                </a:lnTo>
                <a:lnTo>
                  <a:pt x="674" y="8"/>
                </a:lnTo>
                <a:lnTo>
                  <a:pt x="675" y="8"/>
                </a:lnTo>
                <a:lnTo>
                  <a:pt x="675" y="8"/>
                </a:lnTo>
                <a:lnTo>
                  <a:pt x="676" y="8"/>
                </a:lnTo>
                <a:lnTo>
                  <a:pt x="676" y="8"/>
                </a:lnTo>
                <a:lnTo>
                  <a:pt x="677" y="8"/>
                </a:lnTo>
                <a:lnTo>
                  <a:pt x="677" y="8"/>
                </a:lnTo>
                <a:lnTo>
                  <a:pt x="678" y="8"/>
                </a:lnTo>
                <a:lnTo>
                  <a:pt x="678" y="8"/>
                </a:lnTo>
                <a:lnTo>
                  <a:pt x="679" y="8"/>
                </a:lnTo>
                <a:lnTo>
                  <a:pt x="679" y="8"/>
                </a:lnTo>
                <a:lnTo>
                  <a:pt x="680" y="8"/>
                </a:lnTo>
                <a:lnTo>
                  <a:pt x="680" y="8"/>
                </a:lnTo>
                <a:lnTo>
                  <a:pt x="681" y="8"/>
                </a:lnTo>
                <a:lnTo>
                  <a:pt x="681" y="8"/>
                </a:lnTo>
                <a:lnTo>
                  <a:pt x="682" y="8"/>
                </a:lnTo>
                <a:lnTo>
                  <a:pt x="682" y="8"/>
                </a:lnTo>
                <a:lnTo>
                  <a:pt x="683" y="8"/>
                </a:lnTo>
                <a:lnTo>
                  <a:pt x="683" y="8"/>
                </a:lnTo>
                <a:lnTo>
                  <a:pt x="684" y="8"/>
                </a:lnTo>
                <a:lnTo>
                  <a:pt x="684" y="8"/>
                </a:lnTo>
                <a:lnTo>
                  <a:pt x="685" y="8"/>
                </a:lnTo>
                <a:lnTo>
                  <a:pt x="685" y="8"/>
                </a:lnTo>
                <a:lnTo>
                  <a:pt x="686" y="8"/>
                </a:lnTo>
                <a:lnTo>
                  <a:pt x="686" y="8"/>
                </a:lnTo>
                <a:lnTo>
                  <a:pt x="687" y="8"/>
                </a:lnTo>
                <a:lnTo>
                  <a:pt x="687" y="8"/>
                </a:lnTo>
                <a:lnTo>
                  <a:pt x="688" y="8"/>
                </a:lnTo>
                <a:lnTo>
                  <a:pt x="688" y="8"/>
                </a:lnTo>
                <a:lnTo>
                  <a:pt x="689" y="8"/>
                </a:lnTo>
                <a:lnTo>
                  <a:pt x="689" y="8"/>
                </a:lnTo>
                <a:lnTo>
                  <a:pt x="690" y="8"/>
                </a:lnTo>
                <a:lnTo>
                  <a:pt x="691" y="8"/>
                </a:lnTo>
                <a:lnTo>
                  <a:pt x="691" y="8"/>
                </a:lnTo>
                <a:lnTo>
                  <a:pt x="692" y="8"/>
                </a:lnTo>
                <a:lnTo>
                  <a:pt x="692" y="8"/>
                </a:lnTo>
                <a:lnTo>
                  <a:pt x="693" y="8"/>
                </a:lnTo>
                <a:lnTo>
                  <a:pt x="693" y="8"/>
                </a:lnTo>
                <a:lnTo>
                  <a:pt x="694" y="8"/>
                </a:lnTo>
                <a:lnTo>
                  <a:pt x="694" y="8"/>
                </a:lnTo>
                <a:lnTo>
                  <a:pt x="695" y="8"/>
                </a:lnTo>
                <a:lnTo>
                  <a:pt x="695" y="8"/>
                </a:lnTo>
                <a:lnTo>
                  <a:pt x="696" y="8"/>
                </a:lnTo>
                <a:lnTo>
                  <a:pt x="696" y="8"/>
                </a:lnTo>
                <a:lnTo>
                  <a:pt x="697" y="8"/>
                </a:lnTo>
                <a:lnTo>
                  <a:pt x="697" y="8"/>
                </a:lnTo>
                <a:lnTo>
                  <a:pt x="698" y="8"/>
                </a:lnTo>
                <a:lnTo>
                  <a:pt x="698" y="8"/>
                </a:lnTo>
                <a:lnTo>
                  <a:pt x="699" y="8"/>
                </a:lnTo>
                <a:lnTo>
                  <a:pt x="699" y="8"/>
                </a:lnTo>
                <a:lnTo>
                  <a:pt x="700" y="8"/>
                </a:lnTo>
                <a:lnTo>
                  <a:pt x="700" y="8"/>
                </a:lnTo>
                <a:lnTo>
                  <a:pt x="701" y="8"/>
                </a:lnTo>
                <a:lnTo>
                  <a:pt x="701" y="8"/>
                </a:lnTo>
                <a:lnTo>
                  <a:pt x="702" y="8"/>
                </a:lnTo>
                <a:lnTo>
                  <a:pt x="702" y="8"/>
                </a:lnTo>
                <a:lnTo>
                  <a:pt x="703" y="8"/>
                </a:lnTo>
                <a:lnTo>
                  <a:pt x="703" y="8"/>
                </a:lnTo>
                <a:lnTo>
                  <a:pt x="704" y="8"/>
                </a:lnTo>
                <a:lnTo>
                  <a:pt x="704" y="8"/>
                </a:lnTo>
                <a:lnTo>
                  <a:pt x="705" y="8"/>
                </a:lnTo>
                <a:lnTo>
                  <a:pt x="705" y="8"/>
                </a:lnTo>
                <a:lnTo>
                  <a:pt x="706" y="8"/>
                </a:lnTo>
                <a:lnTo>
                  <a:pt x="706" y="8"/>
                </a:lnTo>
                <a:lnTo>
                  <a:pt x="707" y="8"/>
                </a:lnTo>
                <a:lnTo>
                  <a:pt x="707" y="8"/>
                </a:lnTo>
                <a:lnTo>
                  <a:pt x="708" y="8"/>
                </a:lnTo>
                <a:lnTo>
                  <a:pt x="708" y="8"/>
                </a:lnTo>
                <a:lnTo>
                  <a:pt x="709" y="8"/>
                </a:lnTo>
                <a:lnTo>
                  <a:pt x="709" y="8"/>
                </a:lnTo>
                <a:lnTo>
                  <a:pt x="710" y="8"/>
                </a:lnTo>
                <a:lnTo>
                  <a:pt x="710" y="8"/>
                </a:lnTo>
                <a:lnTo>
                  <a:pt x="711" y="8"/>
                </a:lnTo>
                <a:lnTo>
                  <a:pt x="711" y="8"/>
                </a:lnTo>
                <a:lnTo>
                  <a:pt x="712" y="8"/>
                </a:lnTo>
                <a:lnTo>
                  <a:pt x="712" y="8"/>
                </a:lnTo>
                <a:lnTo>
                  <a:pt x="713" y="8"/>
                </a:lnTo>
              </a:path>
            </a:pathLst>
          </a:custGeom>
          <a:noFill/>
          <a:ln w="28575">
            <a:solidFill>
              <a:srgbClr val="3366FF"/>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65" name="Background WL"/>
          <p:cNvSpPr>
            <a:spLocks/>
          </p:cNvSpPr>
          <p:nvPr/>
        </p:nvSpPr>
        <p:spPr bwMode="auto">
          <a:xfrm>
            <a:off x="1312864" y="1525588"/>
            <a:ext cx="6791325" cy="1419225"/>
          </a:xfrm>
          <a:custGeom>
            <a:avLst/>
            <a:gdLst/>
            <a:ahLst/>
            <a:cxnLst>
              <a:cxn ang="0">
                <a:pos x="11" y="107"/>
              </a:cxn>
              <a:cxn ang="0">
                <a:pos x="22" y="81"/>
              </a:cxn>
              <a:cxn ang="0">
                <a:pos x="34" y="74"/>
              </a:cxn>
              <a:cxn ang="0">
                <a:pos x="45" y="100"/>
              </a:cxn>
              <a:cxn ang="0">
                <a:pos x="57" y="99"/>
              </a:cxn>
              <a:cxn ang="0">
                <a:pos x="69" y="121"/>
              </a:cxn>
              <a:cxn ang="0">
                <a:pos x="80" y="112"/>
              </a:cxn>
              <a:cxn ang="0">
                <a:pos x="92" y="122"/>
              </a:cxn>
              <a:cxn ang="0">
                <a:pos x="103" y="121"/>
              </a:cxn>
              <a:cxn ang="0">
                <a:pos x="115" y="114"/>
              </a:cxn>
              <a:cxn ang="0">
                <a:pos x="127" y="72"/>
              </a:cxn>
              <a:cxn ang="0">
                <a:pos x="138" y="19"/>
              </a:cxn>
              <a:cxn ang="0">
                <a:pos x="150" y="42"/>
              </a:cxn>
              <a:cxn ang="0">
                <a:pos x="161" y="86"/>
              </a:cxn>
              <a:cxn ang="0">
                <a:pos x="173" y="133"/>
              </a:cxn>
              <a:cxn ang="0">
                <a:pos x="185" y="141"/>
              </a:cxn>
              <a:cxn ang="0">
                <a:pos x="196" y="125"/>
              </a:cxn>
              <a:cxn ang="0">
                <a:pos x="208" y="81"/>
              </a:cxn>
              <a:cxn ang="0">
                <a:pos x="219" y="46"/>
              </a:cxn>
              <a:cxn ang="0">
                <a:pos x="231" y="38"/>
              </a:cxn>
              <a:cxn ang="0">
                <a:pos x="242" y="63"/>
              </a:cxn>
              <a:cxn ang="0">
                <a:pos x="254" y="77"/>
              </a:cxn>
              <a:cxn ang="0">
                <a:pos x="266" y="59"/>
              </a:cxn>
              <a:cxn ang="0">
                <a:pos x="277" y="122"/>
              </a:cxn>
              <a:cxn ang="0">
                <a:pos x="289" y="122"/>
              </a:cxn>
              <a:cxn ang="0">
                <a:pos x="300" y="96"/>
              </a:cxn>
              <a:cxn ang="0">
                <a:pos x="312" y="69"/>
              </a:cxn>
              <a:cxn ang="0">
                <a:pos x="324" y="105"/>
              </a:cxn>
              <a:cxn ang="0">
                <a:pos x="335" y="101"/>
              </a:cxn>
              <a:cxn ang="0">
                <a:pos x="347" y="71"/>
              </a:cxn>
              <a:cxn ang="0">
                <a:pos x="358" y="26"/>
              </a:cxn>
              <a:cxn ang="0">
                <a:pos x="370" y="41"/>
              </a:cxn>
              <a:cxn ang="0">
                <a:pos x="382" y="54"/>
              </a:cxn>
              <a:cxn ang="0">
                <a:pos x="393" y="83"/>
              </a:cxn>
              <a:cxn ang="0">
                <a:pos x="405" y="97"/>
              </a:cxn>
              <a:cxn ang="0">
                <a:pos x="416" y="113"/>
              </a:cxn>
              <a:cxn ang="0">
                <a:pos x="428" y="118"/>
              </a:cxn>
              <a:cxn ang="0">
                <a:pos x="440" y="100"/>
              </a:cxn>
              <a:cxn ang="0">
                <a:pos x="451" y="64"/>
              </a:cxn>
              <a:cxn ang="0">
                <a:pos x="463" y="62"/>
              </a:cxn>
              <a:cxn ang="0">
                <a:pos x="474" y="93"/>
              </a:cxn>
              <a:cxn ang="0">
                <a:pos x="486" y="82"/>
              </a:cxn>
              <a:cxn ang="0">
                <a:pos x="497" y="51"/>
              </a:cxn>
              <a:cxn ang="0">
                <a:pos x="509" y="25"/>
              </a:cxn>
              <a:cxn ang="0">
                <a:pos x="521" y="0"/>
              </a:cxn>
              <a:cxn ang="0">
                <a:pos x="532" y="32"/>
              </a:cxn>
              <a:cxn ang="0">
                <a:pos x="544" y="64"/>
              </a:cxn>
              <a:cxn ang="0">
                <a:pos x="555" y="50"/>
              </a:cxn>
              <a:cxn ang="0">
                <a:pos x="567" y="40"/>
              </a:cxn>
              <a:cxn ang="0">
                <a:pos x="579" y="31"/>
              </a:cxn>
              <a:cxn ang="0">
                <a:pos x="590" y="67"/>
              </a:cxn>
              <a:cxn ang="0">
                <a:pos x="602" y="76"/>
              </a:cxn>
              <a:cxn ang="0">
                <a:pos x="613" y="67"/>
              </a:cxn>
              <a:cxn ang="0">
                <a:pos x="625" y="60"/>
              </a:cxn>
              <a:cxn ang="0">
                <a:pos x="637" y="60"/>
              </a:cxn>
              <a:cxn ang="0">
                <a:pos x="648" y="74"/>
              </a:cxn>
              <a:cxn ang="0">
                <a:pos x="660" y="68"/>
              </a:cxn>
              <a:cxn ang="0">
                <a:pos x="671" y="72"/>
              </a:cxn>
              <a:cxn ang="0">
                <a:pos x="683" y="87"/>
              </a:cxn>
              <a:cxn ang="0">
                <a:pos x="695" y="89"/>
              </a:cxn>
              <a:cxn ang="0">
                <a:pos x="706" y="73"/>
              </a:cxn>
            </a:cxnLst>
            <a:rect l="0" t="0" r="r" b="b"/>
            <a:pathLst>
              <a:path w="713" h="149">
                <a:moveTo>
                  <a:pt x="0" y="101"/>
                </a:moveTo>
                <a:lnTo>
                  <a:pt x="0" y="96"/>
                </a:lnTo>
                <a:lnTo>
                  <a:pt x="1" y="92"/>
                </a:lnTo>
                <a:lnTo>
                  <a:pt x="1" y="89"/>
                </a:lnTo>
                <a:lnTo>
                  <a:pt x="2" y="90"/>
                </a:lnTo>
                <a:lnTo>
                  <a:pt x="2" y="93"/>
                </a:lnTo>
                <a:lnTo>
                  <a:pt x="3" y="96"/>
                </a:lnTo>
                <a:lnTo>
                  <a:pt x="3" y="100"/>
                </a:lnTo>
                <a:lnTo>
                  <a:pt x="4" y="102"/>
                </a:lnTo>
                <a:lnTo>
                  <a:pt x="4" y="105"/>
                </a:lnTo>
                <a:lnTo>
                  <a:pt x="5" y="105"/>
                </a:lnTo>
                <a:lnTo>
                  <a:pt x="5" y="104"/>
                </a:lnTo>
                <a:lnTo>
                  <a:pt x="6" y="100"/>
                </a:lnTo>
                <a:lnTo>
                  <a:pt x="6" y="95"/>
                </a:lnTo>
                <a:lnTo>
                  <a:pt x="7" y="92"/>
                </a:lnTo>
                <a:lnTo>
                  <a:pt x="7" y="90"/>
                </a:lnTo>
                <a:lnTo>
                  <a:pt x="8" y="93"/>
                </a:lnTo>
                <a:lnTo>
                  <a:pt x="8" y="95"/>
                </a:lnTo>
                <a:lnTo>
                  <a:pt x="9" y="99"/>
                </a:lnTo>
                <a:lnTo>
                  <a:pt x="9" y="103"/>
                </a:lnTo>
                <a:lnTo>
                  <a:pt x="10" y="107"/>
                </a:lnTo>
                <a:lnTo>
                  <a:pt x="10" y="109"/>
                </a:lnTo>
                <a:lnTo>
                  <a:pt x="11" y="107"/>
                </a:lnTo>
                <a:lnTo>
                  <a:pt x="11" y="105"/>
                </a:lnTo>
                <a:lnTo>
                  <a:pt x="12" y="101"/>
                </a:lnTo>
                <a:lnTo>
                  <a:pt x="12" y="97"/>
                </a:lnTo>
                <a:lnTo>
                  <a:pt x="13" y="94"/>
                </a:lnTo>
                <a:lnTo>
                  <a:pt x="13" y="92"/>
                </a:lnTo>
                <a:lnTo>
                  <a:pt x="14" y="93"/>
                </a:lnTo>
                <a:lnTo>
                  <a:pt x="14" y="97"/>
                </a:lnTo>
                <a:lnTo>
                  <a:pt x="15" y="101"/>
                </a:lnTo>
                <a:lnTo>
                  <a:pt x="15" y="106"/>
                </a:lnTo>
                <a:lnTo>
                  <a:pt x="16" y="109"/>
                </a:lnTo>
                <a:lnTo>
                  <a:pt x="16" y="111"/>
                </a:lnTo>
                <a:lnTo>
                  <a:pt x="17" y="112"/>
                </a:lnTo>
                <a:lnTo>
                  <a:pt x="17" y="109"/>
                </a:lnTo>
                <a:lnTo>
                  <a:pt x="18" y="102"/>
                </a:lnTo>
                <a:lnTo>
                  <a:pt x="18" y="96"/>
                </a:lnTo>
                <a:lnTo>
                  <a:pt x="19" y="89"/>
                </a:lnTo>
                <a:lnTo>
                  <a:pt x="19" y="83"/>
                </a:lnTo>
                <a:lnTo>
                  <a:pt x="20" y="80"/>
                </a:lnTo>
                <a:lnTo>
                  <a:pt x="20" y="77"/>
                </a:lnTo>
                <a:lnTo>
                  <a:pt x="21" y="77"/>
                </a:lnTo>
                <a:lnTo>
                  <a:pt x="21" y="79"/>
                </a:lnTo>
                <a:lnTo>
                  <a:pt x="22" y="81"/>
                </a:lnTo>
                <a:lnTo>
                  <a:pt x="22" y="81"/>
                </a:lnTo>
                <a:lnTo>
                  <a:pt x="23" y="80"/>
                </a:lnTo>
                <a:lnTo>
                  <a:pt x="23" y="77"/>
                </a:lnTo>
                <a:lnTo>
                  <a:pt x="24" y="75"/>
                </a:lnTo>
                <a:lnTo>
                  <a:pt x="24" y="70"/>
                </a:lnTo>
                <a:lnTo>
                  <a:pt x="25" y="66"/>
                </a:lnTo>
                <a:lnTo>
                  <a:pt x="25" y="64"/>
                </a:lnTo>
                <a:lnTo>
                  <a:pt x="26" y="62"/>
                </a:lnTo>
                <a:lnTo>
                  <a:pt x="26" y="63"/>
                </a:lnTo>
                <a:lnTo>
                  <a:pt x="27" y="68"/>
                </a:lnTo>
                <a:lnTo>
                  <a:pt x="27" y="72"/>
                </a:lnTo>
                <a:lnTo>
                  <a:pt x="28" y="76"/>
                </a:lnTo>
                <a:lnTo>
                  <a:pt x="28" y="79"/>
                </a:lnTo>
                <a:lnTo>
                  <a:pt x="29" y="80"/>
                </a:lnTo>
                <a:lnTo>
                  <a:pt x="29" y="77"/>
                </a:lnTo>
                <a:lnTo>
                  <a:pt x="30" y="73"/>
                </a:lnTo>
                <a:lnTo>
                  <a:pt x="30" y="68"/>
                </a:lnTo>
                <a:lnTo>
                  <a:pt x="31" y="62"/>
                </a:lnTo>
                <a:lnTo>
                  <a:pt x="31" y="57"/>
                </a:lnTo>
                <a:lnTo>
                  <a:pt x="32" y="55"/>
                </a:lnTo>
                <a:lnTo>
                  <a:pt x="32" y="56"/>
                </a:lnTo>
                <a:lnTo>
                  <a:pt x="33" y="60"/>
                </a:lnTo>
                <a:lnTo>
                  <a:pt x="33" y="67"/>
                </a:lnTo>
                <a:lnTo>
                  <a:pt x="34" y="74"/>
                </a:lnTo>
                <a:lnTo>
                  <a:pt x="34" y="77"/>
                </a:lnTo>
                <a:lnTo>
                  <a:pt x="35" y="80"/>
                </a:lnTo>
                <a:lnTo>
                  <a:pt x="35" y="83"/>
                </a:lnTo>
                <a:lnTo>
                  <a:pt x="36" y="84"/>
                </a:lnTo>
                <a:lnTo>
                  <a:pt x="36" y="81"/>
                </a:lnTo>
                <a:lnTo>
                  <a:pt x="37" y="79"/>
                </a:lnTo>
                <a:lnTo>
                  <a:pt x="37" y="78"/>
                </a:lnTo>
                <a:lnTo>
                  <a:pt x="38" y="78"/>
                </a:lnTo>
                <a:lnTo>
                  <a:pt x="38" y="82"/>
                </a:lnTo>
                <a:lnTo>
                  <a:pt x="39" y="89"/>
                </a:lnTo>
                <a:lnTo>
                  <a:pt x="39" y="97"/>
                </a:lnTo>
                <a:lnTo>
                  <a:pt x="40" y="104"/>
                </a:lnTo>
                <a:lnTo>
                  <a:pt x="40" y="109"/>
                </a:lnTo>
                <a:lnTo>
                  <a:pt x="41" y="112"/>
                </a:lnTo>
                <a:lnTo>
                  <a:pt x="41" y="111"/>
                </a:lnTo>
                <a:lnTo>
                  <a:pt x="42" y="107"/>
                </a:lnTo>
                <a:lnTo>
                  <a:pt x="42" y="102"/>
                </a:lnTo>
                <a:lnTo>
                  <a:pt x="43" y="96"/>
                </a:lnTo>
                <a:lnTo>
                  <a:pt x="43" y="92"/>
                </a:lnTo>
                <a:lnTo>
                  <a:pt x="44" y="89"/>
                </a:lnTo>
                <a:lnTo>
                  <a:pt x="44" y="90"/>
                </a:lnTo>
                <a:lnTo>
                  <a:pt x="45" y="94"/>
                </a:lnTo>
                <a:lnTo>
                  <a:pt x="45" y="100"/>
                </a:lnTo>
                <a:lnTo>
                  <a:pt x="46" y="107"/>
                </a:lnTo>
                <a:lnTo>
                  <a:pt x="46" y="112"/>
                </a:lnTo>
                <a:lnTo>
                  <a:pt x="47" y="115"/>
                </a:lnTo>
                <a:lnTo>
                  <a:pt x="47" y="116"/>
                </a:lnTo>
                <a:lnTo>
                  <a:pt x="48" y="114"/>
                </a:lnTo>
                <a:lnTo>
                  <a:pt x="48" y="109"/>
                </a:lnTo>
                <a:lnTo>
                  <a:pt x="49" y="106"/>
                </a:lnTo>
                <a:lnTo>
                  <a:pt x="49" y="103"/>
                </a:lnTo>
                <a:lnTo>
                  <a:pt x="50" y="102"/>
                </a:lnTo>
                <a:lnTo>
                  <a:pt x="50" y="103"/>
                </a:lnTo>
                <a:lnTo>
                  <a:pt x="51" y="107"/>
                </a:lnTo>
                <a:lnTo>
                  <a:pt x="51" y="112"/>
                </a:lnTo>
                <a:lnTo>
                  <a:pt x="52" y="118"/>
                </a:lnTo>
                <a:lnTo>
                  <a:pt x="52" y="123"/>
                </a:lnTo>
                <a:lnTo>
                  <a:pt x="53" y="126"/>
                </a:lnTo>
                <a:lnTo>
                  <a:pt x="53" y="125"/>
                </a:lnTo>
                <a:lnTo>
                  <a:pt x="54" y="121"/>
                </a:lnTo>
                <a:lnTo>
                  <a:pt x="54" y="116"/>
                </a:lnTo>
                <a:lnTo>
                  <a:pt x="55" y="108"/>
                </a:lnTo>
                <a:lnTo>
                  <a:pt x="56" y="103"/>
                </a:lnTo>
                <a:lnTo>
                  <a:pt x="56" y="99"/>
                </a:lnTo>
                <a:lnTo>
                  <a:pt x="57" y="98"/>
                </a:lnTo>
                <a:lnTo>
                  <a:pt x="57" y="99"/>
                </a:lnTo>
                <a:lnTo>
                  <a:pt x="58" y="104"/>
                </a:lnTo>
                <a:lnTo>
                  <a:pt x="58" y="111"/>
                </a:lnTo>
                <a:lnTo>
                  <a:pt x="59" y="116"/>
                </a:lnTo>
                <a:lnTo>
                  <a:pt x="59" y="119"/>
                </a:lnTo>
                <a:lnTo>
                  <a:pt x="60" y="121"/>
                </a:lnTo>
                <a:lnTo>
                  <a:pt x="60" y="122"/>
                </a:lnTo>
                <a:lnTo>
                  <a:pt x="61" y="120"/>
                </a:lnTo>
                <a:lnTo>
                  <a:pt x="61" y="118"/>
                </a:lnTo>
                <a:lnTo>
                  <a:pt x="62" y="116"/>
                </a:lnTo>
                <a:lnTo>
                  <a:pt x="62" y="116"/>
                </a:lnTo>
                <a:lnTo>
                  <a:pt x="63" y="119"/>
                </a:lnTo>
                <a:lnTo>
                  <a:pt x="63" y="124"/>
                </a:lnTo>
                <a:lnTo>
                  <a:pt x="64" y="130"/>
                </a:lnTo>
                <a:lnTo>
                  <a:pt x="64" y="137"/>
                </a:lnTo>
                <a:lnTo>
                  <a:pt x="65" y="144"/>
                </a:lnTo>
                <a:lnTo>
                  <a:pt x="65" y="148"/>
                </a:lnTo>
                <a:lnTo>
                  <a:pt x="66" y="149"/>
                </a:lnTo>
                <a:lnTo>
                  <a:pt x="66" y="147"/>
                </a:lnTo>
                <a:lnTo>
                  <a:pt x="67" y="142"/>
                </a:lnTo>
                <a:lnTo>
                  <a:pt x="67" y="136"/>
                </a:lnTo>
                <a:lnTo>
                  <a:pt x="68" y="129"/>
                </a:lnTo>
                <a:lnTo>
                  <a:pt x="68" y="124"/>
                </a:lnTo>
                <a:lnTo>
                  <a:pt x="69" y="121"/>
                </a:lnTo>
                <a:lnTo>
                  <a:pt x="69" y="120"/>
                </a:lnTo>
                <a:lnTo>
                  <a:pt x="70" y="122"/>
                </a:lnTo>
                <a:lnTo>
                  <a:pt x="70" y="126"/>
                </a:lnTo>
                <a:lnTo>
                  <a:pt x="71" y="130"/>
                </a:lnTo>
                <a:lnTo>
                  <a:pt x="71" y="132"/>
                </a:lnTo>
                <a:lnTo>
                  <a:pt x="72" y="134"/>
                </a:lnTo>
                <a:lnTo>
                  <a:pt x="72" y="133"/>
                </a:lnTo>
                <a:lnTo>
                  <a:pt x="73" y="130"/>
                </a:lnTo>
                <a:lnTo>
                  <a:pt x="73" y="127"/>
                </a:lnTo>
                <a:lnTo>
                  <a:pt x="74" y="124"/>
                </a:lnTo>
                <a:lnTo>
                  <a:pt x="74" y="119"/>
                </a:lnTo>
                <a:lnTo>
                  <a:pt x="75" y="115"/>
                </a:lnTo>
                <a:lnTo>
                  <a:pt x="75" y="117"/>
                </a:lnTo>
                <a:lnTo>
                  <a:pt x="76" y="121"/>
                </a:lnTo>
                <a:lnTo>
                  <a:pt x="76" y="125"/>
                </a:lnTo>
                <a:lnTo>
                  <a:pt x="77" y="130"/>
                </a:lnTo>
                <a:lnTo>
                  <a:pt x="77" y="135"/>
                </a:lnTo>
                <a:lnTo>
                  <a:pt x="78" y="135"/>
                </a:lnTo>
                <a:lnTo>
                  <a:pt x="78" y="133"/>
                </a:lnTo>
                <a:lnTo>
                  <a:pt x="79" y="129"/>
                </a:lnTo>
                <a:lnTo>
                  <a:pt x="79" y="124"/>
                </a:lnTo>
                <a:lnTo>
                  <a:pt x="80" y="118"/>
                </a:lnTo>
                <a:lnTo>
                  <a:pt x="80" y="112"/>
                </a:lnTo>
                <a:lnTo>
                  <a:pt x="81" y="109"/>
                </a:lnTo>
                <a:lnTo>
                  <a:pt x="81" y="107"/>
                </a:lnTo>
                <a:lnTo>
                  <a:pt x="82" y="108"/>
                </a:lnTo>
                <a:lnTo>
                  <a:pt x="82" y="111"/>
                </a:lnTo>
                <a:lnTo>
                  <a:pt x="83" y="115"/>
                </a:lnTo>
                <a:lnTo>
                  <a:pt x="83" y="118"/>
                </a:lnTo>
                <a:lnTo>
                  <a:pt x="84" y="123"/>
                </a:lnTo>
                <a:lnTo>
                  <a:pt x="84" y="124"/>
                </a:lnTo>
                <a:lnTo>
                  <a:pt x="85" y="124"/>
                </a:lnTo>
                <a:lnTo>
                  <a:pt x="85" y="122"/>
                </a:lnTo>
                <a:lnTo>
                  <a:pt x="86" y="120"/>
                </a:lnTo>
                <a:lnTo>
                  <a:pt x="86" y="119"/>
                </a:lnTo>
                <a:lnTo>
                  <a:pt x="87" y="119"/>
                </a:lnTo>
                <a:lnTo>
                  <a:pt x="87" y="121"/>
                </a:lnTo>
                <a:lnTo>
                  <a:pt x="88" y="124"/>
                </a:lnTo>
                <a:lnTo>
                  <a:pt x="88" y="128"/>
                </a:lnTo>
                <a:lnTo>
                  <a:pt x="89" y="133"/>
                </a:lnTo>
                <a:lnTo>
                  <a:pt x="89" y="137"/>
                </a:lnTo>
                <a:lnTo>
                  <a:pt x="90" y="138"/>
                </a:lnTo>
                <a:lnTo>
                  <a:pt x="90" y="137"/>
                </a:lnTo>
                <a:lnTo>
                  <a:pt x="91" y="134"/>
                </a:lnTo>
                <a:lnTo>
                  <a:pt x="91" y="128"/>
                </a:lnTo>
                <a:lnTo>
                  <a:pt x="92" y="122"/>
                </a:lnTo>
                <a:lnTo>
                  <a:pt x="92" y="116"/>
                </a:lnTo>
                <a:lnTo>
                  <a:pt x="93" y="111"/>
                </a:lnTo>
                <a:lnTo>
                  <a:pt x="93" y="107"/>
                </a:lnTo>
                <a:lnTo>
                  <a:pt x="94" y="106"/>
                </a:lnTo>
                <a:lnTo>
                  <a:pt x="94" y="108"/>
                </a:lnTo>
                <a:lnTo>
                  <a:pt x="95" y="110"/>
                </a:lnTo>
                <a:lnTo>
                  <a:pt x="95" y="113"/>
                </a:lnTo>
                <a:lnTo>
                  <a:pt x="96" y="116"/>
                </a:lnTo>
                <a:lnTo>
                  <a:pt x="96" y="117"/>
                </a:lnTo>
                <a:lnTo>
                  <a:pt x="97" y="116"/>
                </a:lnTo>
                <a:lnTo>
                  <a:pt x="97" y="116"/>
                </a:lnTo>
                <a:lnTo>
                  <a:pt x="98" y="114"/>
                </a:lnTo>
                <a:lnTo>
                  <a:pt x="98" y="113"/>
                </a:lnTo>
                <a:lnTo>
                  <a:pt x="99" y="112"/>
                </a:lnTo>
                <a:lnTo>
                  <a:pt x="99" y="112"/>
                </a:lnTo>
                <a:lnTo>
                  <a:pt x="100" y="114"/>
                </a:lnTo>
                <a:lnTo>
                  <a:pt x="100" y="117"/>
                </a:lnTo>
                <a:lnTo>
                  <a:pt x="101" y="121"/>
                </a:lnTo>
                <a:lnTo>
                  <a:pt x="101" y="124"/>
                </a:lnTo>
                <a:lnTo>
                  <a:pt x="102" y="125"/>
                </a:lnTo>
                <a:lnTo>
                  <a:pt x="102" y="125"/>
                </a:lnTo>
                <a:lnTo>
                  <a:pt x="103" y="124"/>
                </a:lnTo>
                <a:lnTo>
                  <a:pt x="103" y="121"/>
                </a:lnTo>
                <a:lnTo>
                  <a:pt x="104" y="116"/>
                </a:lnTo>
                <a:lnTo>
                  <a:pt x="104" y="112"/>
                </a:lnTo>
                <a:lnTo>
                  <a:pt x="105" y="107"/>
                </a:lnTo>
                <a:lnTo>
                  <a:pt x="105" y="102"/>
                </a:lnTo>
                <a:lnTo>
                  <a:pt x="106" y="100"/>
                </a:lnTo>
                <a:lnTo>
                  <a:pt x="106" y="99"/>
                </a:lnTo>
                <a:lnTo>
                  <a:pt x="107" y="100"/>
                </a:lnTo>
                <a:lnTo>
                  <a:pt x="107" y="101"/>
                </a:lnTo>
                <a:lnTo>
                  <a:pt x="108" y="103"/>
                </a:lnTo>
                <a:lnTo>
                  <a:pt x="108" y="104"/>
                </a:lnTo>
                <a:lnTo>
                  <a:pt x="109" y="104"/>
                </a:lnTo>
                <a:lnTo>
                  <a:pt x="109" y="104"/>
                </a:lnTo>
                <a:lnTo>
                  <a:pt x="110" y="102"/>
                </a:lnTo>
                <a:lnTo>
                  <a:pt x="110" y="100"/>
                </a:lnTo>
                <a:lnTo>
                  <a:pt x="111" y="99"/>
                </a:lnTo>
                <a:lnTo>
                  <a:pt x="111" y="101"/>
                </a:lnTo>
                <a:lnTo>
                  <a:pt x="112" y="102"/>
                </a:lnTo>
                <a:lnTo>
                  <a:pt x="112" y="104"/>
                </a:lnTo>
                <a:lnTo>
                  <a:pt x="113" y="106"/>
                </a:lnTo>
                <a:lnTo>
                  <a:pt x="113" y="109"/>
                </a:lnTo>
                <a:lnTo>
                  <a:pt x="114" y="111"/>
                </a:lnTo>
                <a:lnTo>
                  <a:pt x="114" y="113"/>
                </a:lnTo>
                <a:lnTo>
                  <a:pt x="115" y="114"/>
                </a:lnTo>
                <a:lnTo>
                  <a:pt x="115" y="112"/>
                </a:lnTo>
                <a:lnTo>
                  <a:pt x="116" y="109"/>
                </a:lnTo>
                <a:lnTo>
                  <a:pt x="116" y="106"/>
                </a:lnTo>
                <a:lnTo>
                  <a:pt x="117" y="103"/>
                </a:lnTo>
                <a:lnTo>
                  <a:pt x="117" y="100"/>
                </a:lnTo>
                <a:lnTo>
                  <a:pt x="118" y="97"/>
                </a:lnTo>
                <a:lnTo>
                  <a:pt x="118" y="95"/>
                </a:lnTo>
                <a:lnTo>
                  <a:pt x="119" y="94"/>
                </a:lnTo>
                <a:lnTo>
                  <a:pt x="120" y="93"/>
                </a:lnTo>
                <a:lnTo>
                  <a:pt x="120" y="91"/>
                </a:lnTo>
                <a:lnTo>
                  <a:pt x="121" y="91"/>
                </a:lnTo>
                <a:lnTo>
                  <a:pt x="121" y="89"/>
                </a:lnTo>
                <a:lnTo>
                  <a:pt x="122" y="88"/>
                </a:lnTo>
                <a:lnTo>
                  <a:pt x="122" y="90"/>
                </a:lnTo>
                <a:lnTo>
                  <a:pt x="123" y="86"/>
                </a:lnTo>
                <a:lnTo>
                  <a:pt x="123" y="81"/>
                </a:lnTo>
                <a:lnTo>
                  <a:pt x="124" y="80"/>
                </a:lnTo>
                <a:lnTo>
                  <a:pt x="124" y="79"/>
                </a:lnTo>
                <a:lnTo>
                  <a:pt x="125" y="76"/>
                </a:lnTo>
                <a:lnTo>
                  <a:pt x="125" y="75"/>
                </a:lnTo>
                <a:lnTo>
                  <a:pt x="126" y="77"/>
                </a:lnTo>
                <a:lnTo>
                  <a:pt x="126" y="75"/>
                </a:lnTo>
                <a:lnTo>
                  <a:pt x="127" y="72"/>
                </a:lnTo>
                <a:lnTo>
                  <a:pt x="127" y="67"/>
                </a:lnTo>
                <a:lnTo>
                  <a:pt x="128" y="61"/>
                </a:lnTo>
                <a:lnTo>
                  <a:pt x="128" y="57"/>
                </a:lnTo>
                <a:lnTo>
                  <a:pt x="129" y="55"/>
                </a:lnTo>
                <a:lnTo>
                  <a:pt x="129" y="55"/>
                </a:lnTo>
                <a:lnTo>
                  <a:pt x="130" y="51"/>
                </a:lnTo>
                <a:lnTo>
                  <a:pt x="130" y="48"/>
                </a:lnTo>
                <a:lnTo>
                  <a:pt x="131" y="44"/>
                </a:lnTo>
                <a:lnTo>
                  <a:pt x="131" y="39"/>
                </a:lnTo>
                <a:lnTo>
                  <a:pt x="132" y="36"/>
                </a:lnTo>
                <a:lnTo>
                  <a:pt x="132" y="32"/>
                </a:lnTo>
                <a:lnTo>
                  <a:pt x="133" y="29"/>
                </a:lnTo>
                <a:lnTo>
                  <a:pt x="133" y="26"/>
                </a:lnTo>
                <a:lnTo>
                  <a:pt x="134" y="24"/>
                </a:lnTo>
                <a:lnTo>
                  <a:pt x="134" y="22"/>
                </a:lnTo>
                <a:lnTo>
                  <a:pt x="135" y="20"/>
                </a:lnTo>
                <a:lnTo>
                  <a:pt x="135" y="18"/>
                </a:lnTo>
                <a:lnTo>
                  <a:pt x="136" y="19"/>
                </a:lnTo>
                <a:lnTo>
                  <a:pt x="136" y="20"/>
                </a:lnTo>
                <a:lnTo>
                  <a:pt x="137" y="20"/>
                </a:lnTo>
                <a:lnTo>
                  <a:pt x="137" y="20"/>
                </a:lnTo>
                <a:lnTo>
                  <a:pt x="138" y="20"/>
                </a:lnTo>
                <a:lnTo>
                  <a:pt x="138" y="19"/>
                </a:lnTo>
                <a:lnTo>
                  <a:pt x="139" y="19"/>
                </a:lnTo>
                <a:lnTo>
                  <a:pt x="139" y="18"/>
                </a:lnTo>
                <a:lnTo>
                  <a:pt x="140" y="17"/>
                </a:lnTo>
                <a:lnTo>
                  <a:pt x="140" y="18"/>
                </a:lnTo>
                <a:lnTo>
                  <a:pt x="141" y="19"/>
                </a:lnTo>
                <a:lnTo>
                  <a:pt x="141" y="20"/>
                </a:lnTo>
                <a:lnTo>
                  <a:pt x="142" y="20"/>
                </a:lnTo>
                <a:lnTo>
                  <a:pt x="142" y="19"/>
                </a:lnTo>
                <a:lnTo>
                  <a:pt x="143" y="19"/>
                </a:lnTo>
                <a:lnTo>
                  <a:pt x="143" y="17"/>
                </a:lnTo>
                <a:lnTo>
                  <a:pt x="144" y="16"/>
                </a:lnTo>
                <a:lnTo>
                  <a:pt x="144" y="15"/>
                </a:lnTo>
                <a:lnTo>
                  <a:pt x="145" y="15"/>
                </a:lnTo>
                <a:lnTo>
                  <a:pt x="145" y="15"/>
                </a:lnTo>
                <a:lnTo>
                  <a:pt x="146" y="17"/>
                </a:lnTo>
                <a:lnTo>
                  <a:pt x="146" y="20"/>
                </a:lnTo>
                <a:lnTo>
                  <a:pt x="147" y="24"/>
                </a:lnTo>
                <a:lnTo>
                  <a:pt x="147" y="29"/>
                </a:lnTo>
                <a:lnTo>
                  <a:pt x="148" y="34"/>
                </a:lnTo>
                <a:lnTo>
                  <a:pt x="148" y="37"/>
                </a:lnTo>
                <a:lnTo>
                  <a:pt x="149" y="40"/>
                </a:lnTo>
                <a:lnTo>
                  <a:pt x="149" y="41"/>
                </a:lnTo>
                <a:lnTo>
                  <a:pt x="150" y="42"/>
                </a:lnTo>
                <a:lnTo>
                  <a:pt x="150" y="42"/>
                </a:lnTo>
                <a:lnTo>
                  <a:pt x="151" y="43"/>
                </a:lnTo>
                <a:lnTo>
                  <a:pt x="151" y="45"/>
                </a:lnTo>
                <a:lnTo>
                  <a:pt x="152" y="48"/>
                </a:lnTo>
                <a:lnTo>
                  <a:pt x="152" y="51"/>
                </a:lnTo>
                <a:lnTo>
                  <a:pt x="153" y="54"/>
                </a:lnTo>
                <a:lnTo>
                  <a:pt x="153" y="60"/>
                </a:lnTo>
                <a:lnTo>
                  <a:pt x="154" y="64"/>
                </a:lnTo>
                <a:lnTo>
                  <a:pt x="154" y="69"/>
                </a:lnTo>
                <a:lnTo>
                  <a:pt x="155" y="71"/>
                </a:lnTo>
                <a:lnTo>
                  <a:pt x="155" y="70"/>
                </a:lnTo>
                <a:lnTo>
                  <a:pt x="156" y="67"/>
                </a:lnTo>
                <a:lnTo>
                  <a:pt x="156" y="66"/>
                </a:lnTo>
                <a:lnTo>
                  <a:pt x="157" y="64"/>
                </a:lnTo>
                <a:lnTo>
                  <a:pt x="157" y="63"/>
                </a:lnTo>
                <a:lnTo>
                  <a:pt x="158" y="63"/>
                </a:lnTo>
                <a:lnTo>
                  <a:pt x="158" y="64"/>
                </a:lnTo>
                <a:lnTo>
                  <a:pt x="159" y="67"/>
                </a:lnTo>
                <a:lnTo>
                  <a:pt x="159" y="72"/>
                </a:lnTo>
                <a:lnTo>
                  <a:pt x="160" y="78"/>
                </a:lnTo>
                <a:lnTo>
                  <a:pt x="160" y="83"/>
                </a:lnTo>
                <a:lnTo>
                  <a:pt x="161" y="85"/>
                </a:lnTo>
                <a:lnTo>
                  <a:pt x="161" y="86"/>
                </a:lnTo>
                <a:lnTo>
                  <a:pt x="162" y="87"/>
                </a:lnTo>
                <a:lnTo>
                  <a:pt x="162" y="85"/>
                </a:lnTo>
                <a:lnTo>
                  <a:pt x="163" y="84"/>
                </a:lnTo>
                <a:lnTo>
                  <a:pt x="163" y="83"/>
                </a:lnTo>
                <a:lnTo>
                  <a:pt x="164" y="82"/>
                </a:lnTo>
                <a:lnTo>
                  <a:pt x="164" y="85"/>
                </a:lnTo>
                <a:lnTo>
                  <a:pt x="165" y="90"/>
                </a:lnTo>
                <a:lnTo>
                  <a:pt x="165" y="95"/>
                </a:lnTo>
                <a:lnTo>
                  <a:pt x="166" y="100"/>
                </a:lnTo>
                <a:lnTo>
                  <a:pt x="166" y="106"/>
                </a:lnTo>
                <a:lnTo>
                  <a:pt x="167" y="113"/>
                </a:lnTo>
                <a:lnTo>
                  <a:pt x="167" y="114"/>
                </a:lnTo>
                <a:lnTo>
                  <a:pt x="168" y="114"/>
                </a:lnTo>
                <a:lnTo>
                  <a:pt x="168" y="112"/>
                </a:lnTo>
                <a:lnTo>
                  <a:pt x="169" y="111"/>
                </a:lnTo>
                <a:lnTo>
                  <a:pt x="169" y="108"/>
                </a:lnTo>
                <a:lnTo>
                  <a:pt x="170" y="108"/>
                </a:lnTo>
                <a:lnTo>
                  <a:pt x="170" y="110"/>
                </a:lnTo>
                <a:lnTo>
                  <a:pt x="171" y="114"/>
                </a:lnTo>
                <a:lnTo>
                  <a:pt x="171" y="120"/>
                </a:lnTo>
                <a:lnTo>
                  <a:pt x="172" y="126"/>
                </a:lnTo>
                <a:lnTo>
                  <a:pt x="172" y="131"/>
                </a:lnTo>
                <a:lnTo>
                  <a:pt x="173" y="133"/>
                </a:lnTo>
                <a:lnTo>
                  <a:pt x="173" y="135"/>
                </a:lnTo>
                <a:lnTo>
                  <a:pt x="174" y="134"/>
                </a:lnTo>
                <a:lnTo>
                  <a:pt x="174" y="130"/>
                </a:lnTo>
                <a:lnTo>
                  <a:pt x="175" y="125"/>
                </a:lnTo>
                <a:lnTo>
                  <a:pt x="175" y="120"/>
                </a:lnTo>
                <a:lnTo>
                  <a:pt x="176" y="116"/>
                </a:lnTo>
                <a:lnTo>
                  <a:pt x="176" y="114"/>
                </a:lnTo>
                <a:lnTo>
                  <a:pt x="177" y="114"/>
                </a:lnTo>
                <a:lnTo>
                  <a:pt x="177" y="116"/>
                </a:lnTo>
                <a:lnTo>
                  <a:pt x="178" y="119"/>
                </a:lnTo>
                <a:lnTo>
                  <a:pt x="178" y="124"/>
                </a:lnTo>
                <a:lnTo>
                  <a:pt x="179" y="129"/>
                </a:lnTo>
                <a:lnTo>
                  <a:pt x="179" y="131"/>
                </a:lnTo>
                <a:lnTo>
                  <a:pt x="180" y="130"/>
                </a:lnTo>
                <a:lnTo>
                  <a:pt x="180" y="129"/>
                </a:lnTo>
                <a:lnTo>
                  <a:pt x="181" y="125"/>
                </a:lnTo>
                <a:lnTo>
                  <a:pt x="181" y="122"/>
                </a:lnTo>
                <a:lnTo>
                  <a:pt x="182" y="120"/>
                </a:lnTo>
                <a:lnTo>
                  <a:pt x="183" y="121"/>
                </a:lnTo>
                <a:lnTo>
                  <a:pt x="183" y="124"/>
                </a:lnTo>
                <a:lnTo>
                  <a:pt x="184" y="129"/>
                </a:lnTo>
                <a:lnTo>
                  <a:pt x="184" y="136"/>
                </a:lnTo>
                <a:lnTo>
                  <a:pt x="185" y="141"/>
                </a:lnTo>
                <a:lnTo>
                  <a:pt x="185" y="144"/>
                </a:lnTo>
                <a:lnTo>
                  <a:pt x="186" y="146"/>
                </a:lnTo>
                <a:lnTo>
                  <a:pt x="186" y="144"/>
                </a:lnTo>
                <a:lnTo>
                  <a:pt x="187" y="140"/>
                </a:lnTo>
                <a:lnTo>
                  <a:pt x="187" y="133"/>
                </a:lnTo>
                <a:lnTo>
                  <a:pt x="188" y="126"/>
                </a:lnTo>
                <a:lnTo>
                  <a:pt x="188" y="120"/>
                </a:lnTo>
                <a:lnTo>
                  <a:pt x="189" y="116"/>
                </a:lnTo>
                <a:lnTo>
                  <a:pt x="189" y="115"/>
                </a:lnTo>
                <a:lnTo>
                  <a:pt x="190" y="117"/>
                </a:lnTo>
                <a:lnTo>
                  <a:pt x="190" y="120"/>
                </a:lnTo>
                <a:lnTo>
                  <a:pt x="191" y="126"/>
                </a:lnTo>
                <a:lnTo>
                  <a:pt x="191" y="131"/>
                </a:lnTo>
                <a:lnTo>
                  <a:pt x="192" y="132"/>
                </a:lnTo>
                <a:lnTo>
                  <a:pt x="192" y="132"/>
                </a:lnTo>
                <a:lnTo>
                  <a:pt x="193" y="130"/>
                </a:lnTo>
                <a:lnTo>
                  <a:pt x="193" y="125"/>
                </a:lnTo>
                <a:lnTo>
                  <a:pt x="194" y="120"/>
                </a:lnTo>
                <a:lnTo>
                  <a:pt x="194" y="117"/>
                </a:lnTo>
                <a:lnTo>
                  <a:pt x="195" y="116"/>
                </a:lnTo>
                <a:lnTo>
                  <a:pt x="195" y="117"/>
                </a:lnTo>
                <a:lnTo>
                  <a:pt x="196" y="120"/>
                </a:lnTo>
                <a:lnTo>
                  <a:pt x="196" y="125"/>
                </a:lnTo>
                <a:lnTo>
                  <a:pt x="197" y="129"/>
                </a:lnTo>
                <a:lnTo>
                  <a:pt x="197" y="132"/>
                </a:lnTo>
                <a:lnTo>
                  <a:pt x="198" y="133"/>
                </a:lnTo>
                <a:lnTo>
                  <a:pt x="198" y="131"/>
                </a:lnTo>
                <a:lnTo>
                  <a:pt x="199" y="127"/>
                </a:lnTo>
                <a:lnTo>
                  <a:pt x="199" y="120"/>
                </a:lnTo>
                <a:lnTo>
                  <a:pt x="200" y="112"/>
                </a:lnTo>
                <a:lnTo>
                  <a:pt x="200" y="103"/>
                </a:lnTo>
                <a:lnTo>
                  <a:pt x="201" y="96"/>
                </a:lnTo>
                <a:lnTo>
                  <a:pt x="201" y="92"/>
                </a:lnTo>
                <a:lnTo>
                  <a:pt x="202" y="91"/>
                </a:lnTo>
                <a:lnTo>
                  <a:pt x="202" y="93"/>
                </a:lnTo>
                <a:lnTo>
                  <a:pt x="203" y="98"/>
                </a:lnTo>
                <a:lnTo>
                  <a:pt x="203" y="103"/>
                </a:lnTo>
                <a:lnTo>
                  <a:pt x="204" y="106"/>
                </a:lnTo>
                <a:lnTo>
                  <a:pt x="204" y="104"/>
                </a:lnTo>
                <a:lnTo>
                  <a:pt x="205" y="103"/>
                </a:lnTo>
                <a:lnTo>
                  <a:pt x="205" y="99"/>
                </a:lnTo>
                <a:lnTo>
                  <a:pt x="206" y="93"/>
                </a:lnTo>
                <a:lnTo>
                  <a:pt x="206" y="86"/>
                </a:lnTo>
                <a:lnTo>
                  <a:pt x="207" y="83"/>
                </a:lnTo>
                <a:lnTo>
                  <a:pt x="207" y="81"/>
                </a:lnTo>
                <a:lnTo>
                  <a:pt x="208" y="81"/>
                </a:lnTo>
                <a:lnTo>
                  <a:pt x="208" y="82"/>
                </a:lnTo>
                <a:lnTo>
                  <a:pt x="209" y="87"/>
                </a:lnTo>
                <a:lnTo>
                  <a:pt x="209" y="89"/>
                </a:lnTo>
                <a:lnTo>
                  <a:pt x="210" y="89"/>
                </a:lnTo>
                <a:lnTo>
                  <a:pt x="210" y="90"/>
                </a:lnTo>
                <a:lnTo>
                  <a:pt x="211" y="88"/>
                </a:lnTo>
                <a:lnTo>
                  <a:pt x="211" y="82"/>
                </a:lnTo>
                <a:lnTo>
                  <a:pt x="212" y="74"/>
                </a:lnTo>
                <a:lnTo>
                  <a:pt x="212" y="64"/>
                </a:lnTo>
                <a:lnTo>
                  <a:pt x="213" y="56"/>
                </a:lnTo>
                <a:lnTo>
                  <a:pt x="213" y="49"/>
                </a:lnTo>
                <a:lnTo>
                  <a:pt x="214" y="47"/>
                </a:lnTo>
                <a:lnTo>
                  <a:pt x="214" y="47"/>
                </a:lnTo>
                <a:lnTo>
                  <a:pt x="215" y="49"/>
                </a:lnTo>
                <a:lnTo>
                  <a:pt x="215" y="56"/>
                </a:lnTo>
                <a:lnTo>
                  <a:pt x="216" y="60"/>
                </a:lnTo>
                <a:lnTo>
                  <a:pt x="216" y="61"/>
                </a:lnTo>
                <a:lnTo>
                  <a:pt x="217" y="60"/>
                </a:lnTo>
                <a:lnTo>
                  <a:pt x="217" y="55"/>
                </a:lnTo>
                <a:lnTo>
                  <a:pt x="218" y="51"/>
                </a:lnTo>
                <a:lnTo>
                  <a:pt x="218" y="48"/>
                </a:lnTo>
                <a:lnTo>
                  <a:pt x="219" y="46"/>
                </a:lnTo>
                <a:lnTo>
                  <a:pt x="219" y="46"/>
                </a:lnTo>
                <a:lnTo>
                  <a:pt x="220" y="47"/>
                </a:lnTo>
                <a:lnTo>
                  <a:pt x="220" y="50"/>
                </a:lnTo>
                <a:lnTo>
                  <a:pt x="221" y="54"/>
                </a:lnTo>
                <a:lnTo>
                  <a:pt x="221" y="58"/>
                </a:lnTo>
                <a:lnTo>
                  <a:pt x="222" y="60"/>
                </a:lnTo>
                <a:lnTo>
                  <a:pt x="222" y="60"/>
                </a:lnTo>
                <a:lnTo>
                  <a:pt x="223" y="56"/>
                </a:lnTo>
                <a:lnTo>
                  <a:pt x="223" y="49"/>
                </a:lnTo>
                <a:lnTo>
                  <a:pt x="224" y="39"/>
                </a:lnTo>
                <a:lnTo>
                  <a:pt x="224" y="27"/>
                </a:lnTo>
                <a:lnTo>
                  <a:pt x="225" y="19"/>
                </a:lnTo>
                <a:lnTo>
                  <a:pt x="225" y="15"/>
                </a:lnTo>
                <a:lnTo>
                  <a:pt x="226" y="13"/>
                </a:lnTo>
                <a:lnTo>
                  <a:pt x="226" y="16"/>
                </a:lnTo>
                <a:lnTo>
                  <a:pt x="227" y="23"/>
                </a:lnTo>
                <a:lnTo>
                  <a:pt x="227" y="30"/>
                </a:lnTo>
                <a:lnTo>
                  <a:pt x="228" y="36"/>
                </a:lnTo>
                <a:lnTo>
                  <a:pt x="228" y="39"/>
                </a:lnTo>
                <a:lnTo>
                  <a:pt x="229" y="42"/>
                </a:lnTo>
                <a:lnTo>
                  <a:pt x="229" y="43"/>
                </a:lnTo>
                <a:lnTo>
                  <a:pt x="230" y="42"/>
                </a:lnTo>
                <a:lnTo>
                  <a:pt x="230" y="40"/>
                </a:lnTo>
                <a:lnTo>
                  <a:pt x="231" y="38"/>
                </a:lnTo>
                <a:lnTo>
                  <a:pt x="231" y="36"/>
                </a:lnTo>
                <a:lnTo>
                  <a:pt x="232" y="38"/>
                </a:lnTo>
                <a:lnTo>
                  <a:pt x="232" y="42"/>
                </a:lnTo>
                <a:lnTo>
                  <a:pt x="233" y="48"/>
                </a:lnTo>
                <a:lnTo>
                  <a:pt x="233" y="56"/>
                </a:lnTo>
                <a:lnTo>
                  <a:pt x="234" y="61"/>
                </a:lnTo>
                <a:lnTo>
                  <a:pt x="234" y="65"/>
                </a:lnTo>
                <a:lnTo>
                  <a:pt x="235" y="66"/>
                </a:lnTo>
                <a:lnTo>
                  <a:pt x="235" y="64"/>
                </a:lnTo>
                <a:lnTo>
                  <a:pt x="236" y="62"/>
                </a:lnTo>
                <a:lnTo>
                  <a:pt x="236" y="56"/>
                </a:lnTo>
                <a:lnTo>
                  <a:pt x="237" y="53"/>
                </a:lnTo>
                <a:lnTo>
                  <a:pt x="237" y="50"/>
                </a:lnTo>
                <a:lnTo>
                  <a:pt x="238" y="46"/>
                </a:lnTo>
                <a:lnTo>
                  <a:pt x="238" y="44"/>
                </a:lnTo>
                <a:lnTo>
                  <a:pt x="239" y="46"/>
                </a:lnTo>
                <a:lnTo>
                  <a:pt x="239" y="51"/>
                </a:lnTo>
                <a:lnTo>
                  <a:pt x="240" y="56"/>
                </a:lnTo>
                <a:lnTo>
                  <a:pt x="240" y="61"/>
                </a:lnTo>
                <a:lnTo>
                  <a:pt x="241" y="64"/>
                </a:lnTo>
                <a:lnTo>
                  <a:pt x="241" y="66"/>
                </a:lnTo>
                <a:lnTo>
                  <a:pt x="242" y="64"/>
                </a:lnTo>
                <a:lnTo>
                  <a:pt x="242" y="63"/>
                </a:lnTo>
                <a:lnTo>
                  <a:pt x="243" y="62"/>
                </a:lnTo>
                <a:lnTo>
                  <a:pt x="243" y="62"/>
                </a:lnTo>
                <a:lnTo>
                  <a:pt x="244" y="63"/>
                </a:lnTo>
                <a:lnTo>
                  <a:pt x="244" y="66"/>
                </a:lnTo>
                <a:lnTo>
                  <a:pt x="245" y="70"/>
                </a:lnTo>
                <a:lnTo>
                  <a:pt x="245" y="76"/>
                </a:lnTo>
                <a:lnTo>
                  <a:pt x="246" y="81"/>
                </a:lnTo>
                <a:lnTo>
                  <a:pt x="247" y="85"/>
                </a:lnTo>
                <a:lnTo>
                  <a:pt x="247" y="84"/>
                </a:lnTo>
                <a:lnTo>
                  <a:pt x="248" y="84"/>
                </a:lnTo>
                <a:lnTo>
                  <a:pt x="248" y="81"/>
                </a:lnTo>
                <a:lnTo>
                  <a:pt x="249" y="75"/>
                </a:lnTo>
                <a:lnTo>
                  <a:pt x="249" y="68"/>
                </a:lnTo>
                <a:lnTo>
                  <a:pt x="250" y="63"/>
                </a:lnTo>
                <a:lnTo>
                  <a:pt x="250" y="59"/>
                </a:lnTo>
                <a:lnTo>
                  <a:pt x="251" y="57"/>
                </a:lnTo>
                <a:lnTo>
                  <a:pt x="251" y="59"/>
                </a:lnTo>
                <a:lnTo>
                  <a:pt x="252" y="63"/>
                </a:lnTo>
                <a:lnTo>
                  <a:pt x="252" y="68"/>
                </a:lnTo>
                <a:lnTo>
                  <a:pt x="253" y="71"/>
                </a:lnTo>
                <a:lnTo>
                  <a:pt x="253" y="75"/>
                </a:lnTo>
                <a:lnTo>
                  <a:pt x="254" y="77"/>
                </a:lnTo>
                <a:lnTo>
                  <a:pt x="254" y="77"/>
                </a:lnTo>
                <a:lnTo>
                  <a:pt x="255" y="77"/>
                </a:lnTo>
                <a:lnTo>
                  <a:pt x="255" y="76"/>
                </a:lnTo>
                <a:lnTo>
                  <a:pt x="256" y="75"/>
                </a:lnTo>
                <a:lnTo>
                  <a:pt x="256" y="76"/>
                </a:lnTo>
                <a:lnTo>
                  <a:pt x="257" y="78"/>
                </a:lnTo>
                <a:lnTo>
                  <a:pt x="257" y="82"/>
                </a:lnTo>
                <a:lnTo>
                  <a:pt x="258" y="84"/>
                </a:lnTo>
                <a:lnTo>
                  <a:pt x="258" y="87"/>
                </a:lnTo>
                <a:lnTo>
                  <a:pt x="259" y="88"/>
                </a:lnTo>
                <a:lnTo>
                  <a:pt x="259" y="87"/>
                </a:lnTo>
                <a:lnTo>
                  <a:pt x="260" y="84"/>
                </a:lnTo>
                <a:lnTo>
                  <a:pt x="260" y="80"/>
                </a:lnTo>
                <a:lnTo>
                  <a:pt x="261" y="73"/>
                </a:lnTo>
                <a:lnTo>
                  <a:pt x="261" y="65"/>
                </a:lnTo>
                <a:lnTo>
                  <a:pt x="262" y="59"/>
                </a:lnTo>
                <a:lnTo>
                  <a:pt x="262" y="54"/>
                </a:lnTo>
                <a:lnTo>
                  <a:pt x="263" y="49"/>
                </a:lnTo>
                <a:lnTo>
                  <a:pt x="263" y="49"/>
                </a:lnTo>
                <a:lnTo>
                  <a:pt x="264" y="49"/>
                </a:lnTo>
                <a:lnTo>
                  <a:pt x="264" y="51"/>
                </a:lnTo>
                <a:lnTo>
                  <a:pt x="265" y="54"/>
                </a:lnTo>
                <a:lnTo>
                  <a:pt x="265" y="57"/>
                </a:lnTo>
                <a:lnTo>
                  <a:pt x="266" y="59"/>
                </a:lnTo>
                <a:lnTo>
                  <a:pt x="266" y="61"/>
                </a:lnTo>
                <a:lnTo>
                  <a:pt x="267" y="63"/>
                </a:lnTo>
                <a:lnTo>
                  <a:pt x="267" y="65"/>
                </a:lnTo>
                <a:lnTo>
                  <a:pt x="268" y="67"/>
                </a:lnTo>
                <a:lnTo>
                  <a:pt x="268" y="69"/>
                </a:lnTo>
                <a:lnTo>
                  <a:pt x="269" y="74"/>
                </a:lnTo>
                <a:lnTo>
                  <a:pt x="269" y="80"/>
                </a:lnTo>
                <a:lnTo>
                  <a:pt x="270" y="85"/>
                </a:lnTo>
                <a:lnTo>
                  <a:pt x="270" y="90"/>
                </a:lnTo>
                <a:lnTo>
                  <a:pt x="271" y="95"/>
                </a:lnTo>
                <a:lnTo>
                  <a:pt x="271" y="100"/>
                </a:lnTo>
                <a:lnTo>
                  <a:pt x="272" y="103"/>
                </a:lnTo>
                <a:lnTo>
                  <a:pt x="272" y="104"/>
                </a:lnTo>
                <a:lnTo>
                  <a:pt x="273" y="104"/>
                </a:lnTo>
                <a:lnTo>
                  <a:pt x="273" y="104"/>
                </a:lnTo>
                <a:lnTo>
                  <a:pt x="274" y="102"/>
                </a:lnTo>
                <a:lnTo>
                  <a:pt x="274" y="102"/>
                </a:lnTo>
                <a:lnTo>
                  <a:pt x="275" y="103"/>
                </a:lnTo>
                <a:lnTo>
                  <a:pt x="275" y="106"/>
                </a:lnTo>
                <a:lnTo>
                  <a:pt x="276" y="110"/>
                </a:lnTo>
                <a:lnTo>
                  <a:pt x="276" y="113"/>
                </a:lnTo>
                <a:lnTo>
                  <a:pt x="277" y="117"/>
                </a:lnTo>
                <a:lnTo>
                  <a:pt x="277" y="122"/>
                </a:lnTo>
                <a:lnTo>
                  <a:pt x="278" y="125"/>
                </a:lnTo>
                <a:lnTo>
                  <a:pt x="278" y="127"/>
                </a:lnTo>
                <a:lnTo>
                  <a:pt x="279" y="128"/>
                </a:lnTo>
                <a:lnTo>
                  <a:pt x="279" y="129"/>
                </a:lnTo>
                <a:lnTo>
                  <a:pt x="280" y="130"/>
                </a:lnTo>
                <a:lnTo>
                  <a:pt x="280" y="130"/>
                </a:lnTo>
                <a:lnTo>
                  <a:pt x="281" y="132"/>
                </a:lnTo>
                <a:lnTo>
                  <a:pt x="281" y="135"/>
                </a:lnTo>
                <a:lnTo>
                  <a:pt x="282" y="137"/>
                </a:lnTo>
                <a:lnTo>
                  <a:pt x="282" y="139"/>
                </a:lnTo>
                <a:lnTo>
                  <a:pt x="283" y="143"/>
                </a:lnTo>
                <a:lnTo>
                  <a:pt x="283" y="145"/>
                </a:lnTo>
                <a:lnTo>
                  <a:pt x="284" y="145"/>
                </a:lnTo>
                <a:lnTo>
                  <a:pt x="284" y="144"/>
                </a:lnTo>
                <a:lnTo>
                  <a:pt x="285" y="141"/>
                </a:lnTo>
                <a:lnTo>
                  <a:pt x="285" y="136"/>
                </a:lnTo>
                <a:lnTo>
                  <a:pt x="286" y="133"/>
                </a:lnTo>
                <a:lnTo>
                  <a:pt x="286" y="128"/>
                </a:lnTo>
                <a:lnTo>
                  <a:pt x="287" y="125"/>
                </a:lnTo>
                <a:lnTo>
                  <a:pt x="287" y="122"/>
                </a:lnTo>
                <a:lnTo>
                  <a:pt x="288" y="122"/>
                </a:lnTo>
                <a:lnTo>
                  <a:pt x="288" y="122"/>
                </a:lnTo>
                <a:lnTo>
                  <a:pt x="289" y="122"/>
                </a:lnTo>
                <a:lnTo>
                  <a:pt x="289" y="122"/>
                </a:lnTo>
                <a:lnTo>
                  <a:pt x="290" y="122"/>
                </a:lnTo>
                <a:lnTo>
                  <a:pt x="290" y="122"/>
                </a:lnTo>
                <a:lnTo>
                  <a:pt x="291" y="121"/>
                </a:lnTo>
                <a:lnTo>
                  <a:pt x="291" y="121"/>
                </a:lnTo>
                <a:lnTo>
                  <a:pt x="292" y="120"/>
                </a:lnTo>
                <a:lnTo>
                  <a:pt x="292" y="121"/>
                </a:lnTo>
                <a:lnTo>
                  <a:pt x="293" y="122"/>
                </a:lnTo>
                <a:lnTo>
                  <a:pt x="293" y="123"/>
                </a:lnTo>
                <a:lnTo>
                  <a:pt x="294" y="122"/>
                </a:lnTo>
                <a:lnTo>
                  <a:pt x="294" y="123"/>
                </a:lnTo>
                <a:lnTo>
                  <a:pt x="295" y="123"/>
                </a:lnTo>
                <a:lnTo>
                  <a:pt x="295" y="123"/>
                </a:lnTo>
                <a:lnTo>
                  <a:pt x="296" y="121"/>
                </a:lnTo>
                <a:lnTo>
                  <a:pt x="296" y="119"/>
                </a:lnTo>
                <a:lnTo>
                  <a:pt x="297" y="116"/>
                </a:lnTo>
                <a:lnTo>
                  <a:pt x="297" y="113"/>
                </a:lnTo>
                <a:lnTo>
                  <a:pt x="298" y="109"/>
                </a:lnTo>
                <a:lnTo>
                  <a:pt x="298" y="105"/>
                </a:lnTo>
                <a:lnTo>
                  <a:pt x="299" y="101"/>
                </a:lnTo>
                <a:lnTo>
                  <a:pt x="299" y="98"/>
                </a:lnTo>
                <a:lnTo>
                  <a:pt x="300" y="97"/>
                </a:lnTo>
                <a:lnTo>
                  <a:pt x="300" y="96"/>
                </a:lnTo>
                <a:lnTo>
                  <a:pt x="301" y="95"/>
                </a:lnTo>
                <a:lnTo>
                  <a:pt x="301" y="93"/>
                </a:lnTo>
                <a:lnTo>
                  <a:pt x="302" y="93"/>
                </a:lnTo>
                <a:lnTo>
                  <a:pt x="302" y="92"/>
                </a:lnTo>
                <a:lnTo>
                  <a:pt x="303" y="90"/>
                </a:lnTo>
                <a:lnTo>
                  <a:pt x="303" y="89"/>
                </a:lnTo>
                <a:lnTo>
                  <a:pt x="304" y="88"/>
                </a:lnTo>
                <a:lnTo>
                  <a:pt x="304" y="89"/>
                </a:lnTo>
                <a:lnTo>
                  <a:pt x="305" y="88"/>
                </a:lnTo>
                <a:lnTo>
                  <a:pt x="305" y="87"/>
                </a:lnTo>
                <a:lnTo>
                  <a:pt x="306" y="86"/>
                </a:lnTo>
                <a:lnTo>
                  <a:pt x="306" y="84"/>
                </a:lnTo>
                <a:lnTo>
                  <a:pt x="307" y="82"/>
                </a:lnTo>
                <a:lnTo>
                  <a:pt x="307" y="79"/>
                </a:lnTo>
                <a:lnTo>
                  <a:pt x="308" y="76"/>
                </a:lnTo>
                <a:lnTo>
                  <a:pt x="308" y="75"/>
                </a:lnTo>
                <a:lnTo>
                  <a:pt x="309" y="73"/>
                </a:lnTo>
                <a:lnTo>
                  <a:pt x="310" y="71"/>
                </a:lnTo>
                <a:lnTo>
                  <a:pt x="310" y="69"/>
                </a:lnTo>
                <a:lnTo>
                  <a:pt x="311" y="67"/>
                </a:lnTo>
                <a:lnTo>
                  <a:pt x="311" y="68"/>
                </a:lnTo>
                <a:lnTo>
                  <a:pt x="312" y="69"/>
                </a:lnTo>
                <a:lnTo>
                  <a:pt x="312" y="69"/>
                </a:lnTo>
                <a:lnTo>
                  <a:pt x="313" y="70"/>
                </a:lnTo>
                <a:lnTo>
                  <a:pt x="313" y="71"/>
                </a:lnTo>
                <a:lnTo>
                  <a:pt x="314" y="71"/>
                </a:lnTo>
                <a:lnTo>
                  <a:pt x="314" y="72"/>
                </a:lnTo>
                <a:lnTo>
                  <a:pt x="315" y="74"/>
                </a:lnTo>
                <a:lnTo>
                  <a:pt x="315" y="76"/>
                </a:lnTo>
                <a:lnTo>
                  <a:pt x="316" y="78"/>
                </a:lnTo>
                <a:lnTo>
                  <a:pt x="316" y="83"/>
                </a:lnTo>
                <a:lnTo>
                  <a:pt x="317" y="87"/>
                </a:lnTo>
                <a:lnTo>
                  <a:pt x="317" y="90"/>
                </a:lnTo>
                <a:lnTo>
                  <a:pt x="318" y="93"/>
                </a:lnTo>
                <a:lnTo>
                  <a:pt x="318" y="95"/>
                </a:lnTo>
                <a:lnTo>
                  <a:pt x="319" y="96"/>
                </a:lnTo>
                <a:lnTo>
                  <a:pt x="319" y="98"/>
                </a:lnTo>
                <a:lnTo>
                  <a:pt x="320" y="98"/>
                </a:lnTo>
                <a:lnTo>
                  <a:pt x="320" y="98"/>
                </a:lnTo>
                <a:lnTo>
                  <a:pt x="321" y="98"/>
                </a:lnTo>
                <a:lnTo>
                  <a:pt x="321" y="97"/>
                </a:lnTo>
                <a:lnTo>
                  <a:pt x="322" y="98"/>
                </a:lnTo>
                <a:lnTo>
                  <a:pt x="322" y="99"/>
                </a:lnTo>
                <a:lnTo>
                  <a:pt x="323" y="101"/>
                </a:lnTo>
                <a:lnTo>
                  <a:pt x="323" y="103"/>
                </a:lnTo>
                <a:lnTo>
                  <a:pt x="324" y="105"/>
                </a:lnTo>
                <a:lnTo>
                  <a:pt x="324" y="107"/>
                </a:lnTo>
                <a:lnTo>
                  <a:pt x="325" y="107"/>
                </a:lnTo>
                <a:lnTo>
                  <a:pt x="325" y="106"/>
                </a:lnTo>
                <a:lnTo>
                  <a:pt x="326" y="105"/>
                </a:lnTo>
                <a:lnTo>
                  <a:pt x="326" y="105"/>
                </a:lnTo>
                <a:lnTo>
                  <a:pt x="327" y="104"/>
                </a:lnTo>
                <a:lnTo>
                  <a:pt x="327" y="105"/>
                </a:lnTo>
                <a:lnTo>
                  <a:pt x="328" y="105"/>
                </a:lnTo>
                <a:lnTo>
                  <a:pt x="328" y="107"/>
                </a:lnTo>
                <a:lnTo>
                  <a:pt x="329" y="111"/>
                </a:lnTo>
                <a:lnTo>
                  <a:pt x="329" y="115"/>
                </a:lnTo>
                <a:lnTo>
                  <a:pt x="330" y="117"/>
                </a:lnTo>
                <a:lnTo>
                  <a:pt x="330" y="117"/>
                </a:lnTo>
                <a:lnTo>
                  <a:pt x="331" y="116"/>
                </a:lnTo>
                <a:lnTo>
                  <a:pt x="331" y="114"/>
                </a:lnTo>
                <a:lnTo>
                  <a:pt x="332" y="112"/>
                </a:lnTo>
                <a:lnTo>
                  <a:pt x="332" y="110"/>
                </a:lnTo>
                <a:lnTo>
                  <a:pt x="333" y="107"/>
                </a:lnTo>
                <a:lnTo>
                  <a:pt x="333" y="104"/>
                </a:lnTo>
                <a:lnTo>
                  <a:pt x="334" y="102"/>
                </a:lnTo>
                <a:lnTo>
                  <a:pt x="334" y="101"/>
                </a:lnTo>
                <a:lnTo>
                  <a:pt x="335" y="100"/>
                </a:lnTo>
                <a:lnTo>
                  <a:pt x="335" y="101"/>
                </a:lnTo>
                <a:lnTo>
                  <a:pt x="336" y="102"/>
                </a:lnTo>
                <a:lnTo>
                  <a:pt x="336" y="102"/>
                </a:lnTo>
                <a:lnTo>
                  <a:pt x="337" y="100"/>
                </a:lnTo>
                <a:lnTo>
                  <a:pt x="337" y="96"/>
                </a:lnTo>
                <a:lnTo>
                  <a:pt x="338" y="92"/>
                </a:lnTo>
                <a:lnTo>
                  <a:pt x="338" y="88"/>
                </a:lnTo>
                <a:lnTo>
                  <a:pt x="339" y="84"/>
                </a:lnTo>
                <a:lnTo>
                  <a:pt x="339" y="81"/>
                </a:lnTo>
                <a:lnTo>
                  <a:pt x="340" y="79"/>
                </a:lnTo>
                <a:lnTo>
                  <a:pt x="340" y="80"/>
                </a:lnTo>
                <a:lnTo>
                  <a:pt x="341" y="81"/>
                </a:lnTo>
                <a:lnTo>
                  <a:pt x="341" y="84"/>
                </a:lnTo>
                <a:lnTo>
                  <a:pt x="342" y="86"/>
                </a:lnTo>
                <a:lnTo>
                  <a:pt x="342" y="87"/>
                </a:lnTo>
                <a:lnTo>
                  <a:pt x="343" y="87"/>
                </a:lnTo>
                <a:lnTo>
                  <a:pt x="343" y="85"/>
                </a:lnTo>
                <a:lnTo>
                  <a:pt x="344" y="82"/>
                </a:lnTo>
                <a:lnTo>
                  <a:pt x="344" y="78"/>
                </a:lnTo>
                <a:lnTo>
                  <a:pt x="345" y="74"/>
                </a:lnTo>
                <a:lnTo>
                  <a:pt x="345" y="72"/>
                </a:lnTo>
                <a:lnTo>
                  <a:pt x="346" y="70"/>
                </a:lnTo>
                <a:lnTo>
                  <a:pt x="346" y="70"/>
                </a:lnTo>
                <a:lnTo>
                  <a:pt x="347" y="71"/>
                </a:lnTo>
                <a:lnTo>
                  <a:pt x="347" y="72"/>
                </a:lnTo>
                <a:lnTo>
                  <a:pt x="348" y="74"/>
                </a:lnTo>
                <a:lnTo>
                  <a:pt x="348" y="75"/>
                </a:lnTo>
                <a:lnTo>
                  <a:pt x="349" y="76"/>
                </a:lnTo>
                <a:lnTo>
                  <a:pt x="349" y="75"/>
                </a:lnTo>
                <a:lnTo>
                  <a:pt x="350" y="73"/>
                </a:lnTo>
                <a:lnTo>
                  <a:pt x="350" y="69"/>
                </a:lnTo>
                <a:lnTo>
                  <a:pt x="351" y="66"/>
                </a:lnTo>
                <a:lnTo>
                  <a:pt x="351" y="65"/>
                </a:lnTo>
                <a:lnTo>
                  <a:pt x="352" y="64"/>
                </a:lnTo>
                <a:lnTo>
                  <a:pt x="352" y="64"/>
                </a:lnTo>
                <a:lnTo>
                  <a:pt x="353" y="66"/>
                </a:lnTo>
                <a:lnTo>
                  <a:pt x="353" y="68"/>
                </a:lnTo>
                <a:lnTo>
                  <a:pt x="354" y="68"/>
                </a:lnTo>
                <a:lnTo>
                  <a:pt x="354" y="69"/>
                </a:lnTo>
                <a:lnTo>
                  <a:pt x="355" y="67"/>
                </a:lnTo>
                <a:lnTo>
                  <a:pt x="355" y="62"/>
                </a:lnTo>
                <a:lnTo>
                  <a:pt x="356" y="55"/>
                </a:lnTo>
                <a:lnTo>
                  <a:pt x="356" y="47"/>
                </a:lnTo>
                <a:lnTo>
                  <a:pt x="357" y="40"/>
                </a:lnTo>
                <a:lnTo>
                  <a:pt x="357" y="31"/>
                </a:lnTo>
                <a:lnTo>
                  <a:pt x="358" y="26"/>
                </a:lnTo>
                <a:lnTo>
                  <a:pt x="358" y="26"/>
                </a:lnTo>
                <a:lnTo>
                  <a:pt x="359" y="34"/>
                </a:lnTo>
                <a:lnTo>
                  <a:pt x="359" y="44"/>
                </a:lnTo>
                <a:lnTo>
                  <a:pt x="360" y="53"/>
                </a:lnTo>
                <a:lnTo>
                  <a:pt x="360" y="58"/>
                </a:lnTo>
                <a:lnTo>
                  <a:pt x="361" y="60"/>
                </a:lnTo>
                <a:lnTo>
                  <a:pt x="361" y="60"/>
                </a:lnTo>
                <a:lnTo>
                  <a:pt x="362" y="59"/>
                </a:lnTo>
                <a:lnTo>
                  <a:pt x="362" y="59"/>
                </a:lnTo>
                <a:lnTo>
                  <a:pt x="363" y="60"/>
                </a:lnTo>
                <a:lnTo>
                  <a:pt x="363" y="61"/>
                </a:lnTo>
                <a:lnTo>
                  <a:pt x="364" y="63"/>
                </a:lnTo>
                <a:lnTo>
                  <a:pt x="364" y="66"/>
                </a:lnTo>
                <a:lnTo>
                  <a:pt x="365" y="71"/>
                </a:lnTo>
                <a:lnTo>
                  <a:pt x="365" y="77"/>
                </a:lnTo>
                <a:lnTo>
                  <a:pt x="366" y="83"/>
                </a:lnTo>
                <a:lnTo>
                  <a:pt x="366" y="85"/>
                </a:lnTo>
                <a:lnTo>
                  <a:pt x="367" y="84"/>
                </a:lnTo>
                <a:lnTo>
                  <a:pt x="367" y="80"/>
                </a:lnTo>
                <a:lnTo>
                  <a:pt x="368" y="73"/>
                </a:lnTo>
                <a:lnTo>
                  <a:pt x="368" y="65"/>
                </a:lnTo>
                <a:lnTo>
                  <a:pt x="369" y="56"/>
                </a:lnTo>
                <a:lnTo>
                  <a:pt x="369" y="47"/>
                </a:lnTo>
                <a:lnTo>
                  <a:pt x="370" y="41"/>
                </a:lnTo>
                <a:lnTo>
                  <a:pt x="370" y="35"/>
                </a:lnTo>
                <a:lnTo>
                  <a:pt x="371" y="30"/>
                </a:lnTo>
                <a:lnTo>
                  <a:pt x="371" y="29"/>
                </a:lnTo>
                <a:lnTo>
                  <a:pt x="372" y="31"/>
                </a:lnTo>
                <a:lnTo>
                  <a:pt x="372" y="35"/>
                </a:lnTo>
                <a:lnTo>
                  <a:pt x="373" y="39"/>
                </a:lnTo>
                <a:lnTo>
                  <a:pt x="374" y="41"/>
                </a:lnTo>
                <a:lnTo>
                  <a:pt x="374" y="41"/>
                </a:lnTo>
                <a:lnTo>
                  <a:pt x="375" y="40"/>
                </a:lnTo>
                <a:lnTo>
                  <a:pt x="375" y="36"/>
                </a:lnTo>
                <a:lnTo>
                  <a:pt x="376" y="33"/>
                </a:lnTo>
                <a:lnTo>
                  <a:pt x="376" y="33"/>
                </a:lnTo>
                <a:lnTo>
                  <a:pt x="377" y="35"/>
                </a:lnTo>
                <a:lnTo>
                  <a:pt x="377" y="40"/>
                </a:lnTo>
                <a:lnTo>
                  <a:pt x="378" y="45"/>
                </a:lnTo>
                <a:lnTo>
                  <a:pt x="378" y="52"/>
                </a:lnTo>
                <a:lnTo>
                  <a:pt x="379" y="57"/>
                </a:lnTo>
                <a:lnTo>
                  <a:pt x="379" y="62"/>
                </a:lnTo>
                <a:lnTo>
                  <a:pt x="380" y="65"/>
                </a:lnTo>
                <a:lnTo>
                  <a:pt x="380" y="64"/>
                </a:lnTo>
                <a:lnTo>
                  <a:pt x="381" y="61"/>
                </a:lnTo>
                <a:lnTo>
                  <a:pt x="381" y="58"/>
                </a:lnTo>
                <a:lnTo>
                  <a:pt x="382" y="54"/>
                </a:lnTo>
                <a:lnTo>
                  <a:pt x="382" y="52"/>
                </a:lnTo>
                <a:lnTo>
                  <a:pt x="383" y="54"/>
                </a:lnTo>
                <a:lnTo>
                  <a:pt x="383" y="58"/>
                </a:lnTo>
                <a:lnTo>
                  <a:pt x="384" y="64"/>
                </a:lnTo>
                <a:lnTo>
                  <a:pt x="384" y="70"/>
                </a:lnTo>
                <a:lnTo>
                  <a:pt x="385" y="77"/>
                </a:lnTo>
                <a:lnTo>
                  <a:pt x="385" y="82"/>
                </a:lnTo>
                <a:lnTo>
                  <a:pt x="386" y="84"/>
                </a:lnTo>
                <a:lnTo>
                  <a:pt x="386" y="84"/>
                </a:lnTo>
                <a:lnTo>
                  <a:pt x="387" y="82"/>
                </a:lnTo>
                <a:lnTo>
                  <a:pt x="387" y="78"/>
                </a:lnTo>
                <a:lnTo>
                  <a:pt x="388" y="75"/>
                </a:lnTo>
                <a:lnTo>
                  <a:pt x="388" y="73"/>
                </a:lnTo>
                <a:lnTo>
                  <a:pt x="389" y="74"/>
                </a:lnTo>
                <a:lnTo>
                  <a:pt x="389" y="78"/>
                </a:lnTo>
                <a:lnTo>
                  <a:pt x="390" y="83"/>
                </a:lnTo>
                <a:lnTo>
                  <a:pt x="390" y="89"/>
                </a:lnTo>
                <a:lnTo>
                  <a:pt x="391" y="93"/>
                </a:lnTo>
                <a:lnTo>
                  <a:pt x="391" y="97"/>
                </a:lnTo>
                <a:lnTo>
                  <a:pt x="392" y="98"/>
                </a:lnTo>
                <a:lnTo>
                  <a:pt x="392" y="95"/>
                </a:lnTo>
                <a:lnTo>
                  <a:pt x="393" y="89"/>
                </a:lnTo>
                <a:lnTo>
                  <a:pt x="393" y="83"/>
                </a:lnTo>
                <a:lnTo>
                  <a:pt x="394" y="76"/>
                </a:lnTo>
                <a:lnTo>
                  <a:pt x="394" y="69"/>
                </a:lnTo>
                <a:lnTo>
                  <a:pt x="395" y="67"/>
                </a:lnTo>
                <a:lnTo>
                  <a:pt x="395" y="66"/>
                </a:lnTo>
                <a:lnTo>
                  <a:pt x="396" y="70"/>
                </a:lnTo>
                <a:lnTo>
                  <a:pt x="396" y="75"/>
                </a:lnTo>
                <a:lnTo>
                  <a:pt x="397" y="82"/>
                </a:lnTo>
                <a:lnTo>
                  <a:pt x="397" y="88"/>
                </a:lnTo>
                <a:lnTo>
                  <a:pt x="398" y="90"/>
                </a:lnTo>
                <a:lnTo>
                  <a:pt x="398" y="90"/>
                </a:lnTo>
                <a:lnTo>
                  <a:pt x="399" y="88"/>
                </a:lnTo>
                <a:lnTo>
                  <a:pt x="399" y="84"/>
                </a:lnTo>
                <a:lnTo>
                  <a:pt x="400" y="80"/>
                </a:lnTo>
                <a:lnTo>
                  <a:pt x="400" y="78"/>
                </a:lnTo>
                <a:lnTo>
                  <a:pt x="401" y="79"/>
                </a:lnTo>
                <a:lnTo>
                  <a:pt x="401" y="82"/>
                </a:lnTo>
                <a:lnTo>
                  <a:pt x="402" y="87"/>
                </a:lnTo>
                <a:lnTo>
                  <a:pt x="402" y="93"/>
                </a:lnTo>
                <a:lnTo>
                  <a:pt x="403" y="98"/>
                </a:lnTo>
                <a:lnTo>
                  <a:pt x="403" y="101"/>
                </a:lnTo>
                <a:lnTo>
                  <a:pt x="404" y="102"/>
                </a:lnTo>
                <a:lnTo>
                  <a:pt x="404" y="101"/>
                </a:lnTo>
                <a:lnTo>
                  <a:pt x="405" y="97"/>
                </a:lnTo>
                <a:lnTo>
                  <a:pt x="405" y="91"/>
                </a:lnTo>
                <a:lnTo>
                  <a:pt x="406" y="84"/>
                </a:lnTo>
                <a:lnTo>
                  <a:pt x="406" y="76"/>
                </a:lnTo>
                <a:lnTo>
                  <a:pt x="407" y="72"/>
                </a:lnTo>
                <a:lnTo>
                  <a:pt x="407" y="71"/>
                </a:lnTo>
                <a:lnTo>
                  <a:pt x="408" y="74"/>
                </a:lnTo>
                <a:lnTo>
                  <a:pt x="408" y="79"/>
                </a:lnTo>
                <a:lnTo>
                  <a:pt x="409" y="86"/>
                </a:lnTo>
                <a:lnTo>
                  <a:pt x="409" y="92"/>
                </a:lnTo>
                <a:lnTo>
                  <a:pt x="410" y="95"/>
                </a:lnTo>
                <a:lnTo>
                  <a:pt x="410" y="96"/>
                </a:lnTo>
                <a:lnTo>
                  <a:pt x="411" y="95"/>
                </a:lnTo>
                <a:lnTo>
                  <a:pt x="411" y="93"/>
                </a:lnTo>
                <a:lnTo>
                  <a:pt x="412" y="90"/>
                </a:lnTo>
                <a:lnTo>
                  <a:pt x="412" y="88"/>
                </a:lnTo>
                <a:lnTo>
                  <a:pt x="413" y="88"/>
                </a:lnTo>
                <a:lnTo>
                  <a:pt x="413" y="91"/>
                </a:lnTo>
                <a:lnTo>
                  <a:pt x="414" y="95"/>
                </a:lnTo>
                <a:lnTo>
                  <a:pt x="414" y="100"/>
                </a:lnTo>
                <a:lnTo>
                  <a:pt x="415" y="106"/>
                </a:lnTo>
                <a:lnTo>
                  <a:pt x="415" y="111"/>
                </a:lnTo>
                <a:lnTo>
                  <a:pt x="416" y="114"/>
                </a:lnTo>
                <a:lnTo>
                  <a:pt x="416" y="113"/>
                </a:lnTo>
                <a:lnTo>
                  <a:pt x="417" y="110"/>
                </a:lnTo>
                <a:lnTo>
                  <a:pt x="417" y="104"/>
                </a:lnTo>
                <a:lnTo>
                  <a:pt x="418" y="96"/>
                </a:lnTo>
                <a:lnTo>
                  <a:pt x="418" y="89"/>
                </a:lnTo>
                <a:lnTo>
                  <a:pt x="419" y="82"/>
                </a:lnTo>
                <a:lnTo>
                  <a:pt x="419" y="79"/>
                </a:lnTo>
                <a:lnTo>
                  <a:pt x="420" y="79"/>
                </a:lnTo>
                <a:lnTo>
                  <a:pt x="420" y="82"/>
                </a:lnTo>
                <a:lnTo>
                  <a:pt x="421" y="87"/>
                </a:lnTo>
                <a:lnTo>
                  <a:pt x="421" y="92"/>
                </a:lnTo>
                <a:lnTo>
                  <a:pt x="422" y="95"/>
                </a:lnTo>
                <a:lnTo>
                  <a:pt x="422" y="98"/>
                </a:lnTo>
                <a:lnTo>
                  <a:pt x="423" y="98"/>
                </a:lnTo>
                <a:lnTo>
                  <a:pt x="423" y="97"/>
                </a:lnTo>
                <a:lnTo>
                  <a:pt x="424" y="96"/>
                </a:lnTo>
                <a:lnTo>
                  <a:pt x="424" y="95"/>
                </a:lnTo>
                <a:lnTo>
                  <a:pt x="425" y="94"/>
                </a:lnTo>
                <a:lnTo>
                  <a:pt x="425" y="96"/>
                </a:lnTo>
                <a:lnTo>
                  <a:pt x="426" y="99"/>
                </a:lnTo>
                <a:lnTo>
                  <a:pt x="426" y="104"/>
                </a:lnTo>
                <a:lnTo>
                  <a:pt x="427" y="109"/>
                </a:lnTo>
                <a:lnTo>
                  <a:pt x="427" y="114"/>
                </a:lnTo>
                <a:lnTo>
                  <a:pt x="428" y="118"/>
                </a:lnTo>
                <a:lnTo>
                  <a:pt x="428" y="119"/>
                </a:lnTo>
                <a:lnTo>
                  <a:pt x="429" y="117"/>
                </a:lnTo>
                <a:lnTo>
                  <a:pt x="429" y="113"/>
                </a:lnTo>
                <a:lnTo>
                  <a:pt x="430" y="107"/>
                </a:lnTo>
                <a:lnTo>
                  <a:pt x="430" y="99"/>
                </a:lnTo>
                <a:lnTo>
                  <a:pt x="431" y="92"/>
                </a:lnTo>
                <a:lnTo>
                  <a:pt x="431" y="87"/>
                </a:lnTo>
                <a:lnTo>
                  <a:pt x="432" y="84"/>
                </a:lnTo>
                <a:lnTo>
                  <a:pt x="432" y="85"/>
                </a:lnTo>
                <a:lnTo>
                  <a:pt x="433" y="88"/>
                </a:lnTo>
                <a:lnTo>
                  <a:pt x="433" y="92"/>
                </a:lnTo>
                <a:lnTo>
                  <a:pt x="434" y="95"/>
                </a:lnTo>
                <a:lnTo>
                  <a:pt x="434" y="98"/>
                </a:lnTo>
                <a:lnTo>
                  <a:pt x="435" y="99"/>
                </a:lnTo>
                <a:lnTo>
                  <a:pt x="435" y="98"/>
                </a:lnTo>
                <a:lnTo>
                  <a:pt x="436" y="96"/>
                </a:lnTo>
                <a:lnTo>
                  <a:pt x="437" y="94"/>
                </a:lnTo>
                <a:lnTo>
                  <a:pt x="437" y="92"/>
                </a:lnTo>
                <a:lnTo>
                  <a:pt x="438" y="91"/>
                </a:lnTo>
                <a:lnTo>
                  <a:pt x="438" y="92"/>
                </a:lnTo>
                <a:lnTo>
                  <a:pt x="439" y="94"/>
                </a:lnTo>
                <a:lnTo>
                  <a:pt x="439" y="97"/>
                </a:lnTo>
                <a:lnTo>
                  <a:pt x="440" y="100"/>
                </a:lnTo>
                <a:lnTo>
                  <a:pt x="440" y="102"/>
                </a:lnTo>
                <a:lnTo>
                  <a:pt x="441" y="103"/>
                </a:lnTo>
                <a:lnTo>
                  <a:pt x="441" y="101"/>
                </a:lnTo>
                <a:lnTo>
                  <a:pt x="442" y="97"/>
                </a:lnTo>
                <a:lnTo>
                  <a:pt x="442" y="92"/>
                </a:lnTo>
                <a:lnTo>
                  <a:pt x="443" y="85"/>
                </a:lnTo>
                <a:lnTo>
                  <a:pt x="443" y="78"/>
                </a:lnTo>
                <a:lnTo>
                  <a:pt x="444" y="71"/>
                </a:lnTo>
                <a:lnTo>
                  <a:pt x="444" y="68"/>
                </a:lnTo>
                <a:lnTo>
                  <a:pt x="445" y="66"/>
                </a:lnTo>
                <a:lnTo>
                  <a:pt x="445" y="67"/>
                </a:lnTo>
                <a:lnTo>
                  <a:pt x="446" y="68"/>
                </a:lnTo>
                <a:lnTo>
                  <a:pt x="446" y="70"/>
                </a:lnTo>
                <a:lnTo>
                  <a:pt x="447" y="72"/>
                </a:lnTo>
                <a:lnTo>
                  <a:pt x="447" y="72"/>
                </a:lnTo>
                <a:lnTo>
                  <a:pt x="448" y="72"/>
                </a:lnTo>
                <a:lnTo>
                  <a:pt x="448" y="70"/>
                </a:lnTo>
                <a:lnTo>
                  <a:pt x="449" y="68"/>
                </a:lnTo>
                <a:lnTo>
                  <a:pt x="449" y="66"/>
                </a:lnTo>
                <a:lnTo>
                  <a:pt x="450" y="63"/>
                </a:lnTo>
                <a:lnTo>
                  <a:pt x="450" y="63"/>
                </a:lnTo>
                <a:lnTo>
                  <a:pt x="451" y="63"/>
                </a:lnTo>
                <a:lnTo>
                  <a:pt x="451" y="64"/>
                </a:lnTo>
                <a:lnTo>
                  <a:pt x="452" y="66"/>
                </a:lnTo>
                <a:lnTo>
                  <a:pt x="452" y="69"/>
                </a:lnTo>
                <a:lnTo>
                  <a:pt x="453" y="70"/>
                </a:lnTo>
                <a:lnTo>
                  <a:pt x="453" y="72"/>
                </a:lnTo>
                <a:lnTo>
                  <a:pt x="454" y="72"/>
                </a:lnTo>
                <a:lnTo>
                  <a:pt x="454" y="71"/>
                </a:lnTo>
                <a:lnTo>
                  <a:pt x="455" y="67"/>
                </a:lnTo>
                <a:lnTo>
                  <a:pt x="455" y="61"/>
                </a:lnTo>
                <a:lnTo>
                  <a:pt x="456" y="56"/>
                </a:lnTo>
                <a:lnTo>
                  <a:pt x="456" y="49"/>
                </a:lnTo>
                <a:lnTo>
                  <a:pt x="457" y="45"/>
                </a:lnTo>
                <a:lnTo>
                  <a:pt x="457" y="43"/>
                </a:lnTo>
                <a:lnTo>
                  <a:pt x="458" y="41"/>
                </a:lnTo>
                <a:lnTo>
                  <a:pt x="458" y="42"/>
                </a:lnTo>
                <a:lnTo>
                  <a:pt x="459" y="44"/>
                </a:lnTo>
                <a:lnTo>
                  <a:pt x="459" y="46"/>
                </a:lnTo>
                <a:lnTo>
                  <a:pt x="460" y="49"/>
                </a:lnTo>
                <a:lnTo>
                  <a:pt x="460" y="53"/>
                </a:lnTo>
                <a:lnTo>
                  <a:pt x="461" y="55"/>
                </a:lnTo>
                <a:lnTo>
                  <a:pt x="461" y="55"/>
                </a:lnTo>
                <a:lnTo>
                  <a:pt x="462" y="57"/>
                </a:lnTo>
                <a:lnTo>
                  <a:pt x="462" y="59"/>
                </a:lnTo>
                <a:lnTo>
                  <a:pt x="463" y="62"/>
                </a:lnTo>
                <a:lnTo>
                  <a:pt x="463" y="66"/>
                </a:lnTo>
                <a:lnTo>
                  <a:pt x="464" y="70"/>
                </a:lnTo>
                <a:lnTo>
                  <a:pt x="464" y="74"/>
                </a:lnTo>
                <a:lnTo>
                  <a:pt x="465" y="78"/>
                </a:lnTo>
                <a:lnTo>
                  <a:pt x="465" y="80"/>
                </a:lnTo>
                <a:lnTo>
                  <a:pt x="466" y="83"/>
                </a:lnTo>
                <a:lnTo>
                  <a:pt x="466" y="83"/>
                </a:lnTo>
                <a:lnTo>
                  <a:pt x="467" y="82"/>
                </a:lnTo>
                <a:lnTo>
                  <a:pt x="467" y="80"/>
                </a:lnTo>
                <a:lnTo>
                  <a:pt x="468" y="77"/>
                </a:lnTo>
                <a:lnTo>
                  <a:pt x="468" y="74"/>
                </a:lnTo>
                <a:lnTo>
                  <a:pt x="469" y="73"/>
                </a:lnTo>
                <a:lnTo>
                  <a:pt x="469" y="74"/>
                </a:lnTo>
                <a:lnTo>
                  <a:pt x="470" y="76"/>
                </a:lnTo>
                <a:lnTo>
                  <a:pt x="470" y="77"/>
                </a:lnTo>
                <a:lnTo>
                  <a:pt x="471" y="80"/>
                </a:lnTo>
                <a:lnTo>
                  <a:pt x="471" y="82"/>
                </a:lnTo>
                <a:lnTo>
                  <a:pt x="472" y="85"/>
                </a:lnTo>
                <a:lnTo>
                  <a:pt x="472" y="88"/>
                </a:lnTo>
                <a:lnTo>
                  <a:pt x="473" y="89"/>
                </a:lnTo>
                <a:lnTo>
                  <a:pt x="473" y="90"/>
                </a:lnTo>
                <a:lnTo>
                  <a:pt x="474" y="92"/>
                </a:lnTo>
                <a:lnTo>
                  <a:pt x="474" y="93"/>
                </a:lnTo>
                <a:lnTo>
                  <a:pt x="475" y="94"/>
                </a:lnTo>
                <a:lnTo>
                  <a:pt x="475" y="95"/>
                </a:lnTo>
                <a:lnTo>
                  <a:pt x="476" y="96"/>
                </a:lnTo>
                <a:lnTo>
                  <a:pt x="476" y="98"/>
                </a:lnTo>
                <a:lnTo>
                  <a:pt x="477" y="99"/>
                </a:lnTo>
                <a:lnTo>
                  <a:pt x="477" y="99"/>
                </a:lnTo>
                <a:lnTo>
                  <a:pt x="478" y="100"/>
                </a:lnTo>
                <a:lnTo>
                  <a:pt x="478" y="98"/>
                </a:lnTo>
                <a:lnTo>
                  <a:pt x="479" y="96"/>
                </a:lnTo>
                <a:lnTo>
                  <a:pt x="479" y="94"/>
                </a:lnTo>
                <a:lnTo>
                  <a:pt x="480" y="91"/>
                </a:lnTo>
                <a:lnTo>
                  <a:pt x="480" y="87"/>
                </a:lnTo>
                <a:lnTo>
                  <a:pt x="481" y="83"/>
                </a:lnTo>
                <a:lnTo>
                  <a:pt x="481" y="82"/>
                </a:lnTo>
                <a:lnTo>
                  <a:pt x="482" y="80"/>
                </a:lnTo>
                <a:lnTo>
                  <a:pt x="482" y="78"/>
                </a:lnTo>
                <a:lnTo>
                  <a:pt x="483" y="77"/>
                </a:lnTo>
                <a:lnTo>
                  <a:pt x="483" y="76"/>
                </a:lnTo>
                <a:lnTo>
                  <a:pt x="484" y="76"/>
                </a:lnTo>
                <a:lnTo>
                  <a:pt x="484" y="77"/>
                </a:lnTo>
                <a:lnTo>
                  <a:pt x="485" y="78"/>
                </a:lnTo>
                <a:lnTo>
                  <a:pt x="485" y="80"/>
                </a:lnTo>
                <a:lnTo>
                  <a:pt x="486" y="82"/>
                </a:lnTo>
                <a:lnTo>
                  <a:pt x="486" y="82"/>
                </a:lnTo>
                <a:lnTo>
                  <a:pt x="487" y="82"/>
                </a:lnTo>
                <a:lnTo>
                  <a:pt x="487" y="81"/>
                </a:lnTo>
                <a:lnTo>
                  <a:pt x="488" y="80"/>
                </a:lnTo>
                <a:lnTo>
                  <a:pt x="488" y="78"/>
                </a:lnTo>
                <a:lnTo>
                  <a:pt x="489" y="75"/>
                </a:lnTo>
                <a:lnTo>
                  <a:pt x="489" y="73"/>
                </a:lnTo>
                <a:lnTo>
                  <a:pt x="490" y="72"/>
                </a:lnTo>
                <a:lnTo>
                  <a:pt x="490" y="71"/>
                </a:lnTo>
                <a:lnTo>
                  <a:pt x="491" y="70"/>
                </a:lnTo>
                <a:lnTo>
                  <a:pt x="491" y="69"/>
                </a:lnTo>
                <a:lnTo>
                  <a:pt x="492" y="68"/>
                </a:lnTo>
                <a:lnTo>
                  <a:pt x="492" y="67"/>
                </a:lnTo>
                <a:lnTo>
                  <a:pt x="493" y="65"/>
                </a:lnTo>
                <a:lnTo>
                  <a:pt x="493" y="62"/>
                </a:lnTo>
                <a:lnTo>
                  <a:pt x="494" y="60"/>
                </a:lnTo>
                <a:lnTo>
                  <a:pt x="494" y="58"/>
                </a:lnTo>
                <a:lnTo>
                  <a:pt x="495" y="55"/>
                </a:lnTo>
                <a:lnTo>
                  <a:pt x="495" y="52"/>
                </a:lnTo>
                <a:lnTo>
                  <a:pt x="496" y="51"/>
                </a:lnTo>
                <a:lnTo>
                  <a:pt x="496" y="51"/>
                </a:lnTo>
                <a:lnTo>
                  <a:pt x="497" y="51"/>
                </a:lnTo>
                <a:lnTo>
                  <a:pt x="497" y="51"/>
                </a:lnTo>
                <a:lnTo>
                  <a:pt x="498" y="53"/>
                </a:lnTo>
                <a:lnTo>
                  <a:pt x="498" y="53"/>
                </a:lnTo>
                <a:lnTo>
                  <a:pt x="499" y="51"/>
                </a:lnTo>
                <a:lnTo>
                  <a:pt x="500" y="49"/>
                </a:lnTo>
                <a:lnTo>
                  <a:pt x="500" y="44"/>
                </a:lnTo>
                <a:lnTo>
                  <a:pt x="501" y="39"/>
                </a:lnTo>
                <a:lnTo>
                  <a:pt x="501" y="35"/>
                </a:lnTo>
                <a:lnTo>
                  <a:pt x="502" y="32"/>
                </a:lnTo>
                <a:lnTo>
                  <a:pt x="502" y="29"/>
                </a:lnTo>
                <a:lnTo>
                  <a:pt x="503" y="27"/>
                </a:lnTo>
                <a:lnTo>
                  <a:pt x="503" y="24"/>
                </a:lnTo>
                <a:lnTo>
                  <a:pt x="504" y="20"/>
                </a:lnTo>
                <a:lnTo>
                  <a:pt x="504" y="17"/>
                </a:lnTo>
                <a:lnTo>
                  <a:pt x="505" y="18"/>
                </a:lnTo>
                <a:lnTo>
                  <a:pt x="505" y="21"/>
                </a:lnTo>
                <a:lnTo>
                  <a:pt x="506" y="22"/>
                </a:lnTo>
                <a:lnTo>
                  <a:pt x="506" y="22"/>
                </a:lnTo>
                <a:lnTo>
                  <a:pt x="507" y="21"/>
                </a:lnTo>
                <a:lnTo>
                  <a:pt x="507" y="19"/>
                </a:lnTo>
                <a:lnTo>
                  <a:pt x="508" y="17"/>
                </a:lnTo>
                <a:lnTo>
                  <a:pt x="508" y="18"/>
                </a:lnTo>
                <a:lnTo>
                  <a:pt x="509" y="21"/>
                </a:lnTo>
                <a:lnTo>
                  <a:pt x="509" y="25"/>
                </a:lnTo>
                <a:lnTo>
                  <a:pt x="510" y="28"/>
                </a:lnTo>
                <a:lnTo>
                  <a:pt x="510" y="32"/>
                </a:lnTo>
                <a:lnTo>
                  <a:pt x="511" y="35"/>
                </a:lnTo>
                <a:lnTo>
                  <a:pt x="511" y="37"/>
                </a:lnTo>
                <a:lnTo>
                  <a:pt x="512" y="37"/>
                </a:lnTo>
                <a:lnTo>
                  <a:pt x="512" y="34"/>
                </a:lnTo>
                <a:lnTo>
                  <a:pt x="513" y="30"/>
                </a:lnTo>
                <a:lnTo>
                  <a:pt x="513" y="25"/>
                </a:lnTo>
                <a:lnTo>
                  <a:pt x="514" y="20"/>
                </a:lnTo>
                <a:lnTo>
                  <a:pt x="514" y="16"/>
                </a:lnTo>
                <a:lnTo>
                  <a:pt x="515" y="12"/>
                </a:lnTo>
                <a:lnTo>
                  <a:pt x="515" y="11"/>
                </a:lnTo>
                <a:lnTo>
                  <a:pt x="516" y="10"/>
                </a:lnTo>
                <a:lnTo>
                  <a:pt x="516" y="10"/>
                </a:lnTo>
                <a:lnTo>
                  <a:pt x="517" y="10"/>
                </a:lnTo>
                <a:lnTo>
                  <a:pt x="517" y="13"/>
                </a:lnTo>
                <a:lnTo>
                  <a:pt x="518" y="14"/>
                </a:lnTo>
                <a:lnTo>
                  <a:pt x="518" y="12"/>
                </a:lnTo>
                <a:lnTo>
                  <a:pt x="519" y="9"/>
                </a:lnTo>
                <a:lnTo>
                  <a:pt x="519" y="6"/>
                </a:lnTo>
                <a:lnTo>
                  <a:pt x="520" y="3"/>
                </a:lnTo>
                <a:lnTo>
                  <a:pt x="520" y="1"/>
                </a:lnTo>
                <a:lnTo>
                  <a:pt x="521" y="0"/>
                </a:lnTo>
                <a:lnTo>
                  <a:pt x="521" y="2"/>
                </a:lnTo>
                <a:lnTo>
                  <a:pt x="522" y="3"/>
                </a:lnTo>
                <a:lnTo>
                  <a:pt x="522" y="6"/>
                </a:lnTo>
                <a:lnTo>
                  <a:pt x="523" y="8"/>
                </a:lnTo>
                <a:lnTo>
                  <a:pt x="523" y="10"/>
                </a:lnTo>
                <a:lnTo>
                  <a:pt x="524" y="11"/>
                </a:lnTo>
                <a:lnTo>
                  <a:pt x="524" y="9"/>
                </a:lnTo>
                <a:lnTo>
                  <a:pt x="525" y="8"/>
                </a:lnTo>
                <a:lnTo>
                  <a:pt x="525" y="4"/>
                </a:lnTo>
                <a:lnTo>
                  <a:pt x="526" y="1"/>
                </a:lnTo>
                <a:lnTo>
                  <a:pt x="526" y="1"/>
                </a:lnTo>
                <a:lnTo>
                  <a:pt x="527" y="3"/>
                </a:lnTo>
                <a:lnTo>
                  <a:pt x="527" y="5"/>
                </a:lnTo>
                <a:lnTo>
                  <a:pt x="528" y="10"/>
                </a:lnTo>
                <a:lnTo>
                  <a:pt x="528" y="14"/>
                </a:lnTo>
                <a:lnTo>
                  <a:pt x="529" y="19"/>
                </a:lnTo>
                <a:lnTo>
                  <a:pt x="529" y="25"/>
                </a:lnTo>
                <a:lnTo>
                  <a:pt x="530" y="30"/>
                </a:lnTo>
                <a:lnTo>
                  <a:pt x="530" y="34"/>
                </a:lnTo>
                <a:lnTo>
                  <a:pt x="531" y="33"/>
                </a:lnTo>
                <a:lnTo>
                  <a:pt x="531" y="33"/>
                </a:lnTo>
                <a:lnTo>
                  <a:pt x="532" y="32"/>
                </a:lnTo>
                <a:lnTo>
                  <a:pt x="532" y="32"/>
                </a:lnTo>
                <a:lnTo>
                  <a:pt x="533" y="33"/>
                </a:lnTo>
                <a:lnTo>
                  <a:pt x="533" y="37"/>
                </a:lnTo>
                <a:lnTo>
                  <a:pt x="534" y="43"/>
                </a:lnTo>
                <a:lnTo>
                  <a:pt x="534" y="50"/>
                </a:lnTo>
                <a:lnTo>
                  <a:pt x="535" y="58"/>
                </a:lnTo>
                <a:lnTo>
                  <a:pt x="535" y="64"/>
                </a:lnTo>
                <a:lnTo>
                  <a:pt x="536" y="69"/>
                </a:lnTo>
                <a:lnTo>
                  <a:pt x="536" y="70"/>
                </a:lnTo>
                <a:lnTo>
                  <a:pt x="537" y="70"/>
                </a:lnTo>
                <a:lnTo>
                  <a:pt x="537" y="66"/>
                </a:lnTo>
                <a:lnTo>
                  <a:pt x="538" y="61"/>
                </a:lnTo>
                <a:lnTo>
                  <a:pt x="538" y="56"/>
                </a:lnTo>
                <a:lnTo>
                  <a:pt x="539" y="51"/>
                </a:lnTo>
                <a:lnTo>
                  <a:pt x="539" y="49"/>
                </a:lnTo>
                <a:lnTo>
                  <a:pt x="540" y="49"/>
                </a:lnTo>
                <a:lnTo>
                  <a:pt x="540" y="51"/>
                </a:lnTo>
                <a:lnTo>
                  <a:pt x="541" y="55"/>
                </a:lnTo>
                <a:lnTo>
                  <a:pt x="541" y="61"/>
                </a:lnTo>
                <a:lnTo>
                  <a:pt x="542" y="66"/>
                </a:lnTo>
                <a:lnTo>
                  <a:pt x="542" y="68"/>
                </a:lnTo>
                <a:lnTo>
                  <a:pt x="543" y="69"/>
                </a:lnTo>
                <a:lnTo>
                  <a:pt x="543" y="66"/>
                </a:lnTo>
                <a:lnTo>
                  <a:pt x="544" y="64"/>
                </a:lnTo>
                <a:lnTo>
                  <a:pt x="544" y="61"/>
                </a:lnTo>
                <a:lnTo>
                  <a:pt x="545" y="60"/>
                </a:lnTo>
                <a:lnTo>
                  <a:pt x="545" y="60"/>
                </a:lnTo>
                <a:lnTo>
                  <a:pt x="546" y="62"/>
                </a:lnTo>
                <a:lnTo>
                  <a:pt x="546" y="67"/>
                </a:lnTo>
                <a:lnTo>
                  <a:pt x="547" y="72"/>
                </a:lnTo>
                <a:lnTo>
                  <a:pt x="547" y="77"/>
                </a:lnTo>
                <a:lnTo>
                  <a:pt x="548" y="81"/>
                </a:lnTo>
                <a:lnTo>
                  <a:pt x="548" y="82"/>
                </a:lnTo>
                <a:lnTo>
                  <a:pt x="549" y="80"/>
                </a:lnTo>
                <a:lnTo>
                  <a:pt x="549" y="75"/>
                </a:lnTo>
                <a:lnTo>
                  <a:pt x="550" y="69"/>
                </a:lnTo>
                <a:lnTo>
                  <a:pt x="550" y="61"/>
                </a:lnTo>
                <a:lnTo>
                  <a:pt x="551" y="55"/>
                </a:lnTo>
                <a:lnTo>
                  <a:pt x="551" y="49"/>
                </a:lnTo>
                <a:lnTo>
                  <a:pt x="552" y="46"/>
                </a:lnTo>
                <a:lnTo>
                  <a:pt x="552" y="45"/>
                </a:lnTo>
                <a:lnTo>
                  <a:pt x="553" y="46"/>
                </a:lnTo>
                <a:lnTo>
                  <a:pt x="553" y="49"/>
                </a:lnTo>
                <a:lnTo>
                  <a:pt x="554" y="52"/>
                </a:lnTo>
                <a:lnTo>
                  <a:pt x="554" y="55"/>
                </a:lnTo>
                <a:lnTo>
                  <a:pt x="555" y="54"/>
                </a:lnTo>
                <a:lnTo>
                  <a:pt x="555" y="50"/>
                </a:lnTo>
                <a:lnTo>
                  <a:pt x="556" y="45"/>
                </a:lnTo>
                <a:lnTo>
                  <a:pt x="556" y="39"/>
                </a:lnTo>
                <a:lnTo>
                  <a:pt x="557" y="37"/>
                </a:lnTo>
                <a:lnTo>
                  <a:pt x="557" y="35"/>
                </a:lnTo>
                <a:lnTo>
                  <a:pt x="558" y="37"/>
                </a:lnTo>
                <a:lnTo>
                  <a:pt x="558" y="40"/>
                </a:lnTo>
                <a:lnTo>
                  <a:pt x="559" y="44"/>
                </a:lnTo>
                <a:lnTo>
                  <a:pt x="559" y="49"/>
                </a:lnTo>
                <a:lnTo>
                  <a:pt x="560" y="53"/>
                </a:lnTo>
                <a:lnTo>
                  <a:pt x="560" y="55"/>
                </a:lnTo>
                <a:lnTo>
                  <a:pt x="561" y="56"/>
                </a:lnTo>
                <a:lnTo>
                  <a:pt x="561" y="54"/>
                </a:lnTo>
                <a:lnTo>
                  <a:pt x="562" y="49"/>
                </a:lnTo>
                <a:lnTo>
                  <a:pt x="562" y="43"/>
                </a:lnTo>
                <a:lnTo>
                  <a:pt x="563" y="37"/>
                </a:lnTo>
                <a:lnTo>
                  <a:pt x="564" y="30"/>
                </a:lnTo>
                <a:lnTo>
                  <a:pt x="564" y="27"/>
                </a:lnTo>
                <a:lnTo>
                  <a:pt x="565" y="26"/>
                </a:lnTo>
                <a:lnTo>
                  <a:pt x="565" y="28"/>
                </a:lnTo>
                <a:lnTo>
                  <a:pt x="566" y="31"/>
                </a:lnTo>
                <a:lnTo>
                  <a:pt x="566" y="34"/>
                </a:lnTo>
                <a:lnTo>
                  <a:pt x="567" y="38"/>
                </a:lnTo>
                <a:lnTo>
                  <a:pt x="567" y="40"/>
                </a:lnTo>
                <a:lnTo>
                  <a:pt x="568" y="38"/>
                </a:lnTo>
                <a:lnTo>
                  <a:pt x="568" y="36"/>
                </a:lnTo>
                <a:lnTo>
                  <a:pt x="569" y="33"/>
                </a:lnTo>
                <a:lnTo>
                  <a:pt x="569" y="32"/>
                </a:lnTo>
                <a:lnTo>
                  <a:pt x="570" y="31"/>
                </a:lnTo>
                <a:lnTo>
                  <a:pt x="570" y="31"/>
                </a:lnTo>
                <a:lnTo>
                  <a:pt x="571" y="34"/>
                </a:lnTo>
                <a:lnTo>
                  <a:pt x="571" y="40"/>
                </a:lnTo>
                <a:lnTo>
                  <a:pt x="572" y="47"/>
                </a:lnTo>
                <a:lnTo>
                  <a:pt x="572" y="53"/>
                </a:lnTo>
                <a:lnTo>
                  <a:pt x="573" y="56"/>
                </a:lnTo>
                <a:lnTo>
                  <a:pt x="573" y="57"/>
                </a:lnTo>
                <a:lnTo>
                  <a:pt x="574" y="55"/>
                </a:lnTo>
                <a:lnTo>
                  <a:pt x="574" y="51"/>
                </a:lnTo>
                <a:lnTo>
                  <a:pt x="575" y="46"/>
                </a:lnTo>
                <a:lnTo>
                  <a:pt x="575" y="39"/>
                </a:lnTo>
                <a:lnTo>
                  <a:pt x="576" y="33"/>
                </a:lnTo>
                <a:lnTo>
                  <a:pt x="576" y="27"/>
                </a:lnTo>
                <a:lnTo>
                  <a:pt x="577" y="25"/>
                </a:lnTo>
                <a:lnTo>
                  <a:pt x="577" y="24"/>
                </a:lnTo>
                <a:lnTo>
                  <a:pt x="578" y="26"/>
                </a:lnTo>
                <a:lnTo>
                  <a:pt x="578" y="29"/>
                </a:lnTo>
                <a:lnTo>
                  <a:pt x="579" y="31"/>
                </a:lnTo>
                <a:lnTo>
                  <a:pt x="579" y="34"/>
                </a:lnTo>
                <a:lnTo>
                  <a:pt x="580" y="35"/>
                </a:lnTo>
                <a:lnTo>
                  <a:pt x="580" y="34"/>
                </a:lnTo>
                <a:lnTo>
                  <a:pt x="581" y="33"/>
                </a:lnTo>
                <a:lnTo>
                  <a:pt x="581" y="32"/>
                </a:lnTo>
                <a:lnTo>
                  <a:pt x="582" y="33"/>
                </a:lnTo>
                <a:lnTo>
                  <a:pt x="582" y="35"/>
                </a:lnTo>
                <a:lnTo>
                  <a:pt x="583" y="38"/>
                </a:lnTo>
                <a:lnTo>
                  <a:pt x="583" y="43"/>
                </a:lnTo>
                <a:lnTo>
                  <a:pt x="584" y="52"/>
                </a:lnTo>
                <a:lnTo>
                  <a:pt x="584" y="59"/>
                </a:lnTo>
                <a:lnTo>
                  <a:pt x="585" y="65"/>
                </a:lnTo>
                <a:lnTo>
                  <a:pt x="585" y="70"/>
                </a:lnTo>
                <a:lnTo>
                  <a:pt x="586" y="72"/>
                </a:lnTo>
                <a:lnTo>
                  <a:pt x="586" y="71"/>
                </a:lnTo>
                <a:lnTo>
                  <a:pt x="587" y="68"/>
                </a:lnTo>
                <a:lnTo>
                  <a:pt x="587" y="63"/>
                </a:lnTo>
                <a:lnTo>
                  <a:pt x="588" y="59"/>
                </a:lnTo>
                <a:lnTo>
                  <a:pt x="588" y="55"/>
                </a:lnTo>
                <a:lnTo>
                  <a:pt x="589" y="53"/>
                </a:lnTo>
                <a:lnTo>
                  <a:pt x="589" y="55"/>
                </a:lnTo>
                <a:lnTo>
                  <a:pt x="590" y="60"/>
                </a:lnTo>
                <a:lnTo>
                  <a:pt x="590" y="67"/>
                </a:lnTo>
                <a:lnTo>
                  <a:pt x="591" y="73"/>
                </a:lnTo>
                <a:lnTo>
                  <a:pt x="591" y="78"/>
                </a:lnTo>
                <a:lnTo>
                  <a:pt x="592" y="82"/>
                </a:lnTo>
                <a:lnTo>
                  <a:pt x="592" y="83"/>
                </a:lnTo>
                <a:lnTo>
                  <a:pt x="593" y="82"/>
                </a:lnTo>
                <a:lnTo>
                  <a:pt x="593" y="81"/>
                </a:lnTo>
                <a:lnTo>
                  <a:pt x="594" y="80"/>
                </a:lnTo>
                <a:lnTo>
                  <a:pt x="594" y="80"/>
                </a:lnTo>
                <a:lnTo>
                  <a:pt x="595" y="82"/>
                </a:lnTo>
                <a:lnTo>
                  <a:pt x="595" y="85"/>
                </a:lnTo>
                <a:lnTo>
                  <a:pt x="596" y="90"/>
                </a:lnTo>
                <a:lnTo>
                  <a:pt x="596" y="96"/>
                </a:lnTo>
                <a:lnTo>
                  <a:pt x="597" y="101"/>
                </a:lnTo>
                <a:lnTo>
                  <a:pt x="597" y="105"/>
                </a:lnTo>
                <a:lnTo>
                  <a:pt x="598" y="107"/>
                </a:lnTo>
                <a:lnTo>
                  <a:pt x="598" y="105"/>
                </a:lnTo>
                <a:lnTo>
                  <a:pt x="599" y="101"/>
                </a:lnTo>
                <a:lnTo>
                  <a:pt x="599" y="95"/>
                </a:lnTo>
                <a:lnTo>
                  <a:pt x="600" y="88"/>
                </a:lnTo>
                <a:lnTo>
                  <a:pt x="600" y="82"/>
                </a:lnTo>
                <a:lnTo>
                  <a:pt x="601" y="78"/>
                </a:lnTo>
                <a:lnTo>
                  <a:pt x="601" y="75"/>
                </a:lnTo>
                <a:lnTo>
                  <a:pt x="602" y="76"/>
                </a:lnTo>
                <a:lnTo>
                  <a:pt x="602" y="79"/>
                </a:lnTo>
                <a:lnTo>
                  <a:pt x="603" y="82"/>
                </a:lnTo>
                <a:lnTo>
                  <a:pt x="603" y="85"/>
                </a:lnTo>
                <a:lnTo>
                  <a:pt x="604" y="88"/>
                </a:lnTo>
                <a:lnTo>
                  <a:pt x="604" y="88"/>
                </a:lnTo>
                <a:lnTo>
                  <a:pt x="605" y="87"/>
                </a:lnTo>
                <a:lnTo>
                  <a:pt x="605" y="86"/>
                </a:lnTo>
                <a:lnTo>
                  <a:pt x="606" y="85"/>
                </a:lnTo>
                <a:lnTo>
                  <a:pt x="606" y="84"/>
                </a:lnTo>
                <a:lnTo>
                  <a:pt x="607" y="84"/>
                </a:lnTo>
                <a:lnTo>
                  <a:pt x="607" y="86"/>
                </a:lnTo>
                <a:lnTo>
                  <a:pt x="608" y="89"/>
                </a:lnTo>
                <a:lnTo>
                  <a:pt x="608" y="93"/>
                </a:lnTo>
                <a:lnTo>
                  <a:pt x="609" y="96"/>
                </a:lnTo>
                <a:lnTo>
                  <a:pt x="609" y="99"/>
                </a:lnTo>
                <a:lnTo>
                  <a:pt x="610" y="99"/>
                </a:lnTo>
                <a:lnTo>
                  <a:pt x="610" y="97"/>
                </a:lnTo>
                <a:lnTo>
                  <a:pt x="611" y="94"/>
                </a:lnTo>
                <a:lnTo>
                  <a:pt x="611" y="89"/>
                </a:lnTo>
                <a:lnTo>
                  <a:pt x="612" y="82"/>
                </a:lnTo>
                <a:lnTo>
                  <a:pt x="612" y="75"/>
                </a:lnTo>
                <a:lnTo>
                  <a:pt x="613" y="70"/>
                </a:lnTo>
                <a:lnTo>
                  <a:pt x="613" y="67"/>
                </a:lnTo>
                <a:lnTo>
                  <a:pt x="614" y="66"/>
                </a:lnTo>
                <a:lnTo>
                  <a:pt x="614" y="68"/>
                </a:lnTo>
                <a:lnTo>
                  <a:pt x="615" y="71"/>
                </a:lnTo>
                <a:lnTo>
                  <a:pt x="615" y="73"/>
                </a:lnTo>
                <a:lnTo>
                  <a:pt x="616" y="75"/>
                </a:lnTo>
                <a:lnTo>
                  <a:pt x="616" y="75"/>
                </a:lnTo>
                <a:lnTo>
                  <a:pt x="617" y="75"/>
                </a:lnTo>
                <a:lnTo>
                  <a:pt x="617" y="74"/>
                </a:lnTo>
                <a:lnTo>
                  <a:pt x="618" y="71"/>
                </a:lnTo>
                <a:lnTo>
                  <a:pt x="618" y="68"/>
                </a:lnTo>
                <a:lnTo>
                  <a:pt x="619" y="68"/>
                </a:lnTo>
                <a:lnTo>
                  <a:pt x="619" y="68"/>
                </a:lnTo>
                <a:lnTo>
                  <a:pt x="620" y="70"/>
                </a:lnTo>
                <a:lnTo>
                  <a:pt x="620" y="72"/>
                </a:lnTo>
                <a:lnTo>
                  <a:pt x="621" y="75"/>
                </a:lnTo>
                <a:lnTo>
                  <a:pt x="621" y="79"/>
                </a:lnTo>
                <a:lnTo>
                  <a:pt x="622" y="80"/>
                </a:lnTo>
                <a:lnTo>
                  <a:pt x="622" y="80"/>
                </a:lnTo>
                <a:lnTo>
                  <a:pt x="623" y="78"/>
                </a:lnTo>
                <a:lnTo>
                  <a:pt x="623" y="75"/>
                </a:lnTo>
                <a:lnTo>
                  <a:pt x="624" y="70"/>
                </a:lnTo>
                <a:lnTo>
                  <a:pt x="624" y="65"/>
                </a:lnTo>
                <a:lnTo>
                  <a:pt x="625" y="60"/>
                </a:lnTo>
                <a:lnTo>
                  <a:pt x="625" y="57"/>
                </a:lnTo>
                <a:lnTo>
                  <a:pt x="626" y="55"/>
                </a:lnTo>
                <a:lnTo>
                  <a:pt x="627" y="55"/>
                </a:lnTo>
                <a:lnTo>
                  <a:pt x="627" y="56"/>
                </a:lnTo>
                <a:lnTo>
                  <a:pt x="628" y="59"/>
                </a:lnTo>
                <a:lnTo>
                  <a:pt x="628" y="61"/>
                </a:lnTo>
                <a:lnTo>
                  <a:pt x="629" y="61"/>
                </a:lnTo>
                <a:lnTo>
                  <a:pt x="629" y="62"/>
                </a:lnTo>
                <a:lnTo>
                  <a:pt x="630" y="61"/>
                </a:lnTo>
                <a:lnTo>
                  <a:pt x="630" y="60"/>
                </a:lnTo>
                <a:lnTo>
                  <a:pt x="631" y="60"/>
                </a:lnTo>
                <a:lnTo>
                  <a:pt x="631" y="60"/>
                </a:lnTo>
                <a:lnTo>
                  <a:pt x="632" y="61"/>
                </a:lnTo>
                <a:lnTo>
                  <a:pt x="632" y="62"/>
                </a:lnTo>
                <a:lnTo>
                  <a:pt x="633" y="63"/>
                </a:lnTo>
                <a:lnTo>
                  <a:pt x="633" y="65"/>
                </a:lnTo>
                <a:lnTo>
                  <a:pt x="634" y="67"/>
                </a:lnTo>
                <a:lnTo>
                  <a:pt x="634" y="68"/>
                </a:lnTo>
                <a:lnTo>
                  <a:pt x="635" y="68"/>
                </a:lnTo>
                <a:lnTo>
                  <a:pt x="635" y="68"/>
                </a:lnTo>
                <a:lnTo>
                  <a:pt x="636" y="66"/>
                </a:lnTo>
                <a:lnTo>
                  <a:pt x="636" y="63"/>
                </a:lnTo>
                <a:lnTo>
                  <a:pt x="637" y="60"/>
                </a:lnTo>
                <a:lnTo>
                  <a:pt x="637" y="57"/>
                </a:lnTo>
                <a:lnTo>
                  <a:pt x="638" y="55"/>
                </a:lnTo>
                <a:lnTo>
                  <a:pt x="638" y="53"/>
                </a:lnTo>
                <a:lnTo>
                  <a:pt x="639" y="54"/>
                </a:lnTo>
                <a:lnTo>
                  <a:pt x="639" y="56"/>
                </a:lnTo>
                <a:lnTo>
                  <a:pt x="640" y="60"/>
                </a:lnTo>
                <a:lnTo>
                  <a:pt x="640" y="63"/>
                </a:lnTo>
                <a:lnTo>
                  <a:pt x="641" y="65"/>
                </a:lnTo>
                <a:lnTo>
                  <a:pt x="641" y="67"/>
                </a:lnTo>
                <a:lnTo>
                  <a:pt x="642" y="69"/>
                </a:lnTo>
                <a:lnTo>
                  <a:pt x="642" y="71"/>
                </a:lnTo>
                <a:lnTo>
                  <a:pt x="643" y="71"/>
                </a:lnTo>
                <a:lnTo>
                  <a:pt x="643" y="72"/>
                </a:lnTo>
                <a:lnTo>
                  <a:pt x="644" y="73"/>
                </a:lnTo>
                <a:lnTo>
                  <a:pt x="644" y="74"/>
                </a:lnTo>
                <a:lnTo>
                  <a:pt x="645" y="75"/>
                </a:lnTo>
                <a:lnTo>
                  <a:pt x="645" y="77"/>
                </a:lnTo>
                <a:lnTo>
                  <a:pt x="646" y="78"/>
                </a:lnTo>
                <a:lnTo>
                  <a:pt x="646" y="79"/>
                </a:lnTo>
                <a:lnTo>
                  <a:pt x="647" y="80"/>
                </a:lnTo>
                <a:lnTo>
                  <a:pt x="647" y="79"/>
                </a:lnTo>
                <a:lnTo>
                  <a:pt x="648" y="77"/>
                </a:lnTo>
                <a:lnTo>
                  <a:pt x="648" y="74"/>
                </a:lnTo>
                <a:lnTo>
                  <a:pt x="649" y="72"/>
                </a:lnTo>
                <a:lnTo>
                  <a:pt x="649" y="69"/>
                </a:lnTo>
                <a:lnTo>
                  <a:pt x="650" y="67"/>
                </a:lnTo>
                <a:lnTo>
                  <a:pt x="650" y="65"/>
                </a:lnTo>
                <a:lnTo>
                  <a:pt x="651" y="64"/>
                </a:lnTo>
                <a:lnTo>
                  <a:pt x="651" y="64"/>
                </a:lnTo>
                <a:lnTo>
                  <a:pt x="652" y="64"/>
                </a:lnTo>
                <a:lnTo>
                  <a:pt x="652" y="64"/>
                </a:lnTo>
                <a:lnTo>
                  <a:pt x="653" y="65"/>
                </a:lnTo>
                <a:lnTo>
                  <a:pt x="653" y="66"/>
                </a:lnTo>
                <a:lnTo>
                  <a:pt x="654" y="68"/>
                </a:lnTo>
                <a:lnTo>
                  <a:pt x="654" y="69"/>
                </a:lnTo>
                <a:lnTo>
                  <a:pt x="655" y="70"/>
                </a:lnTo>
                <a:lnTo>
                  <a:pt x="655" y="71"/>
                </a:lnTo>
                <a:lnTo>
                  <a:pt x="656" y="72"/>
                </a:lnTo>
                <a:lnTo>
                  <a:pt x="656" y="72"/>
                </a:lnTo>
                <a:lnTo>
                  <a:pt x="657" y="71"/>
                </a:lnTo>
                <a:lnTo>
                  <a:pt x="657" y="70"/>
                </a:lnTo>
                <a:lnTo>
                  <a:pt x="658" y="70"/>
                </a:lnTo>
                <a:lnTo>
                  <a:pt x="658" y="70"/>
                </a:lnTo>
                <a:lnTo>
                  <a:pt x="659" y="69"/>
                </a:lnTo>
                <a:lnTo>
                  <a:pt x="659" y="68"/>
                </a:lnTo>
                <a:lnTo>
                  <a:pt x="660" y="68"/>
                </a:lnTo>
                <a:lnTo>
                  <a:pt x="660" y="66"/>
                </a:lnTo>
                <a:lnTo>
                  <a:pt x="661" y="63"/>
                </a:lnTo>
                <a:lnTo>
                  <a:pt x="661" y="61"/>
                </a:lnTo>
                <a:lnTo>
                  <a:pt x="662" y="60"/>
                </a:lnTo>
                <a:lnTo>
                  <a:pt x="662" y="59"/>
                </a:lnTo>
                <a:lnTo>
                  <a:pt x="663" y="59"/>
                </a:lnTo>
                <a:lnTo>
                  <a:pt x="663" y="59"/>
                </a:lnTo>
                <a:lnTo>
                  <a:pt x="664" y="60"/>
                </a:lnTo>
                <a:lnTo>
                  <a:pt x="664" y="60"/>
                </a:lnTo>
                <a:lnTo>
                  <a:pt x="665" y="60"/>
                </a:lnTo>
                <a:lnTo>
                  <a:pt x="665" y="62"/>
                </a:lnTo>
                <a:lnTo>
                  <a:pt x="666" y="64"/>
                </a:lnTo>
                <a:lnTo>
                  <a:pt x="666" y="66"/>
                </a:lnTo>
                <a:lnTo>
                  <a:pt x="667" y="67"/>
                </a:lnTo>
                <a:lnTo>
                  <a:pt x="667" y="70"/>
                </a:lnTo>
                <a:lnTo>
                  <a:pt x="668" y="73"/>
                </a:lnTo>
                <a:lnTo>
                  <a:pt x="668" y="74"/>
                </a:lnTo>
                <a:lnTo>
                  <a:pt x="669" y="73"/>
                </a:lnTo>
                <a:lnTo>
                  <a:pt x="669" y="73"/>
                </a:lnTo>
                <a:lnTo>
                  <a:pt x="670" y="73"/>
                </a:lnTo>
                <a:lnTo>
                  <a:pt x="670" y="73"/>
                </a:lnTo>
                <a:lnTo>
                  <a:pt x="671" y="72"/>
                </a:lnTo>
                <a:lnTo>
                  <a:pt x="671" y="72"/>
                </a:lnTo>
                <a:lnTo>
                  <a:pt x="672" y="72"/>
                </a:lnTo>
                <a:lnTo>
                  <a:pt x="672" y="72"/>
                </a:lnTo>
                <a:lnTo>
                  <a:pt x="673" y="71"/>
                </a:lnTo>
                <a:lnTo>
                  <a:pt x="673" y="71"/>
                </a:lnTo>
                <a:lnTo>
                  <a:pt x="674" y="71"/>
                </a:lnTo>
                <a:lnTo>
                  <a:pt x="674" y="71"/>
                </a:lnTo>
                <a:lnTo>
                  <a:pt x="675" y="72"/>
                </a:lnTo>
                <a:lnTo>
                  <a:pt x="675" y="73"/>
                </a:lnTo>
                <a:lnTo>
                  <a:pt x="676" y="75"/>
                </a:lnTo>
                <a:lnTo>
                  <a:pt x="676" y="75"/>
                </a:lnTo>
                <a:lnTo>
                  <a:pt x="677" y="76"/>
                </a:lnTo>
                <a:lnTo>
                  <a:pt x="677" y="77"/>
                </a:lnTo>
                <a:lnTo>
                  <a:pt x="678" y="79"/>
                </a:lnTo>
                <a:lnTo>
                  <a:pt x="678" y="81"/>
                </a:lnTo>
                <a:lnTo>
                  <a:pt x="679" y="85"/>
                </a:lnTo>
                <a:lnTo>
                  <a:pt x="679" y="90"/>
                </a:lnTo>
                <a:lnTo>
                  <a:pt x="680" y="92"/>
                </a:lnTo>
                <a:lnTo>
                  <a:pt x="680" y="94"/>
                </a:lnTo>
                <a:lnTo>
                  <a:pt x="681" y="94"/>
                </a:lnTo>
                <a:lnTo>
                  <a:pt x="681" y="92"/>
                </a:lnTo>
                <a:lnTo>
                  <a:pt x="682" y="91"/>
                </a:lnTo>
                <a:lnTo>
                  <a:pt x="682" y="89"/>
                </a:lnTo>
                <a:lnTo>
                  <a:pt x="683" y="87"/>
                </a:lnTo>
                <a:lnTo>
                  <a:pt x="683" y="85"/>
                </a:lnTo>
                <a:lnTo>
                  <a:pt x="684" y="84"/>
                </a:lnTo>
                <a:lnTo>
                  <a:pt x="684" y="83"/>
                </a:lnTo>
                <a:lnTo>
                  <a:pt x="685" y="83"/>
                </a:lnTo>
                <a:lnTo>
                  <a:pt x="685" y="83"/>
                </a:lnTo>
                <a:lnTo>
                  <a:pt x="686" y="84"/>
                </a:lnTo>
                <a:lnTo>
                  <a:pt x="686" y="85"/>
                </a:lnTo>
                <a:lnTo>
                  <a:pt x="687" y="86"/>
                </a:lnTo>
                <a:lnTo>
                  <a:pt x="687" y="86"/>
                </a:lnTo>
                <a:lnTo>
                  <a:pt x="688" y="85"/>
                </a:lnTo>
                <a:lnTo>
                  <a:pt x="688" y="84"/>
                </a:lnTo>
                <a:lnTo>
                  <a:pt x="689" y="84"/>
                </a:lnTo>
                <a:lnTo>
                  <a:pt x="689" y="85"/>
                </a:lnTo>
                <a:lnTo>
                  <a:pt x="690" y="87"/>
                </a:lnTo>
                <a:lnTo>
                  <a:pt x="691" y="90"/>
                </a:lnTo>
                <a:lnTo>
                  <a:pt x="691" y="94"/>
                </a:lnTo>
                <a:lnTo>
                  <a:pt x="692" y="97"/>
                </a:lnTo>
                <a:lnTo>
                  <a:pt x="692" y="99"/>
                </a:lnTo>
                <a:lnTo>
                  <a:pt x="693" y="100"/>
                </a:lnTo>
                <a:lnTo>
                  <a:pt x="693" y="98"/>
                </a:lnTo>
                <a:lnTo>
                  <a:pt x="694" y="96"/>
                </a:lnTo>
                <a:lnTo>
                  <a:pt x="694" y="93"/>
                </a:lnTo>
                <a:lnTo>
                  <a:pt x="695" y="89"/>
                </a:lnTo>
                <a:lnTo>
                  <a:pt x="695" y="85"/>
                </a:lnTo>
                <a:lnTo>
                  <a:pt x="696" y="82"/>
                </a:lnTo>
                <a:lnTo>
                  <a:pt x="696" y="80"/>
                </a:lnTo>
                <a:lnTo>
                  <a:pt x="697" y="78"/>
                </a:lnTo>
                <a:lnTo>
                  <a:pt x="697" y="77"/>
                </a:lnTo>
                <a:lnTo>
                  <a:pt x="698" y="77"/>
                </a:lnTo>
                <a:lnTo>
                  <a:pt x="698" y="77"/>
                </a:lnTo>
                <a:lnTo>
                  <a:pt x="699" y="77"/>
                </a:lnTo>
                <a:lnTo>
                  <a:pt x="699" y="77"/>
                </a:lnTo>
                <a:lnTo>
                  <a:pt x="700" y="75"/>
                </a:lnTo>
                <a:lnTo>
                  <a:pt x="700" y="73"/>
                </a:lnTo>
                <a:lnTo>
                  <a:pt x="701" y="70"/>
                </a:lnTo>
                <a:lnTo>
                  <a:pt x="701" y="67"/>
                </a:lnTo>
                <a:lnTo>
                  <a:pt x="702" y="66"/>
                </a:lnTo>
                <a:lnTo>
                  <a:pt x="702" y="67"/>
                </a:lnTo>
                <a:lnTo>
                  <a:pt x="703" y="68"/>
                </a:lnTo>
                <a:lnTo>
                  <a:pt x="703" y="73"/>
                </a:lnTo>
                <a:lnTo>
                  <a:pt x="704" y="77"/>
                </a:lnTo>
                <a:lnTo>
                  <a:pt x="704" y="80"/>
                </a:lnTo>
                <a:lnTo>
                  <a:pt x="705" y="82"/>
                </a:lnTo>
                <a:lnTo>
                  <a:pt x="705" y="81"/>
                </a:lnTo>
                <a:lnTo>
                  <a:pt x="706" y="77"/>
                </a:lnTo>
                <a:lnTo>
                  <a:pt x="706" y="73"/>
                </a:lnTo>
                <a:lnTo>
                  <a:pt x="707" y="68"/>
                </a:lnTo>
                <a:lnTo>
                  <a:pt x="707" y="63"/>
                </a:lnTo>
                <a:lnTo>
                  <a:pt x="708" y="58"/>
                </a:lnTo>
                <a:lnTo>
                  <a:pt x="708" y="55"/>
                </a:lnTo>
                <a:lnTo>
                  <a:pt x="709" y="52"/>
                </a:lnTo>
                <a:lnTo>
                  <a:pt x="709" y="51"/>
                </a:lnTo>
                <a:lnTo>
                  <a:pt x="710" y="52"/>
                </a:lnTo>
                <a:lnTo>
                  <a:pt x="710" y="54"/>
                </a:lnTo>
                <a:lnTo>
                  <a:pt x="711" y="55"/>
                </a:lnTo>
                <a:lnTo>
                  <a:pt x="711" y="57"/>
                </a:lnTo>
                <a:lnTo>
                  <a:pt x="712" y="61"/>
                </a:lnTo>
                <a:lnTo>
                  <a:pt x="712" y="62"/>
                </a:lnTo>
                <a:lnTo>
                  <a:pt x="713" y="62"/>
                </a:lnTo>
              </a:path>
            </a:pathLst>
          </a:custGeom>
          <a:noFill/>
          <a:ln w="28575">
            <a:solidFill>
              <a:srgbClr val="008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66" name="Freeform 378"/>
          <p:cNvSpPr>
            <a:spLocks/>
          </p:cNvSpPr>
          <p:nvPr/>
        </p:nvSpPr>
        <p:spPr bwMode="auto">
          <a:xfrm>
            <a:off x="1312864" y="2011363"/>
            <a:ext cx="6791325" cy="790575"/>
          </a:xfrm>
          <a:custGeom>
            <a:avLst/>
            <a:gdLst/>
            <a:ahLst/>
            <a:cxnLst>
              <a:cxn ang="0">
                <a:pos x="11" y="25"/>
              </a:cxn>
              <a:cxn ang="0">
                <a:pos x="22" y="35"/>
              </a:cxn>
              <a:cxn ang="0">
                <a:pos x="34" y="30"/>
              </a:cxn>
              <a:cxn ang="0">
                <a:pos x="45" y="15"/>
              </a:cxn>
              <a:cxn ang="0">
                <a:pos x="57" y="4"/>
              </a:cxn>
              <a:cxn ang="0">
                <a:pos x="69" y="1"/>
              </a:cxn>
              <a:cxn ang="0">
                <a:pos x="80" y="4"/>
              </a:cxn>
              <a:cxn ang="0">
                <a:pos x="92" y="7"/>
              </a:cxn>
              <a:cxn ang="0">
                <a:pos x="103" y="13"/>
              </a:cxn>
              <a:cxn ang="0">
                <a:pos x="115" y="28"/>
              </a:cxn>
              <a:cxn ang="0">
                <a:pos x="127" y="57"/>
              </a:cxn>
              <a:cxn ang="0">
                <a:pos x="138" y="72"/>
              </a:cxn>
              <a:cxn ang="0">
                <a:pos x="150" y="54"/>
              </a:cxn>
              <a:cxn ang="0">
                <a:pos x="161" y="23"/>
              </a:cxn>
              <a:cxn ang="0">
                <a:pos x="173" y="4"/>
              </a:cxn>
              <a:cxn ang="0">
                <a:pos x="185" y="1"/>
              </a:cxn>
              <a:cxn ang="0">
                <a:pos x="196" y="14"/>
              </a:cxn>
              <a:cxn ang="0">
                <a:pos x="208" y="39"/>
              </a:cxn>
              <a:cxn ang="0">
                <a:pos x="219" y="59"/>
              </a:cxn>
              <a:cxn ang="0">
                <a:pos x="231" y="57"/>
              </a:cxn>
              <a:cxn ang="0">
                <a:pos x="242" y="44"/>
              </a:cxn>
              <a:cxn ang="0">
                <a:pos x="254" y="42"/>
              </a:cxn>
              <a:cxn ang="0">
                <a:pos x="266" y="27"/>
              </a:cxn>
              <a:cxn ang="0">
                <a:pos x="277" y="5"/>
              </a:cxn>
              <a:cxn ang="0">
                <a:pos x="289" y="6"/>
              </a:cxn>
              <a:cxn ang="0">
                <a:pos x="300" y="26"/>
              </a:cxn>
              <a:cxn ang="0">
                <a:pos x="312" y="29"/>
              </a:cxn>
              <a:cxn ang="0">
                <a:pos x="324" y="19"/>
              </a:cxn>
              <a:cxn ang="0">
                <a:pos x="335" y="26"/>
              </a:cxn>
              <a:cxn ang="0">
                <a:pos x="347" y="45"/>
              </a:cxn>
              <a:cxn ang="0">
                <a:pos x="358" y="52"/>
              </a:cxn>
              <a:cxn ang="0">
                <a:pos x="370" y="52"/>
              </a:cxn>
              <a:cxn ang="0">
                <a:pos x="382" y="44"/>
              </a:cxn>
              <a:cxn ang="0">
                <a:pos x="393" y="32"/>
              </a:cxn>
              <a:cxn ang="0">
                <a:pos x="405" y="27"/>
              </a:cxn>
              <a:cxn ang="0">
                <a:pos x="416" y="22"/>
              </a:cxn>
              <a:cxn ang="0">
                <a:pos x="428" y="23"/>
              </a:cxn>
              <a:cxn ang="0">
                <a:pos x="440" y="34"/>
              </a:cxn>
              <a:cxn ang="0">
                <a:pos x="451" y="46"/>
              </a:cxn>
              <a:cxn ang="0">
                <a:pos x="463" y="40"/>
              </a:cxn>
              <a:cxn ang="0">
                <a:pos x="474" y="31"/>
              </a:cxn>
              <a:cxn ang="0">
                <a:pos x="486" y="42"/>
              </a:cxn>
              <a:cxn ang="0">
                <a:pos x="497" y="63"/>
              </a:cxn>
              <a:cxn ang="0">
                <a:pos x="509" y="80"/>
              </a:cxn>
              <a:cxn ang="0">
                <a:pos x="521" y="79"/>
              </a:cxn>
              <a:cxn ang="0">
                <a:pos x="532" y="61"/>
              </a:cxn>
              <a:cxn ang="0">
                <a:pos x="544" y="51"/>
              </a:cxn>
              <a:cxn ang="0">
                <a:pos x="555" y="59"/>
              </a:cxn>
              <a:cxn ang="0">
                <a:pos x="567" y="65"/>
              </a:cxn>
              <a:cxn ang="0">
                <a:pos x="579" y="55"/>
              </a:cxn>
              <a:cxn ang="0">
                <a:pos x="590" y="37"/>
              </a:cxn>
              <a:cxn ang="0">
                <a:pos x="602" y="31"/>
              </a:cxn>
              <a:cxn ang="0">
                <a:pos x="613" y="38"/>
              </a:cxn>
              <a:cxn ang="0">
                <a:pos x="625" y="46"/>
              </a:cxn>
              <a:cxn ang="0">
                <a:pos x="637" y="45"/>
              </a:cxn>
              <a:cxn ang="0">
                <a:pos x="648" y="43"/>
              </a:cxn>
              <a:cxn ang="0">
                <a:pos x="660" y="43"/>
              </a:cxn>
              <a:cxn ang="0">
                <a:pos x="671" y="37"/>
              </a:cxn>
              <a:cxn ang="0">
                <a:pos x="683" y="31"/>
              </a:cxn>
              <a:cxn ang="0">
                <a:pos x="695" y="36"/>
              </a:cxn>
              <a:cxn ang="0">
                <a:pos x="706" y="45"/>
              </a:cxn>
            </a:cxnLst>
            <a:rect l="0" t="0" r="r" b="b"/>
            <a:pathLst>
              <a:path w="713" h="83">
                <a:moveTo>
                  <a:pt x="0" y="19"/>
                </a:moveTo>
                <a:lnTo>
                  <a:pt x="0" y="19"/>
                </a:lnTo>
                <a:lnTo>
                  <a:pt x="1" y="19"/>
                </a:lnTo>
                <a:lnTo>
                  <a:pt x="1" y="19"/>
                </a:lnTo>
                <a:lnTo>
                  <a:pt x="2" y="19"/>
                </a:lnTo>
                <a:lnTo>
                  <a:pt x="2" y="19"/>
                </a:lnTo>
                <a:lnTo>
                  <a:pt x="3" y="19"/>
                </a:lnTo>
                <a:lnTo>
                  <a:pt x="3" y="19"/>
                </a:lnTo>
                <a:lnTo>
                  <a:pt x="4" y="20"/>
                </a:lnTo>
                <a:lnTo>
                  <a:pt x="4" y="20"/>
                </a:lnTo>
                <a:lnTo>
                  <a:pt x="5" y="20"/>
                </a:lnTo>
                <a:lnTo>
                  <a:pt x="5" y="21"/>
                </a:lnTo>
                <a:lnTo>
                  <a:pt x="6" y="21"/>
                </a:lnTo>
                <a:lnTo>
                  <a:pt x="6" y="22"/>
                </a:lnTo>
                <a:lnTo>
                  <a:pt x="7" y="22"/>
                </a:lnTo>
                <a:lnTo>
                  <a:pt x="7" y="22"/>
                </a:lnTo>
                <a:lnTo>
                  <a:pt x="8" y="23"/>
                </a:lnTo>
                <a:lnTo>
                  <a:pt x="8" y="23"/>
                </a:lnTo>
                <a:lnTo>
                  <a:pt x="9" y="24"/>
                </a:lnTo>
                <a:lnTo>
                  <a:pt x="9" y="24"/>
                </a:lnTo>
                <a:lnTo>
                  <a:pt x="10" y="24"/>
                </a:lnTo>
                <a:lnTo>
                  <a:pt x="10" y="25"/>
                </a:lnTo>
                <a:lnTo>
                  <a:pt x="11" y="25"/>
                </a:lnTo>
                <a:lnTo>
                  <a:pt x="11" y="26"/>
                </a:lnTo>
                <a:lnTo>
                  <a:pt x="12" y="26"/>
                </a:lnTo>
                <a:lnTo>
                  <a:pt x="12" y="27"/>
                </a:lnTo>
                <a:lnTo>
                  <a:pt x="13" y="27"/>
                </a:lnTo>
                <a:lnTo>
                  <a:pt x="13" y="27"/>
                </a:lnTo>
                <a:lnTo>
                  <a:pt x="14" y="28"/>
                </a:lnTo>
                <a:lnTo>
                  <a:pt x="14" y="28"/>
                </a:lnTo>
                <a:lnTo>
                  <a:pt x="15" y="29"/>
                </a:lnTo>
                <a:lnTo>
                  <a:pt x="15" y="29"/>
                </a:lnTo>
                <a:lnTo>
                  <a:pt x="16" y="30"/>
                </a:lnTo>
                <a:lnTo>
                  <a:pt x="16" y="30"/>
                </a:lnTo>
                <a:lnTo>
                  <a:pt x="17" y="31"/>
                </a:lnTo>
                <a:lnTo>
                  <a:pt x="17" y="31"/>
                </a:lnTo>
                <a:lnTo>
                  <a:pt x="18" y="32"/>
                </a:lnTo>
                <a:lnTo>
                  <a:pt x="18" y="32"/>
                </a:lnTo>
                <a:lnTo>
                  <a:pt x="19" y="33"/>
                </a:lnTo>
                <a:lnTo>
                  <a:pt x="19" y="33"/>
                </a:lnTo>
                <a:lnTo>
                  <a:pt x="20" y="34"/>
                </a:lnTo>
                <a:lnTo>
                  <a:pt x="20" y="34"/>
                </a:lnTo>
                <a:lnTo>
                  <a:pt x="21" y="34"/>
                </a:lnTo>
                <a:lnTo>
                  <a:pt x="21" y="34"/>
                </a:lnTo>
                <a:lnTo>
                  <a:pt x="22" y="35"/>
                </a:lnTo>
                <a:lnTo>
                  <a:pt x="22" y="35"/>
                </a:lnTo>
                <a:lnTo>
                  <a:pt x="23" y="35"/>
                </a:lnTo>
                <a:lnTo>
                  <a:pt x="23" y="35"/>
                </a:lnTo>
                <a:lnTo>
                  <a:pt x="24" y="35"/>
                </a:lnTo>
                <a:lnTo>
                  <a:pt x="24" y="36"/>
                </a:lnTo>
                <a:lnTo>
                  <a:pt x="25" y="36"/>
                </a:lnTo>
                <a:lnTo>
                  <a:pt x="25" y="36"/>
                </a:lnTo>
                <a:lnTo>
                  <a:pt x="26" y="36"/>
                </a:lnTo>
                <a:lnTo>
                  <a:pt x="26" y="36"/>
                </a:lnTo>
                <a:lnTo>
                  <a:pt x="27" y="35"/>
                </a:lnTo>
                <a:lnTo>
                  <a:pt x="27" y="35"/>
                </a:lnTo>
                <a:lnTo>
                  <a:pt x="28" y="35"/>
                </a:lnTo>
                <a:lnTo>
                  <a:pt x="28" y="35"/>
                </a:lnTo>
                <a:lnTo>
                  <a:pt x="29" y="35"/>
                </a:lnTo>
                <a:lnTo>
                  <a:pt x="29" y="35"/>
                </a:lnTo>
                <a:lnTo>
                  <a:pt x="30" y="34"/>
                </a:lnTo>
                <a:lnTo>
                  <a:pt x="30" y="34"/>
                </a:lnTo>
                <a:lnTo>
                  <a:pt x="31" y="33"/>
                </a:lnTo>
                <a:lnTo>
                  <a:pt x="31" y="33"/>
                </a:lnTo>
                <a:lnTo>
                  <a:pt x="32" y="32"/>
                </a:lnTo>
                <a:lnTo>
                  <a:pt x="32" y="32"/>
                </a:lnTo>
                <a:lnTo>
                  <a:pt x="33" y="31"/>
                </a:lnTo>
                <a:lnTo>
                  <a:pt x="33" y="31"/>
                </a:lnTo>
                <a:lnTo>
                  <a:pt x="34" y="30"/>
                </a:lnTo>
                <a:lnTo>
                  <a:pt x="34" y="29"/>
                </a:lnTo>
                <a:lnTo>
                  <a:pt x="35" y="29"/>
                </a:lnTo>
                <a:lnTo>
                  <a:pt x="35" y="28"/>
                </a:lnTo>
                <a:lnTo>
                  <a:pt x="36" y="28"/>
                </a:lnTo>
                <a:lnTo>
                  <a:pt x="36" y="27"/>
                </a:lnTo>
                <a:lnTo>
                  <a:pt x="37" y="26"/>
                </a:lnTo>
                <a:lnTo>
                  <a:pt x="37" y="26"/>
                </a:lnTo>
                <a:lnTo>
                  <a:pt x="38" y="25"/>
                </a:lnTo>
                <a:lnTo>
                  <a:pt x="38" y="24"/>
                </a:lnTo>
                <a:lnTo>
                  <a:pt x="39" y="23"/>
                </a:lnTo>
                <a:lnTo>
                  <a:pt x="39" y="23"/>
                </a:lnTo>
                <a:lnTo>
                  <a:pt x="40" y="22"/>
                </a:lnTo>
                <a:lnTo>
                  <a:pt x="40" y="21"/>
                </a:lnTo>
                <a:lnTo>
                  <a:pt x="41" y="21"/>
                </a:lnTo>
                <a:lnTo>
                  <a:pt x="41" y="20"/>
                </a:lnTo>
                <a:lnTo>
                  <a:pt x="42" y="19"/>
                </a:lnTo>
                <a:lnTo>
                  <a:pt x="42" y="19"/>
                </a:lnTo>
                <a:lnTo>
                  <a:pt x="43" y="18"/>
                </a:lnTo>
                <a:lnTo>
                  <a:pt x="43" y="18"/>
                </a:lnTo>
                <a:lnTo>
                  <a:pt x="44" y="17"/>
                </a:lnTo>
                <a:lnTo>
                  <a:pt x="44" y="16"/>
                </a:lnTo>
                <a:lnTo>
                  <a:pt x="45" y="16"/>
                </a:lnTo>
                <a:lnTo>
                  <a:pt x="45" y="15"/>
                </a:lnTo>
                <a:lnTo>
                  <a:pt x="46" y="15"/>
                </a:lnTo>
                <a:lnTo>
                  <a:pt x="46" y="14"/>
                </a:lnTo>
                <a:lnTo>
                  <a:pt x="47" y="14"/>
                </a:lnTo>
                <a:lnTo>
                  <a:pt x="47" y="13"/>
                </a:lnTo>
                <a:lnTo>
                  <a:pt x="48" y="12"/>
                </a:lnTo>
                <a:lnTo>
                  <a:pt x="48" y="12"/>
                </a:lnTo>
                <a:lnTo>
                  <a:pt x="49" y="11"/>
                </a:lnTo>
                <a:lnTo>
                  <a:pt x="49" y="11"/>
                </a:lnTo>
                <a:lnTo>
                  <a:pt x="50" y="10"/>
                </a:lnTo>
                <a:lnTo>
                  <a:pt x="50" y="10"/>
                </a:lnTo>
                <a:lnTo>
                  <a:pt x="51" y="9"/>
                </a:lnTo>
                <a:lnTo>
                  <a:pt x="51" y="8"/>
                </a:lnTo>
                <a:lnTo>
                  <a:pt x="52" y="8"/>
                </a:lnTo>
                <a:lnTo>
                  <a:pt x="52" y="7"/>
                </a:lnTo>
                <a:lnTo>
                  <a:pt x="53" y="7"/>
                </a:lnTo>
                <a:lnTo>
                  <a:pt x="53" y="6"/>
                </a:lnTo>
                <a:lnTo>
                  <a:pt x="54" y="6"/>
                </a:lnTo>
                <a:lnTo>
                  <a:pt x="54" y="6"/>
                </a:lnTo>
                <a:lnTo>
                  <a:pt x="55" y="5"/>
                </a:lnTo>
                <a:lnTo>
                  <a:pt x="56" y="5"/>
                </a:lnTo>
                <a:lnTo>
                  <a:pt x="56" y="5"/>
                </a:lnTo>
                <a:lnTo>
                  <a:pt x="57" y="5"/>
                </a:lnTo>
                <a:lnTo>
                  <a:pt x="57" y="4"/>
                </a:lnTo>
                <a:lnTo>
                  <a:pt x="58" y="4"/>
                </a:lnTo>
                <a:lnTo>
                  <a:pt x="58" y="4"/>
                </a:lnTo>
                <a:lnTo>
                  <a:pt x="59" y="3"/>
                </a:lnTo>
                <a:lnTo>
                  <a:pt x="59" y="3"/>
                </a:lnTo>
                <a:lnTo>
                  <a:pt x="60" y="3"/>
                </a:lnTo>
                <a:lnTo>
                  <a:pt x="60" y="3"/>
                </a:lnTo>
                <a:lnTo>
                  <a:pt x="61" y="3"/>
                </a:lnTo>
                <a:lnTo>
                  <a:pt x="61" y="3"/>
                </a:lnTo>
                <a:lnTo>
                  <a:pt x="62" y="3"/>
                </a:lnTo>
                <a:lnTo>
                  <a:pt x="62" y="2"/>
                </a:lnTo>
                <a:lnTo>
                  <a:pt x="63" y="2"/>
                </a:lnTo>
                <a:lnTo>
                  <a:pt x="63" y="2"/>
                </a:lnTo>
                <a:lnTo>
                  <a:pt x="64" y="2"/>
                </a:lnTo>
                <a:lnTo>
                  <a:pt x="64" y="2"/>
                </a:lnTo>
                <a:lnTo>
                  <a:pt x="65" y="1"/>
                </a:lnTo>
                <a:lnTo>
                  <a:pt x="65" y="1"/>
                </a:lnTo>
                <a:lnTo>
                  <a:pt x="66" y="1"/>
                </a:lnTo>
                <a:lnTo>
                  <a:pt x="66" y="1"/>
                </a:lnTo>
                <a:lnTo>
                  <a:pt x="67" y="1"/>
                </a:lnTo>
                <a:lnTo>
                  <a:pt x="67" y="1"/>
                </a:lnTo>
                <a:lnTo>
                  <a:pt x="68" y="1"/>
                </a:lnTo>
                <a:lnTo>
                  <a:pt x="68" y="1"/>
                </a:lnTo>
                <a:lnTo>
                  <a:pt x="69" y="1"/>
                </a:lnTo>
                <a:lnTo>
                  <a:pt x="69" y="1"/>
                </a:lnTo>
                <a:lnTo>
                  <a:pt x="70" y="1"/>
                </a:lnTo>
                <a:lnTo>
                  <a:pt x="70" y="1"/>
                </a:lnTo>
                <a:lnTo>
                  <a:pt x="71" y="1"/>
                </a:lnTo>
                <a:lnTo>
                  <a:pt x="71" y="1"/>
                </a:lnTo>
                <a:lnTo>
                  <a:pt x="72" y="1"/>
                </a:lnTo>
                <a:lnTo>
                  <a:pt x="72" y="1"/>
                </a:lnTo>
                <a:lnTo>
                  <a:pt x="73" y="1"/>
                </a:lnTo>
                <a:lnTo>
                  <a:pt x="73" y="1"/>
                </a:lnTo>
                <a:lnTo>
                  <a:pt x="74" y="1"/>
                </a:lnTo>
                <a:lnTo>
                  <a:pt x="74" y="1"/>
                </a:lnTo>
                <a:lnTo>
                  <a:pt x="75" y="2"/>
                </a:lnTo>
                <a:lnTo>
                  <a:pt x="75" y="2"/>
                </a:lnTo>
                <a:lnTo>
                  <a:pt x="76" y="2"/>
                </a:lnTo>
                <a:lnTo>
                  <a:pt x="76" y="2"/>
                </a:lnTo>
                <a:lnTo>
                  <a:pt x="77" y="2"/>
                </a:lnTo>
                <a:lnTo>
                  <a:pt x="77" y="2"/>
                </a:lnTo>
                <a:lnTo>
                  <a:pt x="78" y="2"/>
                </a:lnTo>
                <a:lnTo>
                  <a:pt x="78" y="3"/>
                </a:lnTo>
                <a:lnTo>
                  <a:pt x="79" y="3"/>
                </a:lnTo>
                <a:lnTo>
                  <a:pt x="79" y="3"/>
                </a:lnTo>
                <a:lnTo>
                  <a:pt x="80" y="4"/>
                </a:lnTo>
                <a:lnTo>
                  <a:pt x="80" y="4"/>
                </a:lnTo>
                <a:lnTo>
                  <a:pt x="81" y="4"/>
                </a:lnTo>
                <a:lnTo>
                  <a:pt x="81" y="4"/>
                </a:lnTo>
                <a:lnTo>
                  <a:pt x="82" y="4"/>
                </a:lnTo>
                <a:lnTo>
                  <a:pt x="82" y="5"/>
                </a:lnTo>
                <a:lnTo>
                  <a:pt x="83" y="5"/>
                </a:lnTo>
                <a:lnTo>
                  <a:pt x="83" y="5"/>
                </a:lnTo>
                <a:lnTo>
                  <a:pt x="84" y="5"/>
                </a:lnTo>
                <a:lnTo>
                  <a:pt x="84" y="5"/>
                </a:lnTo>
                <a:lnTo>
                  <a:pt x="85" y="5"/>
                </a:lnTo>
                <a:lnTo>
                  <a:pt x="85" y="5"/>
                </a:lnTo>
                <a:lnTo>
                  <a:pt x="86" y="5"/>
                </a:lnTo>
                <a:lnTo>
                  <a:pt x="86" y="6"/>
                </a:lnTo>
                <a:lnTo>
                  <a:pt x="87" y="6"/>
                </a:lnTo>
                <a:lnTo>
                  <a:pt x="87" y="6"/>
                </a:lnTo>
                <a:lnTo>
                  <a:pt x="88" y="6"/>
                </a:lnTo>
                <a:lnTo>
                  <a:pt x="88" y="6"/>
                </a:lnTo>
                <a:lnTo>
                  <a:pt x="89" y="6"/>
                </a:lnTo>
                <a:lnTo>
                  <a:pt x="89" y="6"/>
                </a:lnTo>
                <a:lnTo>
                  <a:pt x="90" y="6"/>
                </a:lnTo>
                <a:lnTo>
                  <a:pt x="90" y="6"/>
                </a:lnTo>
                <a:lnTo>
                  <a:pt x="91" y="6"/>
                </a:lnTo>
                <a:lnTo>
                  <a:pt x="91" y="6"/>
                </a:lnTo>
                <a:lnTo>
                  <a:pt x="92" y="7"/>
                </a:lnTo>
                <a:lnTo>
                  <a:pt x="92" y="7"/>
                </a:lnTo>
                <a:lnTo>
                  <a:pt x="93" y="7"/>
                </a:lnTo>
                <a:lnTo>
                  <a:pt x="93" y="8"/>
                </a:lnTo>
                <a:lnTo>
                  <a:pt x="94" y="8"/>
                </a:lnTo>
                <a:lnTo>
                  <a:pt x="94" y="8"/>
                </a:lnTo>
                <a:lnTo>
                  <a:pt x="95" y="8"/>
                </a:lnTo>
                <a:lnTo>
                  <a:pt x="95" y="9"/>
                </a:lnTo>
                <a:lnTo>
                  <a:pt x="96" y="9"/>
                </a:lnTo>
                <a:lnTo>
                  <a:pt x="96" y="9"/>
                </a:lnTo>
                <a:lnTo>
                  <a:pt x="97" y="10"/>
                </a:lnTo>
                <a:lnTo>
                  <a:pt x="97" y="10"/>
                </a:lnTo>
                <a:lnTo>
                  <a:pt x="98" y="11"/>
                </a:lnTo>
                <a:lnTo>
                  <a:pt x="98" y="11"/>
                </a:lnTo>
                <a:lnTo>
                  <a:pt x="99" y="11"/>
                </a:lnTo>
                <a:lnTo>
                  <a:pt x="99" y="12"/>
                </a:lnTo>
                <a:lnTo>
                  <a:pt x="100" y="12"/>
                </a:lnTo>
                <a:lnTo>
                  <a:pt x="100" y="12"/>
                </a:lnTo>
                <a:lnTo>
                  <a:pt x="101" y="12"/>
                </a:lnTo>
                <a:lnTo>
                  <a:pt x="101" y="12"/>
                </a:lnTo>
                <a:lnTo>
                  <a:pt x="102" y="13"/>
                </a:lnTo>
                <a:lnTo>
                  <a:pt x="102" y="13"/>
                </a:lnTo>
                <a:lnTo>
                  <a:pt x="103" y="13"/>
                </a:lnTo>
                <a:lnTo>
                  <a:pt x="103" y="13"/>
                </a:lnTo>
                <a:lnTo>
                  <a:pt x="104" y="13"/>
                </a:lnTo>
                <a:lnTo>
                  <a:pt x="104" y="14"/>
                </a:lnTo>
                <a:lnTo>
                  <a:pt x="105" y="14"/>
                </a:lnTo>
                <a:lnTo>
                  <a:pt x="105" y="15"/>
                </a:lnTo>
                <a:lnTo>
                  <a:pt x="106" y="15"/>
                </a:lnTo>
                <a:lnTo>
                  <a:pt x="106" y="15"/>
                </a:lnTo>
                <a:lnTo>
                  <a:pt x="107" y="16"/>
                </a:lnTo>
                <a:lnTo>
                  <a:pt x="107" y="16"/>
                </a:lnTo>
                <a:lnTo>
                  <a:pt x="108" y="17"/>
                </a:lnTo>
                <a:lnTo>
                  <a:pt x="108" y="17"/>
                </a:lnTo>
                <a:lnTo>
                  <a:pt x="109" y="18"/>
                </a:lnTo>
                <a:lnTo>
                  <a:pt x="109" y="19"/>
                </a:lnTo>
                <a:lnTo>
                  <a:pt x="110" y="19"/>
                </a:lnTo>
                <a:lnTo>
                  <a:pt x="110" y="20"/>
                </a:lnTo>
                <a:lnTo>
                  <a:pt x="111" y="21"/>
                </a:lnTo>
                <a:lnTo>
                  <a:pt x="111" y="22"/>
                </a:lnTo>
                <a:lnTo>
                  <a:pt x="112" y="23"/>
                </a:lnTo>
                <a:lnTo>
                  <a:pt x="112" y="24"/>
                </a:lnTo>
                <a:lnTo>
                  <a:pt x="113" y="24"/>
                </a:lnTo>
                <a:lnTo>
                  <a:pt x="113" y="25"/>
                </a:lnTo>
                <a:lnTo>
                  <a:pt x="114" y="26"/>
                </a:lnTo>
                <a:lnTo>
                  <a:pt x="114" y="27"/>
                </a:lnTo>
                <a:lnTo>
                  <a:pt x="115" y="28"/>
                </a:lnTo>
                <a:lnTo>
                  <a:pt x="115" y="29"/>
                </a:lnTo>
                <a:lnTo>
                  <a:pt x="116" y="30"/>
                </a:lnTo>
                <a:lnTo>
                  <a:pt x="116" y="31"/>
                </a:lnTo>
                <a:lnTo>
                  <a:pt x="117" y="32"/>
                </a:lnTo>
                <a:lnTo>
                  <a:pt x="117" y="33"/>
                </a:lnTo>
                <a:lnTo>
                  <a:pt x="118" y="34"/>
                </a:lnTo>
                <a:lnTo>
                  <a:pt x="118" y="35"/>
                </a:lnTo>
                <a:lnTo>
                  <a:pt x="119" y="37"/>
                </a:lnTo>
                <a:lnTo>
                  <a:pt x="120" y="38"/>
                </a:lnTo>
                <a:lnTo>
                  <a:pt x="120" y="39"/>
                </a:lnTo>
                <a:lnTo>
                  <a:pt x="121" y="40"/>
                </a:lnTo>
                <a:lnTo>
                  <a:pt x="121" y="42"/>
                </a:lnTo>
                <a:lnTo>
                  <a:pt x="122" y="43"/>
                </a:lnTo>
                <a:lnTo>
                  <a:pt x="122" y="44"/>
                </a:lnTo>
                <a:lnTo>
                  <a:pt x="123" y="46"/>
                </a:lnTo>
                <a:lnTo>
                  <a:pt x="123" y="47"/>
                </a:lnTo>
                <a:lnTo>
                  <a:pt x="124" y="49"/>
                </a:lnTo>
                <a:lnTo>
                  <a:pt x="124" y="50"/>
                </a:lnTo>
                <a:lnTo>
                  <a:pt x="125" y="52"/>
                </a:lnTo>
                <a:lnTo>
                  <a:pt x="125" y="53"/>
                </a:lnTo>
                <a:lnTo>
                  <a:pt x="126" y="54"/>
                </a:lnTo>
                <a:lnTo>
                  <a:pt x="126" y="55"/>
                </a:lnTo>
                <a:lnTo>
                  <a:pt x="127" y="57"/>
                </a:lnTo>
                <a:lnTo>
                  <a:pt x="127" y="58"/>
                </a:lnTo>
                <a:lnTo>
                  <a:pt x="128" y="59"/>
                </a:lnTo>
                <a:lnTo>
                  <a:pt x="128" y="60"/>
                </a:lnTo>
                <a:lnTo>
                  <a:pt x="129" y="61"/>
                </a:lnTo>
                <a:lnTo>
                  <a:pt x="129" y="63"/>
                </a:lnTo>
                <a:lnTo>
                  <a:pt x="130" y="64"/>
                </a:lnTo>
                <a:lnTo>
                  <a:pt x="130" y="65"/>
                </a:lnTo>
                <a:lnTo>
                  <a:pt x="131" y="66"/>
                </a:lnTo>
                <a:lnTo>
                  <a:pt x="131" y="67"/>
                </a:lnTo>
                <a:lnTo>
                  <a:pt x="132" y="68"/>
                </a:lnTo>
                <a:lnTo>
                  <a:pt x="132" y="68"/>
                </a:lnTo>
                <a:lnTo>
                  <a:pt x="133" y="69"/>
                </a:lnTo>
                <a:lnTo>
                  <a:pt x="133" y="70"/>
                </a:lnTo>
                <a:lnTo>
                  <a:pt x="134" y="70"/>
                </a:lnTo>
                <a:lnTo>
                  <a:pt x="134" y="71"/>
                </a:lnTo>
                <a:lnTo>
                  <a:pt x="135" y="71"/>
                </a:lnTo>
                <a:lnTo>
                  <a:pt x="135" y="72"/>
                </a:lnTo>
                <a:lnTo>
                  <a:pt x="136" y="72"/>
                </a:lnTo>
                <a:lnTo>
                  <a:pt x="136" y="72"/>
                </a:lnTo>
                <a:lnTo>
                  <a:pt x="137" y="72"/>
                </a:lnTo>
                <a:lnTo>
                  <a:pt x="137" y="72"/>
                </a:lnTo>
                <a:lnTo>
                  <a:pt x="138" y="72"/>
                </a:lnTo>
                <a:lnTo>
                  <a:pt x="138" y="72"/>
                </a:lnTo>
                <a:lnTo>
                  <a:pt x="139" y="72"/>
                </a:lnTo>
                <a:lnTo>
                  <a:pt x="139" y="71"/>
                </a:lnTo>
                <a:lnTo>
                  <a:pt x="140" y="71"/>
                </a:lnTo>
                <a:lnTo>
                  <a:pt x="140" y="70"/>
                </a:lnTo>
                <a:lnTo>
                  <a:pt x="141" y="70"/>
                </a:lnTo>
                <a:lnTo>
                  <a:pt x="141" y="69"/>
                </a:lnTo>
                <a:lnTo>
                  <a:pt x="142" y="69"/>
                </a:lnTo>
                <a:lnTo>
                  <a:pt x="142" y="68"/>
                </a:lnTo>
                <a:lnTo>
                  <a:pt x="143" y="68"/>
                </a:lnTo>
                <a:lnTo>
                  <a:pt x="143" y="67"/>
                </a:lnTo>
                <a:lnTo>
                  <a:pt x="144" y="66"/>
                </a:lnTo>
                <a:lnTo>
                  <a:pt x="144" y="65"/>
                </a:lnTo>
                <a:lnTo>
                  <a:pt x="145" y="64"/>
                </a:lnTo>
                <a:lnTo>
                  <a:pt x="145" y="63"/>
                </a:lnTo>
                <a:lnTo>
                  <a:pt x="146" y="62"/>
                </a:lnTo>
                <a:lnTo>
                  <a:pt x="146" y="61"/>
                </a:lnTo>
                <a:lnTo>
                  <a:pt x="147" y="60"/>
                </a:lnTo>
                <a:lnTo>
                  <a:pt x="147" y="59"/>
                </a:lnTo>
                <a:lnTo>
                  <a:pt x="148" y="58"/>
                </a:lnTo>
                <a:lnTo>
                  <a:pt x="148" y="57"/>
                </a:lnTo>
                <a:lnTo>
                  <a:pt x="149" y="56"/>
                </a:lnTo>
                <a:lnTo>
                  <a:pt x="149" y="55"/>
                </a:lnTo>
                <a:lnTo>
                  <a:pt x="150" y="54"/>
                </a:lnTo>
                <a:lnTo>
                  <a:pt x="150" y="53"/>
                </a:lnTo>
                <a:lnTo>
                  <a:pt x="151" y="51"/>
                </a:lnTo>
                <a:lnTo>
                  <a:pt x="151" y="50"/>
                </a:lnTo>
                <a:lnTo>
                  <a:pt x="152" y="49"/>
                </a:lnTo>
                <a:lnTo>
                  <a:pt x="152" y="47"/>
                </a:lnTo>
                <a:lnTo>
                  <a:pt x="153" y="46"/>
                </a:lnTo>
                <a:lnTo>
                  <a:pt x="153" y="44"/>
                </a:lnTo>
                <a:lnTo>
                  <a:pt x="154" y="43"/>
                </a:lnTo>
                <a:lnTo>
                  <a:pt x="154" y="41"/>
                </a:lnTo>
                <a:lnTo>
                  <a:pt x="155" y="40"/>
                </a:lnTo>
                <a:lnTo>
                  <a:pt x="155" y="38"/>
                </a:lnTo>
                <a:lnTo>
                  <a:pt x="156" y="37"/>
                </a:lnTo>
                <a:lnTo>
                  <a:pt x="156" y="36"/>
                </a:lnTo>
                <a:lnTo>
                  <a:pt x="157" y="34"/>
                </a:lnTo>
                <a:lnTo>
                  <a:pt x="157" y="33"/>
                </a:lnTo>
                <a:lnTo>
                  <a:pt x="158" y="31"/>
                </a:lnTo>
                <a:lnTo>
                  <a:pt x="158" y="30"/>
                </a:lnTo>
                <a:lnTo>
                  <a:pt x="159" y="29"/>
                </a:lnTo>
                <a:lnTo>
                  <a:pt x="159" y="27"/>
                </a:lnTo>
                <a:lnTo>
                  <a:pt x="160" y="26"/>
                </a:lnTo>
                <a:lnTo>
                  <a:pt x="160" y="25"/>
                </a:lnTo>
                <a:lnTo>
                  <a:pt x="161" y="24"/>
                </a:lnTo>
                <a:lnTo>
                  <a:pt x="161" y="23"/>
                </a:lnTo>
                <a:lnTo>
                  <a:pt x="162" y="22"/>
                </a:lnTo>
                <a:lnTo>
                  <a:pt x="162" y="21"/>
                </a:lnTo>
                <a:lnTo>
                  <a:pt x="163" y="21"/>
                </a:lnTo>
                <a:lnTo>
                  <a:pt x="163" y="20"/>
                </a:lnTo>
                <a:lnTo>
                  <a:pt x="164" y="19"/>
                </a:lnTo>
                <a:lnTo>
                  <a:pt x="164" y="18"/>
                </a:lnTo>
                <a:lnTo>
                  <a:pt x="165" y="17"/>
                </a:lnTo>
                <a:lnTo>
                  <a:pt x="165" y="16"/>
                </a:lnTo>
                <a:lnTo>
                  <a:pt x="166" y="15"/>
                </a:lnTo>
                <a:lnTo>
                  <a:pt x="166" y="14"/>
                </a:lnTo>
                <a:lnTo>
                  <a:pt x="167" y="13"/>
                </a:lnTo>
                <a:lnTo>
                  <a:pt x="167" y="12"/>
                </a:lnTo>
                <a:lnTo>
                  <a:pt x="168" y="11"/>
                </a:lnTo>
                <a:lnTo>
                  <a:pt x="168" y="11"/>
                </a:lnTo>
                <a:lnTo>
                  <a:pt x="169" y="10"/>
                </a:lnTo>
                <a:lnTo>
                  <a:pt x="169" y="9"/>
                </a:lnTo>
                <a:lnTo>
                  <a:pt x="170" y="8"/>
                </a:lnTo>
                <a:lnTo>
                  <a:pt x="170" y="7"/>
                </a:lnTo>
                <a:lnTo>
                  <a:pt x="171" y="6"/>
                </a:lnTo>
                <a:lnTo>
                  <a:pt x="171" y="5"/>
                </a:lnTo>
                <a:lnTo>
                  <a:pt x="172" y="5"/>
                </a:lnTo>
                <a:lnTo>
                  <a:pt x="172" y="4"/>
                </a:lnTo>
                <a:lnTo>
                  <a:pt x="173" y="4"/>
                </a:lnTo>
                <a:lnTo>
                  <a:pt x="173" y="3"/>
                </a:lnTo>
                <a:lnTo>
                  <a:pt x="174" y="3"/>
                </a:lnTo>
                <a:lnTo>
                  <a:pt x="174" y="3"/>
                </a:lnTo>
                <a:lnTo>
                  <a:pt x="175" y="2"/>
                </a:lnTo>
                <a:lnTo>
                  <a:pt x="175" y="2"/>
                </a:lnTo>
                <a:lnTo>
                  <a:pt x="176" y="2"/>
                </a:lnTo>
                <a:lnTo>
                  <a:pt x="176" y="1"/>
                </a:lnTo>
                <a:lnTo>
                  <a:pt x="177" y="1"/>
                </a:lnTo>
                <a:lnTo>
                  <a:pt x="177" y="1"/>
                </a:lnTo>
                <a:lnTo>
                  <a:pt x="178" y="1"/>
                </a:lnTo>
                <a:lnTo>
                  <a:pt x="178" y="1"/>
                </a:lnTo>
                <a:lnTo>
                  <a:pt x="179" y="0"/>
                </a:lnTo>
                <a:lnTo>
                  <a:pt x="179" y="0"/>
                </a:lnTo>
                <a:lnTo>
                  <a:pt x="180" y="0"/>
                </a:lnTo>
                <a:lnTo>
                  <a:pt x="180" y="0"/>
                </a:lnTo>
                <a:lnTo>
                  <a:pt x="181" y="0"/>
                </a:lnTo>
                <a:lnTo>
                  <a:pt x="181" y="0"/>
                </a:lnTo>
                <a:lnTo>
                  <a:pt x="182" y="0"/>
                </a:lnTo>
                <a:lnTo>
                  <a:pt x="183" y="0"/>
                </a:lnTo>
                <a:lnTo>
                  <a:pt x="183" y="1"/>
                </a:lnTo>
                <a:lnTo>
                  <a:pt x="184" y="1"/>
                </a:lnTo>
                <a:lnTo>
                  <a:pt x="184" y="1"/>
                </a:lnTo>
                <a:lnTo>
                  <a:pt x="185" y="1"/>
                </a:lnTo>
                <a:lnTo>
                  <a:pt x="185" y="1"/>
                </a:lnTo>
                <a:lnTo>
                  <a:pt x="186" y="2"/>
                </a:lnTo>
                <a:lnTo>
                  <a:pt x="186" y="2"/>
                </a:lnTo>
                <a:lnTo>
                  <a:pt x="187" y="2"/>
                </a:lnTo>
                <a:lnTo>
                  <a:pt x="187" y="3"/>
                </a:lnTo>
                <a:lnTo>
                  <a:pt x="188" y="3"/>
                </a:lnTo>
                <a:lnTo>
                  <a:pt x="188" y="3"/>
                </a:lnTo>
                <a:lnTo>
                  <a:pt x="189" y="4"/>
                </a:lnTo>
                <a:lnTo>
                  <a:pt x="189" y="4"/>
                </a:lnTo>
                <a:lnTo>
                  <a:pt x="190" y="5"/>
                </a:lnTo>
                <a:lnTo>
                  <a:pt x="190" y="5"/>
                </a:lnTo>
                <a:lnTo>
                  <a:pt x="191" y="6"/>
                </a:lnTo>
                <a:lnTo>
                  <a:pt x="191" y="6"/>
                </a:lnTo>
                <a:lnTo>
                  <a:pt x="192" y="7"/>
                </a:lnTo>
                <a:lnTo>
                  <a:pt x="192" y="8"/>
                </a:lnTo>
                <a:lnTo>
                  <a:pt x="193" y="8"/>
                </a:lnTo>
                <a:lnTo>
                  <a:pt x="193" y="9"/>
                </a:lnTo>
                <a:lnTo>
                  <a:pt x="194" y="10"/>
                </a:lnTo>
                <a:lnTo>
                  <a:pt x="194" y="11"/>
                </a:lnTo>
                <a:lnTo>
                  <a:pt x="195" y="12"/>
                </a:lnTo>
                <a:lnTo>
                  <a:pt x="195" y="13"/>
                </a:lnTo>
                <a:lnTo>
                  <a:pt x="196" y="13"/>
                </a:lnTo>
                <a:lnTo>
                  <a:pt x="196" y="14"/>
                </a:lnTo>
                <a:lnTo>
                  <a:pt x="197" y="15"/>
                </a:lnTo>
                <a:lnTo>
                  <a:pt x="197" y="16"/>
                </a:lnTo>
                <a:lnTo>
                  <a:pt x="198" y="17"/>
                </a:lnTo>
                <a:lnTo>
                  <a:pt x="198" y="18"/>
                </a:lnTo>
                <a:lnTo>
                  <a:pt x="199" y="19"/>
                </a:lnTo>
                <a:lnTo>
                  <a:pt x="199" y="20"/>
                </a:lnTo>
                <a:lnTo>
                  <a:pt x="200" y="21"/>
                </a:lnTo>
                <a:lnTo>
                  <a:pt x="200" y="23"/>
                </a:lnTo>
                <a:lnTo>
                  <a:pt x="201" y="24"/>
                </a:lnTo>
                <a:lnTo>
                  <a:pt x="201" y="25"/>
                </a:lnTo>
                <a:lnTo>
                  <a:pt x="202" y="26"/>
                </a:lnTo>
                <a:lnTo>
                  <a:pt x="202" y="27"/>
                </a:lnTo>
                <a:lnTo>
                  <a:pt x="203" y="28"/>
                </a:lnTo>
                <a:lnTo>
                  <a:pt x="203" y="29"/>
                </a:lnTo>
                <a:lnTo>
                  <a:pt x="204" y="30"/>
                </a:lnTo>
                <a:lnTo>
                  <a:pt x="204" y="31"/>
                </a:lnTo>
                <a:lnTo>
                  <a:pt x="205" y="32"/>
                </a:lnTo>
                <a:lnTo>
                  <a:pt x="205" y="33"/>
                </a:lnTo>
                <a:lnTo>
                  <a:pt x="206" y="35"/>
                </a:lnTo>
                <a:lnTo>
                  <a:pt x="206" y="36"/>
                </a:lnTo>
                <a:lnTo>
                  <a:pt x="207" y="37"/>
                </a:lnTo>
                <a:lnTo>
                  <a:pt x="207" y="38"/>
                </a:lnTo>
                <a:lnTo>
                  <a:pt x="208" y="39"/>
                </a:lnTo>
                <a:lnTo>
                  <a:pt x="208" y="40"/>
                </a:lnTo>
                <a:lnTo>
                  <a:pt x="209" y="41"/>
                </a:lnTo>
                <a:lnTo>
                  <a:pt x="209" y="42"/>
                </a:lnTo>
                <a:lnTo>
                  <a:pt x="210" y="44"/>
                </a:lnTo>
                <a:lnTo>
                  <a:pt x="210" y="45"/>
                </a:lnTo>
                <a:lnTo>
                  <a:pt x="211" y="46"/>
                </a:lnTo>
                <a:lnTo>
                  <a:pt x="211" y="47"/>
                </a:lnTo>
                <a:lnTo>
                  <a:pt x="212" y="48"/>
                </a:lnTo>
                <a:lnTo>
                  <a:pt x="212" y="49"/>
                </a:lnTo>
                <a:lnTo>
                  <a:pt x="213" y="50"/>
                </a:lnTo>
                <a:lnTo>
                  <a:pt x="213" y="51"/>
                </a:lnTo>
                <a:lnTo>
                  <a:pt x="214" y="52"/>
                </a:lnTo>
                <a:lnTo>
                  <a:pt x="214" y="53"/>
                </a:lnTo>
                <a:lnTo>
                  <a:pt x="215" y="54"/>
                </a:lnTo>
                <a:lnTo>
                  <a:pt x="215" y="54"/>
                </a:lnTo>
                <a:lnTo>
                  <a:pt x="216" y="55"/>
                </a:lnTo>
                <a:lnTo>
                  <a:pt x="216" y="56"/>
                </a:lnTo>
                <a:lnTo>
                  <a:pt x="217" y="56"/>
                </a:lnTo>
                <a:lnTo>
                  <a:pt x="217" y="57"/>
                </a:lnTo>
                <a:lnTo>
                  <a:pt x="218" y="58"/>
                </a:lnTo>
                <a:lnTo>
                  <a:pt x="218" y="58"/>
                </a:lnTo>
                <a:lnTo>
                  <a:pt x="219" y="58"/>
                </a:lnTo>
                <a:lnTo>
                  <a:pt x="219" y="59"/>
                </a:lnTo>
                <a:lnTo>
                  <a:pt x="220" y="59"/>
                </a:lnTo>
                <a:lnTo>
                  <a:pt x="220" y="59"/>
                </a:lnTo>
                <a:lnTo>
                  <a:pt x="221" y="59"/>
                </a:lnTo>
                <a:lnTo>
                  <a:pt x="221" y="59"/>
                </a:lnTo>
                <a:lnTo>
                  <a:pt x="222" y="59"/>
                </a:lnTo>
                <a:lnTo>
                  <a:pt x="222" y="59"/>
                </a:lnTo>
                <a:lnTo>
                  <a:pt x="223" y="59"/>
                </a:lnTo>
                <a:lnTo>
                  <a:pt x="223" y="60"/>
                </a:lnTo>
                <a:lnTo>
                  <a:pt x="224" y="60"/>
                </a:lnTo>
                <a:lnTo>
                  <a:pt x="224" y="60"/>
                </a:lnTo>
                <a:lnTo>
                  <a:pt x="225" y="60"/>
                </a:lnTo>
                <a:lnTo>
                  <a:pt x="225" y="60"/>
                </a:lnTo>
                <a:lnTo>
                  <a:pt x="226" y="59"/>
                </a:lnTo>
                <a:lnTo>
                  <a:pt x="226" y="59"/>
                </a:lnTo>
                <a:lnTo>
                  <a:pt x="227" y="59"/>
                </a:lnTo>
                <a:lnTo>
                  <a:pt x="227" y="59"/>
                </a:lnTo>
                <a:lnTo>
                  <a:pt x="228" y="59"/>
                </a:lnTo>
                <a:lnTo>
                  <a:pt x="228" y="58"/>
                </a:lnTo>
                <a:lnTo>
                  <a:pt x="229" y="58"/>
                </a:lnTo>
                <a:lnTo>
                  <a:pt x="229" y="58"/>
                </a:lnTo>
                <a:lnTo>
                  <a:pt x="230" y="58"/>
                </a:lnTo>
                <a:lnTo>
                  <a:pt x="230" y="57"/>
                </a:lnTo>
                <a:lnTo>
                  <a:pt x="231" y="57"/>
                </a:lnTo>
                <a:lnTo>
                  <a:pt x="231" y="56"/>
                </a:lnTo>
                <a:lnTo>
                  <a:pt x="232" y="56"/>
                </a:lnTo>
                <a:lnTo>
                  <a:pt x="232" y="55"/>
                </a:lnTo>
                <a:lnTo>
                  <a:pt x="233" y="55"/>
                </a:lnTo>
                <a:lnTo>
                  <a:pt x="233" y="54"/>
                </a:lnTo>
                <a:lnTo>
                  <a:pt x="234" y="53"/>
                </a:lnTo>
                <a:lnTo>
                  <a:pt x="234" y="52"/>
                </a:lnTo>
                <a:lnTo>
                  <a:pt x="235" y="52"/>
                </a:lnTo>
                <a:lnTo>
                  <a:pt x="235" y="51"/>
                </a:lnTo>
                <a:lnTo>
                  <a:pt x="236" y="51"/>
                </a:lnTo>
                <a:lnTo>
                  <a:pt x="236" y="50"/>
                </a:lnTo>
                <a:lnTo>
                  <a:pt x="237" y="50"/>
                </a:lnTo>
                <a:lnTo>
                  <a:pt x="237" y="49"/>
                </a:lnTo>
                <a:lnTo>
                  <a:pt x="238" y="49"/>
                </a:lnTo>
                <a:lnTo>
                  <a:pt x="238" y="48"/>
                </a:lnTo>
                <a:lnTo>
                  <a:pt x="239" y="48"/>
                </a:lnTo>
                <a:lnTo>
                  <a:pt x="239" y="47"/>
                </a:lnTo>
                <a:lnTo>
                  <a:pt x="240" y="46"/>
                </a:lnTo>
                <a:lnTo>
                  <a:pt x="240" y="46"/>
                </a:lnTo>
                <a:lnTo>
                  <a:pt x="241" y="45"/>
                </a:lnTo>
                <a:lnTo>
                  <a:pt x="241" y="45"/>
                </a:lnTo>
                <a:lnTo>
                  <a:pt x="242" y="44"/>
                </a:lnTo>
                <a:lnTo>
                  <a:pt x="242" y="44"/>
                </a:lnTo>
                <a:lnTo>
                  <a:pt x="243" y="43"/>
                </a:lnTo>
                <a:lnTo>
                  <a:pt x="243" y="43"/>
                </a:lnTo>
                <a:lnTo>
                  <a:pt x="244" y="43"/>
                </a:lnTo>
                <a:lnTo>
                  <a:pt x="244" y="43"/>
                </a:lnTo>
                <a:lnTo>
                  <a:pt x="245" y="42"/>
                </a:lnTo>
                <a:lnTo>
                  <a:pt x="245" y="42"/>
                </a:lnTo>
                <a:lnTo>
                  <a:pt x="246" y="42"/>
                </a:lnTo>
                <a:lnTo>
                  <a:pt x="247" y="42"/>
                </a:lnTo>
                <a:lnTo>
                  <a:pt x="247" y="42"/>
                </a:lnTo>
                <a:lnTo>
                  <a:pt x="248" y="42"/>
                </a:lnTo>
                <a:lnTo>
                  <a:pt x="248" y="42"/>
                </a:lnTo>
                <a:lnTo>
                  <a:pt x="249" y="42"/>
                </a:lnTo>
                <a:lnTo>
                  <a:pt x="249" y="42"/>
                </a:lnTo>
                <a:lnTo>
                  <a:pt x="250" y="42"/>
                </a:lnTo>
                <a:lnTo>
                  <a:pt x="250" y="42"/>
                </a:lnTo>
                <a:lnTo>
                  <a:pt x="251" y="42"/>
                </a:lnTo>
                <a:lnTo>
                  <a:pt x="251" y="42"/>
                </a:lnTo>
                <a:lnTo>
                  <a:pt x="252" y="42"/>
                </a:lnTo>
                <a:lnTo>
                  <a:pt x="252" y="42"/>
                </a:lnTo>
                <a:lnTo>
                  <a:pt x="253" y="42"/>
                </a:lnTo>
                <a:lnTo>
                  <a:pt x="253" y="42"/>
                </a:lnTo>
                <a:lnTo>
                  <a:pt x="254" y="42"/>
                </a:lnTo>
                <a:lnTo>
                  <a:pt x="254" y="42"/>
                </a:lnTo>
                <a:lnTo>
                  <a:pt x="255" y="41"/>
                </a:lnTo>
                <a:lnTo>
                  <a:pt x="255" y="41"/>
                </a:lnTo>
                <a:lnTo>
                  <a:pt x="256" y="41"/>
                </a:lnTo>
                <a:lnTo>
                  <a:pt x="256" y="41"/>
                </a:lnTo>
                <a:lnTo>
                  <a:pt x="257" y="40"/>
                </a:lnTo>
                <a:lnTo>
                  <a:pt x="257" y="40"/>
                </a:lnTo>
                <a:lnTo>
                  <a:pt x="258" y="39"/>
                </a:lnTo>
                <a:lnTo>
                  <a:pt x="258" y="39"/>
                </a:lnTo>
                <a:lnTo>
                  <a:pt x="259" y="38"/>
                </a:lnTo>
                <a:lnTo>
                  <a:pt x="259" y="37"/>
                </a:lnTo>
                <a:lnTo>
                  <a:pt x="260" y="37"/>
                </a:lnTo>
                <a:lnTo>
                  <a:pt x="260" y="36"/>
                </a:lnTo>
                <a:lnTo>
                  <a:pt x="261" y="35"/>
                </a:lnTo>
                <a:lnTo>
                  <a:pt x="261" y="35"/>
                </a:lnTo>
                <a:lnTo>
                  <a:pt x="262" y="34"/>
                </a:lnTo>
                <a:lnTo>
                  <a:pt x="262" y="33"/>
                </a:lnTo>
                <a:lnTo>
                  <a:pt x="263" y="32"/>
                </a:lnTo>
                <a:lnTo>
                  <a:pt x="263" y="32"/>
                </a:lnTo>
                <a:lnTo>
                  <a:pt x="264" y="31"/>
                </a:lnTo>
                <a:lnTo>
                  <a:pt x="264" y="30"/>
                </a:lnTo>
                <a:lnTo>
                  <a:pt x="265" y="29"/>
                </a:lnTo>
                <a:lnTo>
                  <a:pt x="265" y="28"/>
                </a:lnTo>
                <a:lnTo>
                  <a:pt x="266" y="27"/>
                </a:lnTo>
                <a:lnTo>
                  <a:pt x="266" y="27"/>
                </a:lnTo>
                <a:lnTo>
                  <a:pt x="267" y="26"/>
                </a:lnTo>
                <a:lnTo>
                  <a:pt x="267" y="25"/>
                </a:lnTo>
                <a:lnTo>
                  <a:pt x="268" y="24"/>
                </a:lnTo>
                <a:lnTo>
                  <a:pt x="268" y="23"/>
                </a:lnTo>
                <a:lnTo>
                  <a:pt x="269" y="22"/>
                </a:lnTo>
                <a:lnTo>
                  <a:pt x="269" y="21"/>
                </a:lnTo>
                <a:lnTo>
                  <a:pt x="270" y="20"/>
                </a:lnTo>
                <a:lnTo>
                  <a:pt x="270" y="19"/>
                </a:lnTo>
                <a:lnTo>
                  <a:pt x="271" y="18"/>
                </a:lnTo>
                <a:lnTo>
                  <a:pt x="271" y="17"/>
                </a:lnTo>
                <a:lnTo>
                  <a:pt x="272" y="16"/>
                </a:lnTo>
                <a:lnTo>
                  <a:pt x="272" y="14"/>
                </a:lnTo>
                <a:lnTo>
                  <a:pt x="273" y="13"/>
                </a:lnTo>
                <a:lnTo>
                  <a:pt x="273" y="12"/>
                </a:lnTo>
                <a:lnTo>
                  <a:pt x="274" y="11"/>
                </a:lnTo>
                <a:lnTo>
                  <a:pt x="274" y="10"/>
                </a:lnTo>
                <a:lnTo>
                  <a:pt x="275" y="9"/>
                </a:lnTo>
                <a:lnTo>
                  <a:pt x="275" y="8"/>
                </a:lnTo>
                <a:lnTo>
                  <a:pt x="276" y="8"/>
                </a:lnTo>
                <a:lnTo>
                  <a:pt x="276" y="7"/>
                </a:lnTo>
                <a:lnTo>
                  <a:pt x="277" y="6"/>
                </a:lnTo>
                <a:lnTo>
                  <a:pt x="277" y="5"/>
                </a:lnTo>
                <a:lnTo>
                  <a:pt x="278" y="5"/>
                </a:lnTo>
                <a:lnTo>
                  <a:pt x="278" y="4"/>
                </a:lnTo>
                <a:lnTo>
                  <a:pt x="279" y="3"/>
                </a:lnTo>
                <a:lnTo>
                  <a:pt x="279" y="3"/>
                </a:lnTo>
                <a:lnTo>
                  <a:pt x="280" y="3"/>
                </a:lnTo>
                <a:lnTo>
                  <a:pt x="280" y="2"/>
                </a:lnTo>
                <a:lnTo>
                  <a:pt x="281" y="2"/>
                </a:lnTo>
                <a:lnTo>
                  <a:pt x="281" y="2"/>
                </a:lnTo>
                <a:lnTo>
                  <a:pt x="282" y="2"/>
                </a:lnTo>
                <a:lnTo>
                  <a:pt x="282" y="2"/>
                </a:lnTo>
                <a:lnTo>
                  <a:pt x="283" y="2"/>
                </a:lnTo>
                <a:lnTo>
                  <a:pt x="283" y="2"/>
                </a:lnTo>
                <a:lnTo>
                  <a:pt x="284" y="2"/>
                </a:lnTo>
                <a:lnTo>
                  <a:pt x="284" y="2"/>
                </a:lnTo>
                <a:lnTo>
                  <a:pt x="285" y="2"/>
                </a:lnTo>
                <a:lnTo>
                  <a:pt x="285" y="3"/>
                </a:lnTo>
                <a:lnTo>
                  <a:pt x="286" y="3"/>
                </a:lnTo>
                <a:lnTo>
                  <a:pt x="286" y="3"/>
                </a:lnTo>
                <a:lnTo>
                  <a:pt x="287" y="4"/>
                </a:lnTo>
                <a:lnTo>
                  <a:pt x="287" y="5"/>
                </a:lnTo>
                <a:lnTo>
                  <a:pt x="288" y="5"/>
                </a:lnTo>
                <a:lnTo>
                  <a:pt x="288" y="6"/>
                </a:lnTo>
                <a:lnTo>
                  <a:pt x="289" y="6"/>
                </a:lnTo>
                <a:lnTo>
                  <a:pt x="289" y="7"/>
                </a:lnTo>
                <a:lnTo>
                  <a:pt x="290" y="8"/>
                </a:lnTo>
                <a:lnTo>
                  <a:pt x="290" y="9"/>
                </a:lnTo>
                <a:lnTo>
                  <a:pt x="291" y="9"/>
                </a:lnTo>
                <a:lnTo>
                  <a:pt x="291" y="10"/>
                </a:lnTo>
                <a:lnTo>
                  <a:pt x="292" y="11"/>
                </a:lnTo>
                <a:lnTo>
                  <a:pt x="292" y="12"/>
                </a:lnTo>
                <a:lnTo>
                  <a:pt x="293" y="13"/>
                </a:lnTo>
                <a:lnTo>
                  <a:pt x="293" y="14"/>
                </a:lnTo>
                <a:lnTo>
                  <a:pt x="294" y="16"/>
                </a:lnTo>
                <a:lnTo>
                  <a:pt x="294" y="16"/>
                </a:lnTo>
                <a:lnTo>
                  <a:pt x="295" y="17"/>
                </a:lnTo>
                <a:lnTo>
                  <a:pt x="295" y="18"/>
                </a:lnTo>
                <a:lnTo>
                  <a:pt x="296" y="19"/>
                </a:lnTo>
                <a:lnTo>
                  <a:pt x="296" y="20"/>
                </a:lnTo>
                <a:lnTo>
                  <a:pt x="297" y="21"/>
                </a:lnTo>
                <a:lnTo>
                  <a:pt x="297" y="22"/>
                </a:lnTo>
                <a:lnTo>
                  <a:pt x="298" y="22"/>
                </a:lnTo>
                <a:lnTo>
                  <a:pt x="298" y="23"/>
                </a:lnTo>
                <a:lnTo>
                  <a:pt x="299" y="24"/>
                </a:lnTo>
                <a:lnTo>
                  <a:pt x="299" y="25"/>
                </a:lnTo>
                <a:lnTo>
                  <a:pt x="300" y="25"/>
                </a:lnTo>
                <a:lnTo>
                  <a:pt x="300" y="26"/>
                </a:lnTo>
                <a:lnTo>
                  <a:pt x="301" y="26"/>
                </a:lnTo>
                <a:lnTo>
                  <a:pt x="301" y="27"/>
                </a:lnTo>
                <a:lnTo>
                  <a:pt x="302" y="27"/>
                </a:lnTo>
                <a:lnTo>
                  <a:pt x="302" y="28"/>
                </a:lnTo>
                <a:lnTo>
                  <a:pt x="303" y="28"/>
                </a:lnTo>
                <a:lnTo>
                  <a:pt x="303" y="29"/>
                </a:lnTo>
                <a:lnTo>
                  <a:pt x="304" y="29"/>
                </a:lnTo>
                <a:lnTo>
                  <a:pt x="304" y="29"/>
                </a:lnTo>
                <a:lnTo>
                  <a:pt x="305" y="30"/>
                </a:lnTo>
                <a:lnTo>
                  <a:pt x="305" y="30"/>
                </a:lnTo>
                <a:lnTo>
                  <a:pt x="306" y="30"/>
                </a:lnTo>
                <a:lnTo>
                  <a:pt x="306" y="30"/>
                </a:lnTo>
                <a:lnTo>
                  <a:pt x="307" y="30"/>
                </a:lnTo>
                <a:lnTo>
                  <a:pt x="307" y="30"/>
                </a:lnTo>
                <a:lnTo>
                  <a:pt x="308" y="30"/>
                </a:lnTo>
                <a:lnTo>
                  <a:pt x="308" y="30"/>
                </a:lnTo>
                <a:lnTo>
                  <a:pt x="309" y="30"/>
                </a:lnTo>
                <a:lnTo>
                  <a:pt x="310" y="30"/>
                </a:lnTo>
                <a:lnTo>
                  <a:pt x="310" y="30"/>
                </a:lnTo>
                <a:lnTo>
                  <a:pt x="311" y="29"/>
                </a:lnTo>
                <a:lnTo>
                  <a:pt x="311" y="29"/>
                </a:lnTo>
                <a:lnTo>
                  <a:pt x="312" y="29"/>
                </a:lnTo>
                <a:lnTo>
                  <a:pt x="312" y="29"/>
                </a:lnTo>
                <a:lnTo>
                  <a:pt x="313" y="29"/>
                </a:lnTo>
                <a:lnTo>
                  <a:pt x="313" y="28"/>
                </a:lnTo>
                <a:lnTo>
                  <a:pt x="314" y="28"/>
                </a:lnTo>
                <a:lnTo>
                  <a:pt x="314" y="27"/>
                </a:lnTo>
                <a:lnTo>
                  <a:pt x="315" y="27"/>
                </a:lnTo>
                <a:lnTo>
                  <a:pt x="315" y="26"/>
                </a:lnTo>
                <a:lnTo>
                  <a:pt x="316" y="26"/>
                </a:lnTo>
                <a:lnTo>
                  <a:pt x="316" y="25"/>
                </a:lnTo>
                <a:lnTo>
                  <a:pt x="317" y="25"/>
                </a:lnTo>
                <a:lnTo>
                  <a:pt x="317" y="24"/>
                </a:lnTo>
                <a:lnTo>
                  <a:pt x="318" y="24"/>
                </a:lnTo>
                <a:lnTo>
                  <a:pt x="318" y="23"/>
                </a:lnTo>
                <a:lnTo>
                  <a:pt x="319" y="23"/>
                </a:lnTo>
                <a:lnTo>
                  <a:pt x="319" y="22"/>
                </a:lnTo>
                <a:lnTo>
                  <a:pt x="320" y="22"/>
                </a:lnTo>
                <a:lnTo>
                  <a:pt x="320" y="21"/>
                </a:lnTo>
                <a:lnTo>
                  <a:pt x="321" y="21"/>
                </a:lnTo>
                <a:lnTo>
                  <a:pt x="321" y="20"/>
                </a:lnTo>
                <a:lnTo>
                  <a:pt x="322" y="20"/>
                </a:lnTo>
                <a:lnTo>
                  <a:pt x="322" y="20"/>
                </a:lnTo>
                <a:lnTo>
                  <a:pt x="323" y="19"/>
                </a:lnTo>
                <a:lnTo>
                  <a:pt x="323" y="19"/>
                </a:lnTo>
                <a:lnTo>
                  <a:pt x="324" y="19"/>
                </a:lnTo>
                <a:lnTo>
                  <a:pt x="324" y="19"/>
                </a:lnTo>
                <a:lnTo>
                  <a:pt x="325" y="19"/>
                </a:lnTo>
                <a:lnTo>
                  <a:pt x="325" y="19"/>
                </a:lnTo>
                <a:lnTo>
                  <a:pt x="326" y="19"/>
                </a:lnTo>
                <a:lnTo>
                  <a:pt x="326" y="19"/>
                </a:lnTo>
                <a:lnTo>
                  <a:pt x="327" y="20"/>
                </a:lnTo>
                <a:lnTo>
                  <a:pt x="327" y="20"/>
                </a:lnTo>
                <a:lnTo>
                  <a:pt x="328" y="20"/>
                </a:lnTo>
                <a:lnTo>
                  <a:pt x="328" y="20"/>
                </a:lnTo>
                <a:lnTo>
                  <a:pt x="329" y="20"/>
                </a:lnTo>
                <a:lnTo>
                  <a:pt x="329" y="21"/>
                </a:lnTo>
                <a:lnTo>
                  <a:pt x="330" y="21"/>
                </a:lnTo>
                <a:lnTo>
                  <a:pt x="330" y="22"/>
                </a:lnTo>
                <a:lnTo>
                  <a:pt x="331" y="22"/>
                </a:lnTo>
                <a:lnTo>
                  <a:pt x="331" y="22"/>
                </a:lnTo>
                <a:lnTo>
                  <a:pt x="332" y="23"/>
                </a:lnTo>
                <a:lnTo>
                  <a:pt x="332" y="23"/>
                </a:lnTo>
                <a:lnTo>
                  <a:pt x="333" y="24"/>
                </a:lnTo>
                <a:lnTo>
                  <a:pt x="333" y="24"/>
                </a:lnTo>
                <a:lnTo>
                  <a:pt x="334" y="25"/>
                </a:lnTo>
                <a:lnTo>
                  <a:pt x="334" y="25"/>
                </a:lnTo>
                <a:lnTo>
                  <a:pt x="335" y="26"/>
                </a:lnTo>
                <a:lnTo>
                  <a:pt x="335" y="26"/>
                </a:lnTo>
                <a:lnTo>
                  <a:pt x="336" y="27"/>
                </a:lnTo>
                <a:lnTo>
                  <a:pt x="336" y="28"/>
                </a:lnTo>
                <a:lnTo>
                  <a:pt x="337" y="28"/>
                </a:lnTo>
                <a:lnTo>
                  <a:pt x="337" y="29"/>
                </a:lnTo>
                <a:lnTo>
                  <a:pt x="338" y="30"/>
                </a:lnTo>
                <a:lnTo>
                  <a:pt x="338" y="30"/>
                </a:lnTo>
                <a:lnTo>
                  <a:pt x="339" y="31"/>
                </a:lnTo>
                <a:lnTo>
                  <a:pt x="339" y="32"/>
                </a:lnTo>
                <a:lnTo>
                  <a:pt x="340" y="33"/>
                </a:lnTo>
                <a:lnTo>
                  <a:pt x="340" y="34"/>
                </a:lnTo>
                <a:lnTo>
                  <a:pt x="341" y="35"/>
                </a:lnTo>
                <a:lnTo>
                  <a:pt x="341" y="36"/>
                </a:lnTo>
                <a:lnTo>
                  <a:pt x="342" y="37"/>
                </a:lnTo>
                <a:lnTo>
                  <a:pt x="342" y="38"/>
                </a:lnTo>
                <a:lnTo>
                  <a:pt x="343" y="39"/>
                </a:lnTo>
                <a:lnTo>
                  <a:pt x="343" y="40"/>
                </a:lnTo>
                <a:lnTo>
                  <a:pt x="344" y="41"/>
                </a:lnTo>
                <a:lnTo>
                  <a:pt x="344" y="42"/>
                </a:lnTo>
                <a:lnTo>
                  <a:pt x="345" y="42"/>
                </a:lnTo>
                <a:lnTo>
                  <a:pt x="345" y="43"/>
                </a:lnTo>
                <a:lnTo>
                  <a:pt x="346" y="44"/>
                </a:lnTo>
                <a:lnTo>
                  <a:pt x="346" y="44"/>
                </a:lnTo>
                <a:lnTo>
                  <a:pt x="347" y="45"/>
                </a:lnTo>
                <a:lnTo>
                  <a:pt x="347" y="45"/>
                </a:lnTo>
                <a:lnTo>
                  <a:pt x="348" y="45"/>
                </a:lnTo>
                <a:lnTo>
                  <a:pt x="348" y="46"/>
                </a:lnTo>
                <a:lnTo>
                  <a:pt x="349" y="46"/>
                </a:lnTo>
                <a:lnTo>
                  <a:pt x="349" y="46"/>
                </a:lnTo>
                <a:lnTo>
                  <a:pt x="350" y="46"/>
                </a:lnTo>
                <a:lnTo>
                  <a:pt x="350" y="46"/>
                </a:lnTo>
                <a:lnTo>
                  <a:pt x="351" y="46"/>
                </a:lnTo>
                <a:lnTo>
                  <a:pt x="351" y="46"/>
                </a:lnTo>
                <a:lnTo>
                  <a:pt x="352" y="46"/>
                </a:lnTo>
                <a:lnTo>
                  <a:pt x="352" y="46"/>
                </a:lnTo>
                <a:lnTo>
                  <a:pt x="353" y="47"/>
                </a:lnTo>
                <a:lnTo>
                  <a:pt x="353" y="47"/>
                </a:lnTo>
                <a:lnTo>
                  <a:pt x="354" y="47"/>
                </a:lnTo>
                <a:lnTo>
                  <a:pt x="354" y="48"/>
                </a:lnTo>
                <a:lnTo>
                  <a:pt x="355" y="48"/>
                </a:lnTo>
                <a:lnTo>
                  <a:pt x="355" y="49"/>
                </a:lnTo>
                <a:lnTo>
                  <a:pt x="356" y="49"/>
                </a:lnTo>
                <a:lnTo>
                  <a:pt x="356" y="50"/>
                </a:lnTo>
                <a:lnTo>
                  <a:pt x="357" y="51"/>
                </a:lnTo>
                <a:lnTo>
                  <a:pt x="357" y="51"/>
                </a:lnTo>
                <a:lnTo>
                  <a:pt x="358" y="52"/>
                </a:lnTo>
                <a:lnTo>
                  <a:pt x="358" y="52"/>
                </a:lnTo>
                <a:lnTo>
                  <a:pt x="359" y="53"/>
                </a:lnTo>
                <a:lnTo>
                  <a:pt x="359" y="53"/>
                </a:lnTo>
                <a:lnTo>
                  <a:pt x="360" y="54"/>
                </a:lnTo>
                <a:lnTo>
                  <a:pt x="360" y="54"/>
                </a:lnTo>
                <a:lnTo>
                  <a:pt x="361" y="55"/>
                </a:lnTo>
                <a:lnTo>
                  <a:pt x="361" y="55"/>
                </a:lnTo>
                <a:lnTo>
                  <a:pt x="362" y="55"/>
                </a:lnTo>
                <a:lnTo>
                  <a:pt x="362" y="56"/>
                </a:lnTo>
                <a:lnTo>
                  <a:pt x="363" y="56"/>
                </a:lnTo>
                <a:lnTo>
                  <a:pt x="363" y="56"/>
                </a:lnTo>
                <a:lnTo>
                  <a:pt x="364" y="56"/>
                </a:lnTo>
                <a:lnTo>
                  <a:pt x="364" y="56"/>
                </a:lnTo>
                <a:lnTo>
                  <a:pt x="365" y="56"/>
                </a:lnTo>
                <a:lnTo>
                  <a:pt x="365" y="55"/>
                </a:lnTo>
                <a:lnTo>
                  <a:pt x="366" y="55"/>
                </a:lnTo>
                <a:lnTo>
                  <a:pt x="366" y="55"/>
                </a:lnTo>
                <a:lnTo>
                  <a:pt x="367" y="54"/>
                </a:lnTo>
                <a:lnTo>
                  <a:pt x="367" y="54"/>
                </a:lnTo>
                <a:lnTo>
                  <a:pt x="368" y="53"/>
                </a:lnTo>
                <a:lnTo>
                  <a:pt x="368" y="53"/>
                </a:lnTo>
                <a:lnTo>
                  <a:pt x="369" y="53"/>
                </a:lnTo>
                <a:lnTo>
                  <a:pt x="369" y="53"/>
                </a:lnTo>
                <a:lnTo>
                  <a:pt x="370" y="52"/>
                </a:lnTo>
                <a:lnTo>
                  <a:pt x="370" y="52"/>
                </a:lnTo>
                <a:lnTo>
                  <a:pt x="371" y="52"/>
                </a:lnTo>
                <a:lnTo>
                  <a:pt x="371" y="51"/>
                </a:lnTo>
                <a:lnTo>
                  <a:pt x="372" y="51"/>
                </a:lnTo>
                <a:lnTo>
                  <a:pt x="372" y="51"/>
                </a:lnTo>
                <a:lnTo>
                  <a:pt x="373" y="51"/>
                </a:lnTo>
                <a:lnTo>
                  <a:pt x="374" y="51"/>
                </a:lnTo>
                <a:lnTo>
                  <a:pt x="374" y="51"/>
                </a:lnTo>
                <a:lnTo>
                  <a:pt x="375" y="50"/>
                </a:lnTo>
                <a:lnTo>
                  <a:pt x="375" y="50"/>
                </a:lnTo>
                <a:lnTo>
                  <a:pt x="376" y="50"/>
                </a:lnTo>
                <a:lnTo>
                  <a:pt x="376" y="50"/>
                </a:lnTo>
                <a:lnTo>
                  <a:pt x="377" y="50"/>
                </a:lnTo>
                <a:lnTo>
                  <a:pt x="377" y="49"/>
                </a:lnTo>
                <a:lnTo>
                  <a:pt x="378" y="49"/>
                </a:lnTo>
                <a:lnTo>
                  <a:pt x="378" y="48"/>
                </a:lnTo>
                <a:lnTo>
                  <a:pt x="379" y="48"/>
                </a:lnTo>
                <a:lnTo>
                  <a:pt x="379" y="47"/>
                </a:lnTo>
                <a:lnTo>
                  <a:pt x="380" y="47"/>
                </a:lnTo>
                <a:lnTo>
                  <a:pt x="380" y="46"/>
                </a:lnTo>
                <a:lnTo>
                  <a:pt x="381" y="46"/>
                </a:lnTo>
                <a:lnTo>
                  <a:pt x="381" y="45"/>
                </a:lnTo>
                <a:lnTo>
                  <a:pt x="382" y="44"/>
                </a:lnTo>
                <a:lnTo>
                  <a:pt x="382" y="43"/>
                </a:lnTo>
                <a:lnTo>
                  <a:pt x="383" y="43"/>
                </a:lnTo>
                <a:lnTo>
                  <a:pt x="383" y="42"/>
                </a:lnTo>
                <a:lnTo>
                  <a:pt x="384" y="41"/>
                </a:lnTo>
                <a:lnTo>
                  <a:pt x="384" y="40"/>
                </a:lnTo>
                <a:lnTo>
                  <a:pt x="385" y="40"/>
                </a:lnTo>
                <a:lnTo>
                  <a:pt x="385" y="39"/>
                </a:lnTo>
                <a:lnTo>
                  <a:pt x="386" y="38"/>
                </a:lnTo>
                <a:lnTo>
                  <a:pt x="386" y="38"/>
                </a:lnTo>
                <a:lnTo>
                  <a:pt x="387" y="37"/>
                </a:lnTo>
                <a:lnTo>
                  <a:pt x="387" y="36"/>
                </a:lnTo>
                <a:lnTo>
                  <a:pt x="388" y="36"/>
                </a:lnTo>
                <a:lnTo>
                  <a:pt x="388" y="35"/>
                </a:lnTo>
                <a:lnTo>
                  <a:pt x="389" y="35"/>
                </a:lnTo>
                <a:lnTo>
                  <a:pt x="389" y="34"/>
                </a:lnTo>
                <a:lnTo>
                  <a:pt x="390" y="34"/>
                </a:lnTo>
                <a:lnTo>
                  <a:pt x="390" y="33"/>
                </a:lnTo>
                <a:lnTo>
                  <a:pt x="391" y="33"/>
                </a:lnTo>
                <a:lnTo>
                  <a:pt x="391" y="32"/>
                </a:lnTo>
                <a:lnTo>
                  <a:pt x="392" y="32"/>
                </a:lnTo>
                <a:lnTo>
                  <a:pt x="392" y="32"/>
                </a:lnTo>
                <a:lnTo>
                  <a:pt x="393" y="32"/>
                </a:lnTo>
                <a:lnTo>
                  <a:pt x="393" y="32"/>
                </a:lnTo>
                <a:lnTo>
                  <a:pt x="394" y="32"/>
                </a:lnTo>
                <a:lnTo>
                  <a:pt x="394" y="32"/>
                </a:lnTo>
                <a:lnTo>
                  <a:pt x="395" y="31"/>
                </a:lnTo>
                <a:lnTo>
                  <a:pt x="395" y="31"/>
                </a:lnTo>
                <a:lnTo>
                  <a:pt x="396" y="31"/>
                </a:lnTo>
                <a:lnTo>
                  <a:pt x="396" y="31"/>
                </a:lnTo>
                <a:lnTo>
                  <a:pt x="397" y="30"/>
                </a:lnTo>
                <a:lnTo>
                  <a:pt x="397" y="30"/>
                </a:lnTo>
                <a:lnTo>
                  <a:pt x="398" y="30"/>
                </a:lnTo>
                <a:lnTo>
                  <a:pt x="398" y="30"/>
                </a:lnTo>
                <a:lnTo>
                  <a:pt x="399" y="30"/>
                </a:lnTo>
                <a:lnTo>
                  <a:pt x="399" y="29"/>
                </a:lnTo>
                <a:lnTo>
                  <a:pt x="400" y="29"/>
                </a:lnTo>
                <a:lnTo>
                  <a:pt x="400" y="29"/>
                </a:lnTo>
                <a:lnTo>
                  <a:pt x="401" y="29"/>
                </a:lnTo>
                <a:lnTo>
                  <a:pt x="401" y="28"/>
                </a:lnTo>
                <a:lnTo>
                  <a:pt x="402" y="28"/>
                </a:lnTo>
                <a:lnTo>
                  <a:pt x="402" y="28"/>
                </a:lnTo>
                <a:lnTo>
                  <a:pt x="403" y="27"/>
                </a:lnTo>
                <a:lnTo>
                  <a:pt x="403" y="27"/>
                </a:lnTo>
                <a:lnTo>
                  <a:pt x="404" y="27"/>
                </a:lnTo>
                <a:lnTo>
                  <a:pt x="404" y="27"/>
                </a:lnTo>
                <a:lnTo>
                  <a:pt x="405" y="27"/>
                </a:lnTo>
                <a:lnTo>
                  <a:pt x="405" y="27"/>
                </a:lnTo>
                <a:lnTo>
                  <a:pt x="406" y="27"/>
                </a:lnTo>
                <a:lnTo>
                  <a:pt x="406" y="27"/>
                </a:lnTo>
                <a:lnTo>
                  <a:pt x="407" y="26"/>
                </a:lnTo>
                <a:lnTo>
                  <a:pt x="407" y="26"/>
                </a:lnTo>
                <a:lnTo>
                  <a:pt x="408" y="26"/>
                </a:lnTo>
                <a:lnTo>
                  <a:pt x="408" y="26"/>
                </a:lnTo>
                <a:lnTo>
                  <a:pt x="409" y="26"/>
                </a:lnTo>
                <a:lnTo>
                  <a:pt x="409" y="25"/>
                </a:lnTo>
                <a:lnTo>
                  <a:pt x="410" y="25"/>
                </a:lnTo>
                <a:lnTo>
                  <a:pt x="410" y="25"/>
                </a:lnTo>
                <a:lnTo>
                  <a:pt x="411" y="25"/>
                </a:lnTo>
                <a:lnTo>
                  <a:pt x="411" y="25"/>
                </a:lnTo>
                <a:lnTo>
                  <a:pt x="412" y="24"/>
                </a:lnTo>
                <a:lnTo>
                  <a:pt x="412" y="24"/>
                </a:lnTo>
                <a:lnTo>
                  <a:pt x="413" y="24"/>
                </a:lnTo>
                <a:lnTo>
                  <a:pt x="413" y="24"/>
                </a:lnTo>
                <a:lnTo>
                  <a:pt x="414" y="23"/>
                </a:lnTo>
                <a:lnTo>
                  <a:pt x="414" y="23"/>
                </a:lnTo>
                <a:lnTo>
                  <a:pt x="415" y="23"/>
                </a:lnTo>
                <a:lnTo>
                  <a:pt x="415" y="22"/>
                </a:lnTo>
                <a:lnTo>
                  <a:pt x="416" y="22"/>
                </a:lnTo>
                <a:lnTo>
                  <a:pt x="416" y="22"/>
                </a:lnTo>
                <a:lnTo>
                  <a:pt x="417" y="22"/>
                </a:lnTo>
                <a:lnTo>
                  <a:pt x="417" y="22"/>
                </a:lnTo>
                <a:lnTo>
                  <a:pt x="418" y="22"/>
                </a:lnTo>
                <a:lnTo>
                  <a:pt x="418" y="22"/>
                </a:lnTo>
                <a:lnTo>
                  <a:pt x="419" y="22"/>
                </a:lnTo>
                <a:lnTo>
                  <a:pt x="419" y="22"/>
                </a:lnTo>
                <a:lnTo>
                  <a:pt x="420" y="21"/>
                </a:lnTo>
                <a:lnTo>
                  <a:pt x="420" y="21"/>
                </a:lnTo>
                <a:lnTo>
                  <a:pt x="421" y="21"/>
                </a:lnTo>
                <a:lnTo>
                  <a:pt x="421" y="21"/>
                </a:lnTo>
                <a:lnTo>
                  <a:pt x="422" y="21"/>
                </a:lnTo>
                <a:lnTo>
                  <a:pt x="422" y="21"/>
                </a:lnTo>
                <a:lnTo>
                  <a:pt x="423" y="21"/>
                </a:lnTo>
                <a:lnTo>
                  <a:pt x="423" y="21"/>
                </a:lnTo>
                <a:lnTo>
                  <a:pt x="424" y="22"/>
                </a:lnTo>
                <a:lnTo>
                  <a:pt x="424" y="22"/>
                </a:lnTo>
                <a:lnTo>
                  <a:pt x="425" y="22"/>
                </a:lnTo>
                <a:lnTo>
                  <a:pt x="425" y="22"/>
                </a:lnTo>
                <a:lnTo>
                  <a:pt x="426" y="22"/>
                </a:lnTo>
                <a:lnTo>
                  <a:pt x="426" y="22"/>
                </a:lnTo>
                <a:lnTo>
                  <a:pt x="427" y="22"/>
                </a:lnTo>
                <a:lnTo>
                  <a:pt x="427" y="22"/>
                </a:lnTo>
                <a:lnTo>
                  <a:pt x="428" y="23"/>
                </a:lnTo>
                <a:lnTo>
                  <a:pt x="428" y="23"/>
                </a:lnTo>
                <a:lnTo>
                  <a:pt x="429" y="23"/>
                </a:lnTo>
                <a:lnTo>
                  <a:pt x="429" y="23"/>
                </a:lnTo>
                <a:lnTo>
                  <a:pt x="430" y="24"/>
                </a:lnTo>
                <a:lnTo>
                  <a:pt x="430" y="24"/>
                </a:lnTo>
                <a:lnTo>
                  <a:pt x="431" y="24"/>
                </a:lnTo>
                <a:lnTo>
                  <a:pt x="431" y="25"/>
                </a:lnTo>
                <a:lnTo>
                  <a:pt x="432" y="25"/>
                </a:lnTo>
                <a:lnTo>
                  <a:pt x="432" y="26"/>
                </a:lnTo>
                <a:lnTo>
                  <a:pt x="433" y="26"/>
                </a:lnTo>
                <a:lnTo>
                  <a:pt x="433" y="26"/>
                </a:lnTo>
                <a:lnTo>
                  <a:pt x="434" y="27"/>
                </a:lnTo>
                <a:lnTo>
                  <a:pt x="434" y="27"/>
                </a:lnTo>
                <a:lnTo>
                  <a:pt x="435" y="28"/>
                </a:lnTo>
                <a:lnTo>
                  <a:pt x="435" y="29"/>
                </a:lnTo>
                <a:lnTo>
                  <a:pt x="436" y="30"/>
                </a:lnTo>
                <a:lnTo>
                  <a:pt x="437" y="30"/>
                </a:lnTo>
                <a:lnTo>
                  <a:pt x="437" y="31"/>
                </a:lnTo>
                <a:lnTo>
                  <a:pt x="438" y="32"/>
                </a:lnTo>
                <a:lnTo>
                  <a:pt x="438" y="32"/>
                </a:lnTo>
                <a:lnTo>
                  <a:pt x="439" y="33"/>
                </a:lnTo>
                <a:lnTo>
                  <a:pt x="439" y="33"/>
                </a:lnTo>
                <a:lnTo>
                  <a:pt x="440" y="34"/>
                </a:lnTo>
                <a:lnTo>
                  <a:pt x="440" y="34"/>
                </a:lnTo>
                <a:lnTo>
                  <a:pt x="441" y="35"/>
                </a:lnTo>
                <a:lnTo>
                  <a:pt x="441" y="36"/>
                </a:lnTo>
                <a:lnTo>
                  <a:pt x="442" y="36"/>
                </a:lnTo>
                <a:lnTo>
                  <a:pt x="442" y="37"/>
                </a:lnTo>
                <a:lnTo>
                  <a:pt x="443" y="38"/>
                </a:lnTo>
                <a:lnTo>
                  <a:pt x="443" y="39"/>
                </a:lnTo>
                <a:lnTo>
                  <a:pt x="444" y="39"/>
                </a:lnTo>
                <a:lnTo>
                  <a:pt x="444" y="40"/>
                </a:lnTo>
                <a:lnTo>
                  <a:pt x="445" y="41"/>
                </a:lnTo>
                <a:lnTo>
                  <a:pt x="445" y="41"/>
                </a:lnTo>
                <a:lnTo>
                  <a:pt x="446" y="42"/>
                </a:lnTo>
                <a:lnTo>
                  <a:pt x="446" y="43"/>
                </a:lnTo>
                <a:lnTo>
                  <a:pt x="447" y="43"/>
                </a:lnTo>
                <a:lnTo>
                  <a:pt x="447" y="44"/>
                </a:lnTo>
                <a:lnTo>
                  <a:pt x="448" y="44"/>
                </a:lnTo>
                <a:lnTo>
                  <a:pt x="448" y="44"/>
                </a:lnTo>
                <a:lnTo>
                  <a:pt x="449" y="45"/>
                </a:lnTo>
                <a:lnTo>
                  <a:pt x="449" y="45"/>
                </a:lnTo>
                <a:lnTo>
                  <a:pt x="450" y="46"/>
                </a:lnTo>
                <a:lnTo>
                  <a:pt x="450" y="46"/>
                </a:lnTo>
                <a:lnTo>
                  <a:pt x="451" y="46"/>
                </a:lnTo>
                <a:lnTo>
                  <a:pt x="451" y="46"/>
                </a:lnTo>
                <a:lnTo>
                  <a:pt x="452" y="46"/>
                </a:lnTo>
                <a:lnTo>
                  <a:pt x="452" y="46"/>
                </a:lnTo>
                <a:lnTo>
                  <a:pt x="453" y="46"/>
                </a:lnTo>
                <a:lnTo>
                  <a:pt x="453" y="46"/>
                </a:lnTo>
                <a:lnTo>
                  <a:pt x="454" y="46"/>
                </a:lnTo>
                <a:lnTo>
                  <a:pt x="454" y="46"/>
                </a:lnTo>
                <a:lnTo>
                  <a:pt x="455" y="45"/>
                </a:lnTo>
                <a:lnTo>
                  <a:pt x="455" y="45"/>
                </a:lnTo>
                <a:lnTo>
                  <a:pt x="456" y="45"/>
                </a:lnTo>
                <a:lnTo>
                  <a:pt x="456" y="45"/>
                </a:lnTo>
                <a:lnTo>
                  <a:pt x="457" y="45"/>
                </a:lnTo>
                <a:lnTo>
                  <a:pt x="457" y="44"/>
                </a:lnTo>
                <a:lnTo>
                  <a:pt x="458" y="44"/>
                </a:lnTo>
                <a:lnTo>
                  <a:pt x="458" y="44"/>
                </a:lnTo>
                <a:lnTo>
                  <a:pt x="459" y="43"/>
                </a:lnTo>
                <a:lnTo>
                  <a:pt x="459" y="43"/>
                </a:lnTo>
                <a:lnTo>
                  <a:pt x="460" y="42"/>
                </a:lnTo>
                <a:lnTo>
                  <a:pt x="460" y="42"/>
                </a:lnTo>
                <a:lnTo>
                  <a:pt x="461" y="41"/>
                </a:lnTo>
                <a:lnTo>
                  <a:pt x="461" y="41"/>
                </a:lnTo>
                <a:lnTo>
                  <a:pt x="462" y="40"/>
                </a:lnTo>
                <a:lnTo>
                  <a:pt x="462" y="40"/>
                </a:lnTo>
                <a:lnTo>
                  <a:pt x="463" y="40"/>
                </a:lnTo>
                <a:lnTo>
                  <a:pt x="463" y="39"/>
                </a:lnTo>
                <a:lnTo>
                  <a:pt x="464" y="39"/>
                </a:lnTo>
                <a:lnTo>
                  <a:pt x="464" y="38"/>
                </a:lnTo>
                <a:lnTo>
                  <a:pt x="465" y="38"/>
                </a:lnTo>
                <a:lnTo>
                  <a:pt x="465" y="37"/>
                </a:lnTo>
                <a:lnTo>
                  <a:pt x="466" y="36"/>
                </a:lnTo>
                <a:lnTo>
                  <a:pt x="466" y="36"/>
                </a:lnTo>
                <a:lnTo>
                  <a:pt x="467" y="35"/>
                </a:lnTo>
                <a:lnTo>
                  <a:pt x="467" y="35"/>
                </a:lnTo>
                <a:lnTo>
                  <a:pt x="468" y="34"/>
                </a:lnTo>
                <a:lnTo>
                  <a:pt x="468" y="34"/>
                </a:lnTo>
                <a:lnTo>
                  <a:pt x="469" y="33"/>
                </a:lnTo>
                <a:lnTo>
                  <a:pt x="469" y="33"/>
                </a:lnTo>
                <a:lnTo>
                  <a:pt x="470" y="33"/>
                </a:lnTo>
                <a:lnTo>
                  <a:pt x="470" y="32"/>
                </a:lnTo>
                <a:lnTo>
                  <a:pt x="471" y="32"/>
                </a:lnTo>
                <a:lnTo>
                  <a:pt x="471" y="32"/>
                </a:lnTo>
                <a:lnTo>
                  <a:pt x="472" y="31"/>
                </a:lnTo>
                <a:lnTo>
                  <a:pt x="472" y="31"/>
                </a:lnTo>
                <a:lnTo>
                  <a:pt x="473" y="31"/>
                </a:lnTo>
                <a:lnTo>
                  <a:pt x="473" y="31"/>
                </a:lnTo>
                <a:lnTo>
                  <a:pt x="474" y="31"/>
                </a:lnTo>
                <a:lnTo>
                  <a:pt x="474" y="31"/>
                </a:lnTo>
                <a:lnTo>
                  <a:pt x="475" y="32"/>
                </a:lnTo>
                <a:lnTo>
                  <a:pt x="475" y="32"/>
                </a:lnTo>
                <a:lnTo>
                  <a:pt x="476" y="32"/>
                </a:lnTo>
                <a:lnTo>
                  <a:pt x="476" y="32"/>
                </a:lnTo>
                <a:lnTo>
                  <a:pt x="477" y="32"/>
                </a:lnTo>
                <a:lnTo>
                  <a:pt x="477" y="32"/>
                </a:lnTo>
                <a:lnTo>
                  <a:pt x="478" y="33"/>
                </a:lnTo>
                <a:lnTo>
                  <a:pt x="478" y="33"/>
                </a:lnTo>
                <a:lnTo>
                  <a:pt x="479" y="33"/>
                </a:lnTo>
                <a:lnTo>
                  <a:pt x="479" y="33"/>
                </a:lnTo>
                <a:lnTo>
                  <a:pt x="480" y="34"/>
                </a:lnTo>
                <a:lnTo>
                  <a:pt x="480" y="34"/>
                </a:lnTo>
                <a:lnTo>
                  <a:pt x="481" y="35"/>
                </a:lnTo>
                <a:lnTo>
                  <a:pt x="481" y="36"/>
                </a:lnTo>
                <a:lnTo>
                  <a:pt x="482" y="36"/>
                </a:lnTo>
                <a:lnTo>
                  <a:pt x="482" y="37"/>
                </a:lnTo>
                <a:lnTo>
                  <a:pt x="483" y="37"/>
                </a:lnTo>
                <a:lnTo>
                  <a:pt x="483" y="38"/>
                </a:lnTo>
                <a:lnTo>
                  <a:pt x="484" y="39"/>
                </a:lnTo>
                <a:lnTo>
                  <a:pt x="484" y="39"/>
                </a:lnTo>
                <a:lnTo>
                  <a:pt x="485" y="40"/>
                </a:lnTo>
                <a:lnTo>
                  <a:pt x="485" y="41"/>
                </a:lnTo>
                <a:lnTo>
                  <a:pt x="486" y="42"/>
                </a:lnTo>
                <a:lnTo>
                  <a:pt x="486" y="43"/>
                </a:lnTo>
                <a:lnTo>
                  <a:pt x="487" y="45"/>
                </a:lnTo>
                <a:lnTo>
                  <a:pt x="487" y="46"/>
                </a:lnTo>
                <a:lnTo>
                  <a:pt x="488" y="47"/>
                </a:lnTo>
                <a:lnTo>
                  <a:pt x="488" y="48"/>
                </a:lnTo>
                <a:lnTo>
                  <a:pt x="489" y="49"/>
                </a:lnTo>
                <a:lnTo>
                  <a:pt x="489" y="50"/>
                </a:lnTo>
                <a:lnTo>
                  <a:pt x="490" y="51"/>
                </a:lnTo>
                <a:lnTo>
                  <a:pt x="490" y="52"/>
                </a:lnTo>
                <a:lnTo>
                  <a:pt x="491" y="53"/>
                </a:lnTo>
                <a:lnTo>
                  <a:pt x="491" y="54"/>
                </a:lnTo>
                <a:lnTo>
                  <a:pt x="492" y="54"/>
                </a:lnTo>
                <a:lnTo>
                  <a:pt x="492" y="55"/>
                </a:lnTo>
                <a:lnTo>
                  <a:pt x="493" y="56"/>
                </a:lnTo>
                <a:lnTo>
                  <a:pt x="493" y="57"/>
                </a:lnTo>
                <a:lnTo>
                  <a:pt x="494" y="58"/>
                </a:lnTo>
                <a:lnTo>
                  <a:pt x="494" y="59"/>
                </a:lnTo>
                <a:lnTo>
                  <a:pt x="495" y="59"/>
                </a:lnTo>
                <a:lnTo>
                  <a:pt x="495" y="60"/>
                </a:lnTo>
                <a:lnTo>
                  <a:pt x="496" y="61"/>
                </a:lnTo>
                <a:lnTo>
                  <a:pt x="496" y="61"/>
                </a:lnTo>
                <a:lnTo>
                  <a:pt x="497" y="62"/>
                </a:lnTo>
                <a:lnTo>
                  <a:pt x="497" y="63"/>
                </a:lnTo>
                <a:lnTo>
                  <a:pt x="498" y="64"/>
                </a:lnTo>
                <a:lnTo>
                  <a:pt x="498" y="65"/>
                </a:lnTo>
                <a:lnTo>
                  <a:pt x="499" y="65"/>
                </a:lnTo>
                <a:lnTo>
                  <a:pt x="500" y="66"/>
                </a:lnTo>
                <a:lnTo>
                  <a:pt x="500" y="67"/>
                </a:lnTo>
                <a:lnTo>
                  <a:pt x="501" y="68"/>
                </a:lnTo>
                <a:lnTo>
                  <a:pt x="501" y="69"/>
                </a:lnTo>
                <a:lnTo>
                  <a:pt x="502" y="70"/>
                </a:lnTo>
                <a:lnTo>
                  <a:pt x="502" y="71"/>
                </a:lnTo>
                <a:lnTo>
                  <a:pt x="503" y="71"/>
                </a:lnTo>
                <a:lnTo>
                  <a:pt x="503" y="72"/>
                </a:lnTo>
                <a:lnTo>
                  <a:pt x="504" y="73"/>
                </a:lnTo>
                <a:lnTo>
                  <a:pt x="504" y="74"/>
                </a:lnTo>
                <a:lnTo>
                  <a:pt x="505" y="74"/>
                </a:lnTo>
                <a:lnTo>
                  <a:pt x="505" y="75"/>
                </a:lnTo>
                <a:lnTo>
                  <a:pt x="506" y="76"/>
                </a:lnTo>
                <a:lnTo>
                  <a:pt x="506" y="77"/>
                </a:lnTo>
                <a:lnTo>
                  <a:pt x="507" y="77"/>
                </a:lnTo>
                <a:lnTo>
                  <a:pt x="507" y="78"/>
                </a:lnTo>
                <a:lnTo>
                  <a:pt x="508" y="79"/>
                </a:lnTo>
                <a:lnTo>
                  <a:pt x="508" y="79"/>
                </a:lnTo>
                <a:lnTo>
                  <a:pt x="509" y="80"/>
                </a:lnTo>
                <a:lnTo>
                  <a:pt x="509" y="80"/>
                </a:lnTo>
                <a:lnTo>
                  <a:pt x="510" y="81"/>
                </a:lnTo>
                <a:lnTo>
                  <a:pt x="510" y="81"/>
                </a:lnTo>
                <a:lnTo>
                  <a:pt x="511" y="82"/>
                </a:lnTo>
                <a:lnTo>
                  <a:pt x="511" y="82"/>
                </a:lnTo>
                <a:lnTo>
                  <a:pt x="512" y="82"/>
                </a:lnTo>
                <a:lnTo>
                  <a:pt x="512" y="83"/>
                </a:lnTo>
                <a:lnTo>
                  <a:pt x="513" y="83"/>
                </a:lnTo>
                <a:lnTo>
                  <a:pt x="513" y="83"/>
                </a:lnTo>
                <a:lnTo>
                  <a:pt x="514" y="83"/>
                </a:lnTo>
                <a:lnTo>
                  <a:pt x="514" y="83"/>
                </a:lnTo>
                <a:lnTo>
                  <a:pt x="515" y="82"/>
                </a:lnTo>
                <a:lnTo>
                  <a:pt x="515" y="82"/>
                </a:lnTo>
                <a:lnTo>
                  <a:pt x="516" y="82"/>
                </a:lnTo>
                <a:lnTo>
                  <a:pt x="516" y="82"/>
                </a:lnTo>
                <a:lnTo>
                  <a:pt x="517" y="82"/>
                </a:lnTo>
                <a:lnTo>
                  <a:pt x="517" y="81"/>
                </a:lnTo>
                <a:lnTo>
                  <a:pt x="518" y="81"/>
                </a:lnTo>
                <a:lnTo>
                  <a:pt x="518" y="81"/>
                </a:lnTo>
                <a:lnTo>
                  <a:pt x="519" y="81"/>
                </a:lnTo>
                <a:lnTo>
                  <a:pt x="519" y="80"/>
                </a:lnTo>
                <a:lnTo>
                  <a:pt x="520" y="80"/>
                </a:lnTo>
                <a:lnTo>
                  <a:pt x="520" y="79"/>
                </a:lnTo>
                <a:lnTo>
                  <a:pt x="521" y="79"/>
                </a:lnTo>
                <a:lnTo>
                  <a:pt x="521" y="78"/>
                </a:lnTo>
                <a:lnTo>
                  <a:pt x="522" y="78"/>
                </a:lnTo>
                <a:lnTo>
                  <a:pt x="522" y="77"/>
                </a:lnTo>
                <a:lnTo>
                  <a:pt x="523" y="76"/>
                </a:lnTo>
                <a:lnTo>
                  <a:pt x="523" y="76"/>
                </a:lnTo>
                <a:lnTo>
                  <a:pt x="524" y="75"/>
                </a:lnTo>
                <a:lnTo>
                  <a:pt x="524" y="75"/>
                </a:lnTo>
                <a:lnTo>
                  <a:pt x="525" y="74"/>
                </a:lnTo>
                <a:lnTo>
                  <a:pt x="525" y="73"/>
                </a:lnTo>
                <a:lnTo>
                  <a:pt x="526" y="73"/>
                </a:lnTo>
                <a:lnTo>
                  <a:pt x="526" y="72"/>
                </a:lnTo>
                <a:lnTo>
                  <a:pt x="527" y="71"/>
                </a:lnTo>
                <a:lnTo>
                  <a:pt x="527" y="70"/>
                </a:lnTo>
                <a:lnTo>
                  <a:pt x="528" y="69"/>
                </a:lnTo>
                <a:lnTo>
                  <a:pt x="528" y="68"/>
                </a:lnTo>
                <a:lnTo>
                  <a:pt x="529" y="67"/>
                </a:lnTo>
                <a:lnTo>
                  <a:pt x="529" y="66"/>
                </a:lnTo>
                <a:lnTo>
                  <a:pt x="530" y="65"/>
                </a:lnTo>
                <a:lnTo>
                  <a:pt x="530" y="65"/>
                </a:lnTo>
                <a:lnTo>
                  <a:pt x="531" y="64"/>
                </a:lnTo>
                <a:lnTo>
                  <a:pt x="531" y="63"/>
                </a:lnTo>
                <a:lnTo>
                  <a:pt x="532" y="62"/>
                </a:lnTo>
                <a:lnTo>
                  <a:pt x="532" y="61"/>
                </a:lnTo>
                <a:lnTo>
                  <a:pt x="533" y="59"/>
                </a:lnTo>
                <a:lnTo>
                  <a:pt x="533" y="58"/>
                </a:lnTo>
                <a:lnTo>
                  <a:pt x="534" y="57"/>
                </a:lnTo>
                <a:lnTo>
                  <a:pt x="534" y="56"/>
                </a:lnTo>
                <a:lnTo>
                  <a:pt x="535" y="55"/>
                </a:lnTo>
                <a:lnTo>
                  <a:pt x="535" y="54"/>
                </a:lnTo>
                <a:lnTo>
                  <a:pt x="536" y="54"/>
                </a:lnTo>
                <a:lnTo>
                  <a:pt x="536" y="53"/>
                </a:lnTo>
                <a:lnTo>
                  <a:pt x="537" y="53"/>
                </a:lnTo>
                <a:lnTo>
                  <a:pt x="537" y="52"/>
                </a:lnTo>
                <a:lnTo>
                  <a:pt x="538" y="52"/>
                </a:lnTo>
                <a:lnTo>
                  <a:pt x="538" y="51"/>
                </a:lnTo>
                <a:lnTo>
                  <a:pt x="539" y="51"/>
                </a:lnTo>
                <a:lnTo>
                  <a:pt x="539" y="51"/>
                </a:lnTo>
                <a:lnTo>
                  <a:pt x="540" y="51"/>
                </a:lnTo>
                <a:lnTo>
                  <a:pt x="540" y="50"/>
                </a:lnTo>
                <a:lnTo>
                  <a:pt x="541" y="50"/>
                </a:lnTo>
                <a:lnTo>
                  <a:pt x="541" y="50"/>
                </a:lnTo>
                <a:lnTo>
                  <a:pt x="542" y="50"/>
                </a:lnTo>
                <a:lnTo>
                  <a:pt x="542" y="50"/>
                </a:lnTo>
                <a:lnTo>
                  <a:pt x="543" y="50"/>
                </a:lnTo>
                <a:lnTo>
                  <a:pt x="543" y="51"/>
                </a:lnTo>
                <a:lnTo>
                  <a:pt x="544" y="51"/>
                </a:lnTo>
                <a:lnTo>
                  <a:pt x="544" y="51"/>
                </a:lnTo>
                <a:lnTo>
                  <a:pt x="545" y="51"/>
                </a:lnTo>
                <a:lnTo>
                  <a:pt x="545" y="52"/>
                </a:lnTo>
                <a:lnTo>
                  <a:pt x="546" y="52"/>
                </a:lnTo>
                <a:lnTo>
                  <a:pt x="546" y="52"/>
                </a:lnTo>
                <a:lnTo>
                  <a:pt x="547" y="52"/>
                </a:lnTo>
                <a:lnTo>
                  <a:pt x="547" y="52"/>
                </a:lnTo>
                <a:lnTo>
                  <a:pt x="548" y="53"/>
                </a:lnTo>
                <a:lnTo>
                  <a:pt x="548" y="53"/>
                </a:lnTo>
                <a:lnTo>
                  <a:pt x="549" y="53"/>
                </a:lnTo>
                <a:lnTo>
                  <a:pt x="549" y="54"/>
                </a:lnTo>
                <a:lnTo>
                  <a:pt x="550" y="54"/>
                </a:lnTo>
                <a:lnTo>
                  <a:pt x="550" y="55"/>
                </a:lnTo>
                <a:lnTo>
                  <a:pt x="551" y="55"/>
                </a:lnTo>
                <a:lnTo>
                  <a:pt x="551" y="56"/>
                </a:lnTo>
                <a:lnTo>
                  <a:pt x="552" y="56"/>
                </a:lnTo>
                <a:lnTo>
                  <a:pt x="552" y="56"/>
                </a:lnTo>
                <a:lnTo>
                  <a:pt x="553" y="57"/>
                </a:lnTo>
                <a:lnTo>
                  <a:pt x="553" y="57"/>
                </a:lnTo>
                <a:lnTo>
                  <a:pt x="554" y="58"/>
                </a:lnTo>
                <a:lnTo>
                  <a:pt x="554" y="58"/>
                </a:lnTo>
                <a:lnTo>
                  <a:pt x="555" y="59"/>
                </a:lnTo>
                <a:lnTo>
                  <a:pt x="555" y="59"/>
                </a:lnTo>
                <a:lnTo>
                  <a:pt x="556" y="60"/>
                </a:lnTo>
                <a:lnTo>
                  <a:pt x="556" y="60"/>
                </a:lnTo>
                <a:lnTo>
                  <a:pt x="557" y="60"/>
                </a:lnTo>
                <a:lnTo>
                  <a:pt x="557" y="61"/>
                </a:lnTo>
                <a:lnTo>
                  <a:pt x="558" y="61"/>
                </a:lnTo>
                <a:lnTo>
                  <a:pt x="558" y="61"/>
                </a:lnTo>
                <a:lnTo>
                  <a:pt x="559" y="62"/>
                </a:lnTo>
                <a:lnTo>
                  <a:pt x="559" y="62"/>
                </a:lnTo>
                <a:lnTo>
                  <a:pt x="560" y="62"/>
                </a:lnTo>
                <a:lnTo>
                  <a:pt x="560" y="62"/>
                </a:lnTo>
                <a:lnTo>
                  <a:pt x="561" y="63"/>
                </a:lnTo>
                <a:lnTo>
                  <a:pt x="561" y="63"/>
                </a:lnTo>
                <a:lnTo>
                  <a:pt x="562" y="63"/>
                </a:lnTo>
                <a:lnTo>
                  <a:pt x="562" y="64"/>
                </a:lnTo>
                <a:lnTo>
                  <a:pt x="563" y="64"/>
                </a:lnTo>
                <a:lnTo>
                  <a:pt x="564" y="65"/>
                </a:lnTo>
                <a:lnTo>
                  <a:pt x="564" y="65"/>
                </a:lnTo>
                <a:lnTo>
                  <a:pt x="565" y="65"/>
                </a:lnTo>
                <a:lnTo>
                  <a:pt x="565" y="65"/>
                </a:lnTo>
                <a:lnTo>
                  <a:pt x="566" y="65"/>
                </a:lnTo>
                <a:lnTo>
                  <a:pt x="566" y="65"/>
                </a:lnTo>
                <a:lnTo>
                  <a:pt x="567" y="65"/>
                </a:lnTo>
                <a:lnTo>
                  <a:pt x="567" y="65"/>
                </a:lnTo>
                <a:lnTo>
                  <a:pt x="568" y="65"/>
                </a:lnTo>
                <a:lnTo>
                  <a:pt x="568" y="65"/>
                </a:lnTo>
                <a:lnTo>
                  <a:pt x="569" y="65"/>
                </a:lnTo>
                <a:lnTo>
                  <a:pt x="569" y="65"/>
                </a:lnTo>
                <a:lnTo>
                  <a:pt x="570" y="65"/>
                </a:lnTo>
                <a:lnTo>
                  <a:pt x="570" y="65"/>
                </a:lnTo>
                <a:lnTo>
                  <a:pt x="571" y="64"/>
                </a:lnTo>
                <a:lnTo>
                  <a:pt x="571" y="64"/>
                </a:lnTo>
                <a:lnTo>
                  <a:pt x="572" y="63"/>
                </a:lnTo>
                <a:lnTo>
                  <a:pt x="572" y="63"/>
                </a:lnTo>
                <a:lnTo>
                  <a:pt x="573" y="63"/>
                </a:lnTo>
                <a:lnTo>
                  <a:pt x="573" y="62"/>
                </a:lnTo>
                <a:lnTo>
                  <a:pt x="574" y="62"/>
                </a:lnTo>
                <a:lnTo>
                  <a:pt x="574" y="61"/>
                </a:lnTo>
                <a:lnTo>
                  <a:pt x="575" y="61"/>
                </a:lnTo>
                <a:lnTo>
                  <a:pt x="575" y="60"/>
                </a:lnTo>
                <a:lnTo>
                  <a:pt x="576" y="60"/>
                </a:lnTo>
                <a:lnTo>
                  <a:pt x="576" y="59"/>
                </a:lnTo>
                <a:lnTo>
                  <a:pt x="577" y="58"/>
                </a:lnTo>
                <a:lnTo>
                  <a:pt x="577" y="58"/>
                </a:lnTo>
                <a:lnTo>
                  <a:pt x="578" y="57"/>
                </a:lnTo>
                <a:lnTo>
                  <a:pt x="578" y="56"/>
                </a:lnTo>
                <a:lnTo>
                  <a:pt x="579" y="55"/>
                </a:lnTo>
                <a:lnTo>
                  <a:pt x="579" y="55"/>
                </a:lnTo>
                <a:lnTo>
                  <a:pt x="580" y="54"/>
                </a:lnTo>
                <a:lnTo>
                  <a:pt x="580" y="53"/>
                </a:lnTo>
                <a:lnTo>
                  <a:pt x="581" y="53"/>
                </a:lnTo>
                <a:lnTo>
                  <a:pt x="581" y="52"/>
                </a:lnTo>
                <a:lnTo>
                  <a:pt x="582" y="51"/>
                </a:lnTo>
                <a:lnTo>
                  <a:pt x="582" y="50"/>
                </a:lnTo>
                <a:lnTo>
                  <a:pt x="583" y="49"/>
                </a:lnTo>
                <a:lnTo>
                  <a:pt x="583" y="49"/>
                </a:lnTo>
                <a:lnTo>
                  <a:pt x="584" y="48"/>
                </a:lnTo>
                <a:lnTo>
                  <a:pt x="584" y="47"/>
                </a:lnTo>
                <a:lnTo>
                  <a:pt x="585" y="46"/>
                </a:lnTo>
                <a:lnTo>
                  <a:pt x="585" y="45"/>
                </a:lnTo>
                <a:lnTo>
                  <a:pt x="586" y="44"/>
                </a:lnTo>
                <a:lnTo>
                  <a:pt x="586" y="44"/>
                </a:lnTo>
                <a:lnTo>
                  <a:pt x="587" y="43"/>
                </a:lnTo>
                <a:lnTo>
                  <a:pt x="587" y="42"/>
                </a:lnTo>
                <a:lnTo>
                  <a:pt x="588" y="41"/>
                </a:lnTo>
                <a:lnTo>
                  <a:pt x="588" y="41"/>
                </a:lnTo>
                <a:lnTo>
                  <a:pt x="589" y="40"/>
                </a:lnTo>
                <a:lnTo>
                  <a:pt x="589" y="39"/>
                </a:lnTo>
                <a:lnTo>
                  <a:pt x="590" y="38"/>
                </a:lnTo>
                <a:lnTo>
                  <a:pt x="590" y="37"/>
                </a:lnTo>
                <a:lnTo>
                  <a:pt x="591" y="36"/>
                </a:lnTo>
                <a:lnTo>
                  <a:pt x="591" y="36"/>
                </a:lnTo>
                <a:lnTo>
                  <a:pt x="592" y="35"/>
                </a:lnTo>
                <a:lnTo>
                  <a:pt x="592" y="34"/>
                </a:lnTo>
                <a:lnTo>
                  <a:pt x="593" y="34"/>
                </a:lnTo>
                <a:lnTo>
                  <a:pt x="593" y="33"/>
                </a:lnTo>
                <a:lnTo>
                  <a:pt x="594" y="33"/>
                </a:lnTo>
                <a:lnTo>
                  <a:pt x="594" y="33"/>
                </a:lnTo>
                <a:lnTo>
                  <a:pt x="595" y="32"/>
                </a:lnTo>
                <a:lnTo>
                  <a:pt x="595" y="32"/>
                </a:lnTo>
                <a:lnTo>
                  <a:pt x="596" y="31"/>
                </a:lnTo>
                <a:lnTo>
                  <a:pt x="596" y="31"/>
                </a:lnTo>
                <a:lnTo>
                  <a:pt x="597" y="31"/>
                </a:lnTo>
                <a:lnTo>
                  <a:pt x="597" y="30"/>
                </a:lnTo>
                <a:lnTo>
                  <a:pt x="598" y="30"/>
                </a:lnTo>
                <a:lnTo>
                  <a:pt x="598" y="30"/>
                </a:lnTo>
                <a:lnTo>
                  <a:pt x="599" y="30"/>
                </a:lnTo>
                <a:lnTo>
                  <a:pt x="599" y="30"/>
                </a:lnTo>
                <a:lnTo>
                  <a:pt x="600" y="30"/>
                </a:lnTo>
                <a:lnTo>
                  <a:pt x="600" y="30"/>
                </a:lnTo>
                <a:lnTo>
                  <a:pt x="601" y="30"/>
                </a:lnTo>
                <a:lnTo>
                  <a:pt x="601" y="31"/>
                </a:lnTo>
                <a:lnTo>
                  <a:pt x="602" y="31"/>
                </a:lnTo>
                <a:lnTo>
                  <a:pt x="602" y="31"/>
                </a:lnTo>
                <a:lnTo>
                  <a:pt x="603" y="31"/>
                </a:lnTo>
                <a:lnTo>
                  <a:pt x="603" y="31"/>
                </a:lnTo>
                <a:lnTo>
                  <a:pt x="604" y="31"/>
                </a:lnTo>
                <a:lnTo>
                  <a:pt x="604" y="32"/>
                </a:lnTo>
                <a:lnTo>
                  <a:pt x="605" y="32"/>
                </a:lnTo>
                <a:lnTo>
                  <a:pt x="605" y="32"/>
                </a:lnTo>
                <a:lnTo>
                  <a:pt x="606" y="33"/>
                </a:lnTo>
                <a:lnTo>
                  <a:pt x="606" y="33"/>
                </a:lnTo>
                <a:lnTo>
                  <a:pt x="607" y="34"/>
                </a:lnTo>
                <a:lnTo>
                  <a:pt x="607" y="34"/>
                </a:lnTo>
                <a:lnTo>
                  <a:pt x="608" y="34"/>
                </a:lnTo>
                <a:lnTo>
                  <a:pt x="608" y="35"/>
                </a:lnTo>
                <a:lnTo>
                  <a:pt x="609" y="35"/>
                </a:lnTo>
                <a:lnTo>
                  <a:pt x="609" y="35"/>
                </a:lnTo>
                <a:lnTo>
                  <a:pt x="610" y="35"/>
                </a:lnTo>
                <a:lnTo>
                  <a:pt x="610" y="36"/>
                </a:lnTo>
                <a:lnTo>
                  <a:pt x="611" y="36"/>
                </a:lnTo>
                <a:lnTo>
                  <a:pt x="611" y="37"/>
                </a:lnTo>
                <a:lnTo>
                  <a:pt x="612" y="37"/>
                </a:lnTo>
                <a:lnTo>
                  <a:pt x="612" y="37"/>
                </a:lnTo>
                <a:lnTo>
                  <a:pt x="613" y="38"/>
                </a:lnTo>
                <a:lnTo>
                  <a:pt x="613" y="38"/>
                </a:lnTo>
                <a:lnTo>
                  <a:pt x="614" y="39"/>
                </a:lnTo>
                <a:lnTo>
                  <a:pt x="614" y="39"/>
                </a:lnTo>
                <a:lnTo>
                  <a:pt x="615" y="39"/>
                </a:lnTo>
                <a:lnTo>
                  <a:pt x="615" y="40"/>
                </a:lnTo>
                <a:lnTo>
                  <a:pt x="616" y="40"/>
                </a:lnTo>
                <a:lnTo>
                  <a:pt x="616" y="40"/>
                </a:lnTo>
                <a:lnTo>
                  <a:pt x="617" y="41"/>
                </a:lnTo>
                <a:lnTo>
                  <a:pt x="617" y="41"/>
                </a:lnTo>
                <a:lnTo>
                  <a:pt x="618" y="42"/>
                </a:lnTo>
                <a:lnTo>
                  <a:pt x="618" y="42"/>
                </a:lnTo>
                <a:lnTo>
                  <a:pt x="619" y="43"/>
                </a:lnTo>
                <a:lnTo>
                  <a:pt x="619" y="43"/>
                </a:lnTo>
                <a:lnTo>
                  <a:pt x="620" y="44"/>
                </a:lnTo>
                <a:lnTo>
                  <a:pt x="620" y="44"/>
                </a:lnTo>
                <a:lnTo>
                  <a:pt x="621" y="44"/>
                </a:lnTo>
                <a:lnTo>
                  <a:pt x="621" y="44"/>
                </a:lnTo>
                <a:lnTo>
                  <a:pt x="622" y="45"/>
                </a:lnTo>
                <a:lnTo>
                  <a:pt x="622" y="45"/>
                </a:lnTo>
                <a:lnTo>
                  <a:pt x="623" y="45"/>
                </a:lnTo>
                <a:lnTo>
                  <a:pt x="623" y="45"/>
                </a:lnTo>
                <a:lnTo>
                  <a:pt x="624" y="45"/>
                </a:lnTo>
                <a:lnTo>
                  <a:pt x="624" y="46"/>
                </a:lnTo>
                <a:lnTo>
                  <a:pt x="625" y="46"/>
                </a:lnTo>
                <a:lnTo>
                  <a:pt x="625" y="46"/>
                </a:lnTo>
                <a:lnTo>
                  <a:pt x="626" y="46"/>
                </a:lnTo>
                <a:lnTo>
                  <a:pt x="627" y="46"/>
                </a:lnTo>
                <a:lnTo>
                  <a:pt x="627" y="46"/>
                </a:lnTo>
                <a:lnTo>
                  <a:pt x="628" y="46"/>
                </a:lnTo>
                <a:lnTo>
                  <a:pt x="628" y="46"/>
                </a:lnTo>
                <a:lnTo>
                  <a:pt x="629" y="46"/>
                </a:lnTo>
                <a:lnTo>
                  <a:pt x="629" y="46"/>
                </a:lnTo>
                <a:lnTo>
                  <a:pt x="630" y="46"/>
                </a:lnTo>
                <a:lnTo>
                  <a:pt x="630" y="46"/>
                </a:lnTo>
                <a:lnTo>
                  <a:pt x="631" y="46"/>
                </a:lnTo>
                <a:lnTo>
                  <a:pt x="631" y="46"/>
                </a:lnTo>
                <a:lnTo>
                  <a:pt x="632" y="46"/>
                </a:lnTo>
                <a:lnTo>
                  <a:pt x="632" y="46"/>
                </a:lnTo>
                <a:lnTo>
                  <a:pt x="633" y="46"/>
                </a:lnTo>
                <a:lnTo>
                  <a:pt x="633" y="45"/>
                </a:lnTo>
                <a:lnTo>
                  <a:pt x="634" y="45"/>
                </a:lnTo>
                <a:lnTo>
                  <a:pt x="634" y="45"/>
                </a:lnTo>
                <a:lnTo>
                  <a:pt x="635" y="45"/>
                </a:lnTo>
                <a:lnTo>
                  <a:pt x="635" y="45"/>
                </a:lnTo>
                <a:lnTo>
                  <a:pt x="636" y="45"/>
                </a:lnTo>
                <a:lnTo>
                  <a:pt x="636" y="45"/>
                </a:lnTo>
                <a:lnTo>
                  <a:pt x="637" y="45"/>
                </a:lnTo>
                <a:lnTo>
                  <a:pt x="637" y="45"/>
                </a:lnTo>
                <a:lnTo>
                  <a:pt x="638" y="44"/>
                </a:lnTo>
                <a:lnTo>
                  <a:pt x="638" y="44"/>
                </a:lnTo>
                <a:lnTo>
                  <a:pt x="639" y="44"/>
                </a:lnTo>
                <a:lnTo>
                  <a:pt x="639" y="44"/>
                </a:lnTo>
                <a:lnTo>
                  <a:pt x="640" y="44"/>
                </a:lnTo>
                <a:lnTo>
                  <a:pt x="640" y="44"/>
                </a:lnTo>
                <a:lnTo>
                  <a:pt x="641" y="44"/>
                </a:lnTo>
                <a:lnTo>
                  <a:pt x="641" y="43"/>
                </a:lnTo>
                <a:lnTo>
                  <a:pt x="642" y="43"/>
                </a:lnTo>
                <a:lnTo>
                  <a:pt x="642" y="43"/>
                </a:lnTo>
                <a:lnTo>
                  <a:pt x="643" y="43"/>
                </a:lnTo>
                <a:lnTo>
                  <a:pt x="643" y="43"/>
                </a:lnTo>
                <a:lnTo>
                  <a:pt x="644" y="43"/>
                </a:lnTo>
                <a:lnTo>
                  <a:pt x="644" y="43"/>
                </a:lnTo>
                <a:lnTo>
                  <a:pt x="645" y="43"/>
                </a:lnTo>
                <a:lnTo>
                  <a:pt x="645" y="43"/>
                </a:lnTo>
                <a:lnTo>
                  <a:pt x="646" y="43"/>
                </a:lnTo>
                <a:lnTo>
                  <a:pt x="646" y="43"/>
                </a:lnTo>
                <a:lnTo>
                  <a:pt x="647" y="43"/>
                </a:lnTo>
                <a:lnTo>
                  <a:pt x="647" y="43"/>
                </a:lnTo>
                <a:lnTo>
                  <a:pt x="648" y="43"/>
                </a:lnTo>
                <a:lnTo>
                  <a:pt x="648" y="43"/>
                </a:lnTo>
                <a:lnTo>
                  <a:pt x="649" y="43"/>
                </a:lnTo>
                <a:lnTo>
                  <a:pt x="649" y="43"/>
                </a:lnTo>
                <a:lnTo>
                  <a:pt x="650" y="43"/>
                </a:lnTo>
                <a:lnTo>
                  <a:pt x="650" y="43"/>
                </a:lnTo>
                <a:lnTo>
                  <a:pt x="651" y="43"/>
                </a:lnTo>
                <a:lnTo>
                  <a:pt x="651" y="43"/>
                </a:lnTo>
                <a:lnTo>
                  <a:pt x="652" y="43"/>
                </a:lnTo>
                <a:lnTo>
                  <a:pt x="652" y="43"/>
                </a:lnTo>
                <a:lnTo>
                  <a:pt x="653" y="43"/>
                </a:lnTo>
                <a:lnTo>
                  <a:pt x="653" y="43"/>
                </a:lnTo>
                <a:lnTo>
                  <a:pt x="654" y="43"/>
                </a:lnTo>
                <a:lnTo>
                  <a:pt x="654" y="43"/>
                </a:lnTo>
                <a:lnTo>
                  <a:pt x="655" y="44"/>
                </a:lnTo>
                <a:lnTo>
                  <a:pt x="655" y="44"/>
                </a:lnTo>
                <a:lnTo>
                  <a:pt x="656" y="44"/>
                </a:lnTo>
                <a:lnTo>
                  <a:pt x="656" y="44"/>
                </a:lnTo>
                <a:lnTo>
                  <a:pt x="657" y="44"/>
                </a:lnTo>
                <a:lnTo>
                  <a:pt x="657" y="44"/>
                </a:lnTo>
                <a:lnTo>
                  <a:pt x="658" y="44"/>
                </a:lnTo>
                <a:lnTo>
                  <a:pt x="658" y="44"/>
                </a:lnTo>
                <a:lnTo>
                  <a:pt x="659" y="44"/>
                </a:lnTo>
                <a:lnTo>
                  <a:pt x="659" y="44"/>
                </a:lnTo>
                <a:lnTo>
                  <a:pt x="660" y="43"/>
                </a:lnTo>
                <a:lnTo>
                  <a:pt x="660" y="43"/>
                </a:lnTo>
                <a:lnTo>
                  <a:pt x="661" y="43"/>
                </a:lnTo>
                <a:lnTo>
                  <a:pt x="661" y="43"/>
                </a:lnTo>
                <a:lnTo>
                  <a:pt x="662" y="43"/>
                </a:lnTo>
                <a:lnTo>
                  <a:pt x="662" y="43"/>
                </a:lnTo>
                <a:lnTo>
                  <a:pt x="663" y="42"/>
                </a:lnTo>
                <a:lnTo>
                  <a:pt x="663" y="42"/>
                </a:lnTo>
                <a:lnTo>
                  <a:pt x="664" y="42"/>
                </a:lnTo>
                <a:lnTo>
                  <a:pt x="664" y="42"/>
                </a:lnTo>
                <a:lnTo>
                  <a:pt x="665" y="41"/>
                </a:lnTo>
                <a:lnTo>
                  <a:pt x="665" y="41"/>
                </a:lnTo>
                <a:lnTo>
                  <a:pt x="666" y="41"/>
                </a:lnTo>
                <a:lnTo>
                  <a:pt x="666" y="40"/>
                </a:lnTo>
                <a:lnTo>
                  <a:pt x="667" y="40"/>
                </a:lnTo>
                <a:lnTo>
                  <a:pt x="667" y="40"/>
                </a:lnTo>
                <a:lnTo>
                  <a:pt x="668" y="39"/>
                </a:lnTo>
                <a:lnTo>
                  <a:pt x="668" y="39"/>
                </a:lnTo>
                <a:lnTo>
                  <a:pt x="669" y="39"/>
                </a:lnTo>
                <a:lnTo>
                  <a:pt x="669" y="39"/>
                </a:lnTo>
                <a:lnTo>
                  <a:pt x="670" y="38"/>
                </a:lnTo>
                <a:lnTo>
                  <a:pt x="670" y="38"/>
                </a:lnTo>
                <a:lnTo>
                  <a:pt x="671" y="37"/>
                </a:lnTo>
                <a:lnTo>
                  <a:pt x="671" y="37"/>
                </a:lnTo>
                <a:lnTo>
                  <a:pt x="672" y="37"/>
                </a:lnTo>
                <a:lnTo>
                  <a:pt x="672" y="36"/>
                </a:lnTo>
                <a:lnTo>
                  <a:pt x="673" y="36"/>
                </a:lnTo>
                <a:lnTo>
                  <a:pt x="673" y="36"/>
                </a:lnTo>
                <a:lnTo>
                  <a:pt x="674" y="35"/>
                </a:lnTo>
                <a:lnTo>
                  <a:pt x="674" y="35"/>
                </a:lnTo>
                <a:lnTo>
                  <a:pt x="675" y="34"/>
                </a:lnTo>
                <a:lnTo>
                  <a:pt x="675" y="34"/>
                </a:lnTo>
                <a:lnTo>
                  <a:pt x="676" y="34"/>
                </a:lnTo>
                <a:lnTo>
                  <a:pt x="676" y="33"/>
                </a:lnTo>
                <a:lnTo>
                  <a:pt x="677" y="33"/>
                </a:lnTo>
                <a:lnTo>
                  <a:pt x="677" y="32"/>
                </a:lnTo>
                <a:lnTo>
                  <a:pt x="678" y="32"/>
                </a:lnTo>
                <a:lnTo>
                  <a:pt x="678" y="32"/>
                </a:lnTo>
                <a:lnTo>
                  <a:pt x="679" y="32"/>
                </a:lnTo>
                <a:lnTo>
                  <a:pt x="679" y="31"/>
                </a:lnTo>
                <a:lnTo>
                  <a:pt x="680" y="31"/>
                </a:lnTo>
                <a:lnTo>
                  <a:pt x="680" y="31"/>
                </a:lnTo>
                <a:lnTo>
                  <a:pt x="681" y="31"/>
                </a:lnTo>
                <a:lnTo>
                  <a:pt x="681" y="31"/>
                </a:lnTo>
                <a:lnTo>
                  <a:pt x="682" y="31"/>
                </a:lnTo>
                <a:lnTo>
                  <a:pt x="682" y="31"/>
                </a:lnTo>
                <a:lnTo>
                  <a:pt x="683" y="31"/>
                </a:lnTo>
                <a:lnTo>
                  <a:pt x="683" y="30"/>
                </a:lnTo>
                <a:lnTo>
                  <a:pt x="684" y="30"/>
                </a:lnTo>
                <a:lnTo>
                  <a:pt x="684" y="30"/>
                </a:lnTo>
                <a:lnTo>
                  <a:pt x="685" y="31"/>
                </a:lnTo>
                <a:lnTo>
                  <a:pt x="685" y="31"/>
                </a:lnTo>
                <a:lnTo>
                  <a:pt x="686" y="31"/>
                </a:lnTo>
                <a:lnTo>
                  <a:pt x="686" y="31"/>
                </a:lnTo>
                <a:lnTo>
                  <a:pt x="687" y="31"/>
                </a:lnTo>
                <a:lnTo>
                  <a:pt x="687" y="31"/>
                </a:lnTo>
                <a:lnTo>
                  <a:pt x="688" y="32"/>
                </a:lnTo>
                <a:lnTo>
                  <a:pt x="688" y="32"/>
                </a:lnTo>
                <a:lnTo>
                  <a:pt x="689" y="32"/>
                </a:lnTo>
                <a:lnTo>
                  <a:pt x="689" y="32"/>
                </a:lnTo>
                <a:lnTo>
                  <a:pt x="690" y="32"/>
                </a:lnTo>
                <a:lnTo>
                  <a:pt x="691" y="33"/>
                </a:lnTo>
                <a:lnTo>
                  <a:pt x="691" y="33"/>
                </a:lnTo>
                <a:lnTo>
                  <a:pt x="692" y="33"/>
                </a:lnTo>
                <a:lnTo>
                  <a:pt x="692" y="34"/>
                </a:lnTo>
                <a:lnTo>
                  <a:pt x="693" y="34"/>
                </a:lnTo>
                <a:lnTo>
                  <a:pt x="693" y="35"/>
                </a:lnTo>
                <a:lnTo>
                  <a:pt x="694" y="35"/>
                </a:lnTo>
                <a:lnTo>
                  <a:pt x="694" y="36"/>
                </a:lnTo>
                <a:lnTo>
                  <a:pt x="695" y="36"/>
                </a:lnTo>
                <a:lnTo>
                  <a:pt x="695" y="37"/>
                </a:lnTo>
                <a:lnTo>
                  <a:pt x="696" y="37"/>
                </a:lnTo>
                <a:lnTo>
                  <a:pt x="696" y="37"/>
                </a:lnTo>
                <a:lnTo>
                  <a:pt x="697" y="38"/>
                </a:lnTo>
                <a:lnTo>
                  <a:pt x="697" y="38"/>
                </a:lnTo>
                <a:lnTo>
                  <a:pt x="698" y="38"/>
                </a:lnTo>
                <a:lnTo>
                  <a:pt x="698" y="39"/>
                </a:lnTo>
                <a:lnTo>
                  <a:pt x="699" y="39"/>
                </a:lnTo>
                <a:lnTo>
                  <a:pt x="699" y="40"/>
                </a:lnTo>
                <a:lnTo>
                  <a:pt x="700" y="40"/>
                </a:lnTo>
                <a:lnTo>
                  <a:pt x="700" y="41"/>
                </a:lnTo>
                <a:lnTo>
                  <a:pt x="701" y="41"/>
                </a:lnTo>
                <a:lnTo>
                  <a:pt x="701" y="41"/>
                </a:lnTo>
                <a:lnTo>
                  <a:pt x="702" y="42"/>
                </a:lnTo>
                <a:lnTo>
                  <a:pt x="702" y="42"/>
                </a:lnTo>
                <a:lnTo>
                  <a:pt x="703" y="42"/>
                </a:lnTo>
                <a:lnTo>
                  <a:pt x="703" y="42"/>
                </a:lnTo>
                <a:lnTo>
                  <a:pt x="704" y="43"/>
                </a:lnTo>
                <a:lnTo>
                  <a:pt x="704" y="43"/>
                </a:lnTo>
                <a:lnTo>
                  <a:pt x="705" y="43"/>
                </a:lnTo>
                <a:lnTo>
                  <a:pt x="705" y="44"/>
                </a:lnTo>
                <a:lnTo>
                  <a:pt x="706" y="44"/>
                </a:lnTo>
                <a:lnTo>
                  <a:pt x="706" y="45"/>
                </a:lnTo>
                <a:lnTo>
                  <a:pt x="707" y="45"/>
                </a:lnTo>
                <a:lnTo>
                  <a:pt x="707" y="45"/>
                </a:lnTo>
                <a:lnTo>
                  <a:pt x="708" y="46"/>
                </a:lnTo>
                <a:lnTo>
                  <a:pt x="708" y="46"/>
                </a:lnTo>
                <a:lnTo>
                  <a:pt x="709" y="46"/>
                </a:lnTo>
                <a:lnTo>
                  <a:pt x="709" y="46"/>
                </a:lnTo>
                <a:lnTo>
                  <a:pt x="710" y="46"/>
                </a:lnTo>
                <a:lnTo>
                  <a:pt x="710" y="47"/>
                </a:lnTo>
                <a:lnTo>
                  <a:pt x="711" y="47"/>
                </a:lnTo>
                <a:lnTo>
                  <a:pt x="711" y="47"/>
                </a:lnTo>
                <a:lnTo>
                  <a:pt x="712" y="47"/>
                </a:lnTo>
                <a:lnTo>
                  <a:pt x="712" y="47"/>
                </a:lnTo>
                <a:lnTo>
                  <a:pt x="713" y="48"/>
                </a:lnTo>
              </a:path>
            </a:pathLst>
          </a:custGeom>
          <a:noFill/>
          <a:ln w="28575">
            <a:solidFill>
              <a:srgbClr val="00FF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67" name="Synthetic"/>
          <p:cNvSpPr>
            <a:spLocks/>
          </p:cNvSpPr>
          <p:nvPr/>
        </p:nvSpPr>
        <p:spPr bwMode="auto">
          <a:xfrm>
            <a:off x="1291565" y="2179807"/>
            <a:ext cx="6798329" cy="1247103"/>
          </a:xfrm>
          <a:custGeom>
            <a:avLst/>
            <a:gdLst/>
            <a:ahLst/>
            <a:cxnLst>
              <a:cxn ang="0">
                <a:pos x="11" y="87"/>
              </a:cxn>
              <a:cxn ang="0">
                <a:pos x="23" y="57"/>
              </a:cxn>
              <a:cxn ang="0">
                <a:pos x="35" y="58"/>
              </a:cxn>
              <a:cxn ang="0">
                <a:pos x="46" y="94"/>
              </a:cxn>
              <a:cxn ang="0">
                <a:pos x="58" y="97"/>
              </a:cxn>
              <a:cxn ang="0">
                <a:pos x="70" y="120"/>
              </a:cxn>
              <a:cxn ang="0">
                <a:pos x="82" y="102"/>
              </a:cxn>
              <a:cxn ang="0">
                <a:pos x="93" y="106"/>
              </a:cxn>
              <a:cxn ang="0">
                <a:pos x="105" y="103"/>
              </a:cxn>
              <a:cxn ang="0">
                <a:pos x="117" y="96"/>
              </a:cxn>
              <a:cxn ang="0">
                <a:pos x="129" y="54"/>
              </a:cxn>
              <a:cxn ang="0">
                <a:pos x="140" y="8"/>
              </a:cxn>
              <a:cxn ang="0">
                <a:pos x="152" y="38"/>
              </a:cxn>
              <a:cxn ang="0">
                <a:pos x="164" y="82"/>
              </a:cxn>
              <a:cxn ang="0">
                <a:pos x="176" y="128"/>
              </a:cxn>
              <a:cxn ang="0">
                <a:pos x="187" y="136"/>
              </a:cxn>
              <a:cxn ang="0">
                <a:pos x="199" y="120"/>
              </a:cxn>
              <a:cxn ang="0">
                <a:pos x="211" y="77"/>
              </a:cxn>
              <a:cxn ang="0">
                <a:pos x="222" y="46"/>
              </a:cxn>
              <a:cxn ang="0">
                <a:pos x="234" y="38"/>
              </a:cxn>
              <a:cxn ang="0">
                <a:pos x="246" y="63"/>
              </a:cxn>
              <a:cxn ang="0">
                <a:pos x="258" y="79"/>
              </a:cxn>
              <a:cxn ang="0">
                <a:pos x="269" y="64"/>
              </a:cxn>
              <a:cxn ang="0">
                <a:pos x="281" y="141"/>
              </a:cxn>
              <a:cxn ang="0">
                <a:pos x="293" y="141"/>
              </a:cxn>
              <a:cxn ang="0">
                <a:pos x="305" y="116"/>
              </a:cxn>
              <a:cxn ang="0">
                <a:pos x="316" y="88"/>
              </a:cxn>
              <a:cxn ang="0">
                <a:pos x="328" y="127"/>
              </a:cxn>
              <a:cxn ang="0">
                <a:pos x="340" y="122"/>
              </a:cxn>
              <a:cxn ang="0">
                <a:pos x="352" y="93"/>
              </a:cxn>
              <a:cxn ang="0">
                <a:pos x="363" y="47"/>
              </a:cxn>
              <a:cxn ang="0">
                <a:pos x="375" y="71"/>
              </a:cxn>
              <a:cxn ang="0">
                <a:pos x="387" y="87"/>
              </a:cxn>
              <a:cxn ang="0">
                <a:pos x="399" y="112"/>
              </a:cxn>
              <a:cxn ang="0">
                <a:pos x="410" y="125"/>
              </a:cxn>
              <a:cxn ang="0">
                <a:pos x="422" y="144"/>
              </a:cxn>
              <a:cxn ang="0">
                <a:pos x="434" y="154"/>
              </a:cxn>
              <a:cxn ang="0">
                <a:pos x="446" y="143"/>
              </a:cxn>
              <a:cxn ang="0">
                <a:pos x="457" y="112"/>
              </a:cxn>
              <a:cxn ang="0">
                <a:pos x="469" y="118"/>
              </a:cxn>
              <a:cxn ang="0">
                <a:pos x="481" y="153"/>
              </a:cxn>
              <a:cxn ang="0">
                <a:pos x="493" y="140"/>
              </a:cxn>
              <a:cxn ang="0">
                <a:pos x="504" y="109"/>
              </a:cxn>
              <a:cxn ang="0">
                <a:pos x="516" y="85"/>
              </a:cxn>
              <a:cxn ang="0">
                <a:pos x="528" y="62"/>
              </a:cxn>
              <a:cxn ang="0">
                <a:pos x="540" y="100"/>
              </a:cxn>
              <a:cxn ang="0">
                <a:pos x="551" y="129"/>
              </a:cxn>
              <a:cxn ang="0">
                <a:pos x="563" y="110"/>
              </a:cxn>
              <a:cxn ang="0">
                <a:pos x="575" y="100"/>
              </a:cxn>
              <a:cxn ang="0">
                <a:pos x="587" y="94"/>
              </a:cxn>
              <a:cxn ang="0">
                <a:pos x="598" y="138"/>
              </a:cxn>
              <a:cxn ang="0">
                <a:pos x="610" y="146"/>
              </a:cxn>
              <a:cxn ang="0">
                <a:pos x="622" y="135"/>
              </a:cxn>
              <a:cxn ang="0">
                <a:pos x="634" y="125"/>
              </a:cxn>
              <a:cxn ang="0">
                <a:pos x="645" y="120"/>
              </a:cxn>
              <a:cxn ang="0">
                <a:pos x="657" y="134"/>
              </a:cxn>
              <a:cxn ang="0">
                <a:pos x="669" y="130"/>
              </a:cxn>
              <a:cxn ang="0">
                <a:pos x="680" y="141"/>
              </a:cxn>
              <a:cxn ang="0">
                <a:pos x="692" y="159"/>
              </a:cxn>
              <a:cxn ang="0">
                <a:pos x="704" y="159"/>
              </a:cxn>
              <a:cxn ang="0">
                <a:pos x="716" y="139"/>
              </a:cxn>
            </a:cxnLst>
            <a:rect l="0" t="0" r="r" b="b"/>
            <a:pathLst>
              <a:path w="722" h="164">
                <a:moveTo>
                  <a:pt x="0" y="85"/>
                </a:moveTo>
                <a:lnTo>
                  <a:pt x="0" y="81"/>
                </a:lnTo>
                <a:lnTo>
                  <a:pt x="1" y="79"/>
                </a:lnTo>
                <a:lnTo>
                  <a:pt x="1" y="76"/>
                </a:lnTo>
                <a:lnTo>
                  <a:pt x="2" y="76"/>
                </a:lnTo>
                <a:lnTo>
                  <a:pt x="2" y="78"/>
                </a:lnTo>
                <a:lnTo>
                  <a:pt x="3" y="79"/>
                </a:lnTo>
                <a:lnTo>
                  <a:pt x="3" y="81"/>
                </a:lnTo>
                <a:lnTo>
                  <a:pt x="4" y="81"/>
                </a:lnTo>
                <a:lnTo>
                  <a:pt x="4" y="84"/>
                </a:lnTo>
                <a:lnTo>
                  <a:pt x="5" y="85"/>
                </a:lnTo>
                <a:lnTo>
                  <a:pt x="5" y="85"/>
                </a:lnTo>
                <a:lnTo>
                  <a:pt x="6" y="83"/>
                </a:lnTo>
                <a:lnTo>
                  <a:pt x="7" y="81"/>
                </a:lnTo>
                <a:lnTo>
                  <a:pt x="7" y="79"/>
                </a:lnTo>
                <a:lnTo>
                  <a:pt x="8" y="78"/>
                </a:lnTo>
                <a:lnTo>
                  <a:pt x="8" y="81"/>
                </a:lnTo>
                <a:lnTo>
                  <a:pt x="9" y="82"/>
                </a:lnTo>
                <a:lnTo>
                  <a:pt x="9" y="84"/>
                </a:lnTo>
                <a:lnTo>
                  <a:pt x="10" y="86"/>
                </a:lnTo>
                <a:lnTo>
                  <a:pt x="10" y="88"/>
                </a:lnTo>
                <a:lnTo>
                  <a:pt x="11" y="88"/>
                </a:lnTo>
                <a:lnTo>
                  <a:pt x="11" y="87"/>
                </a:lnTo>
                <a:lnTo>
                  <a:pt x="12" y="85"/>
                </a:lnTo>
                <a:lnTo>
                  <a:pt x="12" y="84"/>
                </a:lnTo>
                <a:lnTo>
                  <a:pt x="13" y="82"/>
                </a:lnTo>
                <a:lnTo>
                  <a:pt x="13" y="80"/>
                </a:lnTo>
                <a:lnTo>
                  <a:pt x="14" y="79"/>
                </a:lnTo>
                <a:lnTo>
                  <a:pt x="14" y="81"/>
                </a:lnTo>
                <a:lnTo>
                  <a:pt x="15" y="84"/>
                </a:lnTo>
                <a:lnTo>
                  <a:pt x="15" y="86"/>
                </a:lnTo>
                <a:lnTo>
                  <a:pt x="16" y="89"/>
                </a:lnTo>
                <a:lnTo>
                  <a:pt x="16" y="91"/>
                </a:lnTo>
                <a:lnTo>
                  <a:pt x="17" y="91"/>
                </a:lnTo>
                <a:lnTo>
                  <a:pt x="17" y="92"/>
                </a:lnTo>
                <a:lnTo>
                  <a:pt x="18" y="90"/>
                </a:lnTo>
                <a:lnTo>
                  <a:pt x="18" y="86"/>
                </a:lnTo>
                <a:lnTo>
                  <a:pt x="19" y="82"/>
                </a:lnTo>
                <a:lnTo>
                  <a:pt x="19" y="77"/>
                </a:lnTo>
                <a:lnTo>
                  <a:pt x="20" y="71"/>
                </a:lnTo>
                <a:lnTo>
                  <a:pt x="20" y="68"/>
                </a:lnTo>
                <a:lnTo>
                  <a:pt x="21" y="64"/>
                </a:lnTo>
                <a:lnTo>
                  <a:pt x="21" y="60"/>
                </a:lnTo>
                <a:lnTo>
                  <a:pt x="22" y="60"/>
                </a:lnTo>
                <a:lnTo>
                  <a:pt x="22" y="59"/>
                </a:lnTo>
                <a:lnTo>
                  <a:pt x="23" y="57"/>
                </a:lnTo>
                <a:lnTo>
                  <a:pt x="23" y="56"/>
                </a:lnTo>
                <a:lnTo>
                  <a:pt x="24" y="54"/>
                </a:lnTo>
                <a:lnTo>
                  <a:pt x="24" y="54"/>
                </a:lnTo>
                <a:lnTo>
                  <a:pt x="25" y="52"/>
                </a:lnTo>
                <a:lnTo>
                  <a:pt x="25" y="50"/>
                </a:lnTo>
                <a:lnTo>
                  <a:pt x="26" y="51"/>
                </a:lnTo>
                <a:lnTo>
                  <a:pt x="26" y="49"/>
                </a:lnTo>
                <a:lnTo>
                  <a:pt x="27" y="49"/>
                </a:lnTo>
                <a:lnTo>
                  <a:pt x="27" y="52"/>
                </a:lnTo>
                <a:lnTo>
                  <a:pt x="28" y="54"/>
                </a:lnTo>
                <a:lnTo>
                  <a:pt x="28" y="55"/>
                </a:lnTo>
                <a:lnTo>
                  <a:pt x="29" y="58"/>
                </a:lnTo>
                <a:lnTo>
                  <a:pt x="29" y="59"/>
                </a:lnTo>
                <a:lnTo>
                  <a:pt x="30" y="57"/>
                </a:lnTo>
                <a:lnTo>
                  <a:pt x="31" y="55"/>
                </a:lnTo>
                <a:lnTo>
                  <a:pt x="31" y="54"/>
                </a:lnTo>
                <a:lnTo>
                  <a:pt x="32" y="50"/>
                </a:lnTo>
                <a:lnTo>
                  <a:pt x="32" y="47"/>
                </a:lnTo>
                <a:lnTo>
                  <a:pt x="33" y="46"/>
                </a:lnTo>
                <a:lnTo>
                  <a:pt x="33" y="46"/>
                </a:lnTo>
                <a:lnTo>
                  <a:pt x="34" y="49"/>
                </a:lnTo>
                <a:lnTo>
                  <a:pt x="34" y="54"/>
                </a:lnTo>
                <a:lnTo>
                  <a:pt x="35" y="58"/>
                </a:lnTo>
                <a:lnTo>
                  <a:pt x="35" y="59"/>
                </a:lnTo>
                <a:lnTo>
                  <a:pt x="36" y="62"/>
                </a:lnTo>
                <a:lnTo>
                  <a:pt x="36" y="66"/>
                </a:lnTo>
                <a:lnTo>
                  <a:pt x="37" y="68"/>
                </a:lnTo>
                <a:lnTo>
                  <a:pt x="37" y="68"/>
                </a:lnTo>
                <a:lnTo>
                  <a:pt x="38" y="68"/>
                </a:lnTo>
                <a:lnTo>
                  <a:pt x="38" y="70"/>
                </a:lnTo>
                <a:lnTo>
                  <a:pt x="39" y="71"/>
                </a:lnTo>
                <a:lnTo>
                  <a:pt x="39" y="74"/>
                </a:lnTo>
                <a:lnTo>
                  <a:pt x="40" y="81"/>
                </a:lnTo>
                <a:lnTo>
                  <a:pt x="40" y="86"/>
                </a:lnTo>
                <a:lnTo>
                  <a:pt x="41" y="90"/>
                </a:lnTo>
                <a:lnTo>
                  <a:pt x="41" y="94"/>
                </a:lnTo>
                <a:lnTo>
                  <a:pt x="42" y="95"/>
                </a:lnTo>
                <a:lnTo>
                  <a:pt x="42" y="94"/>
                </a:lnTo>
                <a:lnTo>
                  <a:pt x="43" y="93"/>
                </a:lnTo>
                <a:lnTo>
                  <a:pt x="43" y="91"/>
                </a:lnTo>
                <a:lnTo>
                  <a:pt x="44" y="88"/>
                </a:lnTo>
                <a:lnTo>
                  <a:pt x="44" y="86"/>
                </a:lnTo>
                <a:lnTo>
                  <a:pt x="45" y="86"/>
                </a:lnTo>
                <a:lnTo>
                  <a:pt x="45" y="87"/>
                </a:lnTo>
                <a:lnTo>
                  <a:pt x="46" y="90"/>
                </a:lnTo>
                <a:lnTo>
                  <a:pt x="46" y="94"/>
                </a:lnTo>
                <a:lnTo>
                  <a:pt x="47" y="99"/>
                </a:lnTo>
                <a:lnTo>
                  <a:pt x="47" y="101"/>
                </a:lnTo>
                <a:lnTo>
                  <a:pt x="48" y="102"/>
                </a:lnTo>
                <a:lnTo>
                  <a:pt x="48" y="102"/>
                </a:lnTo>
                <a:lnTo>
                  <a:pt x="49" y="101"/>
                </a:lnTo>
                <a:lnTo>
                  <a:pt x="49" y="98"/>
                </a:lnTo>
                <a:lnTo>
                  <a:pt x="50" y="97"/>
                </a:lnTo>
                <a:lnTo>
                  <a:pt x="50" y="97"/>
                </a:lnTo>
                <a:lnTo>
                  <a:pt x="51" y="96"/>
                </a:lnTo>
                <a:lnTo>
                  <a:pt x="51" y="97"/>
                </a:lnTo>
                <a:lnTo>
                  <a:pt x="52" y="100"/>
                </a:lnTo>
                <a:lnTo>
                  <a:pt x="52" y="103"/>
                </a:lnTo>
                <a:lnTo>
                  <a:pt x="53" y="106"/>
                </a:lnTo>
                <a:lnTo>
                  <a:pt x="53" y="108"/>
                </a:lnTo>
                <a:lnTo>
                  <a:pt x="54" y="109"/>
                </a:lnTo>
                <a:lnTo>
                  <a:pt x="55" y="107"/>
                </a:lnTo>
                <a:lnTo>
                  <a:pt x="55" y="105"/>
                </a:lnTo>
                <a:lnTo>
                  <a:pt x="56" y="103"/>
                </a:lnTo>
                <a:lnTo>
                  <a:pt x="56" y="99"/>
                </a:lnTo>
                <a:lnTo>
                  <a:pt x="57" y="97"/>
                </a:lnTo>
                <a:lnTo>
                  <a:pt x="57" y="96"/>
                </a:lnTo>
                <a:lnTo>
                  <a:pt x="58" y="96"/>
                </a:lnTo>
                <a:lnTo>
                  <a:pt x="58" y="97"/>
                </a:lnTo>
                <a:lnTo>
                  <a:pt x="59" y="101"/>
                </a:lnTo>
                <a:lnTo>
                  <a:pt x="59" y="105"/>
                </a:lnTo>
                <a:lnTo>
                  <a:pt x="60" y="107"/>
                </a:lnTo>
                <a:lnTo>
                  <a:pt x="60" y="107"/>
                </a:lnTo>
                <a:lnTo>
                  <a:pt x="61" y="108"/>
                </a:lnTo>
                <a:lnTo>
                  <a:pt x="61" y="108"/>
                </a:lnTo>
                <a:lnTo>
                  <a:pt x="62" y="107"/>
                </a:lnTo>
                <a:lnTo>
                  <a:pt x="62" y="107"/>
                </a:lnTo>
                <a:lnTo>
                  <a:pt x="63" y="109"/>
                </a:lnTo>
                <a:lnTo>
                  <a:pt x="63" y="110"/>
                </a:lnTo>
                <a:lnTo>
                  <a:pt x="64" y="114"/>
                </a:lnTo>
                <a:lnTo>
                  <a:pt x="64" y="119"/>
                </a:lnTo>
                <a:lnTo>
                  <a:pt x="65" y="123"/>
                </a:lnTo>
                <a:lnTo>
                  <a:pt x="65" y="127"/>
                </a:lnTo>
                <a:lnTo>
                  <a:pt x="66" y="131"/>
                </a:lnTo>
                <a:lnTo>
                  <a:pt x="66" y="132"/>
                </a:lnTo>
                <a:lnTo>
                  <a:pt x="67" y="132"/>
                </a:lnTo>
                <a:lnTo>
                  <a:pt x="67" y="130"/>
                </a:lnTo>
                <a:lnTo>
                  <a:pt x="68" y="128"/>
                </a:lnTo>
                <a:lnTo>
                  <a:pt x="68" y="125"/>
                </a:lnTo>
                <a:lnTo>
                  <a:pt x="69" y="122"/>
                </a:lnTo>
                <a:lnTo>
                  <a:pt x="69" y="121"/>
                </a:lnTo>
                <a:lnTo>
                  <a:pt x="70" y="120"/>
                </a:lnTo>
                <a:lnTo>
                  <a:pt x="70" y="119"/>
                </a:lnTo>
                <a:lnTo>
                  <a:pt x="71" y="120"/>
                </a:lnTo>
                <a:lnTo>
                  <a:pt x="71" y="122"/>
                </a:lnTo>
                <a:lnTo>
                  <a:pt x="72" y="123"/>
                </a:lnTo>
                <a:lnTo>
                  <a:pt x="72" y="122"/>
                </a:lnTo>
                <a:lnTo>
                  <a:pt x="73" y="121"/>
                </a:lnTo>
                <a:lnTo>
                  <a:pt x="73" y="119"/>
                </a:lnTo>
                <a:lnTo>
                  <a:pt x="74" y="116"/>
                </a:lnTo>
                <a:lnTo>
                  <a:pt x="74" y="114"/>
                </a:lnTo>
                <a:lnTo>
                  <a:pt x="75" y="113"/>
                </a:lnTo>
                <a:lnTo>
                  <a:pt x="75" y="110"/>
                </a:lnTo>
                <a:lnTo>
                  <a:pt x="76" y="106"/>
                </a:lnTo>
                <a:lnTo>
                  <a:pt x="76" y="108"/>
                </a:lnTo>
                <a:lnTo>
                  <a:pt x="77" y="110"/>
                </a:lnTo>
                <a:lnTo>
                  <a:pt x="77" y="111"/>
                </a:lnTo>
                <a:lnTo>
                  <a:pt x="78" y="113"/>
                </a:lnTo>
                <a:lnTo>
                  <a:pt x="79" y="116"/>
                </a:lnTo>
                <a:lnTo>
                  <a:pt x="79" y="114"/>
                </a:lnTo>
                <a:lnTo>
                  <a:pt x="80" y="112"/>
                </a:lnTo>
                <a:lnTo>
                  <a:pt x="80" y="109"/>
                </a:lnTo>
                <a:lnTo>
                  <a:pt x="81" y="107"/>
                </a:lnTo>
                <a:lnTo>
                  <a:pt x="81" y="105"/>
                </a:lnTo>
                <a:lnTo>
                  <a:pt x="82" y="102"/>
                </a:lnTo>
                <a:lnTo>
                  <a:pt x="82" y="103"/>
                </a:lnTo>
                <a:lnTo>
                  <a:pt x="83" y="103"/>
                </a:lnTo>
                <a:lnTo>
                  <a:pt x="83" y="104"/>
                </a:lnTo>
                <a:lnTo>
                  <a:pt x="84" y="107"/>
                </a:lnTo>
                <a:lnTo>
                  <a:pt x="84" y="108"/>
                </a:lnTo>
                <a:lnTo>
                  <a:pt x="85" y="108"/>
                </a:lnTo>
                <a:lnTo>
                  <a:pt x="85" y="110"/>
                </a:lnTo>
                <a:lnTo>
                  <a:pt x="86" y="111"/>
                </a:lnTo>
                <a:lnTo>
                  <a:pt x="86" y="110"/>
                </a:lnTo>
                <a:lnTo>
                  <a:pt x="87" y="108"/>
                </a:lnTo>
                <a:lnTo>
                  <a:pt x="87" y="108"/>
                </a:lnTo>
                <a:lnTo>
                  <a:pt x="88" y="109"/>
                </a:lnTo>
                <a:lnTo>
                  <a:pt x="88" y="111"/>
                </a:lnTo>
                <a:lnTo>
                  <a:pt x="89" y="113"/>
                </a:lnTo>
                <a:lnTo>
                  <a:pt x="89" y="116"/>
                </a:lnTo>
                <a:lnTo>
                  <a:pt x="90" y="118"/>
                </a:lnTo>
                <a:lnTo>
                  <a:pt x="90" y="120"/>
                </a:lnTo>
                <a:lnTo>
                  <a:pt x="91" y="121"/>
                </a:lnTo>
                <a:lnTo>
                  <a:pt x="91" y="119"/>
                </a:lnTo>
                <a:lnTo>
                  <a:pt x="92" y="117"/>
                </a:lnTo>
                <a:lnTo>
                  <a:pt x="92" y="115"/>
                </a:lnTo>
                <a:lnTo>
                  <a:pt x="93" y="110"/>
                </a:lnTo>
                <a:lnTo>
                  <a:pt x="93" y="106"/>
                </a:lnTo>
                <a:lnTo>
                  <a:pt x="94" y="104"/>
                </a:lnTo>
                <a:lnTo>
                  <a:pt x="94" y="102"/>
                </a:lnTo>
                <a:lnTo>
                  <a:pt x="95" y="101"/>
                </a:lnTo>
                <a:lnTo>
                  <a:pt x="95" y="101"/>
                </a:lnTo>
                <a:lnTo>
                  <a:pt x="96" y="103"/>
                </a:lnTo>
                <a:lnTo>
                  <a:pt x="96" y="105"/>
                </a:lnTo>
                <a:lnTo>
                  <a:pt x="97" y="105"/>
                </a:lnTo>
                <a:lnTo>
                  <a:pt x="97" y="105"/>
                </a:lnTo>
                <a:lnTo>
                  <a:pt x="98" y="105"/>
                </a:lnTo>
                <a:lnTo>
                  <a:pt x="98" y="103"/>
                </a:lnTo>
                <a:lnTo>
                  <a:pt x="99" y="102"/>
                </a:lnTo>
                <a:lnTo>
                  <a:pt x="99" y="102"/>
                </a:lnTo>
                <a:lnTo>
                  <a:pt x="100" y="102"/>
                </a:lnTo>
                <a:lnTo>
                  <a:pt x="100" y="102"/>
                </a:lnTo>
                <a:lnTo>
                  <a:pt x="101" y="104"/>
                </a:lnTo>
                <a:lnTo>
                  <a:pt x="101" y="106"/>
                </a:lnTo>
                <a:lnTo>
                  <a:pt x="102" y="107"/>
                </a:lnTo>
                <a:lnTo>
                  <a:pt x="103" y="109"/>
                </a:lnTo>
                <a:lnTo>
                  <a:pt x="103" y="110"/>
                </a:lnTo>
                <a:lnTo>
                  <a:pt x="104" y="109"/>
                </a:lnTo>
                <a:lnTo>
                  <a:pt x="104" y="107"/>
                </a:lnTo>
                <a:lnTo>
                  <a:pt x="105" y="105"/>
                </a:lnTo>
                <a:lnTo>
                  <a:pt x="105" y="103"/>
                </a:lnTo>
                <a:lnTo>
                  <a:pt x="106" y="100"/>
                </a:lnTo>
                <a:lnTo>
                  <a:pt x="106" y="99"/>
                </a:lnTo>
                <a:lnTo>
                  <a:pt x="107" y="97"/>
                </a:lnTo>
                <a:lnTo>
                  <a:pt x="107" y="95"/>
                </a:lnTo>
                <a:lnTo>
                  <a:pt x="108" y="95"/>
                </a:lnTo>
                <a:lnTo>
                  <a:pt x="108" y="96"/>
                </a:lnTo>
                <a:lnTo>
                  <a:pt x="109" y="96"/>
                </a:lnTo>
                <a:lnTo>
                  <a:pt x="109" y="96"/>
                </a:lnTo>
                <a:lnTo>
                  <a:pt x="110" y="97"/>
                </a:lnTo>
                <a:lnTo>
                  <a:pt x="110" y="96"/>
                </a:lnTo>
                <a:lnTo>
                  <a:pt x="111" y="94"/>
                </a:lnTo>
                <a:lnTo>
                  <a:pt x="111" y="93"/>
                </a:lnTo>
                <a:lnTo>
                  <a:pt x="112" y="91"/>
                </a:lnTo>
                <a:lnTo>
                  <a:pt x="112" y="89"/>
                </a:lnTo>
                <a:lnTo>
                  <a:pt x="113" y="89"/>
                </a:lnTo>
                <a:lnTo>
                  <a:pt x="113" y="92"/>
                </a:lnTo>
                <a:lnTo>
                  <a:pt x="114" y="95"/>
                </a:lnTo>
                <a:lnTo>
                  <a:pt x="114" y="96"/>
                </a:lnTo>
                <a:lnTo>
                  <a:pt x="115" y="96"/>
                </a:lnTo>
                <a:lnTo>
                  <a:pt x="115" y="97"/>
                </a:lnTo>
                <a:lnTo>
                  <a:pt x="116" y="97"/>
                </a:lnTo>
                <a:lnTo>
                  <a:pt x="116" y="96"/>
                </a:lnTo>
                <a:lnTo>
                  <a:pt x="117" y="96"/>
                </a:lnTo>
                <a:lnTo>
                  <a:pt x="117" y="93"/>
                </a:lnTo>
                <a:lnTo>
                  <a:pt x="118" y="91"/>
                </a:lnTo>
                <a:lnTo>
                  <a:pt x="118" y="89"/>
                </a:lnTo>
                <a:lnTo>
                  <a:pt x="119" y="90"/>
                </a:lnTo>
                <a:lnTo>
                  <a:pt x="119" y="89"/>
                </a:lnTo>
                <a:lnTo>
                  <a:pt x="120" y="89"/>
                </a:lnTo>
                <a:lnTo>
                  <a:pt x="120" y="89"/>
                </a:lnTo>
                <a:lnTo>
                  <a:pt x="121" y="89"/>
                </a:lnTo>
                <a:lnTo>
                  <a:pt x="121" y="88"/>
                </a:lnTo>
                <a:lnTo>
                  <a:pt x="122" y="86"/>
                </a:lnTo>
                <a:lnTo>
                  <a:pt x="122" y="85"/>
                </a:lnTo>
                <a:lnTo>
                  <a:pt x="123" y="80"/>
                </a:lnTo>
                <a:lnTo>
                  <a:pt x="123" y="78"/>
                </a:lnTo>
                <a:lnTo>
                  <a:pt x="124" y="79"/>
                </a:lnTo>
                <a:lnTo>
                  <a:pt x="124" y="74"/>
                </a:lnTo>
                <a:lnTo>
                  <a:pt x="125" y="69"/>
                </a:lnTo>
                <a:lnTo>
                  <a:pt x="125" y="69"/>
                </a:lnTo>
                <a:lnTo>
                  <a:pt x="126" y="67"/>
                </a:lnTo>
                <a:lnTo>
                  <a:pt x="127" y="64"/>
                </a:lnTo>
                <a:lnTo>
                  <a:pt x="127" y="62"/>
                </a:lnTo>
                <a:lnTo>
                  <a:pt x="128" y="64"/>
                </a:lnTo>
                <a:lnTo>
                  <a:pt x="128" y="60"/>
                </a:lnTo>
                <a:lnTo>
                  <a:pt x="129" y="54"/>
                </a:lnTo>
                <a:lnTo>
                  <a:pt x="129" y="46"/>
                </a:lnTo>
                <a:lnTo>
                  <a:pt x="130" y="38"/>
                </a:lnTo>
                <a:lnTo>
                  <a:pt x="130" y="33"/>
                </a:lnTo>
                <a:lnTo>
                  <a:pt x="131" y="32"/>
                </a:lnTo>
                <a:lnTo>
                  <a:pt x="131" y="34"/>
                </a:lnTo>
                <a:lnTo>
                  <a:pt x="132" y="33"/>
                </a:lnTo>
                <a:lnTo>
                  <a:pt x="132" y="33"/>
                </a:lnTo>
                <a:lnTo>
                  <a:pt x="133" y="32"/>
                </a:lnTo>
                <a:lnTo>
                  <a:pt x="133" y="30"/>
                </a:lnTo>
                <a:lnTo>
                  <a:pt x="134" y="27"/>
                </a:lnTo>
                <a:lnTo>
                  <a:pt x="134" y="24"/>
                </a:lnTo>
                <a:lnTo>
                  <a:pt x="135" y="20"/>
                </a:lnTo>
                <a:lnTo>
                  <a:pt x="135" y="15"/>
                </a:lnTo>
                <a:lnTo>
                  <a:pt x="136" y="12"/>
                </a:lnTo>
                <a:lnTo>
                  <a:pt x="136" y="9"/>
                </a:lnTo>
                <a:lnTo>
                  <a:pt x="137" y="5"/>
                </a:lnTo>
                <a:lnTo>
                  <a:pt x="137" y="3"/>
                </a:lnTo>
                <a:lnTo>
                  <a:pt x="138" y="6"/>
                </a:lnTo>
                <a:lnTo>
                  <a:pt x="138" y="7"/>
                </a:lnTo>
                <a:lnTo>
                  <a:pt x="139" y="8"/>
                </a:lnTo>
                <a:lnTo>
                  <a:pt x="139" y="8"/>
                </a:lnTo>
                <a:lnTo>
                  <a:pt x="140" y="9"/>
                </a:lnTo>
                <a:lnTo>
                  <a:pt x="140" y="8"/>
                </a:lnTo>
                <a:lnTo>
                  <a:pt x="141" y="6"/>
                </a:lnTo>
                <a:lnTo>
                  <a:pt x="141" y="3"/>
                </a:lnTo>
                <a:lnTo>
                  <a:pt x="142" y="1"/>
                </a:lnTo>
                <a:lnTo>
                  <a:pt x="142" y="0"/>
                </a:lnTo>
                <a:lnTo>
                  <a:pt x="143" y="1"/>
                </a:lnTo>
                <a:lnTo>
                  <a:pt x="143" y="3"/>
                </a:lnTo>
                <a:lnTo>
                  <a:pt x="144" y="4"/>
                </a:lnTo>
                <a:lnTo>
                  <a:pt x="144" y="6"/>
                </a:lnTo>
                <a:lnTo>
                  <a:pt x="145" y="9"/>
                </a:lnTo>
                <a:lnTo>
                  <a:pt x="145" y="10"/>
                </a:lnTo>
                <a:lnTo>
                  <a:pt x="146" y="11"/>
                </a:lnTo>
                <a:lnTo>
                  <a:pt x="146" y="12"/>
                </a:lnTo>
                <a:lnTo>
                  <a:pt x="147" y="12"/>
                </a:lnTo>
                <a:lnTo>
                  <a:pt x="147" y="13"/>
                </a:lnTo>
                <a:lnTo>
                  <a:pt x="148" y="13"/>
                </a:lnTo>
                <a:lnTo>
                  <a:pt x="148" y="15"/>
                </a:lnTo>
                <a:lnTo>
                  <a:pt x="149" y="18"/>
                </a:lnTo>
                <a:lnTo>
                  <a:pt x="149" y="22"/>
                </a:lnTo>
                <a:lnTo>
                  <a:pt x="150" y="27"/>
                </a:lnTo>
                <a:lnTo>
                  <a:pt x="151" y="30"/>
                </a:lnTo>
                <a:lnTo>
                  <a:pt x="151" y="34"/>
                </a:lnTo>
                <a:lnTo>
                  <a:pt x="152" y="36"/>
                </a:lnTo>
                <a:lnTo>
                  <a:pt x="152" y="38"/>
                </a:lnTo>
                <a:lnTo>
                  <a:pt x="153" y="39"/>
                </a:lnTo>
                <a:lnTo>
                  <a:pt x="153" y="40"/>
                </a:lnTo>
                <a:lnTo>
                  <a:pt x="154" y="42"/>
                </a:lnTo>
                <a:lnTo>
                  <a:pt x="154" y="43"/>
                </a:lnTo>
                <a:lnTo>
                  <a:pt x="155" y="44"/>
                </a:lnTo>
                <a:lnTo>
                  <a:pt x="155" y="47"/>
                </a:lnTo>
                <a:lnTo>
                  <a:pt x="156" y="52"/>
                </a:lnTo>
                <a:lnTo>
                  <a:pt x="156" y="56"/>
                </a:lnTo>
                <a:lnTo>
                  <a:pt x="157" y="62"/>
                </a:lnTo>
                <a:lnTo>
                  <a:pt x="157" y="66"/>
                </a:lnTo>
                <a:lnTo>
                  <a:pt x="158" y="68"/>
                </a:lnTo>
                <a:lnTo>
                  <a:pt x="158" y="67"/>
                </a:lnTo>
                <a:lnTo>
                  <a:pt x="159" y="67"/>
                </a:lnTo>
                <a:lnTo>
                  <a:pt x="159" y="67"/>
                </a:lnTo>
                <a:lnTo>
                  <a:pt x="160" y="67"/>
                </a:lnTo>
                <a:lnTo>
                  <a:pt x="160" y="65"/>
                </a:lnTo>
                <a:lnTo>
                  <a:pt x="161" y="65"/>
                </a:lnTo>
                <a:lnTo>
                  <a:pt x="161" y="65"/>
                </a:lnTo>
                <a:lnTo>
                  <a:pt x="162" y="68"/>
                </a:lnTo>
                <a:lnTo>
                  <a:pt x="162" y="73"/>
                </a:lnTo>
                <a:lnTo>
                  <a:pt x="163" y="77"/>
                </a:lnTo>
                <a:lnTo>
                  <a:pt x="163" y="80"/>
                </a:lnTo>
                <a:lnTo>
                  <a:pt x="164" y="82"/>
                </a:lnTo>
                <a:lnTo>
                  <a:pt x="164" y="84"/>
                </a:lnTo>
                <a:lnTo>
                  <a:pt x="165" y="84"/>
                </a:lnTo>
                <a:lnTo>
                  <a:pt x="165" y="84"/>
                </a:lnTo>
                <a:lnTo>
                  <a:pt x="166" y="84"/>
                </a:lnTo>
                <a:lnTo>
                  <a:pt x="166" y="82"/>
                </a:lnTo>
                <a:lnTo>
                  <a:pt x="167" y="84"/>
                </a:lnTo>
                <a:lnTo>
                  <a:pt x="167" y="87"/>
                </a:lnTo>
                <a:lnTo>
                  <a:pt x="168" y="90"/>
                </a:lnTo>
                <a:lnTo>
                  <a:pt x="168" y="93"/>
                </a:lnTo>
                <a:lnTo>
                  <a:pt x="169" y="100"/>
                </a:lnTo>
                <a:lnTo>
                  <a:pt x="169" y="108"/>
                </a:lnTo>
                <a:lnTo>
                  <a:pt x="170" y="111"/>
                </a:lnTo>
                <a:lnTo>
                  <a:pt x="170" y="112"/>
                </a:lnTo>
                <a:lnTo>
                  <a:pt x="171" y="113"/>
                </a:lnTo>
                <a:lnTo>
                  <a:pt x="171" y="114"/>
                </a:lnTo>
                <a:lnTo>
                  <a:pt x="172" y="113"/>
                </a:lnTo>
                <a:lnTo>
                  <a:pt x="172" y="112"/>
                </a:lnTo>
                <a:lnTo>
                  <a:pt x="173" y="114"/>
                </a:lnTo>
                <a:lnTo>
                  <a:pt x="173" y="116"/>
                </a:lnTo>
                <a:lnTo>
                  <a:pt x="174" y="120"/>
                </a:lnTo>
                <a:lnTo>
                  <a:pt x="175" y="124"/>
                </a:lnTo>
                <a:lnTo>
                  <a:pt x="175" y="127"/>
                </a:lnTo>
                <a:lnTo>
                  <a:pt x="176" y="128"/>
                </a:lnTo>
                <a:lnTo>
                  <a:pt x="176" y="130"/>
                </a:lnTo>
                <a:lnTo>
                  <a:pt x="177" y="131"/>
                </a:lnTo>
                <a:lnTo>
                  <a:pt x="177" y="129"/>
                </a:lnTo>
                <a:lnTo>
                  <a:pt x="178" y="127"/>
                </a:lnTo>
                <a:lnTo>
                  <a:pt x="178" y="123"/>
                </a:lnTo>
                <a:lnTo>
                  <a:pt x="179" y="119"/>
                </a:lnTo>
                <a:lnTo>
                  <a:pt x="179" y="116"/>
                </a:lnTo>
                <a:lnTo>
                  <a:pt x="180" y="114"/>
                </a:lnTo>
                <a:lnTo>
                  <a:pt x="180" y="112"/>
                </a:lnTo>
                <a:lnTo>
                  <a:pt x="181" y="113"/>
                </a:lnTo>
                <a:lnTo>
                  <a:pt x="181" y="115"/>
                </a:lnTo>
                <a:lnTo>
                  <a:pt x="182" y="120"/>
                </a:lnTo>
                <a:lnTo>
                  <a:pt x="182" y="123"/>
                </a:lnTo>
                <a:lnTo>
                  <a:pt x="183" y="124"/>
                </a:lnTo>
                <a:lnTo>
                  <a:pt x="183" y="125"/>
                </a:lnTo>
                <a:lnTo>
                  <a:pt x="184" y="124"/>
                </a:lnTo>
                <a:lnTo>
                  <a:pt x="184" y="123"/>
                </a:lnTo>
                <a:lnTo>
                  <a:pt x="185" y="122"/>
                </a:lnTo>
                <a:lnTo>
                  <a:pt x="185" y="124"/>
                </a:lnTo>
                <a:lnTo>
                  <a:pt x="186" y="125"/>
                </a:lnTo>
                <a:lnTo>
                  <a:pt x="186" y="128"/>
                </a:lnTo>
                <a:lnTo>
                  <a:pt x="187" y="133"/>
                </a:lnTo>
                <a:lnTo>
                  <a:pt x="187" y="136"/>
                </a:lnTo>
                <a:lnTo>
                  <a:pt x="188" y="137"/>
                </a:lnTo>
                <a:lnTo>
                  <a:pt x="188" y="138"/>
                </a:lnTo>
                <a:lnTo>
                  <a:pt x="189" y="138"/>
                </a:lnTo>
                <a:lnTo>
                  <a:pt x="189" y="136"/>
                </a:lnTo>
                <a:lnTo>
                  <a:pt x="190" y="132"/>
                </a:lnTo>
                <a:lnTo>
                  <a:pt x="190" y="128"/>
                </a:lnTo>
                <a:lnTo>
                  <a:pt x="191" y="123"/>
                </a:lnTo>
                <a:lnTo>
                  <a:pt x="191" y="120"/>
                </a:lnTo>
                <a:lnTo>
                  <a:pt x="192" y="117"/>
                </a:lnTo>
                <a:lnTo>
                  <a:pt x="192" y="117"/>
                </a:lnTo>
                <a:lnTo>
                  <a:pt x="193" y="117"/>
                </a:lnTo>
                <a:lnTo>
                  <a:pt x="193" y="120"/>
                </a:lnTo>
                <a:lnTo>
                  <a:pt x="194" y="123"/>
                </a:lnTo>
                <a:lnTo>
                  <a:pt x="194" y="124"/>
                </a:lnTo>
                <a:lnTo>
                  <a:pt x="195" y="123"/>
                </a:lnTo>
                <a:lnTo>
                  <a:pt x="195" y="122"/>
                </a:lnTo>
                <a:lnTo>
                  <a:pt x="196" y="120"/>
                </a:lnTo>
                <a:lnTo>
                  <a:pt x="196" y="118"/>
                </a:lnTo>
                <a:lnTo>
                  <a:pt x="197" y="117"/>
                </a:lnTo>
                <a:lnTo>
                  <a:pt x="197" y="116"/>
                </a:lnTo>
                <a:lnTo>
                  <a:pt x="198" y="117"/>
                </a:lnTo>
                <a:lnTo>
                  <a:pt x="199" y="118"/>
                </a:lnTo>
                <a:lnTo>
                  <a:pt x="199" y="120"/>
                </a:lnTo>
                <a:lnTo>
                  <a:pt x="200" y="122"/>
                </a:lnTo>
                <a:lnTo>
                  <a:pt x="200" y="122"/>
                </a:lnTo>
                <a:lnTo>
                  <a:pt x="201" y="121"/>
                </a:lnTo>
                <a:lnTo>
                  <a:pt x="201" y="119"/>
                </a:lnTo>
                <a:lnTo>
                  <a:pt x="202" y="117"/>
                </a:lnTo>
                <a:lnTo>
                  <a:pt x="202" y="112"/>
                </a:lnTo>
                <a:lnTo>
                  <a:pt x="203" y="108"/>
                </a:lnTo>
                <a:lnTo>
                  <a:pt x="203" y="102"/>
                </a:lnTo>
                <a:lnTo>
                  <a:pt x="204" y="97"/>
                </a:lnTo>
                <a:lnTo>
                  <a:pt x="204" y="94"/>
                </a:lnTo>
                <a:lnTo>
                  <a:pt x="205" y="92"/>
                </a:lnTo>
                <a:lnTo>
                  <a:pt x="205" y="92"/>
                </a:lnTo>
                <a:lnTo>
                  <a:pt x="206" y="94"/>
                </a:lnTo>
                <a:lnTo>
                  <a:pt x="206" y="97"/>
                </a:lnTo>
                <a:lnTo>
                  <a:pt x="207" y="97"/>
                </a:lnTo>
                <a:lnTo>
                  <a:pt x="207" y="94"/>
                </a:lnTo>
                <a:lnTo>
                  <a:pt x="208" y="93"/>
                </a:lnTo>
                <a:lnTo>
                  <a:pt x="208" y="91"/>
                </a:lnTo>
                <a:lnTo>
                  <a:pt x="209" y="88"/>
                </a:lnTo>
                <a:lnTo>
                  <a:pt x="209" y="83"/>
                </a:lnTo>
                <a:lnTo>
                  <a:pt x="210" y="81"/>
                </a:lnTo>
                <a:lnTo>
                  <a:pt x="210" y="79"/>
                </a:lnTo>
                <a:lnTo>
                  <a:pt x="211" y="77"/>
                </a:lnTo>
                <a:lnTo>
                  <a:pt x="211" y="76"/>
                </a:lnTo>
                <a:lnTo>
                  <a:pt x="212" y="77"/>
                </a:lnTo>
                <a:lnTo>
                  <a:pt x="212" y="76"/>
                </a:lnTo>
                <a:lnTo>
                  <a:pt x="213" y="74"/>
                </a:lnTo>
                <a:lnTo>
                  <a:pt x="213" y="75"/>
                </a:lnTo>
                <a:lnTo>
                  <a:pt x="214" y="75"/>
                </a:lnTo>
                <a:lnTo>
                  <a:pt x="214" y="72"/>
                </a:lnTo>
                <a:lnTo>
                  <a:pt x="215" y="67"/>
                </a:lnTo>
                <a:lnTo>
                  <a:pt x="215" y="61"/>
                </a:lnTo>
                <a:lnTo>
                  <a:pt x="216" y="57"/>
                </a:lnTo>
                <a:lnTo>
                  <a:pt x="216" y="51"/>
                </a:lnTo>
                <a:lnTo>
                  <a:pt x="217" y="49"/>
                </a:lnTo>
                <a:lnTo>
                  <a:pt x="217" y="47"/>
                </a:lnTo>
                <a:lnTo>
                  <a:pt x="218" y="45"/>
                </a:lnTo>
                <a:lnTo>
                  <a:pt x="218" y="50"/>
                </a:lnTo>
                <a:lnTo>
                  <a:pt x="219" y="53"/>
                </a:lnTo>
                <a:lnTo>
                  <a:pt x="219" y="52"/>
                </a:lnTo>
                <a:lnTo>
                  <a:pt x="220" y="51"/>
                </a:lnTo>
                <a:lnTo>
                  <a:pt x="220" y="47"/>
                </a:lnTo>
                <a:lnTo>
                  <a:pt x="221" y="45"/>
                </a:lnTo>
                <a:lnTo>
                  <a:pt x="221" y="44"/>
                </a:lnTo>
                <a:lnTo>
                  <a:pt x="222" y="44"/>
                </a:lnTo>
                <a:lnTo>
                  <a:pt x="222" y="46"/>
                </a:lnTo>
                <a:lnTo>
                  <a:pt x="223" y="47"/>
                </a:lnTo>
                <a:lnTo>
                  <a:pt x="224" y="48"/>
                </a:lnTo>
                <a:lnTo>
                  <a:pt x="224" y="50"/>
                </a:lnTo>
                <a:lnTo>
                  <a:pt x="225" y="50"/>
                </a:lnTo>
                <a:lnTo>
                  <a:pt x="225" y="48"/>
                </a:lnTo>
                <a:lnTo>
                  <a:pt x="226" y="46"/>
                </a:lnTo>
                <a:lnTo>
                  <a:pt x="226" y="41"/>
                </a:lnTo>
                <a:lnTo>
                  <a:pt x="227" y="36"/>
                </a:lnTo>
                <a:lnTo>
                  <a:pt x="227" y="28"/>
                </a:lnTo>
                <a:lnTo>
                  <a:pt x="228" y="19"/>
                </a:lnTo>
                <a:lnTo>
                  <a:pt x="228" y="15"/>
                </a:lnTo>
                <a:lnTo>
                  <a:pt x="229" y="15"/>
                </a:lnTo>
                <a:lnTo>
                  <a:pt x="229" y="15"/>
                </a:lnTo>
                <a:lnTo>
                  <a:pt x="230" y="19"/>
                </a:lnTo>
                <a:lnTo>
                  <a:pt x="230" y="24"/>
                </a:lnTo>
                <a:lnTo>
                  <a:pt x="231" y="30"/>
                </a:lnTo>
                <a:lnTo>
                  <a:pt x="231" y="33"/>
                </a:lnTo>
                <a:lnTo>
                  <a:pt x="232" y="34"/>
                </a:lnTo>
                <a:lnTo>
                  <a:pt x="232" y="36"/>
                </a:lnTo>
                <a:lnTo>
                  <a:pt x="233" y="37"/>
                </a:lnTo>
                <a:lnTo>
                  <a:pt x="233" y="37"/>
                </a:lnTo>
                <a:lnTo>
                  <a:pt x="234" y="38"/>
                </a:lnTo>
                <a:lnTo>
                  <a:pt x="234" y="38"/>
                </a:lnTo>
                <a:lnTo>
                  <a:pt x="235" y="38"/>
                </a:lnTo>
                <a:lnTo>
                  <a:pt x="235" y="40"/>
                </a:lnTo>
                <a:lnTo>
                  <a:pt x="236" y="44"/>
                </a:lnTo>
                <a:lnTo>
                  <a:pt x="236" y="47"/>
                </a:lnTo>
                <a:lnTo>
                  <a:pt x="237" y="52"/>
                </a:lnTo>
                <a:lnTo>
                  <a:pt x="237" y="54"/>
                </a:lnTo>
                <a:lnTo>
                  <a:pt x="238" y="55"/>
                </a:lnTo>
                <a:lnTo>
                  <a:pt x="238" y="55"/>
                </a:lnTo>
                <a:lnTo>
                  <a:pt x="239" y="54"/>
                </a:lnTo>
                <a:lnTo>
                  <a:pt x="239" y="54"/>
                </a:lnTo>
                <a:lnTo>
                  <a:pt x="240" y="53"/>
                </a:lnTo>
                <a:lnTo>
                  <a:pt x="240" y="53"/>
                </a:lnTo>
                <a:lnTo>
                  <a:pt x="241" y="55"/>
                </a:lnTo>
                <a:lnTo>
                  <a:pt x="241" y="54"/>
                </a:lnTo>
                <a:lnTo>
                  <a:pt x="242" y="53"/>
                </a:lnTo>
                <a:lnTo>
                  <a:pt x="242" y="54"/>
                </a:lnTo>
                <a:lnTo>
                  <a:pt x="243" y="57"/>
                </a:lnTo>
                <a:lnTo>
                  <a:pt x="243" y="60"/>
                </a:lnTo>
                <a:lnTo>
                  <a:pt x="244" y="62"/>
                </a:lnTo>
                <a:lnTo>
                  <a:pt x="244" y="64"/>
                </a:lnTo>
                <a:lnTo>
                  <a:pt x="245" y="64"/>
                </a:lnTo>
                <a:lnTo>
                  <a:pt x="245" y="64"/>
                </a:lnTo>
                <a:lnTo>
                  <a:pt x="246" y="63"/>
                </a:lnTo>
                <a:lnTo>
                  <a:pt x="246" y="64"/>
                </a:lnTo>
                <a:lnTo>
                  <a:pt x="247" y="66"/>
                </a:lnTo>
                <a:lnTo>
                  <a:pt x="248" y="67"/>
                </a:lnTo>
                <a:lnTo>
                  <a:pt x="248" y="70"/>
                </a:lnTo>
                <a:lnTo>
                  <a:pt x="249" y="73"/>
                </a:lnTo>
                <a:lnTo>
                  <a:pt x="249" y="76"/>
                </a:lnTo>
                <a:lnTo>
                  <a:pt x="250" y="79"/>
                </a:lnTo>
                <a:lnTo>
                  <a:pt x="250" y="80"/>
                </a:lnTo>
                <a:lnTo>
                  <a:pt x="251" y="77"/>
                </a:lnTo>
                <a:lnTo>
                  <a:pt x="251" y="76"/>
                </a:lnTo>
                <a:lnTo>
                  <a:pt x="252" y="74"/>
                </a:lnTo>
                <a:lnTo>
                  <a:pt x="252" y="71"/>
                </a:lnTo>
                <a:lnTo>
                  <a:pt x="253" y="67"/>
                </a:lnTo>
                <a:lnTo>
                  <a:pt x="253" y="65"/>
                </a:lnTo>
                <a:lnTo>
                  <a:pt x="254" y="65"/>
                </a:lnTo>
                <a:lnTo>
                  <a:pt x="254" y="65"/>
                </a:lnTo>
                <a:lnTo>
                  <a:pt x="255" y="69"/>
                </a:lnTo>
                <a:lnTo>
                  <a:pt x="255" y="73"/>
                </a:lnTo>
                <a:lnTo>
                  <a:pt x="256" y="76"/>
                </a:lnTo>
                <a:lnTo>
                  <a:pt x="256" y="76"/>
                </a:lnTo>
                <a:lnTo>
                  <a:pt x="257" y="79"/>
                </a:lnTo>
                <a:lnTo>
                  <a:pt x="257" y="80"/>
                </a:lnTo>
                <a:lnTo>
                  <a:pt x="258" y="79"/>
                </a:lnTo>
                <a:lnTo>
                  <a:pt x="258" y="80"/>
                </a:lnTo>
                <a:lnTo>
                  <a:pt x="259" y="80"/>
                </a:lnTo>
                <a:lnTo>
                  <a:pt x="259" y="81"/>
                </a:lnTo>
                <a:lnTo>
                  <a:pt x="260" y="84"/>
                </a:lnTo>
                <a:lnTo>
                  <a:pt x="260" y="88"/>
                </a:lnTo>
                <a:lnTo>
                  <a:pt x="261" y="91"/>
                </a:lnTo>
                <a:lnTo>
                  <a:pt x="261" y="92"/>
                </a:lnTo>
                <a:lnTo>
                  <a:pt x="262" y="91"/>
                </a:lnTo>
                <a:lnTo>
                  <a:pt x="262" y="90"/>
                </a:lnTo>
                <a:lnTo>
                  <a:pt x="263" y="86"/>
                </a:lnTo>
                <a:lnTo>
                  <a:pt x="263" y="81"/>
                </a:lnTo>
                <a:lnTo>
                  <a:pt x="264" y="77"/>
                </a:lnTo>
                <a:lnTo>
                  <a:pt x="264" y="70"/>
                </a:lnTo>
                <a:lnTo>
                  <a:pt x="265" y="64"/>
                </a:lnTo>
                <a:lnTo>
                  <a:pt x="265" y="61"/>
                </a:lnTo>
                <a:lnTo>
                  <a:pt x="266" y="60"/>
                </a:lnTo>
                <a:lnTo>
                  <a:pt x="266" y="58"/>
                </a:lnTo>
                <a:lnTo>
                  <a:pt x="267" y="59"/>
                </a:lnTo>
                <a:lnTo>
                  <a:pt x="267" y="60"/>
                </a:lnTo>
                <a:lnTo>
                  <a:pt x="268" y="61"/>
                </a:lnTo>
                <a:lnTo>
                  <a:pt x="268" y="63"/>
                </a:lnTo>
                <a:lnTo>
                  <a:pt x="269" y="64"/>
                </a:lnTo>
                <a:lnTo>
                  <a:pt x="269" y="64"/>
                </a:lnTo>
                <a:lnTo>
                  <a:pt x="270" y="66"/>
                </a:lnTo>
                <a:lnTo>
                  <a:pt x="270" y="69"/>
                </a:lnTo>
                <a:lnTo>
                  <a:pt x="271" y="73"/>
                </a:lnTo>
                <a:lnTo>
                  <a:pt x="272" y="76"/>
                </a:lnTo>
                <a:lnTo>
                  <a:pt x="272" y="80"/>
                </a:lnTo>
                <a:lnTo>
                  <a:pt x="273" y="87"/>
                </a:lnTo>
                <a:lnTo>
                  <a:pt x="273" y="93"/>
                </a:lnTo>
                <a:lnTo>
                  <a:pt x="274" y="97"/>
                </a:lnTo>
                <a:lnTo>
                  <a:pt x="274" y="101"/>
                </a:lnTo>
                <a:lnTo>
                  <a:pt x="275" y="104"/>
                </a:lnTo>
                <a:lnTo>
                  <a:pt x="275" y="106"/>
                </a:lnTo>
                <a:lnTo>
                  <a:pt x="276" y="108"/>
                </a:lnTo>
                <a:lnTo>
                  <a:pt x="276" y="108"/>
                </a:lnTo>
                <a:lnTo>
                  <a:pt x="277" y="110"/>
                </a:lnTo>
                <a:lnTo>
                  <a:pt x="277" y="112"/>
                </a:lnTo>
                <a:lnTo>
                  <a:pt x="278" y="113"/>
                </a:lnTo>
                <a:lnTo>
                  <a:pt x="278" y="115"/>
                </a:lnTo>
                <a:lnTo>
                  <a:pt x="279" y="120"/>
                </a:lnTo>
                <a:lnTo>
                  <a:pt x="279" y="125"/>
                </a:lnTo>
                <a:lnTo>
                  <a:pt x="280" y="131"/>
                </a:lnTo>
                <a:lnTo>
                  <a:pt x="280" y="133"/>
                </a:lnTo>
                <a:lnTo>
                  <a:pt x="281" y="138"/>
                </a:lnTo>
                <a:lnTo>
                  <a:pt x="281" y="141"/>
                </a:lnTo>
                <a:lnTo>
                  <a:pt x="282" y="142"/>
                </a:lnTo>
                <a:lnTo>
                  <a:pt x="282" y="143"/>
                </a:lnTo>
                <a:lnTo>
                  <a:pt x="283" y="143"/>
                </a:lnTo>
                <a:lnTo>
                  <a:pt x="283" y="145"/>
                </a:lnTo>
                <a:lnTo>
                  <a:pt x="284" y="145"/>
                </a:lnTo>
                <a:lnTo>
                  <a:pt x="284" y="146"/>
                </a:lnTo>
                <a:lnTo>
                  <a:pt x="285" y="149"/>
                </a:lnTo>
                <a:lnTo>
                  <a:pt x="285" y="153"/>
                </a:lnTo>
                <a:lnTo>
                  <a:pt x="286" y="154"/>
                </a:lnTo>
                <a:lnTo>
                  <a:pt x="286" y="155"/>
                </a:lnTo>
                <a:lnTo>
                  <a:pt x="287" y="157"/>
                </a:lnTo>
                <a:lnTo>
                  <a:pt x="287" y="158"/>
                </a:lnTo>
                <a:lnTo>
                  <a:pt x="288" y="156"/>
                </a:lnTo>
                <a:lnTo>
                  <a:pt x="288" y="153"/>
                </a:lnTo>
                <a:lnTo>
                  <a:pt x="289" y="150"/>
                </a:lnTo>
                <a:lnTo>
                  <a:pt x="289" y="145"/>
                </a:lnTo>
                <a:lnTo>
                  <a:pt x="290" y="143"/>
                </a:lnTo>
                <a:lnTo>
                  <a:pt x="290" y="140"/>
                </a:lnTo>
                <a:lnTo>
                  <a:pt x="291" y="139"/>
                </a:lnTo>
                <a:lnTo>
                  <a:pt x="291" y="139"/>
                </a:lnTo>
                <a:lnTo>
                  <a:pt x="292" y="140"/>
                </a:lnTo>
                <a:lnTo>
                  <a:pt x="292" y="142"/>
                </a:lnTo>
                <a:lnTo>
                  <a:pt x="293" y="141"/>
                </a:lnTo>
                <a:lnTo>
                  <a:pt x="293" y="140"/>
                </a:lnTo>
                <a:lnTo>
                  <a:pt x="294" y="139"/>
                </a:lnTo>
                <a:lnTo>
                  <a:pt x="294" y="137"/>
                </a:lnTo>
                <a:lnTo>
                  <a:pt x="295" y="136"/>
                </a:lnTo>
                <a:lnTo>
                  <a:pt x="296" y="135"/>
                </a:lnTo>
                <a:lnTo>
                  <a:pt x="296" y="134"/>
                </a:lnTo>
                <a:lnTo>
                  <a:pt x="297" y="135"/>
                </a:lnTo>
                <a:lnTo>
                  <a:pt x="297" y="138"/>
                </a:lnTo>
                <a:lnTo>
                  <a:pt x="298" y="139"/>
                </a:lnTo>
                <a:lnTo>
                  <a:pt x="298" y="139"/>
                </a:lnTo>
                <a:lnTo>
                  <a:pt x="299" y="139"/>
                </a:lnTo>
                <a:lnTo>
                  <a:pt x="299" y="139"/>
                </a:lnTo>
                <a:lnTo>
                  <a:pt x="300" y="138"/>
                </a:lnTo>
                <a:lnTo>
                  <a:pt x="300" y="134"/>
                </a:lnTo>
                <a:lnTo>
                  <a:pt x="301" y="131"/>
                </a:lnTo>
                <a:lnTo>
                  <a:pt x="301" y="127"/>
                </a:lnTo>
                <a:lnTo>
                  <a:pt x="302" y="124"/>
                </a:lnTo>
                <a:lnTo>
                  <a:pt x="302" y="120"/>
                </a:lnTo>
                <a:lnTo>
                  <a:pt x="303" y="117"/>
                </a:lnTo>
                <a:lnTo>
                  <a:pt x="303" y="115"/>
                </a:lnTo>
                <a:lnTo>
                  <a:pt x="304" y="115"/>
                </a:lnTo>
                <a:lnTo>
                  <a:pt x="304" y="115"/>
                </a:lnTo>
                <a:lnTo>
                  <a:pt x="305" y="116"/>
                </a:lnTo>
                <a:lnTo>
                  <a:pt x="305" y="116"/>
                </a:lnTo>
                <a:lnTo>
                  <a:pt x="306" y="115"/>
                </a:lnTo>
                <a:lnTo>
                  <a:pt x="306" y="113"/>
                </a:lnTo>
                <a:lnTo>
                  <a:pt x="307" y="111"/>
                </a:lnTo>
                <a:lnTo>
                  <a:pt x="307" y="109"/>
                </a:lnTo>
                <a:lnTo>
                  <a:pt x="308" y="106"/>
                </a:lnTo>
                <a:lnTo>
                  <a:pt x="308" y="105"/>
                </a:lnTo>
                <a:lnTo>
                  <a:pt x="309" y="106"/>
                </a:lnTo>
                <a:lnTo>
                  <a:pt x="309" y="105"/>
                </a:lnTo>
                <a:lnTo>
                  <a:pt x="310" y="105"/>
                </a:lnTo>
                <a:lnTo>
                  <a:pt x="310" y="104"/>
                </a:lnTo>
                <a:lnTo>
                  <a:pt x="311" y="102"/>
                </a:lnTo>
                <a:lnTo>
                  <a:pt x="311" y="100"/>
                </a:lnTo>
                <a:lnTo>
                  <a:pt x="312" y="96"/>
                </a:lnTo>
                <a:lnTo>
                  <a:pt x="312" y="92"/>
                </a:lnTo>
                <a:lnTo>
                  <a:pt x="313" y="90"/>
                </a:lnTo>
                <a:lnTo>
                  <a:pt x="313" y="86"/>
                </a:lnTo>
                <a:lnTo>
                  <a:pt x="314" y="83"/>
                </a:lnTo>
                <a:lnTo>
                  <a:pt x="314" y="81"/>
                </a:lnTo>
                <a:lnTo>
                  <a:pt x="315" y="80"/>
                </a:lnTo>
                <a:lnTo>
                  <a:pt x="315" y="82"/>
                </a:lnTo>
                <a:lnTo>
                  <a:pt x="316" y="85"/>
                </a:lnTo>
                <a:lnTo>
                  <a:pt x="316" y="88"/>
                </a:lnTo>
                <a:lnTo>
                  <a:pt x="317" y="91"/>
                </a:lnTo>
                <a:lnTo>
                  <a:pt x="317" y="94"/>
                </a:lnTo>
                <a:lnTo>
                  <a:pt x="318" y="95"/>
                </a:lnTo>
                <a:lnTo>
                  <a:pt x="318" y="97"/>
                </a:lnTo>
                <a:lnTo>
                  <a:pt x="319" y="98"/>
                </a:lnTo>
                <a:lnTo>
                  <a:pt x="320" y="99"/>
                </a:lnTo>
                <a:lnTo>
                  <a:pt x="320" y="101"/>
                </a:lnTo>
                <a:lnTo>
                  <a:pt x="321" y="105"/>
                </a:lnTo>
                <a:lnTo>
                  <a:pt x="321" y="109"/>
                </a:lnTo>
                <a:lnTo>
                  <a:pt x="322" y="112"/>
                </a:lnTo>
                <a:lnTo>
                  <a:pt x="322" y="115"/>
                </a:lnTo>
                <a:lnTo>
                  <a:pt x="323" y="118"/>
                </a:lnTo>
                <a:lnTo>
                  <a:pt x="323" y="120"/>
                </a:lnTo>
                <a:lnTo>
                  <a:pt x="324" y="122"/>
                </a:lnTo>
                <a:lnTo>
                  <a:pt x="324" y="122"/>
                </a:lnTo>
                <a:lnTo>
                  <a:pt x="325" y="122"/>
                </a:lnTo>
                <a:lnTo>
                  <a:pt x="325" y="121"/>
                </a:lnTo>
                <a:lnTo>
                  <a:pt x="326" y="120"/>
                </a:lnTo>
                <a:lnTo>
                  <a:pt x="326" y="119"/>
                </a:lnTo>
                <a:lnTo>
                  <a:pt x="327" y="120"/>
                </a:lnTo>
                <a:lnTo>
                  <a:pt x="327" y="122"/>
                </a:lnTo>
                <a:lnTo>
                  <a:pt x="328" y="124"/>
                </a:lnTo>
                <a:lnTo>
                  <a:pt x="328" y="127"/>
                </a:lnTo>
                <a:lnTo>
                  <a:pt x="329" y="130"/>
                </a:lnTo>
                <a:lnTo>
                  <a:pt x="329" y="132"/>
                </a:lnTo>
                <a:lnTo>
                  <a:pt x="330" y="133"/>
                </a:lnTo>
                <a:lnTo>
                  <a:pt x="330" y="133"/>
                </a:lnTo>
                <a:lnTo>
                  <a:pt x="331" y="133"/>
                </a:lnTo>
                <a:lnTo>
                  <a:pt x="331" y="133"/>
                </a:lnTo>
                <a:lnTo>
                  <a:pt x="332" y="133"/>
                </a:lnTo>
                <a:lnTo>
                  <a:pt x="332" y="132"/>
                </a:lnTo>
                <a:lnTo>
                  <a:pt x="333" y="132"/>
                </a:lnTo>
                <a:lnTo>
                  <a:pt x="333" y="135"/>
                </a:lnTo>
                <a:lnTo>
                  <a:pt x="334" y="137"/>
                </a:lnTo>
                <a:lnTo>
                  <a:pt x="334" y="140"/>
                </a:lnTo>
                <a:lnTo>
                  <a:pt x="335" y="140"/>
                </a:lnTo>
                <a:lnTo>
                  <a:pt x="335" y="140"/>
                </a:lnTo>
                <a:lnTo>
                  <a:pt x="336" y="139"/>
                </a:lnTo>
                <a:lnTo>
                  <a:pt x="336" y="138"/>
                </a:lnTo>
                <a:lnTo>
                  <a:pt x="337" y="136"/>
                </a:lnTo>
                <a:lnTo>
                  <a:pt x="337" y="134"/>
                </a:lnTo>
                <a:lnTo>
                  <a:pt x="338" y="130"/>
                </a:lnTo>
                <a:lnTo>
                  <a:pt x="338" y="126"/>
                </a:lnTo>
                <a:lnTo>
                  <a:pt x="339" y="124"/>
                </a:lnTo>
                <a:lnTo>
                  <a:pt x="339" y="122"/>
                </a:lnTo>
                <a:lnTo>
                  <a:pt x="340" y="122"/>
                </a:lnTo>
                <a:lnTo>
                  <a:pt x="340" y="123"/>
                </a:lnTo>
                <a:lnTo>
                  <a:pt x="341" y="124"/>
                </a:lnTo>
                <a:lnTo>
                  <a:pt x="341" y="123"/>
                </a:lnTo>
                <a:lnTo>
                  <a:pt x="342" y="120"/>
                </a:lnTo>
                <a:lnTo>
                  <a:pt x="342" y="117"/>
                </a:lnTo>
                <a:lnTo>
                  <a:pt x="343" y="113"/>
                </a:lnTo>
                <a:lnTo>
                  <a:pt x="344" y="109"/>
                </a:lnTo>
                <a:lnTo>
                  <a:pt x="344" y="106"/>
                </a:lnTo>
                <a:lnTo>
                  <a:pt x="345" y="103"/>
                </a:lnTo>
                <a:lnTo>
                  <a:pt x="345" y="101"/>
                </a:lnTo>
                <a:lnTo>
                  <a:pt x="346" y="101"/>
                </a:lnTo>
                <a:lnTo>
                  <a:pt x="346" y="103"/>
                </a:lnTo>
                <a:lnTo>
                  <a:pt x="347" y="104"/>
                </a:lnTo>
                <a:lnTo>
                  <a:pt x="347" y="105"/>
                </a:lnTo>
                <a:lnTo>
                  <a:pt x="348" y="106"/>
                </a:lnTo>
                <a:lnTo>
                  <a:pt x="348" y="107"/>
                </a:lnTo>
                <a:lnTo>
                  <a:pt x="349" y="106"/>
                </a:lnTo>
                <a:lnTo>
                  <a:pt x="349" y="103"/>
                </a:lnTo>
                <a:lnTo>
                  <a:pt x="350" y="100"/>
                </a:lnTo>
                <a:lnTo>
                  <a:pt x="350" y="98"/>
                </a:lnTo>
                <a:lnTo>
                  <a:pt x="351" y="95"/>
                </a:lnTo>
                <a:lnTo>
                  <a:pt x="351" y="93"/>
                </a:lnTo>
                <a:lnTo>
                  <a:pt x="352" y="93"/>
                </a:lnTo>
                <a:lnTo>
                  <a:pt x="352" y="92"/>
                </a:lnTo>
                <a:lnTo>
                  <a:pt x="353" y="93"/>
                </a:lnTo>
                <a:lnTo>
                  <a:pt x="353" y="94"/>
                </a:lnTo>
                <a:lnTo>
                  <a:pt x="354" y="97"/>
                </a:lnTo>
                <a:lnTo>
                  <a:pt x="354" y="98"/>
                </a:lnTo>
                <a:lnTo>
                  <a:pt x="355" y="98"/>
                </a:lnTo>
                <a:lnTo>
                  <a:pt x="355" y="96"/>
                </a:lnTo>
                <a:lnTo>
                  <a:pt x="356" y="94"/>
                </a:lnTo>
                <a:lnTo>
                  <a:pt x="356" y="93"/>
                </a:lnTo>
                <a:lnTo>
                  <a:pt x="357" y="91"/>
                </a:lnTo>
                <a:lnTo>
                  <a:pt x="357" y="89"/>
                </a:lnTo>
                <a:lnTo>
                  <a:pt x="358" y="89"/>
                </a:lnTo>
                <a:lnTo>
                  <a:pt x="358" y="89"/>
                </a:lnTo>
                <a:lnTo>
                  <a:pt x="359" y="88"/>
                </a:lnTo>
                <a:lnTo>
                  <a:pt x="359" y="87"/>
                </a:lnTo>
                <a:lnTo>
                  <a:pt x="360" y="86"/>
                </a:lnTo>
                <a:lnTo>
                  <a:pt x="360" y="82"/>
                </a:lnTo>
                <a:lnTo>
                  <a:pt x="361" y="77"/>
                </a:lnTo>
                <a:lnTo>
                  <a:pt x="361" y="70"/>
                </a:lnTo>
                <a:lnTo>
                  <a:pt x="362" y="63"/>
                </a:lnTo>
                <a:lnTo>
                  <a:pt x="362" y="55"/>
                </a:lnTo>
                <a:lnTo>
                  <a:pt x="363" y="49"/>
                </a:lnTo>
                <a:lnTo>
                  <a:pt x="363" y="47"/>
                </a:lnTo>
                <a:lnTo>
                  <a:pt x="364" y="55"/>
                </a:lnTo>
                <a:lnTo>
                  <a:pt x="364" y="65"/>
                </a:lnTo>
                <a:lnTo>
                  <a:pt x="365" y="73"/>
                </a:lnTo>
                <a:lnTo>
                  <a:pt x="365" y="78"/>
                </a:lnTo>
                <a:lnTo>
                  <a:pt x="366" y="80"/>
                </a:lnTo>
                <a:lnTo>
                  <a:pt x="366" y="81"/>
                </a:lnTo>
                <a:lnTo>
                  <a:pt x="367" y="82"/>
                </a:lnTo>
                <a:lnTo>
                  <a:pt x="368" y="84"/>
                </a:lnTo>
                <a:lnTo>
                  <a:pt x="368" y="89"/>
                </a:lnTo>
                <a:lnTo>
                  <a:pt x="369" y="92"/>
                </a:lnTo>
                <a:lnTo>
                  <a:pt x="369" y="94"/>
                </a:lnTo>
                <a:lnTo>
                  <a:pt x="370" y="96"/>
                </a:lnTo>
                <a:lnTo>
                  <a:pt x="370" y="99"/>
                </a:lnTo>
                <a:lnTo>
                  <a:pt x="371" y="103"/>
                </a:lnTo>
                <a:lnTo>
                  <a:pt x="371" y="108"/>
                </a:lnTo>
                <a:lnTo>
                  <a:pt x="372" y="108"/>
                </a:lnTo>
                <a:lnTo>
                  <a:pt x="372" y="106"/>
                </a:lnTo>
                <a:lnTo>
                  <a:pt x="373" y="103"/>
                </a:lnTo>
                <a:lnTo>
                  <a:pt x="373" y="97"/>
                </a:lnTo>
                <a:lnTo>
                  <a:pt x="374" y="92"/>
                </a:lnTo>
                <a:lnTo>
                  <a:pt x="374" y="84"/>
                </a:lnTo>
                <a:lnTo>
                  <a:pt x="375" y="77"/>
                </a:lnTo>
                <a:lnTo>
                  <a:pt x="375" y="71"/>
                </a:lnTo>
                <a:lnTo>
                  <a:pt x="376" y="63"/>
                </a:lnTo>
                <a:lnTo>
                  <a:pt x="376" y="55"/>
                </a:lnTo>
                <a:lnTo>
                  <a:pt x="377" y="51"/>
                </a:lnTo>
                <a:lnTo>
                  <a:pt x="377" y="50"/>
                </a:lnTo>
                <a:lnTo>
                  <a:pt x="378" y="53"/>
                </a:lnTo>
                <a:lnTo>
                  <a:pt x="378" y="57"/>
                </a:lnTo>
                <a:lnTo>
                  <a:pt x="379" y="61"/>
                </a:lnTo>
                <a:lnTo>
                  <a:pt x="379" y="63"/>
                </a:lnTo>
                <a:lnTo>
                  <a:pt x="380" y="64"/>
                </a:lnTo>
                <a:lnTo>
                  <a:pt x="380" y="62"/>
                </a:lnTo>
                <a:lnTo>
                  <a:pt x="381" y="60"/>
                </a:lnTo>
                <a:lnTo>
                  <a:pt x="381" y="60"/>
                </a:lnTo>
                <a:lnTo>
                  <a:pt x="382" y="62"/>
                </a:lnTo>
                <a:lnTo>
                  <a:pt x="382" y="64"/>
                </a:lnTo>
                <a:lnTo>
                  <a:pt x="383" y="67"/>
                </a:lnTo>
                <a:lnTo>
                  <a:pt x="383" y="72"/>
                </a:lnTo>
                <a:lnTo>
                  <a:pt x="384" y="76"/>
                </a:lnTo>
                <a:lnTo>
                  <a:pt x="384" y="81"/>
                </a:lnTo>
                <a:lnTo>
                  <a:pt x="385" y="85"/>
                </a:lnTo>
                <a:lnTo>
                  <a:pt x="385" y="87"/>
                </a:lnTo>
                <a:lnTo>
                  <a:pt x="386" y="86"/>
                </a:lnTo>
                <a:lnTo>
                  <a:pt x="386" y="87"/>
                </a:lnTo>
                <a:lnTo>
                  <a:pt x="387" y="87"/>
                </a:lnTo>
                <a:lnTo>
                  <a:pt x="387" y="87"/>
                </a:lnTo>
                <a:lnTo>
                  <a:pt x="388" y="90"/>
                </a:lnTo>
                <a:lnTo>
                  <a:pt x="388" y="94"/>
                </a:lnTo>
                <a:lnTo>
                  <a:pt x="389" y="98"/>
                </a:lnTo>
                <a:lnTo>
                  <a:pt x="389" y="101"/>
                </a:lnTo>
                <a:lnTo>
                  <a:pt x="390" y="107"/>
                </a:lnTo>
                <a:lnTo>
                  <a:pt x="390" y="110"/>
                </a:lnTo>
                <a:lnTo>
                  <a:pt x="391" y="112"/>
                </a:lnTo>
                <a:lnTo>
                  <a:pt x="392" y="112"/>
                </a:lnTo>
                <a:lnTo>
                  <a:pt x="392" y="112"/>
                </a:lnTo>
                <a:lnTo>
                  <a:pt x="393" y="110"/>
                </a:lnTo>
                <a:lnTo>
                  <a:pt x="393" y="108"/>
                </a:lnTo>
                <a:lnTo>
                  <a:pt x="394" y="106"/>
                </a:lnTo>
                <a:lnTo>
                  <a:pt x="394" y="107"/>
                </a:lnTo>
                <a:lnTo>
                  <a:pt x="395" y="109"/>
                </a:lnTo>
                <a:lnTo>
                  <a:pt x="395" y="111"/>
                </a:lnTo>
                <a:lnTo>
                  <a:pt x="396" y="114"/>
                </a:lnTo>
                <a:lnTo>
                  <a:pt x="396" y="116"/>
                </a:lnTo>
                <a:lnTo>
                  <a:pt x="397" y="118"/>
                </a:lnTo>
                <a:lnTo>
                  <a:pt x="397" y="119"/>
                </a:lnTo>
                <a:lnTo>
                  <a:pt x="398" y="119"/>
                </a:lnTo>
                <a:lnTo>
                  <a:pt x="398" y="115"/>
                </a:lnTo>
                <a:lnTo>
                  <a:pt x="399" y="112"/>
                </a:lnTo>
                <a:lnTo>
                  <a:pt x="399" y="109"/>
                </a:lnTo>
                <a:lnTo>
                  <a:pt x="400" y="105"/>
                </a:lnTo>
                <a:lnTo>
                  <a:pt x="400" y="104"/>
                </a:lnTo>
                <a:lnTo>
                  <a:pt x="401" y="104"/>
                </a:lnTo>
                <a:lnTo>
                  <a:pt x="401" y="106"/>
                </a:lnTo>
                <a:lnTo>
                  <a:pt x="402" y="110"/>
                </a:lnTo>
                <a:lnTo>
                  <a:pt x="402" y="114"/>
                </a:lnTo>
                <a:lnTo>
                  <a:pt x="403" y="119"/>
                </a:lnTo>
                <a:lnTo>
                  <a:pt x="403" y="120"/>
                </a:lnTo>
                <a:lnTo>
                  <a:pt x="404" y="120"/>
                </a:lnTo>
                <a:lnTo>
                  <a:pt x="404" y="119"/>
                </a:lnTo>
                <a:lnTo>
                  <a:pt x="405" y="116"/>
                </a:lnTo>
                <a:lnTo>
                  <a:pt x="405" y="114"/>
                </a:lnTo>
                <a:lnTo>
                  <a:pt x="406" y="114"/>
                </a:lnTo>
                <a:lnTo>
                  <a:pt x="406" y="115"/>
                </a:lnTo>
                <a:lnTo>
                  <a:pt x="407" y="118"/>
                </a:lnTo>
                <a:lnTo>
                  <a:pt x="407" y="121"/>
                </a:lnTo>
                <a:lnTo>
                  <a:pt x="408" y="124"/>
                </a:lnTo>
                <a:lnTo>
                  <a:pt x="408" y="126"/>
                </a:lnTo>
                <a:lnTo>
                  <a:pt x="409" y="127"/>
                </a:lnTo>
                <a:lnTo>
                  <a:pt x="409" y="127"/>
                </a:lnTo>
                <a:lnTo>
                  <a:pt x="410" y="126"/>
                </a:lnTo>
                <a:lnTo>
                  <a:pt x="410" y="125"/>
                </a:lnTo>
                <a:lnTo>
                  <a:pt x="411" y="123"/>
                </a:lnTo>
                <a:lnTo>
                  <a:pt x="411" y="120"/>
                </a:lnTo>
                <a:lnTo>
                  <a:pt x="412" y="116"/>
                </a:lnTo>
                <a:lnTo>
                  <a:pt x="412" y="114"/>
                </a:lnTo>
                <a:lnTo>
                  <a:pt x="413" y="115"/>
                </a:lnTo>
                <a:lnTo>
                  <a:pt x="413" y="118"/>
                </a:lnTo>
                <a:lnTo>
                  <a:pt x="414" y="122"/>
                </a:lnTo>
                <a:lnTo>
                  <a:pt x="414" y="127"/>
                </a:lnTo>
                <a:lnTo>
                  <a:pt x="415" y="131"/>
                </a:lnTo>
                <a:lnTo>
                  <a:pt x="415" y="132"/>
                </a:lnTo>
                <a:lnTo>
                  <a:pt x="416" y="132"/>
                </a:lnTo>
                <a:lnTo>
                  <a:pt x="417" y="131"/>
                </a:lnTo>
                <a:lnTo>
                  <a:pt x="417" y="130"/>
                </a:lnTo>
                <a:lnTo>
                  <a:pt x="418" y="129"/>
                </a:lnTo>
                <a:lnTo>
                  <a:pt x="418" y="129"/>
                </a:lnTo>
                <a:lnTo>
                  <a:pt x="419" y="130"/>
                </a:lnTo>
                <a:lnTo>
                  <a:pt x="419" y="133"/>
                </a:lnTo>
                <a:lnTo>
                  <a:pt x="420" y="136"/>
                </a:lnTo>
                <a:lnTo>
                  <a:pt x="420" y="139"/>
                </a:lnTo>
                <a:lnTo>
                  <a:pt x="421" y="142"/>
                </a:lnTo>
                <a:lnTo>
                  <a:pt x="421" y="144"/>
                </a:lnTo>
                <a:lnTo>
                  <a:pt x="422" y="145"/>
                </a:lnTo>
                <a:lnTo>
                  <a:pt x="422" y="144"/>
                </a:lnTo>
                <a:lnTo>
                  <a:pt x="423" y="142"/>
                </a:lnTo>
                <a:lnTo>
                  <a:pt x="423" y="140"/>
                </a:lnTo>
                <a:lnTo>
                  <a:pt x="424" y="136"/>
                </a:lnTo>
                <a:lnTo>
                  <a:pt x="424" y="132"/>
                </a:lnTo>
                <a:lnTo>
                  <a:pt x="425" y="129"/>
                </a:lnTo>
                <a:lnTo>
                  <a:pt x="425" y="128"/>
                </a:lnTo>
                <a:lnTo>
                  <a:pt x="426" y="129"/>
                </a:lnTo>
                <a:lnTo>
                  <a:pt x="426" y="131"/>
                </a:lnTo>
                <a:lnTo>
                  <a:pt x="427" y="135"/>
                </a:lnTo>
                <a:lnTo>
                  <a:pt x="427" y="138"/>
                </a:lnTo>
                <a:lnTo>
                  <a:pt x="428" y="138"/>
                </a:lnTo>
                <a:lnTo>
                  <a:pt x="428" y="138"/>
                </a:lnTo>
                <a:lnTo>
                  <a:pt x="429" y="138"/>
                </a:lnTo>
                <a:lnTo>
                  <a:pt x="429" y="137"/>
                </a:lnTo>
                <a:lnTo>
                  <a:pt x="430" y="138"/>
                </a:lnTo>
                <a:lnTo>
                  <a:pt x="430" y="139"/>
                </a:lnTo>
                <a:lnTo>
                  <a:pt x="431" y="140"/>
                </a:lnTo>
                <a:lnTo>
                  <a:pt x="431" y="142"/>
                </a:lnTo>
                <a:lnTo>
                  <a:pt x="432" y="145"/>
                </a:lnTo>
                <a:lnTo>
                  <a:pt x="432" y="148"/>
                </a:lnTo>
                <a:lnTo>
                  <a:pt x="433" y="151"/>
                </a:lnTo>
                <a:lnTo>
                  <a:pt x="433" y="152"/>
                </a:lnTo>
                <a:lnTo>
                  <a:pt x="434" y="154"/>
                </a:lnTo>
                <a:lnTo>
                  <a:pt x="434" y="154"/>
                </a:lnTo>
                <a:lnTo>
                  <a:pt x="435" y="153"/>
                </a:lnTo>
                <a:lnTo>
                  <a:pt x="435" y="151"/>
                </a:lnTo>
                <a:lnTo>
                  <a:pt x="436" y="148"/>
                </a:lnTo>
                <a:lnTo>
                  <a:pt x="436" y="144"/>
                </a:lnTo>
                <a:lnTo>
                  <a:pt x="437" y="140"/>
                </a:lnTo>
                <a:lnTo>
                  <a:pt x="437" y="138"/>
                </a:lnTo>
                <a:lnTo>
                  <a:pt x="438" y="137"/>
                </a:lnTo>
                <a:lnTo>
                  <a:pt x="438" y="139"/>
                </a:lnTo>
                <a:lnTo>
                  <a:pt x="439" y="141"/>
                </a:lnTo>
                <a:lnTo>
                  <a:pt x="439" y="143"/>
                </a:lnTo>
                <a:lnTo>
                  <a:pt x="440" y="143"/>
                </a:lnTo>
                <a:lnTo>
                  <a:pt x="441" y="144"/>
                </a:lnTo>
                <a:lnTo>
                  <a:pt x="441" y="143"/>
                </a:lnTo>
                <a:lnTo>
                  <a:pt x="442" y="142"/>
                </a:lnTo>
                <a:lnTo>
                  <a:pt x="442" y="141"/>
                </a:lnTo>
                <a:lnTo>
                  <a:pt x="443" y="141"/>
                </a:lnTo>
                <a:lnTo>
                  <a:pt x="443" y="140"/>
                </a:lnTo>
                <a:lnTo>
                  <a:pt x="444" y="141"/>
                </a:lnTo>
                <a:lnTo>
                  <a:pt x="444" y="142"/>
                </a:lnTo>
                <a:lnTo>
                  <a:pt x="445" y="143"/>
                </a:lnTo>
                <a:lnTo>
                  <a:pt x="445" y="143"/>
                </a:lnTo>
                <a:lnTo>
                  <a:pt x="446" y="143"/>
                </a:lnTo>
                <a:lnTo>
                  <a:pt x="446" y="142"/>
                </a:lnTo>
                <a:lnTo>
                  <a:pt x="447" y="139"/>
                </a:lnTo>
                <a:lnTo>
                  <a:pt x="447" y="136"/>
                </a:lnTo>
                <a:lnTo>
                  <a:pt x="448" y="133"/>
                </a:lnTo>
                <a:lnTo>
                  <a:pt x="448" y="130"/>
                </a:lnTo>
                <a:lnTo>
                  <a:pt x="449" y="126"/>
                </a:lnTo>
                <a:lnTo>
                  <a:pt x="449" y="124"/>
                </a:lnTo>
                <a:lnTo>
                  <a:pt x="450" y="121"/>
                </a:lnTo>
                <a:lnTo>
                  <a:pt x="450" y="121"/>
                </a:lnTo>
                <a:lnTo>
                  <a:pt x="451" y="120"/>
                </a:lnTo>
                <a:lnTo>
                  <a:pt x="451" y="122"/>
                </a:lnTo>
                <a:lnTo>
                  <a:pt x="452" y="123"/>
                </a:lnTo>
                <a:lnTo>
                  <a:pt x="452" y="121"/>
                </a:lnTo>
                <a:lnTo>
                  <a:pt x="453" y="121"/>
                </a:lnTo>
                <a:lnTo>
                  <a:pt x="453" y="119"/>
                </a:lnTo>
                <a:lnTo>
                  <a:pt x="454" y="118"/>
                </a:lnTo>
                <a:lnTo>
                  <a:pt x="454" y="116"/>
                </a:lnTo>
                <a:lnTo>
                  <a:pt x="455" y="115"/>
                </a:lnTo>
                <a:lnTo>
                  <a:pt x="455" y="113"/>
                </a:lnTo>
                <a:lnTo>
                  <a:pt x="456" y="113"/>
                </a:lnTo>
                <a:lnTo>
                  <a:pt x="456" y="113"/>
                </a:lnTo>
                <a:lnTo>
                  <a:pt x="457" y="113"/>
                </a:lnTo>
                <a:lnTo>
                  <a:pt x="457" y="112"/>
                </a:lnTo>
                <a:lnTo>
                  <a:pt x="458" y="113"/>
                </a:lnTo>
                <a:lnTo>
                  <a:pt x="458" y="113"/>
                </a:lnTo>
                <a:lnTo>
                  <a:pt x="459" y="111"/>
                </a:lnTo>
                <a:lnTo>
                  <a:pt x="459" y="112"/>
                </a:lnTo>
                <a:lnTo>
                  <a:pt x="460" y="111"/>
                </a:lnTo>
                <a:lnTo>
                  <a:pt x="460" y="112"/>
                </a:lnTo>
                <a:lnTo>
                  <a:pt x="461" y="110"/>
                </a:lnTo>
                <a:lnTo>
                  <a:pt x="461" y="108"/>
                </a:lnTo>
                <a:lnTo>
                  <a:pt x="462" y="106"/>
                </a:lnTo>
                <a:lnTo>
                  <a:pt x="462" y="102"/>
                </a:lnTo>
                <a:lnTo>
                  <a:pt x="463" y="101"/>
                </a:lnTo>
                <a:lnTo>
                  <a:pt x="463" y="100"/>
                </a:lnTo>
                <a:lnTo>
                  <a:pt x="464" y="98"/>
                </a:lnTo>
                <a:lnTo>
                  <a:pt x="465" y="97"/>
                </a:lnTo>
                <a:lnTo>
                  <a:pt x="465" y="97"/>
                </a:lnTo>
                <a:lnTo>
                  <a:pt x="466" y="97"/>
                </a:lnTo>
                <a:lnTo>
                  <a:pt x="466" y="99"/>
                </a:lnTo>
                <a:lnTo>
                  <a:pt x="467" y="103"/>
                </a:lnTo>
                <a:lnTo>
                  <a:pt x="467" y="105"/>
                </a:lnTo>
                <a:lnTo>
                  <a:pt x="468" y="107"/>
                </a:lnTo>
                <a:lnTo>
                  <a:pt x="468" y="110"/>
                </a:lnTo>
                <a:lnTo>
                  <a:pt x="469" y="115"/>
                </a:lnTo>
                <a:lnTo>
                  <a:pt x="469" y="118"/>
                </a:lnTo>
                <a:lnTo>
                  <a:pt x="470" y="122"/>
                </a:lnTo>
                <a:lnTo>
                  <a:pt x="470" y="126"/>
                </a:lnTo>
                <a:lnTo>
                  <a:pt x="471" y="128"/>
                </a:lnTo>
                <a:lnTo>
                  <a:pt x="471" y="130"/>
                </a:lnTo>
                <a:lnTo>
                  <a:pt x="472" y="131"/>
                </a:lnTo>
                <a:lnTo>
                  <a:pt x="472" y="132"/>
                </a:lnTo>
                <a:lnTo>
                  <a:pt x="473" y="132"/>
                </a:lnTo>
                <a:lnTo>
                  <a:pt x="473" y="132"/>
                </a:lnTo>
                <a:lnTo>
                  <a:pt x="474" y="133"/>
                </a:lnTo>
                <a:lnTo>
                  <a:pt x="474" y="132"/>
                </a:lnTo>
                <a:lnTo>
                  <a:pt x="475" y="132"/>
                </a:lnTo>
                <a:lnTo>
                  <a:pt x="475" y="134"/>
                </a:lnTo>
                <a:lnTo>
                  <a:pt x="476" y="139"/>
                </a:lnTo>
                <a:lnTo>
                  <a:pt x="476" y="142"/>
                </a:lnTo>
                <a:lnTo>
                  <a:pt x="477" y="143"/>
                </a:lnTo>
                <a:lnTo>
                  <a:pt x="477" y="144"/>
                </a:lnTo>
                <a:lnTo>
                  <a:pt x="478" y="144"/>
                </a:lnTo>
                <a:lnTo>
                  <a:pt x="478" y="145"/>
                </a:lnTo>
                <a:lnTo>
                  <a:pt x="479" y="146"/>
                </a:lnTo>
                <a:lnTo>
                  <a:pt x="479" y="146"/>
                </a:lnTo>
                <a:lnTo>
                  <a:pt x="480" y="147"/>
                </a:lnTo>
                <a:lnTo>
                  <a:pt x="480" y="151"/>
                </a:lnTo>
                <a:lnTo>
                  <a:pt x="481" y="153"/>
                </a:lnTo>
                <a:lnTo>
                  <a:pt x="481" y="156"/>
                </a:lnTo>
                <a:lnTo>
                  <a:pt x="482" y="158"/>
                </a:lnTo>
                <a:lnTo>
                  <a:pt x="482" y="159"/>
                </a:lnTo>
                <a:lnTo>
                  <a:pt x="483" y="160"/>
                </a:lnTo>
                <a:lnTo>
                  <a:pt x="483" y="160"/>
                </a:lnTo>
                <a:lnTo>
                  <a:pt x="484" y="158"/>
                </a:lnTo>
                <a:lnTo>
                  <a:pt x="484" y="156"/>
                </a:lnTo>
                <a:lnTo>
                  <a:pt x="485" y="153"/>
                </a:lnTo>
                <a:lnTo>
                  <a:pt x="485" y="150"/>
                </a:lnTo>
                <a:lnTo>
                  <a:pt x="486" y="148"/>
                </a:lnTo>
                <a:lnTo>
                  <a:pt x="486" y="147"/>
                </a:lnTo>
                <a:lnTo>
                  <a:pt x="487" y="145"/>
                </a:lnTo>
                <a:lnTo>
                  <a:pt x="487" y="144"/>
                </a:lnTo>
                <a:lnTo>
                  <a:pt x="488" y="145"/>
                </a:lnTo>
                <a:lnTo>
                  <a:pt x="489" y="146"/>
                </a:lnTo>
                <a:lnTo>
                  <a:pt x="489" y="145"/>
                </a:lnTo>
                <a:lnTo>
                  <a:pt x="490" y="143"/>
                </a:lnTo>
                <a:lnTo>
                  <a:pt x="490" y="140"/>
                </a:lnTo>
                <a:lnTo>
                  <a:pt x="491" y="139"/>
                </a:lnTo>
                <a:lnTo>
                  <a:pt x="491" y="138"/>
                </a:lnTo>
                <a:lnTo>
                  <a:pt x="492" y="137"/>
                </a:lnTo>
                <a:lnTo>
                  <a:pt x="492" y="138"/>
                </a:lnTo>
                <a:lnTo>
                  <a:pt x="493" y="140"/>
                </a:lnTo>
                <a:lnTo>
                  <a:pt x="493" y="141"/>
                </a:lnTo>
                <a:lnTo>
                  <a:pt x="494" y="143"/>
                </a:lnTo>
                <a:lnTo>
                  <a:pt x="494" y="143"/>
                </a:lnTo>
                <a:lnTo>
                  <a:pt x="495" y="143"/>
                </a:lnTo>
                <a:lnTo>
                  <a:pt x="495" y="141"/>
                </a:lnTo>
                <a:lnTo>
                  <a:pt x="496" y="138"/>
                </a:lnTo>
                <a:lnTo>
                  <a:pt x="496" y="135"/>
                </a:lnTo>
                <a:lnTo>
                  <a:pt x="497" y="131"/>
                </a:lnTo>
                <a:lnTo>
                  <a:pt x="497" y="129"/>
                </a:lnTo>
                <a:lnTo>
                  <a:pt x="498" y="126"/>
                </a:lnTo>
                <a:lnTo>
                  <a:pt x="498" y="125"/>
                </a:lnTo>
                <a:lnTo>
                  <a:pt x="499" y="124"/>
                </a:lnTo>
                <a:lnTo>
                  <a:pt x="499" y="124"/>
                </a:lnTo>
                <a:lnTo>
                  <a:pt x="500" y="124"/>
                </a:lnTo>
                <a:lnTo>
                  <a:pt x="500" y="124"/>
                </a:lnTo>
                <a:lnTo>
                  <a:pt x="501" y="124"/>
                </a:lnTo>
                <a:lnTo>
                  <a:pt x="501" y="124"/>
                </a:lnTo>
                <a:lnTo>
                  <a:pt x="502" y="121"/>
                </a:lnTo>
                <a:lnTo>
                  <a:pt x="502" y="117"/>
                </a:lnTo>
                <a:lnTo>
                  <a:pt x="503" y="115"/>
                </a:lnTo>
                <a:lnTo>
                  <a:pt x="503" y="114"/>
                </a:lnTo>
                <a:lnTo>
                  <a:pt x="504" y="110"/>
                </a:lnTo>
                <a:lnTo>
                  <a:pt x="504" y="109"/>
                </a:lnTo>
                <a:lnTo>
                  <a:pt x="505" y="110"/>
                </a:lnTo>
                <a:lnTo>
                  <a:pt x="505" y="111"/>
                </a:lnTo>
                <a:lnTo>
                  <a:pt x="506" y="109"/>
                </a:lnTo>
                <a:lnTo>
                  <a:pt x="506" y="107"/>
                </a:lnTo>
                <a:lnTo>
                  <a:pt x="507" y="103"/>
                </a:lnTo>
                <a:lnTo>
                  <a:pt x="507" y="100"/>
                </a:lnTo>
                <a:lnTo>
                  <a:pt x="508" y="96"/>
                </a:lnTo>
                <a:lnTo>
                  <a:pt x="508" y="94"/>
                </a:lnTo>
                <a:lnTo>
                  <a:pt x="509" y="89"/>
                </a:lnTo>
                <a:lnTo>
                  <a:pt x="509" y="84"/>
                </a:lnTo>
                <a:lnTo>
                  <a:pt x="510" y="80"/>
                </a:lnTo>
                <a:lnTo>
                  <a:pt x="510" y="73"/>
                </a:lnTo>
                <a:lnTo>
                  <a:pt x="511" y="69"/>
                </a:lnTo>
                <a:lnTo>
                  <a:pt x="511" y="69"/>
                </a:lnTo>
                <a:lnTo>
                  <a:pt x="512" y="75"/>
                </a:lnTo>
                <a:lnTo>
                  <a:pt x="513" y="78"/>
                </a:lnTo>
                <a:lnTo>
                  <a:pt x="513" y="81"/>
                </a:lnTo>
                <a:lnTo>
                  <a:pt x="514" y="81"/>
                </a:lnTo>
                <a:lnTo>
                  <a:pt x="514" y="81"/>
                </a:lnTo>
                <a:lnTo>
                  <a:pt x="515" y="80"/>
                </a:lnTo>
                <a:lnTo>
                  <a:pt x="515" y="81"/>
                </a:lnTo>
                <a:lnTo>
                  <a:pt x="516" y="83"/>
                </a:lnTo>
                <a:lnTo>
                  <a:pt x="516" y="85"/>
                </a:lnTo>
                <a:lnTo>
                  <a:pt x="517" y="87"/>
                </a:lnTo>
                <a:lnTo>
                  <a:pt x="517" y="89"/>
                </a:lnTo>
                <a:lnTo>
                  <a:pt x="518" y="92"/>
                </a:lnTo>
                <a:lnTo>
                  <a:pt x="518" y="93"/>
                </a:lnTo>
                <a:lnTo>
                  <a:pt x="519" y="94"/>
                </a:lnTo>
                <a:lnTo>
                  <a:pt x="519" y="93"/>
                </a:lnTo>
                <a:lnTo>
                  <a:pt x="520" y="91"/>
                </a:lnTo>
                <a:lnTo>
                  <a:pt x="520" y="87"/>
                </a:lnTo>
                <a:lnTo>
                  <a:pt x="521" y="82"/>
                </a:lnTo>
                <a:lnTo>
                  <a:pt x="521" y="78"/>
                </a:lnTo>
                <a:lnTo>
                  <a:pt x="522" y="73"/>
                </a:lnTo>
                <a:lnTo>
                  <a:pt x="522" y="69"/>
                </a:lnTo>
                <a:lnTo>
                  <a:pt x="523" y="66"/>
                </a:lnTo>
                <a:lnTo>
                  <a:pt x="523" y="64"/>
                </a:lnTo>
                <a:lnTo>
                  <a:pt x="524" y="64"/>
                </a:lnTo>
                <a:lnTo>
                  <a:pt x="524" y="68"/>
                </a:lnTo>
                <a:lnTo>
                  <a:pt x="525" y="70"/>
                </a:lnTo>
                <a:lnTo>
                  <a:pt x="525" y="70"/>
                </a:lnTo>
                <a:lnTo>
                  <a:pt x="526" y="68"/>
                </a:lnTo>
                <a:lnTo>
                  <a:pt x="526" y="67"/>
                </a:lnTo>
                <a:lnTo>
                  <a:pt x="527" y="66"/>
                </a:lnTo>
                <a:lnTo>
                  <a:pt x="527" y="64"/>
                </a:lnTo>
                <a:lnTo>
                  <a:pt x="528" y="62"/>
                </a:lnTo>
                <a:lnTo>
                  <a:pt x="528" y="62"/>
                </a:lnTo>
                <a:lnTo>
                  <a:pt x="529" y="61"/>
                </a:lnTo>
                <a:lnTo>
                  <a:pt x="529" y="61"/>
                </a:lnTo>
                <a:lnTo>
                  <a:pt x="530" y="61"/>
                </a:lnTo>
                <a:lnTo>
                  <a:pt x="530" y="62"/>
                </a:lnTo>
                <a:lnTo>
                  <a:pt x="531" y="63"/>
                </a:lnTo>
                <a:lnTo>
                  <a:pt x="531" y="62"/>
                </a:lnTo>
                <a:lnTo>
                  <a:pt x="532" y="64"/>
                </a:lnTo>
                <a:lnTo>
                  <a:pt x="532" y="63"/>
                </a:lnTo>
                <a:lnTo>
                  <a:pt x="533" y="64"/>
                </a:lnTo>
                <a:lnTo>
                  <a:pt x="533" y="66"/>
                </a:lnTo>
                <a:lnTo>
                  <a:pt x="534" y="69"/>
                </a:lnTo>
                <a:lnTo>
                  <a:pt x="534" y="72"/>
                </a:lnTo>
                <a:lnTo>
                  <a:pt x="535" y="75"/>
                </a:lnTo>
                <a:lnTo>
                  <a:pt x="535" y="77"/>
                </a:lnTo>
                <a:lnTo>
                  <a:pt x="536" y="80"/>
                </a:lnTo>
                <a:lnTo>
                  <a:pt x="537" y="85"/>
                </a:lnTo>
                <a:lnTo>
                  <a:pt x="537" y="91"/>
                </a:lnTo>
                <a:lnTo>
                  <a:pt x="538" y="96"/>
                </a:lnTo>
                <a:lnTo>
                  <a:pt x="538" y="97"/>
                </a:lnTo>
                <a:lnTo>
                  <a:pt x="539" y="99"/>
                </a:lnTo>
                <a:lnTo>
                  <a:pt x="539" y="99"/>
                </a:lnTo>
                <a:lnTo>
                  <a:pt x="540" y="100"/>
                </a:lnTo>
                <a:lnTo>
                  <a:pt x="540" y="101"/>
                </a:lnTo>
                <a:lnTo>
                  <a:pt x="541" y="104"/>
                </a:lnTo>
                <a:lnTo>
                  <a:pt x="541" y="108"/>
                </a:lnTo>
                <a:lnTo>
                  <a:pt x="542" y="113"/>
                </a:lnTo>
                <a:lnTo>
                  <a:pt x="542" y="118"/>
                </a:lnTo>
                <a:lnTo>
                  <a:pt x="543" y="123"/>
                </a:lnTo>
                <a:lnTo>
                  <a:pt x="543" y="127"/>
                </a:lnTo>
                <a:lnTo>
                  <a:pt x="544" y="129"/>
                </a:lnTo>
                <a:lnTo>
                  <a:pt x="544" y="131"/>
                </a:lnTo>
                <a:lnTo>
                  <a:pt x="545" y="130"/>
                </a:lnTo>
                <a:lnTo>
                  <a:pt x="545" y="127"/>
                </a:lnTo>
                <a:lnTo>
                  <a:pt x="546" y="125"/>
                </a:lnTo>
                <a:lnTo>
                  <a:pt x="546" y="123"/>
                </a:lnTo>
                <a:lnTo>
                  <a:pt x="547" y="120"/>
                </a:lnTo>
                <a:lnTo>
                  <a:pt x="547" y="120"/>
                </a:lnTo>
                <a:lnTo>
                  <a:pt x="548" y="120"/>
                </a:lnTo>
                <a:lnTo>
                  <a:pt x="548" y="122"/>
                </a:lnTo>
                <a:lnTo>
                  <a:pt x="549" y="125"/>
                </a:lnTo>
                <a:lnTo>
                  <a:pt x="549" y="129"/>
                </a:lnTo>
                <a:lnTo>
                  <a:pt x="550" y="131"/>
                </a:lnTo>
                <a:lnTo>
                  <a:pt x="550" y="131"/>
                </a:lnTo>
                <a:lnTo>
                  <a:pt x="551" y="130"/>
                </a:lnTo>
                <a:lnTo>
                  <a:pt x="551" y="129"/>
                </a:lnTo>
                <a:lnTo>
                  <a:pt x="552" y="128"/>
                </a:lnTo>
                <a:lnTo>
                  <a:pt x="552" y="127"/>
                </a:lnTo>
                <a:lnTo>
                  <a:pt x="553" y="126"/>
                </a:lnTo>
                <a:lnTo>
                  <a:pt x="553" y="127"/>
                </a:lnTo>
                <a:lnTo>
                  <a:pt x="554" y="129"/>
                </a:lnTo>
                <a:lnTo>
                  <a:pt x="554" y="131"/>
                </a:lnTo>
                <a:lnTo>
                  <a:pt x="555" y="135"/>
                </a:lnTo>
                <a:lnTo>
                  <a:pt x="555" y="137"/>
                </a:lnTo>
                <a:lnTo>
                  <a:pt x="556" y="137"/>
                </a:lnTo>
                <a:lnTo>
                  <a:pt x="556" y="136"/>
                </a:lnTo>
                <a:lnTo>
                  <a:pt x="557" y="133"/>
                </a:lnTo>
                <a:lnTo>
                  <a:pt x="557" y="130"/>
                </a:lnTo>
                <a:lnTo>
                  <a:pt x="558" y="127"/>
                </a:lnTo>
                <a:lnTo>
                  <a:pt x="558" y="123"/>
                </a:lnTo>
                <a:lnTo>
                  <a:pt x="559" y="120"/>
                </a:lnTo>
                <a:lnTo>
                  <a:pt x="559" y="117"/>
                </a:lnTo>
                <a:lnTo>
                  <a:pt x="560" y="114"/>
                </a:lnTo>
                <a:lnTo>
                  <a:pt x="561" y="114"/>
                </a:lnTo>
                <a:lnTo>
                  <a:pt x="561" y="114"/>
                </a:lnTo>
                <a:lnTo>
                  <a:pt x="562" y="115"/>
                </a:lnTo>
                <a:lnTo>
                  <a:pt x="562" y="116"/>
                </a:lnTo>
                <a:lnTo>
                  <a:pt x="563" y="114"/>
                </a:lnTo>
                <a:lnTo>
                  <a:pt x="563" y="110"/>
                </a:lnTo>
                <a:lnTo>
                  <a:pt x="564" y="106"/>
                </a:lnTo>
                <a:lnTo>
                  <a:pt x="564" y="101"/>
                </a:lnTo>
                <a:lnTo>
                  <a:pt x="565" y="99"/>
                </a:lnTo>
                <a:lnTo>
                  <a:pt x="565" y="98"/>
                </a:lnTo>
                <a:lnTo>
                  <a:pt x="566" y="99"/>
                </a:lnTo>
                <a:lnTo>
                  <a:pt x="566" y="100"/>
                </a:lnTo>
                <a:lnTo>
                  <a:pt x="567" y="101"/>
                </a:lnTo>
                <a:lnTo>
                  <a:pt x="567" y="104"/>
                </a:lnTo>
                <a:lnTo>
                  <a:pt x="568" y="105"/>
                </a:lnTo>
                <a:lnTo>
                  <a:pt x="568" y="106"/>
                </a:lnTo>
                <a:lnTo>
                  <a:pt x="569" y="107"/>
                </a:lnTo>
                <a:lnTo>
                  <a:pt x="569" y="108"/>
                </a:lnTo>
                <a:lnTo>
                  <a:pt x="570" y="106"/>
                </a:lnTo>
                <a:lnTo>
                  <a:pt x="570" y="104"/>
                </a:lnTo>
                <a:lnTo>
                  <a:pt x="571" y="101"/>
                </a:lnTo>
                <a:lnTo>
                  <a:pt x="571" y="98"/>
                </a:lnTo>
                <a:lnTo>
                  <a:pt x="572" y="97"/>
                </a:lnTo>
                <a:lnTo>
                  <a:pt x="572" y="97"/>
                </a:lnTo>
                <a:lnTo>
                  <a:pt x="573" y="97"/>
                </a:lnTo>
                <a:lnTo>
                  <a:pt x="573" y="98"/>
                </a:lnTo>
                <a:lnTo>
                  <a:pt x="574" y="99"/>
                </a:lnTo>
                <a:lnTo>
                  <a:pt x="574" y="100"/>
                </a:lnTo>
                <a:lnTo>
                  <a:pt x="575" y="100"/>
                </a:lnTo>
                <a:lnTo>
                  <a:pt x="575" y="97"/>
                </a:lnTo>
                <a:lnTo>
                  <a:pt x="576" y="95"/>
                </a:lnTo>
                <a:lnTo>
                  <a:pt x="576" y="94"/>
                </a:lnTo>
                <a:lnTo>
                  <a:pt x="577" y="94"/>
                </a:lnTo>
                <a:lnTo>
                  <a:pt x="577" y="94"/>
                </a:lnTo>
                <a:lnTo>
                  <a:pt x="578" y="94"/>
                </a:lnTo>
                <a:lnTo>
                  <a:pt x="578" y="96"/>
                </a:lnTo>
                <a:lnTo>
                  <a:pt x="579" y="100"/>
                </a:lnTo>
                <a:lnTo>
                  <a:pt x="579" y="105"/>
                </a:lnTo>
                <a:lnTo>
                  <a:pt x="580" y="108"/>
                </a:lnTo>
                <a:lnTo>
                  <a:pt x="580" y="108"/>
                </a:lnTo>
                <a:lnTo>
                  <a:pt x="581" y="109"/>
                </a:lnTo>
                <a:lnTo>
                  <a:pt x="581" y="108"/>
                </a:lnTo>
                <a:lnTo>
                  <a:pt x="582" y="107"/>
                </a:lnTo>
                <a:lnTo>
                  <a:pt x="582" y="104"/>
                </a:lnTo>
                <a:lnTo>
                  <a:pt x="583" y="101"/>
                </a:lnTo>
                <a:lnTo>
                  <a:pt x="583" y="99"/>
                </a:lnTo>
                <a:lnTo>
                  <a:pt x="584" y="96"/>
                </a:lnTo>
                <a:lnTo>
                  <a:pt x="585" y="96"/>
                </a:lnTo>
                <a:lnTo>
                  <a:pt x="585" y="95"/>
                </a:lnTo>
                <a:lnTo>
                  <a:pt x="586" y="94"/>
                </a:lnTo>
                <a:lnTo>
                  <a:pt x="586" y="95"/>
                </a:lnTo>
                <a:lnTo>
                  <a:pt x="587" y="94"/>
                </a:lnTo>
                <a:lnTo>
                  <a:pt x="587" y="95"/>
                </a:lnTo>
                <a:lnTo>
                  <a:pt x="588" y="94"/>
                </a:lnTo>
                <a:lnTo>
                  <a:pt x="588" y="93"/>
                </a:lnTo>
                <a:lnTo>
                  <a:pt x="589" y="93"/>
                </a:lnTo>
                <a:lnTo>
                  <a:pt x="589" y="94"/>
                </a:lnTo>
                <a:lnTo>
                  <a:pt x="590" y="96"/>
                </a:lnTo>
                <a:lnTo>
                  <a:pt x="590" y="99"/>
                </a:lnTo>
                <a:lnTo>
                  <a:pt x="591" y="101"/>
                </a:lnTo>
                <a:lnTo>
                  <a:pt x="591" y="106"/>
                </a:lnTo>
                <a:lnTo>
                  <a:pt x="592" y="112"/>
                </a:lnTo>
                <a:lnTo>
                  <a:pt x="592" y="117"/>
                </a:lnTo>
                <a:lnTo>
                  <a:pt x="593" y="120"/>
                </a:lnTo>
                <a:lnTo>
                  <a:pt x="593" y="123"/>
                </a:lnTo>
                <a:lnTo>
                  <a:pt x="594" y="126"/>
                </a:lnTo>
                <a:lnTo>
                  <a:pt x="594" y="126"/>
                </a:lnTo>
                <a:lnTo>
                  <a:pt x="595" y="126"/>
                </a:lnTo>
                <a:lnTo>
                  <a:pt x="595" y="125"/>
                </a:lnTo>
                <a:lnTo>
                  <a:pt x="596" y="125"/>
                </a:lnTo>
                <a:lnTo>
                  <a:pt x="596" y="124"/>
                </a:lnTo>
                <a:lnTo>
                  <a:pt x="597" y="125"/>
                </a:lnTo>
                <a:lnTo>
                  <a:pt x="597" y="128"/>
                </a:lnTo>
                <a:lnTo>
                  <a:pt x="598" y="133"/>
                </a:lnTo>
                <a:lnTo>
                  <a:pt x="598" y="138"/>
                </a:lnTo>
                <a:lnTo>
                  <a:pt x="599" y="142"/>
                </a:lnTo>
                <a:lnTo>
                  <a:pt x="599" y="145"/>
                </a:lnTo>
                <a:lnTo>
                  <a:pt x="600" y="146"/>
                </a:lnTo>
                <a:lnTo>
                  <a:pt x="600" y="147"/>
                </a:lnTo>
                <a:lnTo>
                  <a:pt x="601" y="146"/>
                </a:lnTo>
                <a:lnTo>
                  <a:pt x="601" y="145"/>
                </a:lnTo>
                <a:lnTo>
                  <a:pt x="602" y="145"/>
                </a:lnTo>
                <a:lnTo>
                  <a:pt x="602" y="147"/>
                </a:lnTo>
                <a:lnTo>
                  <a:pt x="603" y="149"/>
                </a:lnTo>
                <a:lnTo>
                  <a:pt x="603" y="152"/>
                </a:lnTo>
                <a:lnTo>
                  <a:pt x="604" y="154"/>
                </a:lnTo>
                <a:lnTo>
                  <a:pt x="604" y="158"/>
                </a:lnTo>
                <a:lnTo>
                  <a:pt x="605" y="160"/>
                </a:lnTo>
                <a:lnTo>
                  <a:pt x="605" y="162"/>
                </a:lnTo>
                <a:lnTo>
                  <a:pt x="606" y="162"/>
                </a:lnTo>
                <a:lnTo>
                  <a:pt x="606" y="160"/>
                </a:lnTo>
                <a:lnTo>
                  <a:pt x="607" y="158"/>
                </a:lnTo>
                <a:lnTo>
                  <a:pt x="607" y="154"/>
                </a:lnTo>
                <a:lnTo>
                  <a:pt x="608" y="151"/>
                </a:lnTo>
                <a:lnTo>
                  <a:pt x="609" y="148"/>
                </a:lnTo>
                <a:lnTo>
                  <a:pt x="609" y="146"/>
                </a:lnTo>
                <a:lnTo>
                  <a:pt x="610" y="145"/>
                </a:lnTo>
                <a:lnTo>
                  <a:pt x="610" y="146"/>
                </a:lnTo>
                <a:lnTo>
                  <a:pt x="611" y="148"/>
                </a:lnTo>
                <a:lnTo>
                  <a:pt x="611" y="150"/>
                </a:lnTo>
                <a:lnTo>
                  <a:pt x="612" y="151"/>
                </a:lnTo>
                <a:lnTo>
                  <a:pt x="612" y="151"/>
                </a:lnTo>
                <a:lnTo>
                  <a:pt x="613" y="149"/>
                </a:lnTo>
                <a:lnTo>
                  <a:pt x="613" y="148"/>
                </a:lnTo>
                <a:lnTo>
                  <a:pt x="614" y="148"/>
                </a:lnTo>
                <a:lnTo>
                  <a:pt x="614" y="148"/>
                </a:lnTo>
                <a:lnTo>
                  <a:pt x="615" y="148"/>
                </a:lnTo>
                <a:lnTo>
                  <a:pt x="615" y="149"/>
                </a:lnTo>
                <a:lnTo>
                  <a:pt x="616" y="151"/>
                </a:lnTo>
                <a:lnTo>
                  <a:pt x="616" y="153"/>
                </a:lnTo>
                <a:lnTo>
                  <a:pt x="617" y="154"/>
                </a:lnTo>
                <a:lnTo>
                  <a:pt x="617" y="155"/>
                </a:lnTo>
                <a:lnTo>
                  <a:pt x="618" y="155"/>
                </a:lnTo>
                <a:lnTo>
                  <a:pt x="618" y="154"/>
                </a:lnTo>
                <a:lnTo>
                  <a:pt x="619" y="151"/>
                </a:lnTo>
                <a:lnTo>
                  <a:pt x="619" y="148"/>
                </a:lnTo>
                <a:lnTo>
                  <a:pt x="620" y="145"/>
                </a:lnTo>
                <a:lnTo>
                  <a:pt x="620" y="141"/>
                </a:lnTo>
                <a:lnTo>
                  <a:pt x="621" y="138"/>
                </a:lnTo>
                <a:lnTo>
                  <a:pt x="621" y="136"/>
                </a:lnTo>
                <a:lnTo>
                  <a:pt x="622" y="135"/>
                </a:lnTo>
                <a:lnTo>
                  <a:pt x="622" y="136"/>
                </a:lnTo>
                <a:lnTo>
                  <a:pt x="623" y="138"/>
                </a:lnTo>
                <a:lnTo>
                  <a:pt x="623" y="140"/>
                </a:lnTo>
                <a:lnTo>
                  <a:pt x="624" y="140"/>
                </a:lnTo>
                <a:lnTo>
                  <a:pt x="624" y="139"/>
                </a:lnTo>
                <a:lnTo>
                  <a:pt x="625" y="137"/>
                </a:lnTo>
                <a:lnTo>
                  <a:pt x="625" y="137"/>
                </a:lnTo>
                <a:lnTo>
                  <a:pt x="626" y="135"/>
                </a:lnTo>
                <a:lnTo>
                  <a:pt x="626" y="134"/>
                </a:lnTo>
                <a:lnTo>
                  <a:pt x="627" y="131"/>
                </a:lnTo>
                <a:lnTo>
                  <a:pt x="627" y="132"/>
                </a:lnTo>
                <a:lnTo>
                  <a:pt x="628" y="133"/>
                </a:lnTo>
                <a:lnTo>
                  <a:pt x="628" y="134"/>
                </a:lnTo>
                <a:lnTo>
                  <a:pt x="629" y="135"/>
                </a:lnTo>
                <a:lnTo>
                  <a:pt x="629" y="136"/>
                </a:lnTo>
                <a:lnTo>
                  <a:pt x="630" y="138"/>
                </a:lnTo>
                <a:lnTo>
                  <a:pt x="630" y="137"/>
                </a:lnTo>
                <a:lnTo>
                  <a:pt x="631" y="135"/>
                </a:lnTo>
                <a:lnTo>
                  <a:pt x="631" y="133"/>
                </a:lnTo>
                <a:lnTo>
                  <a:pt x="632" y="131"/>
                </a:lnTo>
                <a:lnTo>
                  <a:pt x="632" y="128"/>
                </a:lnTo>
                <a:lnTo>
                  <a:pt x="633" y="127"/>
                </a:lnTo>
                <a:lnTo>
                  <a:pt x="634" y="125"/>
                </a:lnTo>
                <a:lnTo>
                  <a:pt x="634" y="124"/>
                </a:lnTo>
                <a:lnTo>
                  <a:pt x="635" y="124"/>
                </a:lnTo>
                <a:lnTo>
                  <a:pt x="635" y="125"/>
                </a:lnTo>
                <a:lnTo>
                  <a:pt x="636" y="126"/>
                </a:lnTo>
                <a:lnTo>
                  <a:pt x="636" y="127"/>
                </a:lnTo>
                <a:lnTo>
                  <a:pt x="637" y="127"/>
                </a:lnTo>
                <a:lnTo>
                  <a:pt x="637" y="125"/>
                </a:lnTo>
                <a:lnTo>
                  <a:pt x="638" y="124"/>
                </a:lnTo>
                <a:lnTo>
                  <a:pt x="638" y="123"/>
                </a:lnTo>
                <a:lnTo>
                  <a:pt x="639" y="122"/>
                </a:lnTo>
                <a:lnTo>
                  <a:pt x="639" y="123"/>
                </a:lnTo>
                <a:lnTo>
                  <a:pt x="640" y="124"/>
                </a:lnTo>
                <a:lnTo>
                  <a:pt x="640" y="126"/>
                </a:lnTo>
                <a:lnTo>
                  <a:pt x="641" y="127"/>
                </a:lnTo>
                <a:lnTo>
                  <a:pt x="641" y="128"/>
                </a:lnTo>
                <a:lnTo>
                  <a:pt x="642" y="129"/>
                </a:lnTo>
                <a:lnTo>
                  <a:pt x="642" y="129"/>
                </a:lnTo>
                <a:lnTo>
                  <a:pt x="643" y="128"/>
                </a:lnTo>
                <a:lnTo>
                  <a:pt x="643" y="127"/>
                </a:lnTo>
                <a:lnTo>
                  <a:pt x="644" y="125"/>
                </a:lnTo>
                <a:lnTo>
                  <a:pt x="644" y="123"/>
                </a:lnTo>
                <a:lnTo>
                  <a:pt x="645" y="122"/>
                </a:lnTo>
                <a:lnTo>
                  <a:pt x="645" y="120"/>
                </a:lnTo>
                <a:lnTo>
                  <a:pt x="646" y="120"/>
                </a:lnTo>
                <a:lnTo>
                  <a:pt x="646" y="121"/>
                </a:lnTo>
                <a:lnTo>
                  <a:pt x="647" y="121"/>
                </a:lnTo>
                <a:lnTo>
                  <a:pt x="647" y="123"/>
                </a:lnTo>
                <a:lnTo>
                  <a:pt x="648" y="126"/>
                </a:lnTo>
                <a:lnTo>
                  <a:pt x="648" y="129"/>
                </a:lnTo>
                <a:lnTo>
                  <a:pt x="649" y="132"/>
                </a:lnTo>
                <a:lnTo>
                  <a:pt x="649" y="132"/>
                </a:lnTo>
                <a:lnTo>
                  <a:pt x="650" y="132"/>
                </a:lnTo>
                <a:lnTo>
                  <a:pt x="650" y="133"/>
                </a:lnTo>
                <a:lnTo>
                  <a:pt x="651" y="134"/>
                </a:lnTo>
                <a:lnTo>
                  <a:pt x="651" y="135"/>
                </a:lnTo>
                <a:lnTo>
                  <a:pt x="652" y="137"/>
                </a:lnTo>
                <a:lnTo>
                  <a:pt x="652" y="139"/>
                </a:lnTo>
                <a:lnTo>
                  <a:pt x="653" y="141"/>
                </a:lnTo>
                <a:lnTo>
                  <a:pt x="653" y="142"/>
                </a:lnTo>
                <a:lnTo>
                  <a:pt x="654" y="144"/>
                </a:lnTo>
                <a:lnTo>
                  <a:pt x="654" y="144"/>
                </a:lnTo>
                <a:lnTo>
                  <a:pt x="655" y="144"/>
                </a:lnTo>
                <a:lnTo>
                  <a:pt x="655" y="142"/>
                </a:lnTo>
                <a:lnTo>
                  <a:pt x="656" y="139"/>
                </a:lnTo>
                <a:lnTo>
                  <a:pt x="656" y="136"/>
                </a:lnTo>
                <a:lnTo>
                  <a:pt x="657" y="134"/>
                </a:lnTo>
                <a:lnTo>
                  <a:pt x="658" y="132"/>
                </a:lnTo>
                <a:lnTo>
                  <a:pt x="658" y="132"/>
                </a:lnTo>
                <a:lnTo>
                  <a:pt x="659" y="132"/>
                </a:lnTo>
                <a:lnTo>
                  <a:pt x="659" y="132"/>
                </a:lnTo>
                <a:lnTo>
                  <a:pt x="660" y="132"/>
                </a:lnTo>
                <a:lnTo>
                  <a:pt x="660" y="134"/>
                </a:lnTo>
                <a:lnTo>
                  <a:pt x="661" y="133"/>
                </a:lnTo>
                <a:lnTo>
                  <a:pt x="661" y="132"/>
                </a:lnTo>
                <a:lnTo>
                  <a:pt x="662" y="132"/>
                </a:lnTo>
                <a:lnTo>
                  <a:pt x="662" y="131"/>
                </a:lnTo>
                <a:lnTo>
                  <a:pt x="663" y="131"/>
                </a:lnTo>
                <a:lnTo>
                  <a:pt x="663" y="132"/>
                </a:lnTo>
                <a:lnTo>
                  <a:pt x="664" y="133"/>
                </a:lnTo>
                <a:lnTo>
                  <a:pt x="664" y="135"/>
                </a:lnTo>
                <a:lnTo>
                  <a:pt x="665" y="138"/>
                </a:lnTo>
                <a:lnTo>
                  <a:pt x="665" y="138"/>
                </a:lnTo>
                <a:lnTo>
                  <a:pt x="666" y="137"/>
                </a:lnTo>
                <a:lnTo>
                  <a:pt x="666" y="136"/>
                </a:lnTo>
                <a:lnTo>
                  <a:pt x="667" y="136"/>
                </a:lnTo>
                <a:lnTo>
                  <a:pt x="667" y="136"/>
                </a:lnTo>
                <a:lnTo>
                  <a:pt x="668" y="133"/>
                </a:lnTo>
                <a:lnTo>
                  <a:pt x="668" y="131"/>
                </a:lnTo>
                <a:lnTo>
                  <a:pt x="669" y="130"/>
                </a:lnTo>
                <a:lnTo>
                  <a:pt x="669" y="128"/>
                </a:lnTo>
                <a:lnTo>
                  <a:pt x="670" y="126"/>
                </a:lnTo>
                <a:lnTo>
                  <a:pt x="670" y="125"/>
                </a:lnTo>
                <a:lnTo>
                  <a:pt x="671" y="125"/>
                </a:lnTo>
                <a:lnTo>
                  <a:pt x="671" y="127"/>
                </a:lnTo>
                <a:lnTo>
                  <a:pt x="672" y="129"/>
                </a:lnTo>
                <a:lnTo>
                  <a:pt x="672" y="130"/>
                </a:lnTo>
                <a:lnTo>
                  <a:pt x="673" y="131"/>
                </a:lnTo>
                <a:lnTo>
                  <a:pt x="673" y="131"/>
                </a:lnTo>
                <a:lnTo>
                  <a:pt x="674" y="130"/>
                </a:lnTo>
                <a:lnTo>
                  <a:pt x="674" y="131"/>
                </a:lnTo>
                <a:lnTo>
                  <a:pt x="675" y="131"/>
                </a:lnTo>
                <a:lnTo>
                  <a:pt x="675" y="132"/>
                </a:lnTo>
                <a:lnTo>
                  <a:pt x="676" y="133"/>
                </a:lnTo>
                <a:lnTo>
                  <a:pt x="676" y="136"/>
                </a:lnTo>
                <a:lnTo>
                  <a:pt x="677" y="140"/>
                </a:lnTo>
                <a:lnTo>
                  <a:pt x="677" y="142"/>
                </a:lnTo>
                <a:lnTo>
                  <a:pt x="678" y="142"/>
                </a:lnTo>
                <a:lnTo>
                  <a:pt x="678" y="142"/>
                </a:lnTo>
                <a:lnTo>
                  <a:pt x="679" y="143"/>
                </a:lnTo>
                <a:lnTo>
                  <a:pt x="679" y="143"/>
                </a:lnTo>
                <a:lnTo>
                  <a:pt x="680" y="142"/>
                </a:lnTo>
                <a:lnTo>
                  <a:pt x="680" y="141"/>
                </a:lnTo>
                <a:lnTo>
                  <a:pt x="681" y="139"/>
                </a:lnTo>
                <a:lnTo>
                  <a:pt x="682" y="138"/>
                </a:lnTo>
                <a:lnTo>
                  <a:pt x="682" y="138"/>
                </a:lnTo>
                <a:lnTo>
                  <a:pt x="683" y="137"/>
                </a:lnTo>
                <a:lnTo>
                  <a:pt x="683" y="138"/>
                </a:lnTo>
                <a:lnTo>
                  <a:pt x="684" y="139"/>
                </a:lnTo>
                <a:lnTo>
                  <a:pt x="684" y="142"/>
                </a:lnTo>
                <a:lnTo>
                  <a:pt x="685" y="145"/>
                </a:lnTo>
                <a:lnTo>
                  <a:pt x="685" y="148"/>
                </a:lnTo>
                <a:lnTo>
                  <a:pt x="686" y="149"/>
                </a:lnTo>
                <a:lnTo>
                  <a:pt x="686" y="149"/>
                </a:lnTo>
                <a:lnTo>
                  <a:pt x="687" y="148"/>
                </a:lnTo>
                <a:lnTo>
                  <a:pt x="687" y="148"/>
                </a:lnTo>
                <a:lnTo>
                  <a:pt x="688" y="149"/>
                </a:lnTo>
                <a:lnTo>
                  <a:pt x="688" y="152"/>
                </a:lnTo>
                <a:lnTo>
                  <a:pt x="689" y="156"/>
                </a:lnTo>
                <a:lnTo>
                  <a:pt x="689" y="159"/>
                </a:lnTo>
                <a:lnTo>
                  <a:pt x="690" y="162"/>
                </a:lnTo>
                <a:lnTo>
                  <a:pt x="690" y="162"/>
                </a:lnTo>
                <a:lnTo>
                  <a:pt x="691" y="162"/>
                </a:lnTo>
                <a:lnTo>
                  <a:pt x="691" y="162"/>
                </a:lnTo>
                <a:lnTo>
                  <a:pt x="692" y="161"/>
                </a:lnTo>
                <a:lnTo>
                  <a:pt x="692" y="159"/>
                </a:lnTo>
                <a:lnTo>
                  <a:pt x="693" y="156"/>
                </a:lnTo>
                <a:lnTo>
                  <a:pt x="693" y="154"/>
                </a:lnTo>
                <a:lnTo>
                  <a:pt x="694" y="152"/>
                </a:lnTo>
                <a:lnTo>
                  <a:pt x="694" y="151"/>
                </a:lnTo>
                <a:lnTo>
                  <a:pt x="695" y="150"/>
                </a:lnTo>
                <a:lnTo>
                  <a:pt x="695" y="151"/>
                </a:lnTo>
                <a:lnTo>
                  <a:pt x="696" y="152"/>
                </a:lnTo>
                <a:lnTo>
                  <a:pt x="696" y="154"/>
                </a:lnTo>
                <a:lnTo>
                  <a:pt x="697" y="156"/>
                </a:lnTo>
                <a:lnTo>
                  <a:pt x="697" y="156"/>
                </a:lnTo>
                <a:lnTo>
                  <a:pt x="698" y="155"/>
                </a:lnTo>
                <a:lnTo>
                  <a:pt x="698" y="156"/>
                </a:lnTo>
                <a:lnTo>
                  <a:pt x="699" y="156"/>
                </a:lnTo>
                <a:lnTo>
                  <a:pt x="699" y="156"/>
                </a:lnTo>
                <a:lnTo>
                  <a:pt x="700" y="158"/>
                </a:lnTo>
                <a:lnTo>
                  <a:pt x="700" y="159"/>
                </a:lnTo>
                <a:lnTo>
                  <a:pt x="701" y="161"/>
                </a:lnTo>
                <a:lnTo>
                  <a:pt x="701" y="162"/>
                </a:lnTo>
                <a:lnTo>
                  <a:pt x="702" y="164"/>
                </a:lnTo>
                <a:lnTo>
                  <a:pt x="702" y="163"/>
                </a:lnTo>
                <a:lnTo>
                  <a:pt x="703" y="162"/>
                </a:lnTo>
                <a:lnTo>
                  <a:pt x="703" y="161"/>
                </a:lnTo>
                <a:lnTo>
                  <a:pt x="704" y="159"/>
                </a:lnTo>
                <a:lnTo>
                  <a:pt x="704" y="157"/>
                </a:lnTo>
                <a:lnTo>
                  <a:pt x="705" y="153"/>
                </a:lnTo>
                <a:lnTo>
                  <a:pt x="706" y="151"/>
                </a:lnTo>
                <a:lnTo>
                  <a:pt x="706" y="148"/>
                </a:lnTo>
                <a:lnTo>
                  <a:pt x="707" y="146"/>
                </a:lnTo>
                <a:lnTo>
                  <a:pt x="707" y="143"/>
                </a:lnTo>
                <a:lnTo>
                  <a:pt x="708" y="143"/>
                </a:lnTo>
                <a:lnTo>
                  <a:pt x="708" y="142"/>
                </a:lnTo>
                <a:lnTo>
                  <a:pt x="709" y="143"/>
                </a:lnTo>
                <a:lnTo>
                  <a:pt x="709" y="142"/>
                </a:lnTo>
                <a:lnTo>
                  <a:pt x="710" y="140"/>
                </a:lnTo>
                <a:lnTo>
                  <a:pt x="710" y="138"/>
                </a:lnTo>
                <a:lnTo>
                  <a:pt x="711" y="136"/>
                </a:lnTo>
                <a:lnTo>
                  <a:pt x="711" y="135"/>
                </a:lnTo>
                <a:lnTo>
                  <a:pt x="712" y="135"/>
                </a:lnTo>
                <a:lnTo>
                  <a:pt x="712" y="135"/>
                </a:lnTo>
                <a:lnTo>
                  <a:pt x="713" y="138"/>
                </a:lnTo>
                <a:lnTo>
                  <a:pt x="713" y="140"/>
                </a:lnTo>
                <a:lnTo>
                  <a:pt x="714" y="143"/>
                </a:lnTo>
                <a:lnTo>
                  <a:pt x="714" y="145"/>
                </a:lnTo>
                <a:lnTo>
                  <a:pt x="715" y="144"/>
                </a:lnTo>
                <a:lnTo>
                  <a:pt x="715" y="141"/>
                </a:lnTo>
                <a:lnTo>
                  <a:pt x="716" y="139"/>
                </a:lnTo>
                <a:lnTo>
                  <a:pt x="716" y="137"/>
                </a:lnTo>
                <a:lnTo>
                  <a:pt x="717" y="133"/>
                </a:lnTo>
                <a:lnTo>
                  <a:pt x="717" y="129"/>
                </a:lnTo>
                <a:lnTo>
                  <a:pt x="718" y="126"/>
                </a:lnTo>
                <a:lnTo>
                  <a:pt x="718" y="123"/>
                </a:lnTo>
                <a:lnTo>
                  <a:pt x="719" y="121"/>
                </a:lnTo>
                <a:lnTo>
                  <a:pt x="719" y="120"/>
                </a:lnTo>
                <a:lnTo>
                  <a:pt x="720" y="120"/>
                </a:lnTo>
                <a:lnTo>
                  <a:pt x="720" y="120"/>
                </a:lnTo>
                <a:lnTo>
                  <a:pt x="721" y="122"/>
                </a:lnTo>
                <a:lnTo>
                  <a:pt x="721" y="127"/>
                </a:lnTo>
                <a:lnTo>
                  <a:pt x="722" y="129"/>
                </a:lnTo>
                <a:lnTo>
                  <a:pt x="722" y="131"/>
                </a:lnTo>
              </a:path>
            </a:pathLst>
          </a:custGeom>
          <a:noFill/>
          <a:ln w="28575">
            <a:solidFill>
              <a:srgbClr val="0000FF"/>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nvGrpSpPr>
          <p:cNvPr id="368" name="Measured"/>
          <p:cNvGrpSpPr/>
          <p:nvPr/>
        </p:nvGrpSpPr>
        <p:grpSpPr>
          <a:xfrm>
            <a:off x="1275004" y="2178086"/>
            <a:ext cx="6834280" cy="1280134"/>
            <a:chOff x="842963" y="1134030"/>
            <a:chExt cx="7486650" cy="1457325"/>
          </a:xfrm>
        </p:grpSpPr>
        <p:sp>
          <p:nvSpPr>
            <p:cNvPr id="369" name="Oval 9049"/>
            <p:cNvSpPr>
              <a:spLocks noChangeArrowheads="1"/>
            </p:cNvSpPr>
            <p:nvPr/>
          </p:nvSpPr>
          <p:spPr bwMode="auto">
            <a:xfrm>
              <a:off x="842963" y="1810305"/>
              <a:ext cx="47625" cy="47625"/>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70" name="Oval 9050"/>
            <p:cNvSpPr>
              <a:spLocks noChangeArrowheads="1"/>
            </p:cNvSpPr>
            <p:nvPr/>
          </p:nvSpPr>
          <p:spPr bwMode="auto">
            <a:xfrm>
              <a:off x="842963" y="1781730"/>
              <a:ext cx="47625" cy="47625"/>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71" name="Oval 9051"/>
            <p:cNvSpPr>
              <a:spLocks noChangeArrowheads="1"/>
            </p:cNvSpPr>
            <p:nvPr/>
          </p:nvSpPr>
          <p:spPr bwMode="auto">
            <a:xfrm>
              <a:off x="852488" y="1753155"/>
              <a:ext cx="47625" cy="47625"/>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72" name="Oval 9052"/>
            <p:cNvSpPr>
              <a:spLocks noChangeArrowheads="1"/>
            </p:cNvSpPr>
            <p:nvPr/>
          </p:nvSpPr>
          <p:spPr bwMode="auto">
            <a:xfrm>
              <a:off x="862013" y="1734105"/>
              <a:ext cx="47625" cy="47625"/>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73" name="Oval 9053"/>
            <p:cNvSpPr>
              <a:spLocks noChangeArrowheads="1"/>
            </p:cNvSpPr>
            <p:nvPr/>
          </p:nvSpPr>
          <p:spPr bwMode="auto">
            <a:xfrm>
              <a:off x="862013" y="1734105"/>
              <a:ext cx="47625" cy="47625"/>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74" name="Oval 9054"/>
            <p:cNvSpPr>
              <a:spLocks noChangeArrowheads="1"/>
            </p:cNvSpPr>
            <p:nvPr/>
          </p:nvSpPr>
          <p:spPr bwMode="auto">
            <a:xfrm>
              <a:off x="871538" y="1753155"/>
              <a:ext cx="47625" cy="47625"/>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75" name="Oval 9055"/>
            <p:cNvSpPr>
              <a:spLocks noChangeArrowheads="1"/>
            </p:cNvSpPr>
            <p:nvPr/>
          </p:nvSpPr>
          <p:spPr bwMode="auto">
            <a:xfrm>
              <a:off x="871538" y="1753155"/>
              <a:ext cx="47625" cy="47625"/>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76" name="Oval 9056"/>
            <p:cNvSpPr>
              <a:spLocks noChangeArrowheads="1"/>
            </p:cNvSpPr>
            <p:nvPr/>
          </p:nvSpPr>
          <p:spPr bwMode="auto">
            <a:xfrm>
              <a:off x="881063" y="1791255"/>
              <a:ext cx="47625" cy="47625"/>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77" name="Oval 9057"/>
            <p:cNvSpPr>
              <a:spLocks noChangeArrowheads="1"/>
            </p:cNvSpPr>
            <p:nvPr/>
          </p:nvSpPr>
          <p:spPr bwMode="auto">
            <a:xfrm>
              <a:off x="881063" y="1791255"/>
              <a:ext cx="47625" cy="47625"/>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78" name="Oval 9058"/>
            <p:cNvSpPr>
              <a:spLocks noChangeArrowheads="1"/>
            </p:cNvSpPr>
            <p:nvPr/>
          </p:nvSpPr>
          <p:spPr bwMode="auto">
            <a:xfrm>
              <a:off x="890588" y="1810305"/>
              <a:ext cx="47625" cy="47625"/>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79" name="Oval 9059"/>
            <p:cNvSpPr>
              <a:spLocks noChangeArrowheads="1"/>
            </p:cNvSpPr>
            <p:nvPr/>
          </p:nvSpPr>
          <p:spPr bwMode="auto">
            <a:xfrm>
              <a:off x="890588" y="1819830"/>
              <a:ext cx="47625" cy="47625"/>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80" name="Oval 9060"/>
            <p:cNvSpPr>
              <a:spLocks noChangeArrowheads="1"/>
            </p:cNvSpPr>
            <p:nvPr/>
          </p:nvSpPr>
          <p:spPr bwMode="auto">
            <a:xfrm>
              <a:off x="900113" y="1829355"/>
              <a:ext cx="47625" cy="47625"/>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81" name="Oval 9061"/>
            <p:cNvSpPr>
              <a:spLocks noChangeArrowheads="1"/>
            </p:cNvSpPr>
            <p:nvPr/>
          </p:nvSpPr>
          <p:spPr bwMode="auto">
            <a:xfrm>
              <a:off x="909638" y="1819830"/>
              <a:ext cx="47625" cy="47625"/>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82" name="Oval 9062"/>
            <p:cNvSpPr>
              <a:spLocks noChangeArrowheads="1"/>
            </p:cNvSpPr>
            <p:nvPr/>
          </p:nvSpPr>
          <p:spPr bwMode="auto">
            <a:xfrm>
              <a:off x="909638" y="1810305"/>
              <a:ext cx="47625" cy="47625"/>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83" name="Oval 9063"/>
            <p:cNvSpPr>
              <a:spLocks noChangeArrowheads="1"/>
            </p:cNvSpPr>
            <p:nvPr/>
          </p:nvSpPr>
          <p:spPr bwMode="auto">
            <a:xfrm>
              <a:off x="919163" y="1791255"/>
              <a:ext cx="47625" cy="47625"/>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84" name="Oval 9064"/>
            <p:cNvSpPr>
              <a:spLocks noChangeArrowheads="1"/>
            </p:cNvSpPr>
            <p:nvPr/>
          </p:nvSpPr>
          <p:spPr bwMode="auto">
            <a:xfrm>
              <a:off x="919163" y="1791255"/>
              <a:ext cx="47625" cy="47625"/>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85" name="Oval 9065"/>
            <p:cNvSpPr>
              <a:spLocks noChangeArrowheads="1"/>
            </p:cNvSpPr>
            <p:nvPr/>
          </p:nvSpPr>
          <p:spPr bwMode="auto">
            <a:xfrm>
              <a:off x="928688" y="1800780"/>
              <a:ext cx="47625" cy="47625"/>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86" name="Oval 9066"/>
            <p:cNvSpPr>
              <a:spLocks noChangeArrowheads="1"/>
            </p:cNvSpPr>
            <p:nvPr/>
          </p:nvSpPr>
          <p:spPr bwMode="auto">
            <a:xfrm>
              <a:off x="928688" y="1800780"/>
              <a:ext cx="47625" cy="47625"/>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87" name="Oval 9067"/>
            <p:cNvSpPr>
              <a:spLocks noChangeArrowheads="1"/>
            </p:cNvSpPr>
            <p:nvPr/>
          </p:nvSpPr>
          <p:spPr bwMode="auto">
            <a:xfrm>
              <a:off x="938213" y="1810305"/>
              <a:ext cx="47625" cy="47625"/>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88" name="Oval 9068"/>
            <p:cNvSpPr>
              <a:spLocks noChangeArrowheads="1"/>
            </p:cNvSpPr>
            <p:nvPr/>
          </p:nvSpPr>
          <p:spPr bwMode="auto">
            <a:xfrm>
              <a:off x="938213" y="1829355"/>
              <a:ext cx="47625" cy="47625"/>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89" name="Oval 9069"/>
            <p:cNvSpPr>
              <a:spLocks noChangeArrowheads="1"/>
            </p:cNvSpPr>
            <p:nvPr/>
          </p:nvSpPr>
          <p:spPr bwMode="auto">
            <a:xfrm>
              <a:off x="947738" y="1867455"/>
              <a:ext cx="47625" cy="47625"/>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90" name="Oval 9070"/>
            <p:cNvSpPr>
              <a:spLocks noChangeArrowheads="1"/>
            </p:cNvSpPr>
            <p:nvPr/>
          </p:nvSpPr>
          <p:spPr bwMode="auto">
            <a:xfrm>
              <a:off x="957263" y="1876980"/>
              <a:ext cx="47625" cy="47625"/>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91" name="Oval 9071"/>
            <p:cNvSpPr>
              <a:spLocks noChangeArrowheads="1"/>
            </p:cNvSpPr>
            <p:nvPr/>
          </p:nvSpPr>
          <p:spPr bwMode="auto">
            <a:xfrm>
              <a:off x="957263" y="1857930"/>
              <a:ext cx="47625" cy="47625"/>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92" name="Oval 9072"/>
            <p:cNvSpPr>
              <a:spLocks noChangeArrowheads="1"/>
            </p:cNvSpPr>
            <p:nvPr/>
          </p:nvSpPr>
          <p:spPr bwMode="auto">
            <a:xfrm>
              <a:off x="966788" y="1848405"/>
              <a:ext cx="47625" cy="47625"/>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93" name="Oval 9073"/>
            <p:cNvSpPr>
              <a:spLocks noChangeArrowheads="1"/>
            </p:cNvSpPr>
            <p:nvPr/>
          </p:nvSpPr>
          <p:spPr bwMode="auto">
            <a:xfrm>
              <a:off x="966788" y="1848405"/>
              <a:ext cx="47625" cy="47625"/>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94" name="Oval 9074"/>
            <p:cNvSpPr>
              <a:spLocks noChangeArrowheads="1"/>
            </p:cNvSpPr>
            <p:nvPr/>
          </p:nvSpPr>
          <p:spPr bwMode="auto">
            <a:xfrm>
              <a:off x="976313" y="1829355"/>
              <a:ext cx="47625" cy="47625"/>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95" name="Oval 9075"/>
            <p:cNvSpPr>
              <a:spLocks noChangeArrowheads="1"/>
            </p:cNvSpPr>
            <p:nvPr/>
          </p:nvSpPr>
          <p:spPr bwMode="auto">
            <a:xfrm>
              <a:off x="976313" y="1819830"/>
              <a:ext cx="47625" cy="47625"/>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96" name="Oval 9076"/>
            <p:cNvSpPr>
              <a:spLocks noChangeArrowheads="1"/>
            </p:cNvSpPr>
            <p:nvPr/>
          </p:nvSpPr>
          <p:spPr bwMode="auto">
            <a:xfrm>
              <a:off x="985838" y="1810305"/>
              <a:ext cx="47625" cy="47625"/>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97" name="Oval 9077"/>
            <p:cNvSpPr>
              <a:spLocks noChangeArrowheads="1"/>
            </p:cNvSpPr>
            <p:nvPr/>
          </p:nvSpPr>
          <p:spPr bwMode="auto">
            <a:xfrm>
              <a:off x="985838" y="1819830"/>
              <a:ext cx="47625" cy="47625"/>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98" name="Oval 9078"/>
            <p:cNvSpPr>
              <a:spLocks noChangeArrowheads="1"/>
            </p:cNvSpPr>
            <p:nvPr/>
          </p:nvSpPr>
          <p:spPr bwMode="auto">
            <a:xfrm>
              <a:off x="995363" y="1838880"/>
              <a:ext cx="47625" cy="47625"/>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99" name="Oval 9079"/>
            <p:cNvSpPr>
              <a:spLocks noChangeArrowheads="1"/>
            </p:cNvSpPr>
            <p:nvPr/>
          </p:nvSpPr>
          <p:spPr bwMode="auto">
            <a:xfrm>
              <a:off x="995363" y="1848405"/>
              <a:ext cx="47625" cy="47625"/>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00" name="Oval 9080"/>
            <p:cNvSpPr>
              <a:spLocks noChangeArrowheads="1"/>
            </p:cNvSpPr>
            <p:nvPr/>
          </p:nvSpPr>
          <p:spPr bwMode="auto">
            <a:xfrm>
              <a:off x="1004888" y="1867455"/>
              <a:ext cx="47625" cy="47625"/>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01" name="Oval 9081"/>
            <p:cNvSpPr>
              <a:spLocks noChangeArrowheads="1"/>
            </p:cNvSpPr>
            <p:nvPr/>
          </p:nvSpPr>
          <p:spPr bwMode="auto">
            <a:xfrm>
              <a:off x="1014413" y="1876980"/>
              <a:ext cx="47625" cy="47625"/>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02" name="Oval 9082"/>
            <p:cNvSpPr>
              <a:spLocks noChangeArrowheads="1"/>
            </p:cNvSpPr>
            <p:nvPr/>
          </p:nvSpPr>
          <p:spPr bwMode="auto">
            <a:xfrm>
              <a:off x="1014413" y="1876980"/>
              <a:ext cx="47625" cy="47625"/>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03" name="Oval 9083"/>
            <p:cNvSpPr>
              <a:spLocks noChangeArrowheads="1"/>
            </p:cNvSpPr>
            <p:nvPr/>
          </p:nvSpPr>
          <p:spPr bwMode="auto">
            <a:xfrm>
              <a:off x="1023938" y="1876980"/>
              <a:ext cx="47625" cy="47625"/>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04" name="Oval 9084"/>
            <p:cNvSpPr>
              <a:spLocks noChangeArrowheads="1"/>
            </p:cNvSpPr>
            <p:nvPr/>
          </p:nvSpPr>
          <p:spPr bwMode="auto">
            <a:xfrm>
              <a:off x="1023938" y="1857930"/>
              <a:ext cx="47625" cy="47625"/>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05" name="Oval 9085"/>
            <p:cNvSpPr>
              <a:spLocks noChangeArrowheads="1"/>
            </p:cNvSpPr>
            <p:nvPr/>
          </p:nvSpPr>
          <p:spPr bwMode="auto">
            <a:xfrm>
              <a:off x="1033463" y="1838880"/>
              <a:ext cx="47625" cy="47625"/>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06" name="Oval 9086"/>
            <p:cNvSpPr>
              <a:spLocks noChangeArrowheads="1"/>
            </p:cNvSpPr>
            <p:nvPr/>
          </p:nvSpPr>
          <p:spPr bwMode="auto">
            <a:xfrm>
              <a:off x="1033463" y="1791255"/>
              <a:ext cx="47625" cy="47625"/>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07" name="Oval 9087"/>
            <p:cNvSpPr>
              <a:spLocks noChangeArrowheads="1"/>
            </p:cNvSpPr>
            <p:nvPr/>
          </p:nvSpPr>
          <p:spPr bwMode="auto">
            <a:xfrm>
              <a:off x="1042988" y="1743630"/>
              <a:ext cx="47625" cy="47625"/>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08" name="Oval 9088"/>
            <p:cNvSpPr>
              <a:spLocks noChangeArrowheads="1"/>
            </p:cNvSpPr>
            <p:nvPr/>
          </p:nvSpPr>
          <p:spPr bwMode="auto">
            <a:xfrm>
              <a:off x="1042988" y="1715055"/>
              <a:ext cx="47625" cy="47625"/>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09" name="Oval 9089"/>
            <p:cNvSpPr>
              <a:spLocks noChangeArrowheads="1"/>
            </p:cNvSpPr>
            <p:nvPr/>
          </p:nvSpPr>
          <p:spPr bwMode="auto">
            <a:xfrm>
              <a:off x="1052513" y="1667430"/>
              <a:ext cx="47625" cy="47625"/>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10" name="Oval 9090"/>
            <p:cNvSpPr>
              <a:spLocks noChangeArrowheads="1"/>
            </p:cNvSpPr>
            <p:nvPr/>
          </p:nvSpPr>
          <p:spPr bwMode="auto">
            <a:xfrm>
              <a:off x="1062038" y="1610280"/>
              <a:ext cx="47625" cy="47625"/>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11" name="Oval 9091"/>
            <p:cNvSpPr>
              <a:spLocks noChangeArrowheads="1"/>
            </p:cNvSpPr>
            <p:nvPr/>
          </p:nvSpPr>
          <p:spPr bwMode="auto">
            <a:xfrm>
              <a:off x="1062038" y="1591230"/>
              <a:ext cx="47625" cy="47625"/>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12" name="Oval 9092"/>
            <p:cNvSpPr>
              <a:spLocks noChangeArrowheads="1"/>
            </p:cNvSpPr>
            <p:nvPr/>
          </p:nvSpPr>
          <p:spPr bwMode="auto">
            <a:xfrm>
              <a:off x="1071563" y="1591230"/>
              <a:ext cx="47625" cy="47625"/>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13" name="Oval 9093"/>
            <p:cNvSpPr>
              <a:spLocks noChangeArrowheads="1"/>
            </p:cNvSpPr>
            <p:nvPr/>
          </p:nvSpPr>
          <p:spPr bwMode="auto">
            <a:xfrm>
              <a:off x="1071563" y="1581705"/>
              <a:ext cx="47625" cy="47625"/>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14" name="Oval 9094"/>
            <p:cNvSpPr>
              <a:spLocks noChangeArrowheads="1"/>
            </p:cNvSpPr>
            <p:nvPr/>
          </p:nvSpPr>
          <p:spPr bwMode="auto">
            <a:xfrm>
              <a:off x="1081088" y="1534080"/>
              <a:ext cx="47625" cy="47625"/>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15" name="Oval 9095"/>
            <p:cNvSpPr>
              <a:spLocks noChangeArrowheads="1"/>
            </p:cNvSpPr>
            <p:nvPr/>
          </p:nvSpPr>
          <p:spPr bwMode="auto">
            <a:xfrm>
              <a:off x="1081088" y="1543605"/>
              <a:ext cx="47625" cy="47625"/>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16" name="Oval 9096"/>
            <p:cNvSpPr>
              <a:spLocks noChangeArrowheads="1"/>
            </p:cNvSpPr>
            <p:nvPr/>
          </p:nvSpPr>
          <p:spPr bwMode="auto">
            <a:xfrm>
              <a:off x="1090613" y="1553130"/>
              <a:ext cx="47625" cy="47625"/>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17" name="Oval 9097"/>
            <p:cNvSpPr>
              <a:spLocks noChangeArrowheads="1"/>
            </p:cNvSpPr>
            <p:nvPr/>
          </p:nvSpPr>
          <p:spPr bwMode="auto">
            <a:xfrm>
              <a:off x="1090613" y="1581705"/>
              <a:ext cx="47625" cy="47625"/>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18" name="Oval 9098"/>
            <p:cNvSpPr>
              <a:spLocks noChangeArrowheads="1"/>
            </p:cNvSpPr>
            <p:nvPr/>
          </p:nvSpPr>
          <p:spPr bwMode="auto">
            <a:xfrm>
              <a:off x="1100138" y="1581705"/>
              <a:ext cx="47625" cy="47625"/>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19" name="Oval 9099"/>
            <p:cNvSpPr>
              <a:spLocks noChangeArrowheads="1"/>
            </p:cNvSpPr>
            <p:nvPr/>
          </p:nvSpPr>
          <p:spPr bwMode="auto">
            <a:xfrm>
              <a:off x="1109663" y="1562655"/>
              <a:ext cx="47625" cy="47625"/>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20" name="Oval 9100"/>
            <p:cNvSpPr>
              <a:spLocks noChangeArrowheads="1"/>
            </p:cNvSpPr>
            <p:nvPr/>
          </p:nvSpPr>
          <p:spPr bwMode="auto">
            <a:xfrm>
              <a:off x="1109663" y="1562655"/>
              <a:ext cx="47625" cy="47625"/>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21" name="Oval 9101"/>
            <p:cNvSpPr>
              <a:spLocks noChangeArrowheads="1"/>
            </p:cNvSpPr>
            <p:nvPr/>
          </p:nvSpPr>
          <p:spPr bwMode="auto">
            <a:xfrm>
              <a:off x="1119188" y="1543605"/>
              <a:ext cx="47625" cy="47625"/>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22" name="Oval 9102"/>
            <p:cNvSpPr>
              <a:spLocks noChangeArrowheads="1"/>
            </p:cNvSpPr>
            <p:nvPr/>
          </p:nvSpPr>
          <p:spPr bwMode="auto">
            <a:xfrm>
              <a:off x="1119188" y="1524555"/>
              <a:ext cx="47625" cy="47625"/>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23" name="Oval 9103"/>
            <p:cNvSpPr>
              <a:spLocks noChangeArrowheads="1"/>
            </p:cNvSpPr>
            <p:nvPr/>
          </p:nvSpPr>
          <p:spPr bwMode="auto">
            <a:xfrm>
              <a:off x="1128713" y="1562655"/>
              <a:ext cx="47625" cy="47625"/>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24" name="Oval 9104"/>
            <p:cNvSpPr>
              <a:spLocks noChangeArrowheads="1"/>
            </p:cNvSpPr>
            <p:nvPr/>
          </p:nvSpPr>
          <p:spPr bwMode="auto">
            <a:xfrm>
              <a:off x="1128713" y="1581705"/>
              <a:ext cx="47625" cy="47625"/>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25" name="Oval 9105"/>
            <p:cNvSpPr>
              <a:spLocks noChangeArrowheads="1"/>
            </p:cNvSpPr>
            <p:nvPr/>
          </p:nvSpPr>
          <p:spPr bwMode="auto">
            <a:xfrm>
              <a:off x="1138238" y="1581705"/>
              <a:ext cx="47625" cy="47625"/>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26" name="Oval 9106"/>
            <p:cNvSpPr>
              <a:spLocks noChangeArrowheads="1"/>
            </p:cNvSpPr>
            <p:nvPr/>
          </p:nvSpPr>
          <p:spPr bwMode="auto">
            <a:xfrm>
              <a:off x="1138238" y="1600755"/>
              <a:ext cx="47625" cy="47625"/>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27" name="Oval 9107"/>
            <p:cNvSpPr>
              <a:spLocks noChangeArrowheads="1"/>
            </p:cNvSpPr>
            <p:nvPr/>
          </p:nvSpPr>
          <p:spPr bwMode="auto">
            <a:xfrm>
              <a:off x="1147763" y="1619805"/>
              <a:ext cx="47625" cy="47625"/>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28" name="Oval 9108"/>
            <p:cNvSpPr>
              <a:spLocks noChangeArrowheads="1"/>
            </p:cNvSpPr>
            <p:nvPr/>
          </p:nvSpPr>
          <p:spPr bwMode="auto">
            <a:xfrm>
              <a:off x="1147763" y="1600755"/>
              <a:ext cx="47625" cy="47625"/>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29" name="Oval 9109"/>
            <p:cNvSpPr>
              <a:spLocks noChangeArrowheads="1"/>
            </p:cNvSpPr>
            <p:nvPr/>
          </p:nvSpPr>
          <p:spPr bwMode="auto">
            <a:xfrm>
              <a:off x="1157288" y="1572180"/>
              <a:ext cx="47625" cy="47625"/>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30" name="Oval 9110"/>
            <p:cNvSpPr>
              <a:spLocks noChangeArrowheads="1"/>
            </p:cNvSpPr>
            <p:nvPr/>
          </p:nvSpPr>
          <p:spPr bwMode="auto">
            <a:xfrm>
              <a:off x="1166813" y="1562655"/>
              <a:ext cx="47625" cy="47625"/>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31" name="Oval 9111"/>
            <p:cNvSpPr>
              <a:spLocks noChangeArrowheads="1"/>
            </p:cNvSpPr>
            <p:nvPr/>
          </p:nvSpPr>
          <p:spPr bwMode="auto">
            <a:xfrm>
              <a:off x="1166813" y="1534080"/>
              <a:ext cx="47625" cy="47625"/>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32" name="Oval 9112"/>
            <p:cNvSpPr>
              <a:spLocks noChangeArrowheads="1"/>
            </p:cNvSpPr>
            <p:nvPr/>
          </p:nvSpPr>
          <p:spPr bwMode="auto">
            <a:xfrm>
              <a:off x="1176338" y="1495980"/>
              <a:ext cx="47625" cy="47625"/>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33" name="Oval 9113"/>
            <p:cNvSpPr>
              <a:spLocks noChangeArrowheads="1"/>
            </p:cNvSpPr>
            <p:nvPr/>
          </p:nvSpPr>
          <p:spPr bwMode="auto">
            <a:xfrm>
              <a:off x="1176338" y="1495980"/>
              <a:ext cx="47625" cy="47625"/>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34" name="Oval 9114"/>
            <p:cNvSpPr>
              <a:spLocks noChangeArrowheads="1"/>
            </p:cNvSpPr>
            <p:nvPr/>
          </p:nvSpPr>
          <p:spPr bwMode="auto">
            <a:xfrm>
              <a:off x="1185863" y="1505505"/>
              <a:ext cx="47625" cy="47625"/>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35" name="Oval 9115"/>
            <p:cNvSpPr>
              <a:spLocks noChangeArrowheads="1"/>
            </p:cNvSpPr>
            <p:nvPr/>
          </p:nvSpPr>
          <p:spPr bwMode="auto">
            <a:xfrm>
              <a:off x="1185863" y="1524555"/>
              <a:ext cx="47625" cy="47625"/>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36" name="Oval 9116"/>
            <p:cNvSpPr>
              <a:spLocks noChangeArrowheads="1"/>
            </p:cNvSpPr>
            <p:nvPr/>
          </p:nvSpPr>
          <p:spPr bwMode="auto">
            <a:xfrm>
              <a:off x="1195388" y="1562655"/>
              <a:ext cx="47625" cy="47625"/>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37" name="Oval 9117"/>
            <p:cNvSpPr>
              <a:spLocks noChangeArrowheads="1"/>
            </p:cNvSpPr>
            <p:nvPr/>
          </p:nvSpPr>
          <p:spPr bwMode="auto">
            <a:xfrm>
              <a:off x="1195388" y="1610280"/>
              <a:ext cx="47625" cy="47625"/>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38" name="Oval 9118"/>
            <p:cNvSpPr>
              <a:spLocks noChangeArrowheads="1"/>
            </p:cNvSpPr>
            <p:nvPr/>
          </p:nvSpPr>
          <p:spPr bwMode="auto">
            <a:xfrm>
              <a:off x="1204913" y="1619805"/>
              <a:ext cx="47625" cy="47625"/>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39" name="Oval 9119"/>
            <p:cNvSpPr>
              <a:spLocks noChangeArrowheads="1"/>
            </p:cNvSpPr>
            <p:nvPr/>
          </p:nvSpPr>
          <p:spPr bwMode="auto">
            <a:xfrm>
              <a:off x="1214438" y="1629330"/>
              <a:ext cx="47625" cy="47625"/>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40" name="Oval 9120"/>
            <p:cNvSpPr>
              <a:spLocks noChangeArrowheads="1"/>
            </p:cNvSpPr>
            <p:nvPr/>
          </p:nvSpPr>
          <p:spPr bwMode="auto">
            <a:xfrm>
              <a:off x="1214438" y="1676955"/>
              <a:ext cx="47625" cy="47625"/>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41" name="Oval 9121"/>
            <p:cNvSpPr>
              <a:spLocks noChangeArrowheads="1"/>
            </p:cNvSpPr>
            <p:nvPr/>
          </p:nvSpPr>
          <p:spPr bwMode="auto">
            <a:xfrm>
              <a:off x="1223963" y="1705530"/>
              <a:ext cx="47625" cy="47625"/>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42" name="Oval 9122"/>
            <p:cNvSpPr>
              <a:spLocks noChangeArrowheads="1"/>
            </p:cNvSpPr>
            <p:nvPr/>
          </p:nvSpPr>
          <p:spPr bwMode="auto">
            <a:xfrm>
              <a:off x="1223963" y="1696005"/>
              <a:ext cx="47625" cy="47625"/>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43" name="Oval 9123"/>
            <p:cNvSpPr>
              <a:spLocks noChangeArrowheads="1"/>
            </p:cNvSpPr>
            <p:nvPr/>
          </p:nvSpPr>
          <p:spPr bwMode="auto">
            <a:xfrm>
              <a:off x="1233488" y="1686480"/>
              <a:ext cx="47625" cy="47625"/>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44" name="Oval 9124"/>
            <p:cNvSpPr>
              <a:spLocks noChangeArrowheads="1"/>
            </p:cNvSpPr>
            <p:nvPr/>
          </p:nvSpPr>
          <p:spPr bwMode="auto">
            <a:xfrm>
              <a:off x="1233488" y="1705530"/>
              <a:ext cx="47625" cy="47625"/>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45" name="Oval 9125"/>
            <p:cNvSpPr>
              <a:spLocks noChangeArrowheads="1"/>
            </p:cNvSpPr>
            <p:nvPr/>
          </p:nvSpPr>
          <p:spPr bwMode="auto">
            <a:xfrm>
              <a:off x="1243013" y="1715055"/>
              <a:ext cx="47625" cy="47625"/>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46" name="Oval 9126"/>
            <p:cNvSpPr>
              <a:spLocks noChangeArrowheads="1"/>
            </p:cNvSpPr>
            <p:nvPr/>
          </p:nvSpPr>
          <p:spPr bwMode="auto">
            <a:xfrm>
              <a:off x="1243013" y="1724580"/>
              <a:ext cx="47625" cy="47625"/>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47" name="Oval 9127"/>
            <p:cNvSpPr>
              <a:spLocks noChangeArrowheads="1"/>
            </p:cNvSpPr>
            <p:nvPr/>
          </p:nvSpPr>
          <p:spPr bwMode="auto">
            <a:xfrm>
              <a:off x="1252538" y="1781730"/>
              <a:ext cx="47625" cy="47625"/>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48" name="Oval 9128"/>
            <p:cNvSpPr>
              <a:spLocks noChangeArrowheads="1"/>
            </p:cNvSpPr>
            <p:nvPr/>
          </p:nvSpPr>
          <p:spPr bwMode="auto">
            <a:xfrm>
              <a:off x="1262063" y="1829355"/>
              <a:ext cx="47625" cy="47625"/>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49" name="Oval 9129"/>
            <p:cNvSpPr>
              <a:spLocks noChangeArrowheads="1"/>
            </p:cNvSpPr>
            <p:nvPr/>
          </p:nvSpPr>
          <p:spPr bwMode="auto">
            <a:xfrm>
              <a:off x="1262063" y="1857930"/>
              <a:ext cx="47625" cy="47625"/>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50" name="Oval 9130"/>
            <p:cNvSpPr>
              <a:spLocks noChangeArrowheads="1"/>
            </p:cNvSpPr>
            <p:nvPr/>
          </p:nvSpPr>
          <p:spPr bwMode="auto">
            <a:xfrm>
              <a:off x="1271588" y="1896030"/>
              <a:ext cx="47625" cy="47625"/>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51" name="Oval 9131"/>
            <p:cNvSpPr>
              <a:spLocks noChangeArrowheads="1"/>
            </p:cNvSpPr>
            <p:nvPr/>
          </p:nvSpPr>
          <p:spPr bwMode="auto">
            <a:xfrm>
              <a:off x="1271588" y="1915080"/>
              <a:ext cx="47625" cy="47625"/>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52" name="Oval 9132"/>
            <p:cNvSpPr>
              <a:spLocks noChangeArrowheads="1"/>
            </p:cNvSpPr>
            <p:nvPr/>
          </p:nvSpPr>
          <p:spPr bwMode="auto">
            <a:xfrm>
              <a:off x="1281113" y="1905555"/>
              <a:ext cx="47625" cy="47625"/>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53" name="Oval 9133"/>
            <p:cNvSpPr>
              <a:spLocks noChangeArrowheads="1"/>
            </p:cNvSpPr>
            <p:nvPr/>
          </p:nvSpPr>
          <p:spPr bwMode="auto">
            <a:xfrm>
              <a:off x="1281113" y="1886505"/>
              <a:ext cx="47625" cy="47625"/>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54" name="Oval 9134"/>
            <p:cNvSpPr>
              <a:spLocks noChangeArrowheads="1"/>
            </p:cNvSpPr>
            <p:nvPr/>
          </p:nvSpPr>
          <p:spPr bwMode="auto">
            <a:xfrm>
              <a:off x="1290638" y="1876980"/>
              <a:ext cx="47625" cy="47625"/>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55" name="Oval 9135"/>
            <p:cNvSpPr>
              <a:spLocks noChangeArrowheads="1"/>
            </p:cNvSpPr>
            <p:nvPr/>
          </p:nvSpPr>
          <p:spPr bwMode="auto">
            <a:xfrm>
              <a:off x="1290638" y="1848405"/>
              <a:ext cx="47625" cy="47625"/>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56" name="Oval 9136"/>
            <p:cNvSpPr>
              <a:spLocks noChangeArrowheads="1"/>
            </p:cNvSpPr>
            <p:nvPr/>
          </p:nvSpPr>
          <p:spPr bwMode="auto">
            <a:xfrm>
              <a:off x="1300163" y="1838880"/>
              <a:ext cx="47625" cy="47625"/>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57" name="Oval 9137"/>
            <p:cNvSpPr>
              <a:spLocks noChangeArrowheads="1"/>
            </p:cNvSpPr>
            <p:nvPr/>
          </p:nvSpPr>
          <p:spPr bwMode="auto">
            <a:xfrm>
              <a:off x="1309688" y="1838880"/>
              <a:ext cx="47625" cy="47625"/>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58" name="Oval 9138"/>
            <p:cNvSpPr>
              <a:spLocks noChangeArrowheads="1"/>
            </p:cNvSpPr>
            <p:nvPr/>
          </p:nvSpPr>
          <p:spPr bwMode="auto">
            <a:xfrm>
              <a:off x="1309688" y="1848405"/>
              <a:ext cx="47625" cy="47625"/>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59" name="Oval 9139"/>
            <p:cNvSpPr>
              <a:spLocks noChangeArrowheads="1"/>
            </p:cNvSpPr>
            <p:nvPr/>
          </p:nvSpPr>
          <p:spPr bwMode="auto">
            <a:xfrm>
              <a:off x="1319213" y="1876980"/>
              <a:ext cx="47625" cy="47625"/>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60" name="Oval 9140"/>
            <p:cNvSpPr>
              <a:spLocks noChangeArrowheads="1"/>
            </p:cNvSpPr>
            <p:nvPr/>
          </p:nvSpPr>
          <p:spPr bwMode="auto">
            <a:xfrm>
              <a:off x="1319213" y="1905555"/>
              <a:ext cx="47625" cy="47625"/>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61" name="Oval 9141"/>
            <p:cNvSpPr>
              <a:spLocks noChangeArrowheads="1"/>
            </p:cNvSpPr>
            <p:nvPr/>
          </p:nvSpPr>
          <p:spPr bwMode="auto">
            <a:xfrm>
              <a:off x="1328738" y="1943655"/>
              <a:ext cx="47625" cy="47625"/>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62" name="Oval 9142"/>
            <p:cNvSpPr>
              <a:spLocks noChangeArrowheads="1"/>
            </p:cNvSpPr>
            <p:nvPr/>
          </p:nvSpPr>
          <p:spPr bwMode="auto">
            <a:xfrm>
              <a:off x="1328738" y="1962705"/>
              <a:ext cx="47625" cy="47625"/>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63" name="Oval 9143"/>
            <p:cNvSpPr>
              <a:spLocks noChangeArrowheads="1"/>
            </p:cNvSpPr>
            <p:nvPr/>
          </p:nvSpPr>
          <p:spPr bwMode="auto">
            <a:xfrm>
              <a:off x="1338263" y="1972230"/>
              <a:ext cx="47625" cy="47625"/>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64" name="Oval 9144"/>
            <p:cNvSpPr>
              <a:spLocks noChangeArrowheads="1"/>
            </p:cNvSpPr>
            <p:nvPr/>
          </p:nvSpPr>
          <p:spPr bwMode="auto">
            <a:xfrm>
              <a:off x="1338263" y="1981755"/>
              <a:ext cx="47625" cy="47625"/>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65" name="Oval 9145"/>
            <p:cNvSpPr>
              <a:spLocks noChangeArrowheads="1"/>
            </p:cNvSpPr>
            <p:nvPr/>
          </p:nvSpPr>
          <p:spPr bwMode="auto">
            <a:xfrm>
              <a:off x="1347788" y="1972230"/>
              <a:ext cx="47625" cy="47625"/>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66" name="Oval 9146"/>
            <p:cNvSpPr>
              <a:spLocks noChangeArrowheads="1"/>
            </p:cNvSpPr>
            <p:nvPr/>
          </p:nvSpPr>
          <p:spPr bwMode="auto">
            <a:xfrm>
              <a:off x="1347788" y="1934130"/>
              <a:ext cx="47625" cy="47625"/>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67" name="Oval 9147"/>
            <p:cNvSpPr>
              <a:spLocks noChangeArrowheads="1"/>
            </p:cNvSpPr>
            <p:nvPr/>
          </p:nvSpPr>
          <p:spPr bwMode="auto">
            <a:xfrm>
              <a:off x="1357313" y="1924605"/>
              <a:ext cx="47625" cy="47625"/>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68" name="Oval 9148"/>
            <p:cNvSpPr>
              <a:spLocks noChangeArrowheads="1"/>
            </p:cNvSpPr>
            <p:nvPr/>
          </p:nvSpPr>
          <p:spPr bwMode="auto">
            <a:xfrm>
              <a:off x="1366838" y="1924605"/>
              <a:ext cx="47625" cy="47625"/>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69" name="Oval 9149"/>
            <p:cNvSpPr>
              <a:spLocks noChangeArrowheads="1"/>
            </p:cNvSpPr>
            <p:nvPr/>
          </p:nvSpPr>
          <p:spPr bwMode="auto">
            <a:xfrm>
              <a:off x="1366838" y="1924605"/>
              <a:ext cx="47625" cy="47625"/>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70" name="Oval 9150"/>
            <p:cNvSpPr>
              <a:spLocks noChangeArrowheads="1"/>
            </p:cNvSpPr>
            <p:nvPr/>
          </p:nvSpPr>
          <p:spPr bwMode="auto">
            <a:xfrm>
              <a:off x="1376363" y="1924605"/>
              <a:ext cx="47625" cy="47625"/>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71" name="Oval 9151"/>
            <p:cNvSpPr>
              <a:spLocks noChangeArrowheads="1"/>
            </p:cNvSpPr>
            <p:nvPr/>
          </p:nvSpPr>
          <p:spPr bwMode="auto">
            <a:xfrm>
              <a:off x="1376363" y="1953180"/>
              <a:ext cx="47625" cy="47625"/>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72" name="Oval 9152"/>
            <p:cNvSpPr>
              <a:spLocks noChangeArrowheads="1"/>
            </p:cNvSpPr>
            <p:nvPr/>
          </p:nvSpPr>
          <p:spPr bwMode="auto">
            <a:xfrm>
              <a:off x="1385888" y="1981755"/>
              <a:ext cx="47625" cy="47625"/>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73" name="Oval 9153"/>
            <p:cNvSpPr>
              <a:spLocks noChangeArrowheads="1"/>
            </p:cNvSpPr>
            <p:nvPr/>
          </p:nvSpPr>
          <p:spPr bwMode="auto">
            <a:xfrm>
              <a:off x="1385888" y="1991280"/>
              <a:ext cx="47625" cy="47625"/>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74" name="Oval 9154"/>
            <p:cNvSpPr>
              <a:spLocks noChangeArrowheads="1"/>
            </p:cNvSpPr>
            <p:nvPr/>
          </p:nvSpPr>
          <p:spPr bwMode="auto">
            <a:xfrm>
              <a:off x="1395413" y="2019855"/>
              <a:ext cx="47625" cy="47625"/>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75" name="Oval 9155"/>
            <p:cNvSpPr>
              <a:spLocks noChangeArrowheads="1"/>
            </p:cNvSpPr>
            <p:nvPr/>
          </p:nvSpPr>
          <p:spPr bwMode="auto">
            <a:xfrm>
              <a:off x="1395413" y="2029380"/>
              <a:ext cx="47625" cy="47625"/>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76" name="Oval 9156"/>
            <p:cNvSpPr>
              <a:spLocks noChangeArrowheads="1"/>
            </p:cNvSpPr>
            <p:nvPr/>
          </p:nvSpPr>
          <p:spPr bwMode="auto">
            <a:xfrm>
              <a:off x="1404938" y="2019855"/>
              <a:ext cx="47625" cy="47625"/>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77" name="Oval 9157"/>
            <p:cNvSpPr>
              <a:spLocks noChangeArrowheads="1"/>
            </p:cNvSpPr>
            <p:nvPr/>
          </p:nvSpPr>
          <p:spPr bwMode="auto">
            <a:xfrm>
              <a:off x="1414463" y="2000805"/>
              <a:ext cx="47625" cy="47625"/>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78" name="Oval 9158"/>
            <p:cNvSpPr>
              <a:spLocks noChangeArrowheads="1"/>
            </p:cNvSpPr>
            <p:nvPr/>
          </p:nvSpPr>
          <p:spPr bwMode="auto">
            <a:xfrm>
              <a:off x="1414463" y="1972230"/>
              <a:ext cx="47625" cy="47625"/>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79" name="Oval 9159"/>
            <p:cNvSpPr>
              <a:spLocks noChangeArrowheads="1"/>
            </p:cNvSpPr>
            <p:nvPr/>
          </p:nvSpPr>
          <p:spPr bwMode="auto">
            <a:xfrm>
              <a:off x="1423988" y="1943655"/>
              <a:ext cx="47625" cy="47625"/>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80" name="Oval 9160"/>
            <p:cNvSpPr>
              <a:spLocks noChangeArrowheads="1"/>
            </p:cNvSpPr>
            <p:nvPr/>
          </p:nvSpPr>
          <p:spPr bwMode="auto">
            <a:xfrm>
              <a:off x="1423988" y="1915080"/>
              <a:ext cx="47625" cy="47625"/>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81" name="Oval 9161"/>
            <p:cNvSpPr>
              <a:spLocks noChangeArrowheads="1"/>
            </p:cNvSpPr>
            <p:nvPr/>
          </p:nvSpPr>
          <p:spPr bwMode="auto">
            <a:xfrm>
              <a:off x="1433513" y="1915080"/>
              <a:ext cx="47625" cy="47625"/>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82" name="Oval 9162"/>
            <p:cNvSpPr>
              <a:spLocks noChangeArrowheads="1"/>
            </p:cNvSpPr>
            <p:nvPr/>
          </p:nvSpPr>
          <p:spPr bwMode="auto">
            <a:xfrm>
              <a:off x="1433513" y="1924605"/>
              <a:ext cx="47625" cy="47625"/>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83" name="Oval 9163"/>
            <p:cNvSpPr>
              <a:spLocks noChangeArrowheads="1"/>
            </p:cNvSpPr>
            <p:nvPr/>
          </p:nvSpPr>
          <p:spPr bwMode="auto">
            <a:xfrm>
              <a:off x="1443038" y="1943655"/>
              <a:ext cx="47625" cy="47625"/>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84" name="Oval 9164"/>
            <p:cNvSpPr>
              <a:spLocks noChangeArrowheads="1"/>
            </p:cNvSpPr>
            <p:nvPr/>
          </p:nvSpPr>
          <p:spPr bwMode="auto">
            <a:xfrm>
              <a:off x="1443038" y="1962705"/>
              <a:ext cx="47625" cy="47625"/>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85" name="Oval 9165"/>
            <p:cNvSpPr>
              <a:spLocks noChangeArrowheads="1"/>
            </p:cNvSpPr>
            <p:nvPr/>
          </p:nvSpPr>
          <p:spPr bwMode="auto">
            <a:xfrm>
              <a:off x="1452563" y="2000805"/>
              <a:ext cx="47625" cy="47625"/>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86" name="Oval 9166"/>
            <p:cNvSpPr>
              <a:spLocks noChangeArrowheads="1"/>
            </p:cNvSpPr>
            <p:nvPr/>
          </p:nvSpPr>
          <p:spPr bwMode="auto">
            <a:xfrm>
              <a:off x="1462088" y="2029380"/>
              <a:ext cx="47625" cy="47625"/>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87" name="Oval 9167"/>
            <p:cNvSpPr>
              <a:spLocks noChangeArrowheads="1"/>
            </p:cNvSpPr>
            <p:nvPr/>
          </p:nvSpPr>
          <p:spPr bwMode="auto">
            <a:xfrm>
              <a:off x="1462088" y="2038905"/>
              <a:ext cx="47625" cy="47625"/>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88" name="Oval 9168"/>
            <p:cNvSpPr>
              <a:spLocks noChangeArrowheads="1"/>
            </p:cNvSpPr>
            <p:nvPr/>
          </p:nvSpPr>
          <p:spPr bwMode="auto">
            <a:xfrm>
              <a:off x="1471613" y="2038905"/>
              <a:ext cx="47625" cy="47625"/>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89" name="Oval 9169"/>
            <p:cNvSpPr>
              <a:spLocks noChangeArrowheads="1"/>
            </p:cNvSpPr>
            <p:nvPr/>
          </p:nvSpPr>
          <p:spPr bwMode="auto">
            <a:xfrm>
              <a:off x="1471613" y="2057955"/>
              <a:ext cx="47625" cy="47625"/>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90" name="Oval 9170"/>
            <p:cNvSpPr>
              <a:spLocks noChangeArrowheads="1"/>
            </p:cNvSpPr>
            <p:nvPr/>
          </p:nvSpPr>
          <p:spPr bwMode="auto">
            <a:xfrm>
              <a:off x="1481138" y="2048430"/>
              <a:ext cx="47625" cy="47625"/>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91" name="Oval 9171"/>
            <p:cNvSpPr>
              <a:spLocks noChangeArrowheads="1"/>
            </p:cNvSpPr>
            <p:nvPr/>
          </p:nvSpPr>
          <p:spPr bwMode="auto">
            <a:xfrm>
              <a:off x="1481138" y="2038905"/>
              <a:ext cx="47625" cy="47625"/>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92" name="Oval 9172"/>
            <p:cNvSpPr>
              <a:spLocks noChangeArrowheads="1"/>
            </p:cNvSpPr>
            <p:nvPr/>
          </p:nvSpPr>
          <p:spPr bwMode="auto">
            <a:xfrm>
              <a:off x="1490663" y="2038905"/>
              <a:ext cx="47625" cy="47625"/>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93" name="Oval 9173"/>
            <p:cNvSpPr>
              <a:spLocks noChangeArrowheads="1"/>
            </p:cNvSpPr>
            <p:nvPr/>
          </p:nvSpPr>
          <p:spPr bwMode="auto">
            <a:xfrm>
              <a:off x="1490663" y="2057955"/>
              <a:ext cx="47625" cy="47625"/>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94" name="Oval 9174"/>
            <p:cNvSpPr>
              <a:spLocks noChangeArrowheads="1"/>
            </p:cNvSpPr>
            <p:nvPr/>
          </p:nvSpPr>
          <p:spPr bwMode="auto">
            <a:xfrm>
              <a:off x="1500188" y="2077005"/>
              <a:ext cx="47625" cy="47625"/>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95" name="Oval 9175"/>
            <p:cNvSpPr>
              <a:spLocks noChangeArrowheads="1"/>
            </p:cNvSpPr>
            <p:nvPr/>
          </p:nvSpPr>
          <p:spPr bwMode="auto">
            <a:xfrm>
              <a:off x="1500188" y="2124630"/>
              <a:ext cx="47625" cy="47625"/>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96" name="Oval 9176"/>
            <p:cNvSpPr>
              <a:spLocks noChangeArrowheads="1"/>
            </p:cNvSpPr>
            <p:nvPr/>
          </p:nvSpPr>
          <p:spPr bwMode="auto">
            <a:xfrm>
              <a:off x="1509713" y="2162730"/>
              <a:ext cx="47625" cy="47625"/>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97" name="Oval 9177"/>
            <p:cNvSpPr>
              <a:spLocks noChangeArrowheads="1"/>
            </p:cNvSpPr>
            <p:nvPr/>
          </p:nvSpPr>
          <p:spPr bwMode="auto">
            <a:xfrm>
              <a:off x="1519238" y="2200830"/>
              <a:ext cx="47625" cy="47625"/>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98" name="Oval 9178"/>
            <p:cNvSpPr>
              <a:spLocks noChangeArrowheads="1"/>
            </p:cNvSpPr>
            <p:nvPr/>
          </p:nvSpPr>
          <p:spPr bwMode="auto">
            <a:xfrm>
              <a:off x="1519238" y="2229405"/>
              <a:ext cx="47625" cy="47625"/>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99" name="Oval 9179"/>
            <p:cNvSpPr>
              <a:spLocks noChangeArrowheads="1"/>
            </p:cNvSpPr>
            <p:nvPr/>
          </p:nvSpPr>
          <p:spPr bwMode="auto">
            <a:xfrm>
              <a:off x="1528763" y="2238930"/>
              <a:ext cx="47625" cy="47625"/>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00" name="Oval 9180"/>
            <p:cNvSpPr>
              <a:spLocks noChangeArrowheads="1"/>
            </p:cNvSpPr>
            <p:nvPr/>
          </p:nvSpPr>
          <p:spPr bwMode="auto">
            <a:xfrm>
              <a:off x="1528763" y="2238930"/>
              <a:ext cx="47625" cy="47625"/>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01" name="Oval 9181"/>
            <p:cNvSpPr>
              <a:spLocks noChangeArrowheads="1"/>
            </p:cNvSpPr>
            <p:nvPr/>
          </p:nvSpPr>
          <p:spPr bwMode="auto">
            <a:xfrm>
              <a:off x="1538288" y="2229405"/>
              <a:ext cx="47625" cy="47625"/>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02" name="Oval 9182"/>
            <p:cNvSpPr>
              <a:spLocks noChangeArrowheads="1"/>
            </p:cNvSpPr>
            <p:nvPr/>
          </p:nvSpPr>
          <p:spPr bwMode="auto">
            <a:xfrm>
              <a:off x="1538288" y="2200830"/>
              <a:ext cx="47625" cy="47625"/>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03" name="Oval 9183"/>
            <p:cNvSpPr>
              <a:spLocks noChangeArrowheads="1"/>
            </p:cNvSpPr>
            <p:nvPr/>
          </p:nvSpPr>
          <p:spPr bwMode="auto">
            <a:xfrm>
              <a:off x="1547813" y="2181780"/>
              <a:ext cx="47625" cy="47625"/>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04" name="Oval 9184"/>
            <p:cNvSpPr>
              <a:spLocks noChangeArrowheads="1"/>
            </p:cNvSpPr>
            <p:nvPr/>
          </p:nvSpPr>
          <p:spPr bwMode="auto">
            <a:xfrm>
              <a:off x="1547813" y="2143680"/>
              <a:ext cx="47625" cy="47625"/>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05" name="Oval 9185"/>
            <p:cNvSpPr>
              <a:spLocks noChangeArrowheads="1"/>
            </p:cNvSpPr>
            <p:nvPr/>
          </p:nvSpPr>
          <p:spPr bwMode="auto">
            <a:xfrm>
              <a:off x="1557338" y="2143680"/>
              <a:ext cx="47625" cy="47625"/>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06" name="Oval 9186"/>
            <p:cNvSpPr>
              <a:spLocks noChangeArrowheads="1"/>
            </p:cNvSpPr>
            <p:nvPr/>
          </p:nvSpPr>
          <p:spPr bwMode="auto">
            <a:xfrm>
              <a:off x="1566863" y="2134155"/>
              <a:ext cx="47625" cy="47625"/>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07" name="Oval 9187"/>
            <p:cNvSpPr>
              <a:spLocks noChangeArrowheads="1"/>
            </p:cNvSpPr>
            <p:nvPr/>
          </p:nvSpPr>
          <p:spPr bwMode="auto">
            <a:xfrm>
              <a:off x="1566863" y="2134155"/>
              <a:ext cx="47625" cy="47625"/>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08" name="Oval 9188"/>
            <p:cNvSpPr>
              <a:spLocks noChangeArrowheads="1"/>
            </p:cNvSpPr>
            <p:nvPr/>
          </p:nvSpPr>
          <p:spPr bwMode="auto">
            <a:xfrm>
              <a:off x="1576388" y="2143680"/>
              <a:ext cx="47625" cy="47625"/>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09" name="Oval 9189"/>
            <p:cNvSpPr>
              <a:spLocks noChangeArrowheads="1"/>
            </p:cNvSpPr>
            <p:nvPr/>
          </p:nvSpPr>
          <p:spPr bwMode="auto">
            <a:xfrm>
              <a:off x="1576388" y="2153205"/>
              <a:ext cx="47625" cy="47625"/>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10" name="Oval 9190"/>
            <p:cNvSpPr>
              <a:spLocks noChangeArrowheads="1"/>
            </p:cNvSpPr>
            <p:nvPr/>
          </p:nvSpPr>
          <p:spPr bwMode="auto">
            <a:xfrm>
              <a:off x="1585913" y="2172255"/>
              <a:ext cx="47625" cy="47625"/>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11" name="Oval 9191"/>
            <p:cNvSpPr>
              <a:spLocks noChangeArrowheads="1"/>
            </p:cNvSpPr>
            <p:nvPr/>
          </p:nvSpPr>
          <p:spPr bwMode="auto">
            <a:xfrm>
              <a:off x="1585913" y="2162730"/>
              <a:ext cx="47625" cy="47625"/>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12" name="Oval 9192"/>
            <p:cNvSpPr>
              <a:spLocks noChangeArrowheads="1"/>
            </p:cNvSpPr>
            <p:nvPr/>
          </p:nvSpPr>
          <p:spPr bwMode="auto">
            <a:xfrm>
              <a:off x="1595438" y="2153205"/>
              <a:ext cx="47625" cy="47625"/>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13" name="Oval 9193"/>
            <p:cNvSpPr>
              <a:spLocks noChangeArrowheads="1"/>
            </p:cNvSpPr>
            <p:nvPr/>
          </p:nvSpPr>
          <p:spPr bwMode="auto">
            <a:xfrm>
              <a:off x="1595438" y="2153205"/>
              <a:ext cx="47625" cy="47625"/>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14" name="Oval 9194"/>
            <p:cNvSpPr>
              <a:spLocks noChangeArrowheads="1"/>
            </p:cNvSpPr>
            <p:nvPr/>
          </p:nvSpPr>
          <p:spPr bwMode="auto">
            <a:xfrm>
              <a:off x="1604963" y="2115105"/>
              <a:ext cx="47625" cy="47625"/>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15" name="Oval 9195"/>
            <p:cNvSpPr>
              <a:spLocks noChangeArrowheads="1"/>
            </p:cNvSpPr>
            <p:nvPr/>
          </p:nvSpPr>
          <p:spPr bwMode="auto">
            <a:xfrm>
              <a:off x="1614488" y="2096055"/>
              <a:ext cx="47625" cy="47625"/>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16" name="Oval 9196"/>
            <p:cNvSpPr>
              <a:spLocks noChangeArrowheads="1"/>
            </p:cNvSpPr>
            <p:nvPr/>
          </p:nvSpPr>
          <p:spPr bwMode="auto">
            <a:xfrm>
              <a:off x="1614488" y="2096055"/>
              <a:ext cx="47625" cy="47625"/>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17" name="Oval 9197"/>
            <p:cNvSpPr>
              <a:spLocks noChangeArrowheads="1"/>
            </p:cNvSpPr>
            <p:nvPr/>
          </p:nvSpPr>
          <p:spPr bwMode="auto">
            <a:xfrm>
              <a:off x="1624013" y="2057955"/>
              <a:ext cx="47625" cy="47625"/>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18" name="Oval 9198"/>
            <p:cNvSpPr>
              <a:spLocks noChangeArrowheads="1"/>
            </p:cNvSpPr>
            <p:nvPr/>
          </p:nvSpPr>
          <p:spPr bwMode="auto">
            <a:xfrm>
              <a:off x="1624013" y="2029380"/>
              <a:ext cx="47625" cy="47625"/>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19" name="Oval 9199"/>
            <p:cNvSpPr>
              <a:spLocks noChangeArrowheads="1"/>
            </p:cNvSpPr>
            <p:nvPr/>
          </p:nvSpPr>
          <p:spPr bwMode="auto">
            <a:xfrm>
              <a:off x="1633538" y="2038905"/>
              <a:ext cx="47625" cy="47625"/>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20" name="Oval 9200"/>
            <p:cNvSpPr>
              <a:spLocks noChangeArrowheads="1"/>
            </p:cNvSpPr>
            <p:nvPr/>
          </p:nvSpPr>
          <p:spPr bwMode="auto">
            <a:xfrm>
              <a:off x="1633538" y="2067480"/>
              <a:ext cx="47625" cy="47625"/>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21" name="Oval 9201"/>
            <p:cNvSpPr>
              <a:spLocks noChangeArrowheads="1"/>
            </p:cNvSpPr>
            <p:nvPr/>
          </p:nvSpPr>
          <p:spPr bwMode="auto">
            <a:xfrm>
              <a:off x="1643063" y="2086530"/>
              <a:ext cx="47625" cy="47625"/>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22" name="Oval 9202"/>
            <p:cNvSpPr>
              <a:spLocks noChangeArrowheads="1"/>
            </p:cNvSpPr>
            <p:nvPr/>
          </p:nvSpPr>
          <p:spPr bwMode="auto">
            <a:xfrm>
              <a:off x="1643063" y="2086530"/>
              <a:ext cx="47625" cy="47625"/>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23" name="Oval 9203"/>
            <p:cNvSpPr>
              <a:spLocks noChangeArrowheads="1"/>
            </p:cNvSpPr>
            <p:nvPr/>
          </p:nvSpPr>
          <p:spPr bwMode="auto">
            <a:xfrm>
              <a:off x="1652588" y="2115105"/>
              <a:ext cx="47625" cy="47625"/>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24" name="Oval 9204"/>
            <p:cNvSpPr>
              <a:spLocks noChangeArrowheads="1"/>
            </p:cNvSpPr>
            <p:nvPr/>
          </p:nvSpPr>
          <p:spPr bwMode="auto">
            <a:xfrm>
              <a:off x="1662113" y="2105580"/>
              <a:ext cx="47625" cy="47625"/>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25" name="Oval 9205"/>
            <p:cNvSpPr>
              <a:spLocks noChangeArrowheads="1"/>
            </p:cNvSpPr>
            <p:nvPr/>
          </p:nvSpPr>
          <p:spPr bwMode="auto">
            <a:xfrm>
              <a:off x="1662113" y="2086530"/>
              <a:ext cx="47625" cy="47625"/>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26" name="Oval 9206"/>
            <p:cNvSpPr>
              <a:spLocks noChangeArrowheads="1"/>
            </p:cNvSpPr>
            <p:nvPr/>
          </p:nvSpPr>
          <p:spPr bwMode="auto">
            <a:xfrm>
              <a:off x="1671638" y="2057955"/>
              <a:ext cx="47625" cy="47625"/>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27" name="Oval 9207"/>
            <p:cNvSpPr>
              <a:spLocks noChangeArrowheads="1"/>
            </p:cNvSpPr>
            <p:nvPr/>
          </p:nvSpPr>
          <p:spPr bwMode="auto">
            <a:xfrm>
              <a:off x="1671638" y="2038905"/>
              <a:ext cx="47625" cy="47625"/>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28" name="Oval 9208"/>
            <p:cNvSpPr>
              <a:spLocks noChangeArrowheads="1"/>
            </p:cNvSpPr>
            <p:nvPr/>
          </p:nvSpPr>
          <p:spPr bwMode="auto">
            <a:xfrm>
              <a:off x="1681163" y="2019855"/>
              <a:ext cx="47625" cy="47625"/>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29" name="Oval 9209"/>
            <p:cNvSpPr>
              <a:spLocks noChangeArrowheads="1"/>
            </p:cNvSpPr>
            <p:nvPr/>
          </p:nvSpPr>
          <p:spPr bwMode="auto">
            <a:xfrm>
              <a:off x="1681163" y="2000805"/>
              <a:ext cx="47625" cy="47625"/>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30" name="Oval 9210"/>
            <p:cNvSpPr>
              <a:spLocks noChangeArrowheads="1"/>
            </p:cNvSpPr>
            <p:nvPr/>
          </p:nvSpPr>
          <p:spPr bwMode="auto">
            <a:xfrm>
              <a:off x="1690688" y="2000805"/>
              <a:ext cx="47625" cy="47625"/>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31" name="Oval 9211"/>
            <p:cNvSpPr>
              <a:spLocks noChangeArrowheads="1"/>
            </p:cNvSpPr>
            <p:nvPr/>
          </p:nvSpPr>
          <p:spPr bwMode="auto">
            <a:xfrm>
              <a:off x="1690688" y="2000805"/>
              <a:ext cx="47625" cy="47625"/>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32" name="Oval 9212"/>
            <p:cNvSpPr>
              <a:spLocks noChangeArrowheads="1"/>
            </p:cNvSpPr>
            <p:nvPr/>
          </p:nvSpPr>
          <p:spPr bwMode="auto">
            <a:xfrm>
              <a:off x="1700213" y="2019855"/>
              <a:ext cx="47625" cy="47625"/>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33" name="Oval 9213"/>
            <p:cNvSpPr>
              <a:spLocks noChangeArrowheads="1"/>
            </p:cNvSpPr>
            <p:nvPr/>
          </p:nvSpPr>
          <p:spPr bwMode="auto">
            <a:xfrm>
              <a:off x="1700213" y="2038905"/>
              <a:ext cx="47625" cy="47625"/>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34" name="Oval 9214"/>
            <p:cNvSpPr>
              <a:spLocks noChangeArrowheads="1"/>
            </p:cNvSpPr>
            <p:nvPr/>
          </p:nvSpPr>
          <p:spPr bwMode="auto">
            <a:xfrm>
              <a:off x="1709738" y="2057955"/>
              <a:ext cx="47625" cy="47625"/>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35" name="Oval 9215"/>
            <p:cNvSpPr>
              <a:spLocks noChangeArrowheads="1"/>
            </p:cNvSpPr>
            <p:nvPr/>
          </p:nvSpPr>
          <p:spPr bwMode="auto">
            <a:xfrm>
              <a:off x="1719263" y="2057955"/>
              <a:ext cx="47625" cy="47625"/>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36" name="Oval 9216"/>
            <p:cNvSpPr>
              <a:spLocks noChangeArrowheads="1"/>
            </p:cNvSpPr>
            <p:nvPr/>
          </p:nvSpPr>
          <p:spPr bwMode="auto">
            <a:xfrm>
              <a:off x="1719263" y="2077005"/>
              <a:ext cx="47625" cy="47625"/>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37" name="Oval 9217"/>
            <p:cNvSpPr>
              <a:spLocks noChangeArrowheads="1"/>
            </p:cNvSpPr>
            <p:nvPr/>
          </p:nvSpPr>
          <p:spPr bwMode="auto">
            <a:xfrm>
              <a:off x="1728788" y="2086530"/>
              <a:ext cx="47625" cy="47625"/>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38" name="Oval 9218"/>
            <p:cNvSpPr>
              <a:spLocks noChangeArrowheads="1"/>
            </p:cNvSpPr>
            <p:nvPr/>
          </p:nvSpPr>
          <p:spPr bwMode="auto">
            <a:xfrm>
              <a:off x="1728788" y="2077005"/>
              <a:ext cx="47625" cy="47625"/>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39" name="Oval 9219"/>
            <p:cNvSpPr>
              <a:spLocks noChangeArrowheads="1"/>
            </p:cNvSpPr>
            <p:nvPr/>
          </p:nvSpPr>
          <p:spPr bwMode="auto">
            <a:xfrm>
              <a:off x="1738313" y="2057955"/>
              <a:ext cx="47625" cy="47625"/>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40" name="Oval 9220"/>
            <p:cNvSpPr>
              <a:spLocks noChangeArrowheads="1"/>
            </p:cNvSpPr>
            <p:nvPr/>
          </p:nvSpPr>
          <p:spPr bwMode="auto">
            <a:xfrm>
              <a:off x="1738313" y="2048430"/>
              <a:ext cx="47625" cy="47625"/>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41" name="Oval 9221"/>
            <p:cNvSpPr>
              <a:spLocks noChangeArrowheads="1"/>
            </p:cNvSpPr>
            <p:nvPr/>
          </p:nvSpPr>
          <p:spPr bwMode="auto">
            <a:xfrm>
              <a:off x="1747838" y="2057955"/>
              <a:ext cx="47625" cy="47625"/>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42" name="Oval 9222"/>
            <p:cNvSpPr>
              <a:spLocks noChangeArrowheads="1"/>
            </p:cNvSpPr>
            <p:nvPr/>
          </p:nvSpPr>
          <p:spPr bwMode="auto">
            <a:xfrm>
              <a:off x="1747838" y="2067480"/>
              <a:ext cx="47625" cy="47625"/>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43" name="Oval 9223"/>
            <p:cNvSpPr>
              <a:spLocks noChangeArrowheads="1"/>
            </p:cNvSpPr>
            <p:nvPr/>
          </p:nvSpPr>
          <p:spPr bwMode="auto">
            <a:xfrm>
              <a:off x="1757363" y="2086530"/>
              <a:ext cx="47625" cy="47625"/>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44" name="Oval 9224"/>
            <p:cNvSpPr>
              <a:spLocks noChangeArrowheads="1"/>
            </p:cNvSpPr>
            <p:nvPr/>
          </p:nvSpPr>
          <p:spPr bwMode="auto">
            <a:xfrm>
              <a:off x="1766888" y="2105580"/>
              <a:ext cx="47625" cy="47625"/>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45" name="Oval 9225"/>
            <p:cNvSpPr>
              <a:spLocks noChangeArrowheads="1"/>
            </p:cNvSpPr>
            <p:nvPr/>
          </p:nvSpPr>
          <p:spPr bwMode="auto">
            <a:xfrm>
              <a:off x="1766888" y="2134155"/>
              <a:ext cx="47625" cy="47625"/>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46" name="Oval 9226"/>
            <p:cNvSpPr>
              <a:spLocks noChangeArrowheads="1"/>
            </p:cNvSpPr>
            <p:nvPr/>
          </p:nvSpPr>
          <p:spPr bwMode="auto">
            <a:xfrm>
              <a:off x="1776413" y="2153205"/>
              <a:ext cx="47625" cy="47625"/>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47" name="Oval 9227"/>
            <p:cNvSpPr>
              <a:spLocks noChangeArrowheads="1"/>
            </p:cNvSpPr>
            <p:nvPr/>
          </p:nvSpPr>
          <p:spPr bwMode="auto">
            <a:xfrm>
              <a:off x="1776413" y="2162730"/>
              <a:ext cx="47625" cy="47625"/>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48" name="Oval 9228"/>
            <p:cNvSpPr>
              <a:spLocks noChangeArrowheads="1"/>
            </p:cNvSpPr>
            <p:nvPr/>
          </p:nvSpPr>
          <p:spPr bwMode="auto">
            <a:xfrm>
              <a:off x="1785938" y="2143680"/>
              <a:ext cx="47625" cy="47625"/>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49" name="Oval 9229"/>
            <p:cNvSpPr>
              <a:spLocks noChangeArrowheads="1"/>
            </p:cNvSpPr>
            <p:nvPr/>
          </p:nvSpPr>
          <p:spPr bwMode="auto">
            <a:xfrm>
              <a:off x="1785938" y="2124630"/>
              <a:ext cx="47625" cy="47625"/>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50" name="Oval 9230"/>
            <p:cNvSpPr>
              <a:spLocks noChangeArrowheads="1"/>
            </p:cNvSpPr>
            <p:nvPr/>
          </p:nvSpPr>
          <p:spPr bwMode="auto">
            <a:xfrm>
              <a:off x="1795463" y="2105580"/>
              <a:ext cx="47625" cy="47625"/>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51" name="Oval 9231"/>
            <p:cNvSpPr>
              <a:spLocks noChangeArrowheads="1"/>
            </p:cNvSpPr>
            <p:nvPr/>
          </p:nvSpPr>
          <p:spPr bwMode="auto">
            <a:xfrm>
              <a:off x="1795463" y="2067480"/>
              <a:ext cx="47625" cy="47625"/>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52" name="Oval 9232"/>
            <p:cNvSpPr>
              <a:spLocks noChangeArrowheads="1"/>
            </p:cNvSpPr>
            <p:nvPr/>
          </p:nvSpPr>
          <p:spPr bwMode="auto">
            <a:xfrm>
              <a:off x="1804988" y="2019855"/>
              <a:ext cx="47625" cy="47625"/>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53" name="Oval 9233"/>
            <p:cNvSpPr>
              <a:spLocks noChangeArrowheads="1"/>
            </p:cNvSpPr>
            <p:nvPr/>
          </p:nvSpPr>
          <p:spPr bwMode="auto">
            <a:xfrm>
              <a:off x="1814513" y="2010330"/>
              <a:ext cx="47625" cy="47625"/>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54" name="Oval 9234"/>
            <p:cNvSpPr>
              <a:spLocks noChangeArrowheads="1"/>
            </p:cNvSpPr>
            <p:nvPr/>
          </p:nvSpPr>
          <p:spPr bwMode="auto">
            <a:xfrm>
              <a:off x="1814513" y="1991280"/>
              <a:ext cx="47625" cy="47625"/>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55" name="Oval 9235"/>
            <p:cNvSpPr>
              <a:spLocks noChangeArrowheads="1"/>
            </p:cNvSpPr>
            <p:nvPr/>
          </p:nvSpPr>
          <p:spPr bwMode="auto">
            <a:xfrm>
              <a:off x="1824038" y="1981755"/>
              <a:ext cx="47625" cy="47625"/>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56" name="Oval 9236"/>
            <p:cNvSpPr>
              <a:spLocks noChangeArrowheads="1"/>
            </p:cNvSpPr>
            <p:nvPr/>
          </p:nvSpPr>
          <p:spPr bwMode="auto">
            <a:xfrm>
              <a:off x="1824038" y="1981755"/>
              <a:ext cx="47625" cy="47625"/>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57" name="Oval 9237"/>
            <p:cNvSpPr>
              <a:spLocks noChangeArrowheads="1"/>
            </p:cNvSpPr>
            <p:nvPr/>
          </p:nvSpPr>
          <p:spPr bwMode="auto">
            <a:xfrm>
              <a:off x="1833563" y="2000805"/>
              <a:ext cx="47625" cy="47625"/>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58" name="Oval 9238"/>
            <p:cNvSpPr>
              <a:spLocks noChangeArrowheads="1"/>
            </p:cNvSpPr>
            <p:nvPr/>
          </p:nvSpPr>
          <p:spPr bwMode="auto">
            <a:xfrm>
              <a:off x="1833563" y="2029380"/>
              <a:ext cx="47625" cy="47625"/>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59" name="Oval 9239"/>
            <p:cNvSpPr>
              <a:spLocks noChangeArrowheads="1"/>
            </p:cNvSpPr>
            <p:nvPr/>
          </p:nvSpPr>
          <p:spPr bwMode="auto">
            <a:xfrm>
              <a:off x="1843088" y="2029380"/>
              <a:ext cx="47625" cy="47625"/>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60" name="Oval 9240"/>
            <p:cNvSpPr>
              <a:spLocks noChangeArrowheads="1"/>
            </p:cNvSpPr>
            <p:nvPr/>
          </p:nvSpPr>
          <p:spPr bwMode="auto">
            <a:xfrm>
              <a:off x="1843088" y="2029380"/>
              <a:ext cx="47625" cy="47625"/>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61" name="Oval 9241"/>
            <p:cNvSpPr>
              <a:spLocks noChangeArrowheads="1"/>
            </p:cNvSpPr>
            <p:nvPr/>
          </p:nvSpPr>
          <p:spPr bwMode="auto">
            <a:xfrm>
              <a:off x="1852613" y="2038905"/>
              <a:ext cx="47625" cy="47625"/>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62" name="Oval 9242"/>
            <p:cNvSpPr>
              <a:spLocks noChangeArrowheads="1"/>
            </p:cNvSpPr>
            <p:nvPr/>
          </p:nvSpPr>
          <p:spPr bwMode="auto">
            <a:xfrm>
              <a:off x="1852613" y="2010330"/>
              <a:ext cx="47625" cy="47625"/>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63" name="Oval 9243"/>
            <p:cNvSpPr>
              <a:spLocks noChangeArrowheads="1"/>
            </p:cNvSpPr>
            <p:nvPr/>
          </p:nvSpPr>
          <p:spPr bwMode="auto">
            <a:xfrm>
              <a:off x="1862138" y="2000805"/>
              <a:ext cx="47625" cy="47625"/>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64" name="Oval 9244"/>
            <p:cNvSpPr>
              <a:spLocks noChangeArrowheads="1"/>
            </p:cNvSpPr>
            <p:nvPr/>
          </p:nvSpPr>
          <p:spPr bwMode="auto">
            <a:xfrm>
              <a:off x="1871663" y="2000805"/>
              <a:ext cx="47625" cy="47625"/>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65" name="Oval 9245"/>
            <p:cNvSpPr>
              <a:spLocks noChangeArrowheads="1"/>
            </p:cNvSpPr>
            <p:nvPr/>
          </p:nvSpPr>
          <p:spPr bwMode="auto">
            <a:xfrm>
              <a:off x="1871663" y="2000805"/>
              <a:ext cx="47625" cy="47625"/>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nvGrpSpPr>
            <p:cNvPr id="566" name="Group 9447"/>
            <p:cNvGrpSpPr>
              <a:grpSpLocks/>
            </p:cNvGrpSpPr>
            <p:nvPr/>
          </p:nvGrpSpPr>
          <p:grpSpPr bwMode="auto">
            <a:xfrm>
              <a:off x="1881188" y="1134030"/>
              <a:ext cx="1095375" cy="1219200"/>
              <a:chOff x="1185" y="1143"/>
              <a:chExt cx="690" cy="768"/>
            </a:xfrm>
          </p:grpSpPr>
          <p:sp>
            <p:nvSpPr>
              <p:cNvPr id="1591" name="Oval 9247"/>
              <p:cNvSpPr>
                <a:spLocks noChangeArrowheads="1"/>
              </p:cNvSpPr>
              <p:nvPr/>
            </p:nvSpPr>
            <p:spPr bwMode="auto">
              <a:xfrm>
                <a:off x="1185" y="1683"/>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592" name="Oval 9248"/>
              <p:cNvSpPr>
                <a:spLocks noChangeArrowheads="1"/>
              </p:cNvSpPr>
              <p:nvPr/>
            </p:nvSpPr>
            <p:spPr bwMode="auto">
              <a:xfrm>
                <a:off x="1185" y="1695"/>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593" name="Oval 9249"/>
              <p:cNvSpPr>
                <a:spLocks noChangeArrowheads="1"/>
              </p:cNvSpPr>
              <p:nvPr/>
            </p:nvSpPr>
            <p:spPr bwMode="auto">
              <a:xfrm>
                <a:off x="1191" y="1707"/>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594" name="Oval 9250"/>
              <p:cNvSpPr>
                <a:spLocks noChangeArrowheads="1"/>
              </p:cNvSpPr>
              <p:nvPr/>
            </p:nvSpPr>
            <p:spPr bwMode="auto">
              <a:xfrm>
                <a:off x="1191" y="1713"/>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595" name="Oval 9251"/>
              <p:cNvSpPr>
                <a:spLocks noChangeArrowheads="1"/>
              </p:cNvSpPr>
              <p:nvPr/>
            </p:nvSpPr>
            <p:spPr bwMode="auto">
              <a:xfrm>
                <a:off x="1197" y="1725"/>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596" name="Oval 9252"/>
              <p:cNvSpPr>
                <a:spLocks noChangeArrowheads="1"/>
              </p:cNvSpPr>
              <p:nvPr/>
            </p:nvSpPr>
            <p:spPr bwMode="auto">
              <a:xfrm>
                <a:off x="1197" y="1725"/>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597" name="Oval 9253"/>
              <p:cNvSpPr>
                <a:spLocks noChangeArrowheads="1"/>
              </p:cNvSpPr>
              <p:nvPr/>
            </p:nvSpPr>
            <p:spPr bwMode="auto">
              <a:xfrm>
                <a:off x="1203" y="1725"/>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598" name="Oval 9254"/>
              <p:cNvSpPr>
                <a:spLocks noChangeArrowheads="1"/>
              </p:cNvSpPr>
              <p:nvPr/>
            </p:nvSpPr>
            <p:spPr bwMode="auto">
              <a:xfrm>
                <a:off x="1209" y="1713"/>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599" name="Oval 9255"/>
              <p:cNvSpPr>
                <a:spLocks noChangeArrowheads="1"/>
              </p:cNvSpPr>
              <p:nvPr/>
            </p:nvSpPr>
            <p:spPr bwMode="auto">
              <a:xfrm>
                <a:off x="1209" y="1701"/>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600" name="Oval 9256"/>
              <p:cNvSpPr>
                <a:spLocks noChangeArrowheads="1"/>
              </p:cNvSpPr>
              <p:nvPr/>
            </p:nvSpPr>
            <p:spPr bwMode="auto">
              <a:xfrm>
                <a:off x="1215" y="1689"/>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601" name="Oval 9257"/>
              <p:cNvSpPr>
                <a:spLocks noChangeArrowheads="1"/>
              </p:cNvSpPr>
              <p:nvPr/>
            </p:nvSpPr>
            <p:spPr bwMode="auto">
              <a:xfrm>
                <a:off x="1215" y="1665"/>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602" name="Oval 9258"/>
              <p:cNvSpPr>
                <a:spLocks noChangeArrowheads="1"/>
              </p:cNvSpPr>
              <p:nvPr/>
            </p:nvSpPr>
            <p:spPr bwMode="auto">
              <a:xfrm>
                <a:off x="1221" y="1653"/>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603" name="Oval 9259"/>
              <p:cNvSpPr>
                <a:spLocks noChangeArrowheads="1"/>
              </p:cNvSpPr>
              <p:nvPr/>
            </p:nvSpPr>
            <p:spPr bwMode="auto">
              <a:xfrm>
                <a:off x="1221" y="1647"/>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604" name="Oval 9260"/>
              <p:cNvSpPr>
                <a:spLocks noChangeArrowheads="1"/>
              </p:cNvSpPr>
              <p:nvPr/>
            </p:nvSpPr>
            <p:spPr bwMode="auto">
              <a:xfrm>
                <a:off x="1227" y="1635"/>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605" name="Oval 9261"/>
              <p:cNvSpPr>
                <a:spLocks noChangeArrowheads="1"/>
              </p:cNvSpPr>
              <p:nvPr/>
            </p:nvSpPr>
            <p:spPr bwMode="auto">
              <a:xfrm>
                <a:off x="1227" y="1635"/>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606" name="Oval 9262"/>
              <p:cNvSpPr>
                <a:spLocks noChangeArrowheads="1"/>
              </p:cNvSpPr>
              <p:nvPr/>
            </p:nvSpPr>
            <p:spPr bwMode="auto">
              <a:xfrm>
                <a:off x="1233" y="1641"/>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607" name="Oval 9263"/>
              <p:cNvSpPr>
                <a:spLocks noChangeArrowheads="1"/>
              </p:cNvSpPr>
              <p:nvPr/>
            </p:nvSpPr>
            <p:spPr bwMode="auto">
              <a:xfrm>
                <a:off x="1239" y="1647"/>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608" name="Oval 9264"/>
              <p:cNvSpPr>
                <a:spLocks noChangeArrowheads="1"/>
              </p:cNvSpPr>
              <p:nvPr/>
            </p:nvSpPr>
            <p:spPr bwMode="auto">
              <a:xfrm>
                <a:off x="1239" y="1641"/>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609" name="Oval 9265"/>
              <p:cNvSpPr>
                <a:spLocks noChangeArrowheads="1"/>
              </p:cNvSpPr>
              <p:nvPr/>
            </p:nvSpPr>
            <p:spPr bwMode="auto">
              <a:xfrm>
                <a:off x="1245" y="1647"/>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610" name="Oval 9266"/>
              <p:cNvSpPr>
                <a:spLocks noChangeArrowheads="1"/>
              </p:cNvSpPr>
              <p:nvPr/>
            </p:nvSpPr>
            <p:spPr bwMode="auto">
              <a:xfrm>
                <a:off x="1245" y="1647"/>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611" name="Oval 9267"/>
              <p:cNvSpPr>
                <a:spLocks noChangeArrowheads="1"/>
              </p:cNvSpPr>
              <p:nvPr/>
            </p:nvSpPr>
            <p:spPr bwMode="auto">
              <a:xfrm>
                <a:off x="1251" y="1641"/>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612" name="Oval 9268"/>
              <p:cNvSpPr>
                <a:spLocks noChangeArrowheads="1"/>
              </p:cNvSpPr>
              <p:nvPr/>
            </p:nvSpPr>
            <p:spPr bwMode="auto">
              <a:xfrm>
                <a:off x="1251" y="1629"/>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613" name="Oval 9269"/>
              <p:cNvSpPr>
                <a:spLocks noChangeArrowheads="1"/>
              </p:cNvSpPr>
              <p:nvPr/>
            </p:nvSpPr>
            <p:spPr bwMode="auto">
              <a:xfrm>
                <a:off x="1257" y="1623"/>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614" name="Oval 9270"/>
              <p:cNvSpPr>
                <a:spLocks noChangeArrowheads="1"/>
              </p:cNvSpPr>
              <p:nvPr/>
            </p:nvSpPr>
            <p:spPr bwMode="auto">
              <a:xfrm>
                <a:off x="1257" y="1611"/>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615" name="Oval 9271"/>
              <p:cNvSpPr>
                <a:spLocks noChangeArrowheads="1"/>
              </p:cNvSpPr>
              <p:nvPr/>
            </p:nvSpPr>
            <p:spPr bwMode="auto">
              <a:xfrm>
                <a:off x="1263" y="1611"/>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616" name="Oval 9272"/>
              <p:cNvSpPr>
                <a:spLocks noChangeArrowheads="1"/>
              </p:cNvSpPr>
              <p:nvPr/>
            </p:nvSpPr>
            <p:spPr bwMode="auto">
              <a:xfrm>
                <a:off x="1269" y="1629"/>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617" name="Oval 9273"/>
              <p:cNvSpPr>
                <a:spLocks noChangeArrowheads="1"/>
              </p:cNvSpPr>
              <p:nvPr/>
            </p:nvSpPr>
            <p:spPr bwMode="auto">
              <a:xfrm>
                <a:off x="1269" y="1641"/>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618" name="Oval 9274"/>
              <p:cNvSpPr>
                <a:spLocks noChangeArrowheads="1"/>
              </p:cNvSpPr>
              <p:nvPr/>
            </p:nvSpPr>
            <p:spPr bwMode="auto">
              <a:xfrm>
                <a:off x="1275" y="1647"/>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619" name="Oval 9275"/>
              <p:cNvSpPr>
                <a:spLocks noChangeArrowheads="1"/>
              </p:cNvSpPr>
              <p:nvPr/>
            </p:nvSpPr>
            <p:spPr bwMode="auto">
              <a:xfrm>
                <a:off x="1275" y="1653"/>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620" name="Oval 9276"/>
              <p:cNvSpPr>
                <a:spLocks noChangeArrowheads="1"/>
              </p:cNvSpPr>
              <p:nvPr/>
            </p:nvSpPr>
            <p:spPr bwMode="auto">
              <a:xfrm>
                <a:off x="1281" y="1659"/>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621" name="Oval 9277"/>
              <p:cNvSpPr>
                <a:spLocks noChangeArrowheads="1"/>
              </p:cNvSpPr>
              <p:nvPr/>
            </p:nvSpPr>
            <p:spPr bwMode="auto">
              <a:xfrm>
                <a:off x="1281" y="1659"/>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622" name="Oval 9278"/>
              <p:cNvSpPr>
                <a:spLocks noChangeArrowheads="1"/>
              </p:cNvSpPr>
              <p:nvPr/>
            </p:nvSpPr>
            <p:spPr bwMode="auto">
              <a:xfrm>
                <a:off x="1287" y="1659"/>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623" name="Oval 9279"/>
              <p:cNvSpPr>
                <a:spLocks noChangeArrowheads="1"/>
              </p:cNvSpPr>
              <p:nvPr/>
            </p:nvSpPr>
            <p:spPr bwMode="auto">
              <a:xfrm>
                <a:off x="1287" y="1653"/>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624" name="Oval 9280"/>
              <p:cNvSpPr>
                <a:spLocks noChangeArrowheads="1"/>
              </p:cNvSpPr>
              <p:nvPr/>
            </p:nvSpPr>
            <p:spPr bwMode="auto">
              <a:xfrm>
                <a:off x="1293" y="1635"/>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625" name="Oval 9281"/>
              <p:cNvSpPr>
                <a:spLocks noChangeArrowheads="1"/>
              </p:cNvSpPr>
              <p:nvPr/>
            </p:nvSpPr>
            <p:spPr bwMode="auto">
              <a:xfrm>
                <a:off x="1293" y="1623"/>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626" name="Oval 9282"/>
              <p:cNvSpPr>
                <a:spLocks noChangeArrowheads="1"/>
              </p:cNvSpPr>
              <p:nvPr/>
            </p:nvSpPr>
            <p:spPr bwMode="auto">
              <a:xfrm>
                <a:off x="1299" y="1617"/>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627" name="Oval 9283"/>
              <p:cNvSpPr>
                <a:spLocks noChangeArrowheads="1"/>
              </p:cNvSpPr>
              <p:nvPr/>
            </p:nvSpPr>
            <p:spPr bwMode="auto">
              <a:xfrm>
                <a:off x="1305" y="1611"/>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628" name="Oval 9284"/>
              <p:cNvSpPr>
                <a:spLocks noChangeArrowheads="1"/>
              </p:cNvSpPr>
              <p:nvPr/>
            </p:nvSpPr>
            <p:spPr bwMode="auto">
              <a:xfrm>
                <a:off x="1305" y="1611"/>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629" name="Oval 9285"/>
              <p:cNvSpPr>
                <a:spLocks noChangeArrowheads="1"/>
              </p:cNvSpPr>
              <p:nvPr/>
            </p:nvSpPr>
            <p:spPr bwMode="auto">
              <a:xfrm>
                <a:off x="1311" y="1605"/>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630" name="Oval 9286"/>
              <p:cNvSpPr>
                <a:spLocks noChangeArrowheads="1"/>
              </p:cNvSpPr>
              <p:nvPr/>
            </p:nvSpPr>
            <p:spPr bwMode="auto">
              <a:xfrm>
                <a:off x="1311" y="1623"/>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631" name="Oval 9287"/>
              <p:cNvSpPr>
                <a:spLocks noChangeArrowheads="1"/>
              </p:cNvSpPr>
              <p:nvPr/>
            </p:nvSpPr>
            <p:spPr bwMode="auto">
              <a:xfrm>
                <a:off x="1317" y="1611"/>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632" name="Oval 9288"/>
              <p:cNvSpPr>
                <a:spLocks noChangeArrowheads="1"/>
              </p:cNvSpPr>
              <p:nvPr/>
            </p:nvSpPr>
            <p:spPr bwMode="auto">
              <a:xfrm>
                <a:off x="1317" y="1611"/>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633" name="Oval 9289"/>
              <p:cNvSpPr>
                <a:spLocks noChangeArrowheads="1"/>
              </p:cNvSpPr>
              <p:nvPr/>
            </p:nvSpPr>
            <p:spPr bwMode="auto">
              <a:xfrm>
                <a:off x="1323" y="1599"/>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634" name="Oval 9290"/>
              <p:cNvSpPr>
                <a:spLocks noChangeArrowheads="1"/>
              </p:cNvSpPr>
              <p:nvPr/>
            </p:nvSpPr>
            <p:spPr bwMode="auto">
              <a:xfrm>
                <a:off x="1323" y="1587"/>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635" name="Oval 9291"/>
              <p:cNvSpPr>
                <a:spLocks noChangeArrowheads="1"/>
              </p:cNvSpPr>
              <p:nvPr/>
            </p:nvSpPr>
            <p:spPr bwMode="auto">
              <a:xfrm>
                <a:off x="1329" y="1569"/>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636" name="Oval 9292"/>
              <p:cNvSpPr>
                <a:spLocks noChangeArrowheads="1"/>
              </p:cNvSpPr>
              <p:nvPr/>
            </p:nvSpPr>
            <p:spPr bwMode="auto">
              <a:xfrm>
                <a:off x="1335" y="1557"/>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637" name="Oval 9293"/>
              <p:cNvSpPr>
                <a:spLocks noChangeArrowheads="1"/>
              </p:cNvSpPr>
              <p:nvPr/>
            </p:nvSpPr>
            <p:spPr bwMode="auto">
              <a:xfrm>
                <a:off x="1335" y="1563"/>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638" name="Oval 9294"/>
              <p:cNvSpPr>
                <a:spLocks noChangeArrowheads="1"/>
              </p:cNvSpPr>
              <p:nvPr/>
            </p:nvSpPr>
            <p:spPr bwMode="auto">
              <a:xfrm>
                <a:off x="1341" y="1533"/>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639" name="Oval 9295"/>
              <p:cNvSpPr>
                <a:spLocks noChangeArrowheads="1"/>
              </p:cNvSpPr>
              <p:nvPr/>
            </p:nvSpPr>
            <p:spPr bwMode="auto">
              <a:xfrm>
                <a:off x="1341" y="1509"/>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640" name="Oval 9296"/>
              <p:cNvSpPr>
                <a:spLocks noChangeArrowheads="1"/>
              </p:cNvSpPr>
              <p:nvPr/>
            </p:nvSpPr>
            <p:spPr bwMode="auto">
              <a:xfrm>
                <a:off x="1347" y="1503"/>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641" name="Oval 9297"/>
              <p:cNvSpPr>
                <a:spLocks noChangeArrowheads="1"/>
              </p:cNvSpPr>
              <p:nvPr/>
            </p:nvSpPr>
            <p:spPr bwMode="auto">
              <a:xfrm>
                <a:off x="1347" y="1497"/>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642" name="Oval 9298"/>
              <p:cNvSpPr>
                <a:spLocks noChangeArrowheads="1"/>
              </p:cNvSpPr>
              <p:nvPr/>
            </p:nvSpPr>
            <p:spPr bwMode="auto">
              <a:xfrm>
                <a:off x="1353" y="1497"/>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643" name="Oval 9299"/>
              <p:cNvSpPr>
                <a:spLocks noChangeArrowheads="1"/>
              </p:cNvSpPr>
              <p:nvPr/>
            </p:nvSpPr>
            <p:spPr bwMode="auto">
              <a:xfrm>
                <a:off x="1353" y="1491"/>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644" name="Oval 9300"/>
              <p:cNvSpPr>
                <a:spLocks noChangeArrowheads="1"/>
              </p:cNvSpPr>
              <p:nvPr/>
            </p:nvSpPr>
            <p:spPr bwMode="auto">
              <a:xfrm>
                <a:off x="1359" y="1479"/>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645" name="Oval 9301"/>
              <p:cNvSpPr>
                <a:spLocks noChangeArrowheads="1"/>
              </p:cNvSpPr>
              <p:nvPr/>
            </p:nvSpPr>
            <p:spPr bwMode="auto">
              <a:xfrm>
                <a:off x="1365" y="1455"/>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646" name="Oval 9302"/>
              <p:cNvSpPr>
                <a:spLocks noChangeArrowheads="1"/>
              </p:cNvSpPr>
              <p:nvPr/>
            </p:nvSpPr>
            <p:spPr bwMode="auto">
              <a:xfrm>
                <a:off x="1365" y="1401"/>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647" name="Oval 9303"/>
              <p:cNvSpPr>
                <a:spLocks noChangeArrowheads="1"/>
              </p:cNvSpPr>
              <p:nvPr/>
            </p:nvSpPr>
            <p:spPr bwMode="auto">
              <a:xfrm>
                <a:off x="1371" y="1365"/>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648" name="Oval 9304"/>
              <p:cNvSpPr>
                <a:spLocks noChangeArrowheads="1"/>
              </p:cNvSpPr>
              <p:nvPr/>
            </p:nvSpPr>
            <p:spPr bwMode="auto">
              <a:xfrm>
                <a:off x="1371" y="1311"/>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649" name="Oval 9305"/>
              <p:cNvSpPr>
                <a:spLocks noChangeArrowheads="1"/>
              </p:cNvSpPr>
              <p:nvPr/>
            </p:nvSpPr>
            <p:spPr bwMode="auto">
              <a:xfrm>
                <a:off x="1377" y="1287"/>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650" name="Oval 9306"/>
              <p:cNvSpPr>
                <a:spLocks noChangeArrowheads="1"/>
              </p:cNvSpPr>
              <p:nvPr/>
            </p:nvSpPr>
            <p:spPr bwMode="auto">
              <a:xfrm>
                <a:off x="1377" y="1317"/>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651" name="Oval 9307"/>
              <p:cNvSpPr>
                <a:spLocks noChangeArrowheads="1"/>
              </p:cNvSpPr>
              <p:nvPr/>
            </p:nvSpPr>
            <p:spPr bwMode="auto">
              <a:xfrm>
                <a:off x="1383" y="1335"/>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652" name="Oval 9308"/>
              <p:cNvSpPr>
                <a:spLocks noChangeArrowheads="1"/>
              </p:cNvSpPr>
              <p:nvPr/>
            </p:nvSpPr>
            <p:spPr bwMode="auto">
              <a:xfrm>
                <a:off x="1383" y="1323"/>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653" name="Oval 9309"/>
              <p:cNvSpPr>
                <a:spLocks noChangeArrowheads="1"/>
              </p:cNvSpPr>
              <p:nvPr/>
            </p:nvSpPr>
            <p:spPr bwMode="auto">
              <a:xfrm>
                <a:off x="1389" y="1317"/>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654" name="Oval 9310"/>
              <p:cNvSpPr>
                <a:spLocks noChangeArrowheads="1"/>
              </p:cNvSpPr>
              <p:nvPr/>
            </p:nvSpPr>
            <p:spPr bwMode="auto">
              <a:xfrm>
                <a:off x="1389" y="1311"/>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655" name="Oval 9311"/>
              <p:cNvSpPr>
                <a:spLocks noChangeArrowheads="1"/>
              </p:cNvSpPr>
              <p:nvPr/>
            </p:nvSpPr>
            <p:spPr bwMode="auto">
              <a:xfrm>
                <a:off x="1395" y="1293"/>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656" name="Oval 9312"/>
              <p:cNvSpPr>
                <a:spLocks noChangeArrowheads="1"/>
              </p:cNvSpPr>
              <p:nvPr/>
            </p:nvSpPr>
            <p:spPr bwMode="auto">
              <a:xfrm>
                <a:off x="1401" y="1275"/>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657" name="Oval 9313"/>
              <p:cNvSpPr>
                <a:spLocks noChangeArrowheads="1"/>
              </p:cNvSpPr>
              <p:nvPr/>
            </p:nvSpPr>
            <p:spPr bwMode="auto">
              <a:xfrm>
                <a:off x="1401" y="1263"/>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658" name="Oval 9314"/>
              <p:cNvSpPr>
                <a:spLocks noChangeArrowheads="1"/>
              </p:cNvSpPr>
              <p:nvPr/>
            </p:nvSpPr>
            <p:spPr bwMode="auto">
              <a:xfrm>
                <a:off x="1407" y="1245"/>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659" name="Oval 9315"/>
              <p:cNvSpPr>
                <a:spLocks noChangeArrowheads="1"/>
              </p:cNvSpPr>
              <p:nvPr/>
            </p:nvSpPr>
            <p:spPr bwMode="auto">
              <a:xfrm>
                <a:off x="1407" y="1221"/>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660" name="Oval 9316"/>
              <p:cNvSpPr>
                <a:spLocks noChangeArrowheads="1"/>
              </p:cNvSpPr>
              <p:nvPr/>
            </p:nvSpPr>
            <p:spPr bwMode="auto">
              <a:xfrm>
                <a:off x="1413" y="1203"/>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661" name="Oval 9317"/>
              <p:cNvSpPr>
                <a:spLocks noChangeArrowheads="1"/>
              </p:cNvSpPr>
              <p:nvPr/>
            </p:nvSpPr>
            <p:spPr bwMode="auto">
              <a:xfrm>
                <a:off x="1413" y="1185"/>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662" name="Oval 9318"/>
              <p:cNvSpPr>
                <a:spLocks noChangeArrowheads="1"/>
              </p:cNvSpPr>
              <p:nvPr/>
            </p:nvSpPr>
            <p:spPr bwMode="auto">
              <a:xfrm>
                <a:off x="1419" y="1167"/>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663" name="Oval 9319"/>
              <p:cNvSpPr>
                <a:spLocks noChangeArrowheads="1"/>
              </p:cNvSpPr>
              <p:nvPr/>
            </p:nvSpPr>
            <p:spPr bwMode="auto">
              <a:xfrm>
                <a:off x="1419" y="1155"/>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664" name="Oval 9320"/>
              <p:cNvSpPr>
                <a:spLocks noChangeArrowheads="1"/>
              </p:cNvSpPr>
              <p:nvPr/>
            </p:nvSpPr>
            <p:spPr bwMode="auto">
              <a:xfrm>
                <a:off x="1425" y="1161"/>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665" name="Oval 9321"/>
              <p:cNvSpPr>
                <a:spLocks noChangeArrowheads="1"/>
              </p:cNvSpPr>
              <p:nvPr/>
            </p:nvSpPr>
            <p:spPr bwMode="auto">
              <a:xfrm>
                <a:off x="1431" y="1173"/>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666" name="Oval 9322"/>
              <p:cNvSpPr>
                <a:spLocks noChangeArrowheads="1"/>
              </p:cNvSpPr>
              <p:nvPr/>
            </p:nvSpPr>
            <p:spPr bwMode="auto">
              <a:xfrm>
                <a:off x="1431" y="1179"/>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667" name="Oval 9323"/>
              <p:cNvSpPr>
                <a:spLocks noChangeArrowheads="1"/>
              </p:cNvSpPr>
              <p:nvPr/>
            </p:nvSpPr>
            <p:spPr bwMode="auto">
              <a:xfrm>
                <a:off x="1437" y="1185"/>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668" name="Oval 9324"/>
              <p:cNvSpPr>
                <a:spLocks noChangeArrowheads="1"/>
              </p:cNvSpPr>
              <p:nvPr/>
            </p:nvSpPr>
            <p:spPr bwMode="auto">
              <a:xfrm>
                <a:off x="1437" y="1185"/>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669" name="Oval 9325"/>
              <p:cNvSpPr>
                <a:spLocks noChangeArrowheads="1"/>
              </p:cNvSpPr>
              <p:nvPr/>
            </p:nvSpPr>
            <p:spPr bwMode="auto">
              <a:xfrm>
                <a:off x="1443" y="1179"/>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670" name="Oval 9326"/>
              <p:cNvSpPr>
                <a:spLocks noChangeArrowheads="1"/>
              </p:cNvSpPr>
              <p:nvPr/>
            </p:nvSpPr>
            <p:spPr bwMode="auto">
              <a:xfrm>
                <a:off x="1443" y="1167"/>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671" name="Oval 9327"/>
              <p:cNvSpPr>
                <a:spLocks noChangeArrowheads="1"/>
              </p:cNvSpPr>
              <p:nvPr/>
            </p:nvSpPr>
            <p:spPr bwMode="auto">
              <a:xfrm>
                <a:off x="1449" y="1161"/>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672" name="Oval 9328"/>
              <p:cNvSpPr>
                <a:spLocks noChangeArrowheads="1"/>
              </p:cNvSpPr>
              <p:nvPr/>
            </p:nvSpPr>
            <p:spPr bwMode="auto">
              <a:xfrm>
                <a:off x="1449" y="1149"/>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673" name="Oval 9329"/>
              <p:cNvSpPr>
                <a:spLocks noChangeArrowheads="1"/>
              </p:cNvSpPr>
              <p:nvPr/>
            </p:nvSpPr>
            <p:spPr bwMode="auto">
              <a:xfrm>
                <a:off x="1455" y="1143"/>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674" name="Oval 9330"/>
              <p:cNvSpPr>
                <a:spLocks noChangeArrowheads="1"/>
              </p:cNvSpPr>
              <p:nvPr/>
            </p:nvSpPr>
            <p:spPr bwMode="auto">
              <a:xfrm>
                <a:off x="1461" y="1155"/>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675" name="Oval 9331"/>
              <p:cNvSpPr>
                <a:spLocks noChangeArrowheads="1"/>
              </p:cNvSpPr>
              <p:nvPr/>
            </p:nvSpPr>
            <p:spPr bwMode="auto">
              <a:xfrm>
                <a:off x="1461" y="1161"/>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676" name="Oval 9332"/>
              <p:cNvSpPr>
                <a:spLocks noChangeArrowheads="1"/>
              </p:cNvSpPr>
              <p:nvPr/>
            </p:nvSpPr>
            <p:spPr bwMode="auto">
              <a:xfrm>
                <a:off x="1467" y="1161"/>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677" name="Oval 9333"/>
              <p:cNvSpPr>
                <a:spLocks noChangeArrowheads="1"/>
              </p:cNvSpPr>
              <p:nvPr/>
            </p:nvSpPr>
            <p:spPr bwMode="auto">
              <a:xfrm>
                <a:off x="1467" y="1167"/>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678" name="Oval 9334"/>
              <p:cNvSpPr>
                <a:spLocks noChangeArrowheads="1"/>
              </p:cNvSpPr>
              <p:nvPr/>
            </p:nvSpPr>
            <p:spPr bwMode="auto">
              <a:xfrm>
                <a:off x="1473" y="1185"/>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679" name="Oval 9335"/>
              <p:cNvSpPr>
                <a:spLocks noChangeArrowheads="1"/>
              </p:cNvSpPr>
              <p:nvPr/>
            </p:nvSpPr>
            <p:spPr bwMode="auto">
              <a:xfrm>
                <a:off x="1473" y="1185"/>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680" name="Oval 9336"/>
              <p:cNvSpPr>
                <a:spLocks noChangeArrowheads="1"/>
              </p:cNvSpPr>
              <p:nvPr/>
            </p:nvSpPr>
            <p:spPr bwMode="auto">
              <a:xfrm>
                <a:off x="1479" y="1191"/>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681" name="Oval 9337"/>
              <p:cNvSpPr>
                <a:spLocks noChangeArrowheads="1"/>
              </p:cNvSpPr>
              <p:nvPr/>
            </p:nvSpPr>
            <p:spPr bwMode="auto">
              <a:xfrm>
                <a:off x="1479" y="1197"/>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682" name="Oval 9338"/>
              <p:cNvSpPr>
                <a:spLocks noChangeArrowheads="1"/>
              </p:cNvSpPr>
              <p:nvPr/>
            </p:nvSpPr>
            <p:spPr bwMode="auto">
              <a:xfrm>
                <a:off x="1485" y="1203"/>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683" name="Oval 9339"/>
              <p:cNvSpPr>
                <a:spLocks noChangeArrowheads="1"/>
              </p:cNvSpPr>
              <p:nvPr/>
            </p:nvSpPr>
            <p:spPr bwMode="auto">
              <a:xfrm>
                <a:off x="1491" y="1209"/>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684" name="Oval 9340"/>
              <p:cNvSpPr>
                <a:spLocks noChangeArrowheads="1"/>
              </p:cNvSpPr>
              <p:nvPr/>
            </p:nvSpPr>
            <p:spPr bwMode="auto">
              <a:xfrm>
                <a:off x="1491" y="1203"/>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685" name="Oval 9341"/>
              <p:cNvSpPr>
                <a:spLocks noChangeArrowheads="1"/>
              </p:cNvSpPr>
              <p:nvPr/>
            </p:nvSpPr>
            <p:spPr bwMode="auto">
              <a:xfrm>
                <a:off x="1497" y="1215"/>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686" name="Oval 9342"/>
              <p:cNvSpPr>
                <a:spLocks noChangeArrowheads="1"/>
              </p:cNvSpPr>
              <p:nvPr/>
            </p:nvSpPr>
            <p:spPr bwMode="auto">
              <a:xfrm>
                <a:off x="1497" y="1227"/>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687" name="Oval 9343"/>
              <p:cNvSpPr>
                <a:spLocks noChangeArrowheads="1"/>
              </p:cNvSpPr>
              <p:nvPr/>
            </p:nvSpPr>
            <p:spPr bwMode="auto">
              <a:xfrm>
                <a:off x="1503" y="1245"/>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688" name="Oval 9344"/>
              <p:cNvSpPr>
                <a:spLocks noChangeArrowheads="1"/>
              </p:cNvSpPr>
              <p:nvPr/>
            </p:nvSpPr>
            <p:spPr bwMode="auto">
              <a:xfrm>
                <a:off x="1503" y="1275"/>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689" name="Oval 9345"/>
              <p:cNvSpPr>
                <a:spLocks noChangeArrowheads="1"/>
              </p:cNvSpPr>
              <p:nvPr/>
            </p:nvSpPr>
            <p:spPr bwMode="auto">
              <a:xfrm>
                <a:off x="1509" y="1293"/>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690" name="Oval 9346"/>
              <p:cNvSpPr>
                <a:spLocks noChangeArrowheads="1"/>
              </p:cNvSpPr>
              <p:nvPr/>
            </p:nvSpPr>
            <p:spPr bwMode="auto">
              <a:xfrm>
                <a:off x="1509" y="1311"/>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691" name="Oval 9347"/>
              <p:cNvSpPr>
                <a:spLocks noChangeArrowheads="1"/>
              </p:cNvSpPr>
              <p:nvPr/>
            </p:nvSpPr>
            <p:spPr bwMode="auto">
              <a:xfrm>
                <a:off x="1515" y="1323"/>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692" name="Oval 9348"/>
              <p:cNvSpPr>
                <a:spLocks noChangeArrowheads="1"/>
              </p:cNvSpPr>
              <p:nvPr/>
            </p:nvSpPr>
            <p:spPr bwMode="auto">
              <a:xfrm>
                <a:off x="1515" y="1335"/>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693" name="Oval 9349"/>
              <p:cNvSpPr>
                <a:spLocks noChangeArrowheads="1"/>
              </p:cNvSpPr>
              <p:nvPr/>
            </p:nvSpPr>
            <p:spPr bwMode="auto">
              <a:xfrm>
                <a:off x="1521" y="1341"/>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694" name="Oval 9350"/>
              <p:cNvSpPr>
                <a:spLocks noChangeArrowheads="1"/>
              </p:cNvSpPr>
              <p:nvPr/>
            </p:nvSpPr>
            <p:spPr bwMode="auto">
              <a:xfrm>
                <a:off x="1527" y="1347"/>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695" name="Oval 9351"/>
              <p:cNvSpPr>
                <a:spLocks noChangeArrowheads="1"/>
              </p:cNvSpPr>
              <p:nvPr/>
            </p:nvSpPr>
            <p:spPr bwMode="auto">
              <a:xfrm>
                <a:off x="1527" y="1353"/>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696" name="Oval 9352"/>
              <p:cNvSpPr>
                <a:spLocks noChangeArrowheads="1"/>
              </p:cNvSpPr>
              <p:nvPr/>
            </p:nvSpPr>
            <p:spPr bwMode="auto">
              <a:xfrm>
                <a:off x="1533" y="1371"/>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697" name="Oval 9353"/>
              <p:cNvSpPr>
                <a:spLocks noChangeArrowheads="1"/>
              </p:cNvSpPr>
              <p:nvPr/>
            </p:nvSpPr>
            <p:spPr bwMode="auto">
              <a:xfrm>
                <a:off x="1533" y="1377"/>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698" name="Oval 9354"/>
              <p:cNvSpPr>
                <a:spLocks noChangeArrowheads="1"/>
              </p:cNvSpPr>
              <p:nvPr/>
            </p:nvSpPr>
            <p:spPr bwMode="auto">
              <a:xfrm>
                <a:off x="1539" y="1389"/>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699" name="Oval 9355"/>
              <p:cNvSpPr>
                <a:spLocks noChangeArrowheads="1"/>
              </p:cNvSpPr>
              <p:nvPr/>
            </p:nvSpPr>
            <p:spPr bwMode="auto">
              <a:xfrm>
                <a:off x="1539" y="1419"/>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700" name="Oval 9356"/>
              <p:cNvSpPr>
                <a:spLocks noChangeArrowheads="1"/>
              </p:cNvSpPr>
              <p:nvPr/>
            </p:nvSpPr>
            <p:spPr bwMode="auto">
              <a:xfrm>
                <a:off x="1545" y="1437"/>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701" name="Oval 9357"/>
              <p:cNvSpPr>
                <a:spLocks noChangeArrowheads="1"/>
              </p:cNvSpPr>
              <p:nvPr/>
            </p:nvSpPr>
            <p:spPr bwMode="auto">
              <a:xfrm>
                <a:off x="1545" y="1455"/>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702" name="Oval 9358"/>
              <p:cNvSpPr>
                <a:spLocks noChangeArrowheads="1"/>
              </p:cNvSpPr>
              <p:nvPr/>
            </p:nvSpPr>
            <p:spPr bwMode="auto">
              <a:xfrm>
                <a:off x="1551" y="1479"/>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703" name="Oval 9359"/>
              <p:cNvSpPr>
                <a:spLocks noChangeArrowheads="1"/>
              </p:cNvSpPr>
              <p:nvPr/>
            </p:nvSpPr>
            <p:spPr bwMode="auto">
              <a:xfrm>
                <a:off x="1557" y="1485"/>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704" name="Oval 9360"/>
              <p:cNvSpPr>
                <a:spLocks noChangeArrowheads="1"/>
              </p:cNvSpPr>
              <p:nvPr/>
            </p:nvSpPr>
            <p:spPr bwMode="auto">
              <a:xfrm>
                <a:off x="1557" y="1473"/>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705" name="Oval 9361"/>
              <p:cNvSpPr>
                <a:spLocks noChangeArrowheads="1"/>
              </p:cNvSpPr>
              <p:nvPr/>
            </p:nvSpPr>
            <p:spPr bwMode="auto">
              <a:xfrm>
                <a:off x="1563" y="1473"/>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706" name="Oval 9362"/>
              <p:cNvSpPr>
                <a:spLocks noChangeArrowheads="1"/>
              </p:cNvSpPr>
              <p:nvPr/>
            </p:nvSpPr>
            <p:spPr bwMode="auto">
              <a:xfrm>
                <a:off x="1563" y="1485"/>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707" name="Oval 9363"/>
              <p:cNvSpPr>
                <a:spLocks noChangeArrowheads="1"/>
              </p:cNvSpPr>
              <p:nvPr/>
            </p:nvSpPr>
            <p:spPr bwMode="auto">
              <a:xfrm>
                <a:off x="1569" y="1479"/>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708" name="Oval 9364"/>
              <p:cNvSpPr>
                <a:spLocks noChangeArrowheads="1"/>
              </p:cNvSpPr>
              <p:nvPr/>
            </p:nvSpPr>
            <p:spPr bwMode="auto">
              <a:xfrm>
                <a:off x="1569" y="1479"/>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709" name="Oval 9365"/>
              <p:cNvSpPr>
                <a:spLocks noChangeArrowheads="1"/>
              </p:cNvSpPr>
              <p:nvPr/>
            </p:nvSpPr>
            <p:spPr bwMode="auto">
              <a:xfrm>
                <a:off x="1575" y="1473"/>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710" name="Oval 9366"/>
              <p:cNvSpPr>
                <a:spLocks noChangeArrowheads="1"/>
              </p:cNvSpPr>
              <p:nvPr/>
            </p:nvSpPr>
            <p:spPr bwMode="auto">
              <a:xfrm>
                <a:off x="1575" y="1473"/>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711" name="Oval 9367"/>
              <p:cNvSpPr>
                <a:spLocks noChangeArrowheads="1"/>
              </p:cNvSpPr>
              <p:nvPr/>
            </p:nvSpPr>
            <p:spPr bwMode="auto">
              <a:xfrm>
                <a:off x="1581" y="1497"/>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712" name="Oval 9368"/>
              <p:cNvSpPr>
                <a:spLocks noChangeArrowheads="1"/>
              </p:cNvSpPr>
              <p:nvPr/>
            </p:nvSpPr>
            <p:spPr bwMode="auto">
              <a:xfrm>
                <a:off x="1587" y="1527"/>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713" name="Oval 9369"/>
              <p:cNvSpPr>
                <a:spLocks noChangeArrowheads="1"/>
              </p:cNvSpPr>
              <p:nvPr/>
            </p:nvSpPr>
            <p:spPr bwMode="auto">
              <a:xfrm>
                <a:off x="1587" y="1551"/>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714" name="Oval 9370"/>
              <p:cNvSpPr>
                <a:spLocks noChangeArrowheads="1"/>
              </p:cNvSpPr>
              <p:nvPr/>
            </p:nvSpPr>
            <p:spPr bwMode="auto">
              <a:xfrm>
                <a:off x="1593" y="1563"/>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715" name="Oval 9371"/>
              <p:cNvSpPr>
                <a:spLocks noChangeArrowheads="1"/>
              </p:cNvSpPr>
              <p:nvPr/>
            </p:nvSpPr>
            <p:spPr bwMode="auto">
              <a:xfrm>
                <a:off x="1593" y="1575"/>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716" name="Oval 9372"/>
              <p:cNvSpPr>
                <a:spLocks noChangeArrowheads="1"/>
              </p:cNvSpPr>
              <p:nvPr/>
            </p:nvSpPr>
            <p:spPr bwMode="auto">
              <a:xfrm>
                <a:off x="1599" y="1575"/>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717" name="Oval 9373"/>
              <p:cNvSpPr>
                <a:spLocks noChangeArrowheads="1"/>
              </p:cNvSpPr>
              <p:nvPr/>
            </p:nvSpPr>
            <p:spPr bwMode="auto">
              <a:xfrm>
                <a:off x="1599" y="1593"/>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718" name="Oval 9374"/>
              <p:cNvSpPr>
                <a:spLocks noChangeArrowheads="1"/>
              </p:cNvSpPr>
              <p:nvPr/>
            </p:nvSpPr>
            <p:spPr bwMode="auto">
              <a:xfrm>
                <a:off x="1605" y="1581"/>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719" name="Oval 9375"/>
              <p:cNvSpPr>
                <a:spLocks noChangeArrowheads="1"/>
              </p:cNvSpPr>
              <p:nvPr/>
            </p:nvSpPr>
            <p:spPr bwMode="auto">
              <a:xfrm>
                <a:off x="1605" y="1581"/>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720" name="Oval 9376"/>
              <p:cNvSpPr>
                <a:spLocks noChangeArrowheads="1"/>
              </p:cNvSpPr>
              <p:nvPr/>
            </p:nvSpPr>
            <p:spPr bwMode="auto">
              <a:xfrm>
                <a:off x="1611" y="1587"/>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721" name="Oval 9377"/>
              <p:cNvSpPr>
                <a:spLocks noChangeArrowheads="1"/>
              </p:cNvSpPr>
              <p:nvPr/>
            </p:nvSpPr>
            <p:spPr bwMode="auto">
              <a:xfrm>
                <a:off x="1611" y="1587"/>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722" name="Oval 9378"/>
              <p:cNvSpPr>
                <a:spLocks noChangeArrowheads="1"/>
              </p:cNvSpPr>
              <p:nvPr/>
            </p:nvSpPr>
            <p:spPr bwMode="auto">
              <a:xfrm>
                <a:off x="1617" y="1599"/>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723" name="Oval 9379"/>
              <p:cNvSpPr>
                <a:spLocks noChangeArrowheads="1"/>
              </p:cNvSpPr>
              <p:nvPr/>
            </p:nvSpPr>
            <p:spPr bwMode="auto">
              <a:xfrm>
                <a:off x="1623" y="1599"/>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724" name="Oval 9380"/>
              <p:cNvSpPr>
                <a:spLocks noChangeArrowheads="1"/>
              </p:cNvSpPr>
              <p:nvPr/>
            </p:nvSpPr>
            <p:spPr bwMode="auto">
              <a:xfrm>
                <a:off x="1623" y="1617"/>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725" name="Oval 9381"/>
              <p:cNvSpPr>
                <a:spLocks noChangeArrowheads="1"/>
              </p:cNvSpPr>
              <p:nvPr/>
            </p:nvSpPr>
            <p:spPr bwMode="auto">
              <a:xfrm>
                <a:off x="1629" y="1677"/>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726" name="Oval 9382"/>
              <p:cNvSpPr>
                <a:spLocks noChangeArrowheads="1"/>
              </p:cNvSpPr>
              <p:nvPr/>
            </p:nvSpPr>
            <p:spPr bwMode="auto">
              <a:xfrm>
                <a:off x="1629" y="1725"/>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727" name="Oval 9383"/>
              <p:cNvSpPr>
                <a:spLocks noChangeArrowheads="1"/>
              </p:cNvSpPr>
              <p:nvPr/>
            </p:nvSpPr>
            <p:spPr bwMode="auto">
              <a:xfrm>
                <a:off x="1635" y="1743"/>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728" name="Oval 9384"/>
              <p:cNvSpPr>
                <a:spLocks noChangeArrowheads="1"/>
              </p:cNvSpPr>
              <p:nvPr/>
            </p:nvSpPr>
            <p:spPr bwMode="auto">
              <a:xfrm>
                <a:off x="1635" y="1743"/>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729" name="Oval 9385"/>
              <p:cNvSpPr>
                <a:spLocks noChangeArrowheads="1"/>
              </p:cNvSpPr>
              <p:nvPr/>
            </p:nvSpPr>
            <p:spPr bwMode="auto">
              <a:xfrm>
                <a:off x="1641" y="1749"/>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730" name="Oval 9386"/>
              <p:cNvSpPr>
                <a:spLocks noChangeArrowheads="1"/>
              </p:cNvSpPr>
              <p:nvPr/>
            </p:nvSpPr>
            <p:spPr bwMode="auto">
              <a:xfrm>
                <a:off x="1641" y="1755"/>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731" name="Oval 9387"/>
              <p:cNvSpPr>
                <a:spLocks noChangeArrowheads="1"/>
              </p:cNvSpPr>
              <p:nvPr/>
            </p:nvSpPr>
            <p:spPr bwMode="auto">
              <a:xfrm>
                <a:off x="1647" y="1749"/>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732" name="Oval 9388"/>
              <p:cNvSpPr>
                <a:spLocks noChangeArrowheads="1"/>
              </p:cNvSpPr>
              <p:nvPr/>
            </p:nvSpPr>
            <p:spPr bwMode="auto">
              <a:xfrm>
                <a:off x="1653" y="1731"/>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733" name="Oval 9389"/>
              <p:cNvSpPr>
                <a:spLocks noChangeArrowheads="1"/>
              </p:cNvSpPr>
              <p:nvPr/>
            </p:nvSpPr>
            <p:spPr bwMode="auto">
              <a:xfrm>
                <a:off x="1653" y="1737"/>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734" name="Oval 9390"/>
              <p:cNvSpPr>
                <a:spLocks noChangeArrowheads="1"/>
              </p:cNvSpPr>
              <p:nvPr/>
            </p:nvSpPr>
            <p:spPr bwMode="auto">
              <a:xfrm>
                <a:off x="1659" y="1743"/>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735" name="Oval 9391"/>
              <p:cNvSpPr>
                <a:spLocks noChangeArrowheads="1"/>
              </p:cNvSpPr>
              <p:nvPr/>
            </p:nvSpPr>
            <p:spPr bwMode="auto">
              <a:xfrm>
                <a:off x="1659" y="1767"/>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736" name="Oval 9392"/>
              <p:cNvSpPr>
                <a:spLocks noChangeArrowheads="1"/>
              </p:cNvSpPr>
              <p:nvPr/>
            </p:nvSpPr>
            <p:spPr bwMode="auto">
              <a:xfrm>
                <a:off x="1665" y="1797"/>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737" name="Oval 9393"/>
              <p:cNvSpPr>
                <a:spLocks noChangeArrowheads="1"/>
              </p:cNvSpPr>
              <p:nvPr/>
            </p:nvSpPr>
            <p:spPr bwMode="auto">
              <a:xfrm>
                <a:off x="1665" y="1809"/>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738" name="Oval 9394"/>
              <p:cNvSpPr>
                <a:spLocks noChangeArrowheads="1"/>
              </p:cNvSpPr>
              <p:nvPr/>
            </p:nvSpPr>
            <p:spPr bwMode="auto">
              <a:xfrm>
                <a:off x="1671" y="1821"/>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739" name="Oval 9395"/>
              <p:cNvSpPr>
                <a:spLocks noChangeArrowheads="1"/>
              </p:cNvSpPr>
              <p:nvPr/>
            </p:nvSpPr>
            <p:spPr bwMode="auto">
              <a:xfrm>
                <a:off x="1671" y="1839"/>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740" name="Oval 9396"/>
              <p:cNvSpPr>
                <a:spLocks noChangeArrowheads="1"/>
              </p:cNvSpPr>
              <p:nvPr/>
            </p:nvSpPr>
            <p:spPr bwMode="auto">
              <a:xfrm>
                <a:off x="1677" y="1851"/>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741" name="Oval 9397"/>
              <p:cNvSpPr>
                <a:spLocks noChangeArrowheads="1"/>
              </p:cNvSpPr>
              <p:nvPr/>
            </p:nvSpPr>
            <p:spPr bwMode="auto">
              <a:xfrm>
                <a:off x="1683" y="1839"/>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742" name="Oval 9398"/>
              <p:cNvSpPr>
                <a:spLocks noChangeArrowheads="1"/>
              </p:cNvSpPr>
              <p:nvPr/>
            </p:nvSpPr>
            <p:spPr bwMode="auto">
              <a:xfrm>
                <a:off x="1683" y="1821"/>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743" name="Oval 9399"/>
              <p:cNvSpPr>
                <a:spLocks noChangeArrowheads="1"/>
              </p:cNvSpPr>
              <p:nvPr/>
            </p:nvSpPr>
            <p:spPr bwMode="auto">
              <a:xfrm>
                <a:off x="1689" y="1809"/>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744" name="Oval 9400"/>
              <p:cNvSpPr>
                <a:spLocks noChangeArrowheads="1"/>
              </p:cNvSpPr>
              <p:nvPr/>
            </p:nvSpPr>
            <p:spPr bwMode="auto">
              <a:xfrm>
                <a:off x="1689" y="1791"/>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745" name="Oval 9401"/>
              <p:cNvSpPr>
                <a:spLocks noChangeArrowheads="1"/>
              </p:cNvSpPr>
              <p:nvPr/>
            </p:nvSpPr>
            <p:spPr bwMode="auto">
              <a:xfrm>
                <a:off x="1695" y="1773"/>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746" name="Oval 9402"/>
              <p:cNvSpPr>
                <a:spLocks noChangeArrowheads="1"/>
              </p:cNvSpPr>
              <p:nvPr/>
            </p:nvSpPr>
            <p:spPr bwMode="auto">
              <a:xfrm>
                <a:off x="1695" y="1767"/>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747" name="Oval 9403"/>
              <p:cNvSpPr>
                <a:spLocks noChangeArrowheads="1"/>
              </p:cNvSpPr>
              <p:nvPr/>
            </p:nvSpPr>
            <p:spPr bwMode="auto">
              <a:xfrm>
                <a:off x="1701" y="1761"/>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748" name="Oval 9404"/>
              <p:cNvSpPr>
                <a:spLocks noChangeArrowheads="1"/>
              </p:cNvSpPr>
              <p:nvPr/>
            </p:nvSpPr>
            <p:spPr bwMode="auto">
              <a:xfrm>
                <a:off x="1701" y="1761"/>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749" name="Oval 9405"/>
              <p:cNvSpPr>
                <a:spLocks noChangeArrowheads="1"/>
              </p:cNvSpPr>
              <p:nvPr/>
            </p:nvSpPr>
            <p:spPr bwMode="auto">
              <a:xfrm>
                <a:off x="1707" y="1773"/>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750" name="Oval 9406"/>
              <p:cNvSpPr>
                <a:spLocks noChangeArrowheads="1"/>
              </p:cNvSpPr>
              <p:nvPr/>
            </p:nvSpPr>
            <p:spPr bwMode="auto">
              <a:xfrm>
                <a:off x="1713" y="1797"/>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751" name="Oval 9407"/>
              <p:cNvSpPr>
                <a:spLocks noChangeArrowheads="1"/>
              </p:cNvSpPr>
              <p:nvPr/>
            </p:nvSpPr>
            <p:spPr bwMode="auto">
              <a:xfrm>
                <a:off x="1713" y="1821"/>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752" name="Oval 9408"/>
              <p:cNvSpPr>
                <a:spLocks noChangeArrowheads="1"/>
              </p:cNvSpPr>
              <p:nvPr/>
            </p:nvSpPr>
            <p:spPr bwMode="auto">
              <a:xfrm>
                <a:off x="1719" y="1815"/>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753" name="Oval 9409"/>
              <p:cNvSpPr>
                <a:spLocks noChangeArrowheads="1"/>
              </p:cNvSpPr>
              <p:nvPr/>
            </p:nvSpPr>
            <p:spPr bwMode="auto">
              <a:xfrm>
                <a:off x="1719" y="1815"/>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754" name="Oval 9410"/>
              <p:cNvSpPr>
                <a:spLocks noChangeArrowheads="1"/>
              </p:cNvSpPr>
              <p:nvPr/>
            </p:nvSpPr>
            <p:spPr bwMode="auto">
              <a:xfrm>
                <a:off x="1725" y="1815"/>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755" name="Oval 9411"/>
              <p:cNvSpPr>
                <a:spLocks noChangeArrowheads="1"/>
              </p:cNvSpPr>
              <p:nvPr/>
            </p:nvSpPr>
            <p:spPr bwMode="auto">
              <a:xfrm>
                <a:off x="1725" y="1803"/>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756" name="Oval 9412"/>
              <p:cNvSpPr>
                <a:spLocks noChangeArrowheads="1"/>
              </p:cNvSpPr>
              <p:nvPr/>
            </p:nvSpPr>
            <p:spPr bwMode="auto">
              <a:xfrm>
                <a:off x="1731" y="1803"/>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757" name="Oval 9413"/>
              <p:cNvSpPr>
                <a:spLocks noChangeArrowheads="1"/>
              </p:cNvSpPr>
              <p:nvPr/>
            </p:nvSpPr>
            <p:spPr bwMode="auto">
              <a:xfrm>
                <a:off x="1731" y="1809"/>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758" name="Oval 9414"/>
              <p:cNvSpPr>
                <a:spLocks noChangeArrowheads="1"/>
              </p:cNvSpPr>
              <p:nvPr/>
            </p:nvSpPr>
            <p:spPr bwMode="auto">
              <a:xfrm>
                <a:off x="1737" y="1821"/>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759" name="Oval 9415"/>
              <p:cNvSpPr>
                <a:spLocks noChangeArrowheads="1"/>
              </p:cNvSpPr>
              <p:nvPr/>
            </p:nvSpPr>
            <p:spPr bwMode="auto">
              <a:xfrm>
                <a:off x="1737" y="1833"/>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760" name="Oval 9416"/>
              <p:cNvSpPr>
                <a:spLocks noChangeArrowheads="1"/>
              </p:cNvSpPr>
              <p:nvPr/>
            </p:nvSpPr>
            <p:spPr bwMode="auto">
              <a:xfrm>
                <a:off x="1743" y="1863"/>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761" name="Oval 9417"/>
              <p:cNvSpPr>
                <a:spLocks noChangeArrowheads="1"/>
              </p:cNvSpPr>
              <p:nvPr/>
            </p:nvSpPr>
            <p:spPr bwMode="auto">
              <a:xfrm>
                <a:off x="1749" y="1869"/>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762" name="Oval 9418"/>
              <p:cNvSpPr>
                <a:spLocks noChangeArrowheads="1"/>
              </p:cNvSpPr>
              <p:nvPr/>
            </p:nvSpPr>
            <p:spPr bwMode="auto">
              <a:xfrm>
                <a:off x="1749" y="1875"/>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763" name="Oval 9419"/>
              <p:cNvSpPr>
                <a:spLocks noChangeArrowheads="1"/>
              </p:cNvSpPr>
              <p:nvPr/>
            </p:nvSpPr>
            <p:spPr bwMode="auto">
              <a:xfrm>
                <a:off x="1755" y="1881"/>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764" name="Oval 9420"/>
              <p:cNvSpPr>
                <a:spLocks noChangeArrowheads="1"/>
              </p:cNvSpPr>
              <p:nvPr/>
            </p:nvSpPr>
            <p:spPr bwMode="auto">
              <a:xfrm>
                <a:off x="1755" y="1881"/>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765" name="Oval 9421"/>
              <p:cNvSpPr>
                <a:spLocks noChangeArrowheads="1"/>
              </p:cNvSpPr>
              <p:nvPr/>
            </p:nvSpPr>
            <p:spPr bwMode="auto">
              <a:xfrm>
                <a:off x="1761" y="1881"/>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766" name="Oval 9422"/>
              <p:cNvSpPr>
                <a:spLocks noChangeArrowheads="1"/>
              </p:cNvSpPr>
              <p:nvPr/>
            </p:nvSpPr>
            <p:spPr bwMode="auto">
              <a:xfrm>
                <a:off x="1761" y="1857"/>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767" name="Oval 9423"/>
              <p:cNvSpPr>
                <a:spLocks noChangeArrowheads="1"/>
              </p:cNvSpPr>
              <p:nvPr/>
            </p:nvSpPr>
            <p:spPr bwMode="auto">
              <a:xfrm>
                <a:off x="1767" y="1839"/>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768" name="Oval 9424"/>
              <p:cNvSpPr>
                <a:spLocks noChangeArrowheads="1"/>
              </p:cNvSpPr>
              <p:nvPr/>
            </p:nvSpPr>
            <p:spPr bwMode="auto">
              <a:xfrm>
                <a:off x="1767" y="1815"/>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769" name="Oval 9425"/>
              <p:cNvSpPr>
                <a:spLocks noChangeArrowheads="1"/>
              </p:cNvSpPr>
              <p:nvPr/>
            </p:nvSpPr>
            <p:spPr bwMode="auto">
              <a:xfrm>
                <a:off x="1773" y="1797"/>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770" name="Oval 9426"/>
              <p:cNvSpPr>
                <a:spLocks noChangeArrowheads="1"/>
              </p:cNvSpPr>
              <p:nvPr/>
            </p:nvSpPr>
            <p:spPr bwMode="auto">
              <a:xfrm>
                <a:off x="1779" y="1791"/>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771" name="Oval 9427"/>
              <p:cNvSpPr>
                <a:spLocks noChangeArrowheads="1"/>
              </p:cNvSpPr>
              <p:nvPr/>
            </p:nvSpPr>
            <p:spPr bwMode="auto">
              <a:xfrm>
                <a:off x="1779" y="1785"/>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772" name="Oval 9428"/>
              <p:cNvSpPr>
                <a:spLocks noChangeArrowheads="1"/>
              </p:cNvSpPr>
              <p:nvPr/>
            </p:nvSpPr>
            <p:spPr bwMode="auto">
              <a:xfrm>
                <a:off x="1785" y="1791"/>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773" name="Oval 9429"/>
              <p:cNvSpPr>
                <a:spLocks noChangeArrowheads="1"/>
              </p:cNvSpPr>
              <p:nvPr/>
            </p:nvSpPr>
            <p:spPr bwMode="auto">
              <a:xfrm>
                <a:off x="1785" y="1803"/>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774" name="Oval 9430"/>
              <p:cNvSpPr>
                <a:spLocks noChangeArrowheads="1"/>
              </p:cNvSpPr>
              <p:nvPr/>
            </p:nvSpPr>
            <p:spPr bwMode="auto">
              <a:xfrm>
                <a:off x="1791" y="1821"/>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775" name="Oval 9431"/>
              <p:cNvSpPr>
                <a:spLocks noChangeArrowheads="1"/>
              </p:cNvSpPr>
              <p:nvPr/>
            </p:nvSpPr>
            <p:spPr bwMode="auto">
              <a:xfrm>
                <a:off x="1791" y="1821"/>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776" name="Oval 9432"/>
              <p:cNvSpPr>
                <a:spLocks noChangeArrowheads="1"/>
              </p:cNvSpPr>
              <p:nvPr/>
            </p:nvSpPr>
            <p:spPr bwMode="auto">
              <a:xfrm>
                <a:off x="1797" y="1809"/>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777" name="Oval 9433"/>
              <p:cNvSpPr>
                <a:spLocks noChangeArrowheads="1"/>
              </p:cNvSpPr>
              <p:nvPr/>
            </p:nvSpPr>
            <p:spPr bwMode="auto">
              <a:xfrm>
                <a:off x="1797" y="1809"/>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778" name="Oval 9434"/>
              <p:cNvSpPr>
                <a:spLocks noChangeArrowheads="1"/>
              </p:cNvSpPr>
              <p:nvPr/>
            </p:nvSpPr>
            <p:spPr bwMode="auto">
              <a:xfrm>
                <a:off x="1803" y="1797"/>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779" name="Oval 9435"/>
              <p:cNvSpPr>
                <a:spLocks noChangeArrowheads="1"/>
              </p:cNvSpPr>
              <p:nvPr/>
            </p:nvSpPr>
            <p:spPr bwMode="auto">
              <a:xfrm>
                <a:off x="1809" y="1785"/>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780" name="Oval 9436"/>
              <p:cNvSpPr>
                <a:spLocks noChangeArrowheads="1"/>
              </p:cNvSpPr>
              <p:nvPr/>
            </p:nvSpPr>
            <p:spPr bwMode="auto">
              <a:xfrm>
                <a:off x="1809" y="1779"/>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781" name="Oval 9437"/>
              <p:cNvSpPr>
                <a:spLocks noChangeArrowheads="1"/>
              </p:cNvSpPr>
              <p:nvPr/>
            </p:nvSpPr>
            <p:spPr bwMode="auto">
              <a:xfrm>
                <a:off x="1815" y="1779"/>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782" name="Oval 9438"/>
              <p:cNvSpPr>
                <a:spLocks noChangeArrowheads="1"/>
              </p:cNvSpPr>
              <p:nvPr/>
            </p:nvSpPr>
            <p:spPr bwMode="auto">
              <a:xfrm>
                <a:off x="1815" y="1773"/>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783" name="Oval 9439"/>
              <p:cNvSpPr>
                <a:spLocks noChangeArrowheads="1"/>
              </p:cNvSpPr>
              <p:nvPr/>
            </p:nvSpPr>
            <p:spPr bwMode="auto">
              <a:xfrm>
                <a:off x="1821" y="1779"/>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784" name="Oval 9440"/>
              <p:cNvSpPr>
                <a:spLocks noChangeArrowheads="1"/>
              </p:cNvSpPr>
              <p:nvPr/>
            </p:nvSpPr>
            <p:spPr bwMode="auto">
              <a:xfrm>
                <a:off x="1821" y="1791"/>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785" name="Oval 9441"/>
              <p:cNvSpPr>
                <a:spLocks noChangeArrowheads="1"/>
              </p:cNvSpPr>
              <p:nvPr/>
            </p:nvSpPr>
            <p:spPr bwMode="auto">
              <a:xfrm>
                <a:off x="1827" y="1797"/>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786" name="Oval 9442"/>
              <p:cNvSpPr>
                <a:spLocks noChangeArrowheads="1"/>
              </p:cNvSpPr>
              <p:nvPr/>
            </p:nvSpPr>
            <p:spPr bwMode="auto">
              <a:xfrm>
                <a:off x="1827" y="1803"/>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787" name="Oval 9443"/>
              <p:cNvSpPr>
                <a:spLocks noChangeArrowheads="1"/>
              </p:cNvSpPr>
              <p:nvPr/>
            </p:nvSpPr>
            <p:spPr bwMode="auto">
              <a:xfrm>
                <a:off x="1833" y="1803"/>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788" name="Oval 9444"/>
              <p:cNvSpPr>
                <a:spLocks noChangeArrowheads="1"/>
              </p:cNvSpPr>
              <p:nvPr/>
            </p:nvSpPr>
            <p:spPr bwMode="auto">
              <a:xfrm>
                <a:off x="1839" y="1797"/>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789" name="Oval 9445"/>
              <p:cNvSpPr>
                <a:spLocks noChangeArrowheads="1"/>
              </p:cNvSpPr>
              <p:nvPr/>
            </p:nvSpPr>
            <p:spPr bwMode="auto">
              <a:xfrm>
                <a:off x="1839" y="1785"/>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790" name="Oval 9446"/>
              <p:cNvSpPr>
                <a:spLocks noChangeArrowheads="1"/>
              </p:cNvSpPr>
              <p:nvPr/>
            </p:nvSpPr>
            <p:spPr bwMode="auto">
              <a:xfrm>
                <a:off x="1845" y="1755"/>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567" name="Group 9648"/>
            <p:cNvGrpSpPr>
              <a:grpSpLocks/>
            </p:cNvGrpSpPr>
            <p:nvPr/>
          </p:nvGrpSpPr>
          <p:grpSpPr bwMode="auto">
            <a:xfrm>
              <a:off x="2928938" y="1238805"/>
              <a:ext cx="1095375" cy="1323975"/>
              <a:chOff x="1845" y="1209"/>
              <a:chExt cx="690" cy="834"/>
            </a:xfrm>
          </p:grpSpPr>
          <p:sp>
            <p:nvSpPr>
              <p:cNvPr id="1391" name="Oval 9448"/>
              <p:cNvSpPr>
                <a:spLocks noChangeArrowheads="1"/>
              </p:cNvSpPr>
              <p:nvPr/>
            </p:nvSpPr>
            <p:spPr bwMode="auto">
              <a:xfrm>
                <a:off x="1845" y="1737"/>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392" name="Oval 9449"/>
              <p:cNvSpPr>
                <a:spLocks noChangeArrowheads="1"/>
              </p:cNvSpPr>
              <p:nvPr/>
            </p:nvSpPr>
            <p:spPr bwMode="auto">
              <a:xfrm>
                <a:off x="1851" y="1707"/>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393" name="Oval 9450"/>
              <p:cNvSpPr>
                <a:spLocks noChangeArrowheads="1"/>
              </p:cNvSpPr>
              <p:nvPr/>
            </p:nvSpPr>
            <p:spPr bwMode="auto">
              <a:xfrm>
                <a:off x="1851" y="1677"/>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394" name="Oval 9451"/>
              <p:cNvSpPr>
                <a:spLocks noChangeArrowheads="1"/>
              </p:cNvSpPr>
              <p:nvPr/>
            </p:nvSpPr>
            <p:spPr bwMode="auto">
              <a:xfrm>
                <a:off x="1857" y="1659"/>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395" name="Oval 9452"/>
              <p:cNvSpPr>
                <a:spLocks noChangeArrowheads="1"/>
              </p:cNvSpPr>
              <p:nvPr/>
            </p:nvSpPr>
            <p:spPr bwMode="auto">
              <a:xfrm>
                <a:off x="1857" y="1653"/>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396" name="Oval 9453"/>
              <p:cNvSpPr>
                <a:spLocks noChangeArrowheads="1"/>
              </p:cNvSpPr>
              <p:nvPr/>
            </p:nvSpPr>
            <p:spPr bwMode="auto">
              <a:xfrm>
                <a:off x="1863" y="1647"/>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397" name="Oval 9454"/>
              <p:cNvSpPr>
                <a:spLocks noChangeArrowheads="1"/>
              </p:cNvSpPr>
              <p:nvPr/>
            </p:nvSpPr>
            <p:spPr bwMode="auto">
              <a:xfrm>
                <a:off x="1863" y="1659"/>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398" name="Oval 9455"/>
              <p:cNvSpPr>
                <a:spLocks noChangeArrowheads="1"/>
              </p:cNvSpPr>
              <p:nvPr/>
            </p:nvSpPr>
            <p:spPr bwMode="auto">
              <a:xfrm>
                <a:off x="1869" y="1677"/>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399" name="Oval 9456"/>
              <p:cNvSpPr>
                <a:spLocks noChangeArrowheads="1"/>
              </p:cNvSpPr>
              <p:nvPr/>
            </p:nvSpPr>
            <p:spPr bwMode="auto">
              <a:xfrm>
                <a:off x="1875" y="1677"/>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400" name="Oval 9457"/>
              <p:cNvSpPr>
                <a:spLocks noChangeArrowheads="1"/>
              </p:cNvSpPr>
              <p:nvPr/>
            </p:nvSpPr>
            <p:spPr bwMode="auto">
              <a:xfrm>
                <a:off x="1875" y="1665"/>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401" name="Oval 9458"/>
              <p:cNvSpPr>
                <a:spLocks noChangeArrowheads="1"/>
              </p:cNvSpPr>
              <p:nvPr/>
            </p:nvSpPr>
            <p:spPr bwMode="auto">
              <a:xfrm>
                <a:off x="1881" y="1653"/>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402" name="Oval 9459"/>
              <p:cNvSpPr>
                <a:spLocks noChangeArrowheads="1"/>
              </p:cNvSpPr>
              <p:nvPr/>
            </p:nvSpPr>
            <p:spPr bwMode="auto">
              <a:xfrm>
                <a:off x="1881" y="1641"/>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403" name="Oval 9460"/>
              <p:cNvSpPr>
                <a:spLocks noChangeArrowheads="1"/>
              </p:cNvSpPr>
              <p:nvPr/>
            </p:nvSpPr>
            <p:spPr bwMode="auto">
              <a:xfrm>
                <a:off x="1887" y="1623"/>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404" name="Oval 9461"/>
              <p:cNvSpPr>
                <a:spLocks noChangeArrowheads="1"/>
              </p:cNvSpPr>
              <p:nvPr/>
            </p:nvSpPr>
            <p:spPr bwMode="auto">
              <a:xfrm>
                <a:off x="1887" y="1587"/>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405" name="Oval 9462"/>
              <p:cNvSpPr>
                <a:spLocks noChangeArrowheads="1"/>
              </p:cNvSpPr>
              <p:nvPr/>
            </p:nvSpPr>
            <p:spPr bwMode="auto">
              <a:xfrm>
                <a:off x="1893" y="1575"/>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406" name="Oval 9463"/>
              <p:cNvSpPr>
                <a:spLocks noChangeArrowheads="1"/>
              </p:cNvSpPr>
              <p:nvPr/>
            </p:nvSpPr>
            <p:spPr bwMode="auto">
              <a:xfrm>
                <a:off x="1893" y="1569"/>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407" name="Oval 9464"/>
              <p:cNvSpPr>
                <a:spLocks noChangeArrowheads="1"/>
              </p:cNvSpPr>
              <p:nvPr/>
            </p:nvSpPr>
            <p:spPr bwMode="auto">
              <a:xfrm>
                <a:off x="1899" y="1557"/>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408" name="Oval 9465"/>
              <p:cNvSpPr>
                <a:spLocks noChangeArrowheads="1"/>
              </p:cNvSpPr>
              <p:nvPr/>
            </p:nvSpPr>
            <p:spPr bwMode="auto">
              <a:xfrm>
                <a:off x="1905" y="1551"/>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409" name="Oval 9466"/>
              <p:cNvSpPr>
                <a:spLocks noChangeArrowheads="1"/>
              </p:cNvSpPr>
              <p:nvPr/>
            </p:nvSpPr>
            <p:spPr bwMode="auto">
              <a:xfrm>
                <a:off x="1905" y="1551"/>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410" name="Oval 9467"/>
              <p:cNvSpPr>
                <a:spLocks noChangeArrowheads="1"/>
              </p:cNvSpPr>
              <p:nvPr/>
            </p:nvSpPr>
            <p:spPr bwMode="auto">
              <a:xfrm>
                <a:off x="1911" y="1557"/>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411" name="Oval 9468"/>
              <p:cNvSpPr>
                <a:spLocks noChangeArrowheads="1"/>
              </p:cNvSpPr>
              <p:nvPr/>
            </p:nvSpPr>
            <p:spPr bwMode="auto">
              <a:xfrm>
                <a:off x="1911" y="1539"/>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412" name="Oval 9469"/>
              <p:cNvSpPr>
                <a:spLocks noChangeArrowheads="1"/>
              </p:cNvSpPr>
              <p:nvPr/>
            </p:nvSpPr>
            <p:spPr bwMode="auto">
              <a:xfrm>
                <a:off x="1917" y="1551"/>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413" name="Oval 9470"/>
              <p:cNvSpPr>
                <a:spLocks noChangeArrowheads="1"/>
              </p:cNvSpPr>
              <p:nvPr/>
            </p:nvSpPr>
            <p:spPr bwMode="auto">
              <a:xfrm>
                <a:off x="1917" y="1557"/>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414" name="Oval 9471"/>
              <p:cNvSpPr>
                <a:spLocks noChangeArrowheads="1"/>
              </p:cNvSpPr>
              <p:nvPr/>
            </p:nvSpPr>
            <p:spPr bwMode="auto">
              <a:xfrm>
                <a:off x="1923" y="1533"/>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415" name="Oval 9472"/>
              <p:cNvSpPr>
                <a:spLocks noChangeArrowheads="1"/>
              </p:cNvSpPr>
              <p:nvPr/>
            </p:nvSpPr>
            <p:spPr bwMode="auto">
              <a:xfrm>
                <a:off x="1923" y="1491"/>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416" name="Oval 9473"/>
              <p:cNvSpPr>
                <a:spLocks noChangeArrowheads="1"/>
              </p:cNvSpPr>
              <p:nvPr/>
            </p:nvSpPr>
            <p:spPr bwMode="auto">
              <a:xfrm>
                <a:off x="1929" y="1467"/>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417" name="Oval 9474"/>
              <p:cNvSpPr>
                <a:spLocks noChangeArrowheads="1"/>
              </p:cNvSpPr>
              <p:nvPr/>
            </p:nvSpPr>
            <p:spPr bwMode="auto">
              <a:xfrm>
                <a:off x="1935" y="1437"/>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418" name="Oval 9475"/>
              <p:cNvSpPr>
                <a:spLocks noChangeArrowheads="1"/>
              </p:cNvSpPr>
              <p:nvPr/>
            </p:nvSpPr>
            <p:spPr bwMode="auto">
              <a:xfrm>
                <a:off x="1935" y="1425"/>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419" name="Oval 9476"/>
              <p:cNvSpPr>
                <a:spLocks noChangeArrowheads="1"/>
              </p:cNvSpPr>
              <p:nvPr/>
            </p:nvSpPr>
            <p:spPr bwMode="auto">
              <a:xfrm>
                <a:off x="1941" y="1407"/>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420" name="Oval 9477"/>
              <p:cNvSpPr>
                <a:spLocks noChangeArrowheads="1"/>
              </p:cNvSpPr>
              <p:nvPr/>
            </p:nvSpPr>
            <p:spPr bwMode="auto">
              <a:xfrm>
                <a:off x="1941" y="1401"/>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421" name="Oval 9478"/>
              <p:cNvSpPr>
                <a:spLocks noChangeArrowheads="1"/>
              </p:cNvSpPr>
              <p:nvPr/>
            </p:nvSpPr>
            <p:spPr bwMode="auto">
              <a:xfrm>
                <a:off x="1947" y="1401"/>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422" name="Oval 9479"/>
              <p:cNvSpPr>
                <a:spLocks noChangeArrowheads="1"/>
              </p:cNvSpPr>
              <p:nvPr/>
            </p:nvSpPr>
            <p:spPr bwMode="auto">
              <a:xfrm>
                <a:off x="1947" y="1413"/>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423" name="Oval 9480"/>
              <p:cNvSpPr>
                <a:spLocks noChangeArrowheads="1"/>
              </p:cNvSpPr>
              <p:nvPr/>
            </p:nvSpPr>
            <p:spPr bwMode="auto">
              <a:xfrm>
                <a:off x="1953" y="1437"/>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424" name="Oval 9481"/>
              <p:cNvSpPr>
                <a:spLocks noChangeArrowheads="1"/>
              </p:cNvSpPr>
              <p:nvPr/>
            </p:nvSpPr>
            <p:spPr bwMode="auto">
              <a:xfrm>
                <a:off x="1953" y="1431"/>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425" name="Oval 9482"/>
              <p:cNvSpPr>
                <a:spLocks noChangeArrowheads="1"/>
              </p:cNvSpPr>
              <p:nvPr/>
            </p:nvSpPr>
            <p:spPr bwMode="auto">
              <a:xfrm>
                <a:off x="1959" y="1425"/>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426" name="Oval 9483"/>
              <p:cNvSpPr>
                <a:spLocks noChangeArrowheads="1"/>
              </p:cNvSpPr>
              <p:nvPr/>
            </p:nvSpPr>
            <p:spPr bwMode="auto">
              <a:xfrm>
                <a:off x="1959" y="1401"/>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427" name="Oval 9484"/>
              <p:cNvSpPr>
                <a:spLocks noChangeArrowheads="1"/>
              </p:cNvSpPr>
              <p:nvPr/>
            </p:nvSpPr>
            <p:spPr bwMode="auto">
              <a:xfrm>
                <a:off x="1965" y="1377"/>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428" name="Oval 9485"/>
              <p:cNvSpPr>
                <a:spLocks noChangeArrowheads="1"/>
              </p:cNvSpPr>
              <p:nvPr/>
            </p:nvSpPr>
            <p:spPr bwMode="auto">
              <a:xfrm>
                <a:off x="1971" y="1383"/>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429" name="Oval 9486"/>
              <p:cNvSpPr>
                <a:spLocks noChangeArrowheads="1"/>
              </p:cNvSpPr>
              <p:nvPr/>
            </p:nvSpPr>
            <p:spPr bwMode="auto">
              <a:xfrm>
                <a:off x="1971" y="1377"/>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430" name="Oval 9487"/>
              <p:cNvSpPr>
                <a:spLocks noChangeArrowheads="1"/>
              </p:cNvSpPr>
              <p:nvPr/>
            </p:nvSpPr>
            <p:spPr bwMode="auto">
              <a:xfrm>
                <a:off x="1977" y="1389"/>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431" name="Oval 9488"/>
              <p:cNvSpPr>
                <a:spLocks noChangeArrowheads="1"/>
              </p:cNvSpPr>
              <p:nvPr/>
            </p:nvSpPr>
            <p:spPr bwMode="auto">
              <a:xfrm>
                <a:off x="1977" y="1395"/>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432" name="Oval 9489"/>
              <p:cNvSpPr>
                <a:spLocks noChangeArrowheads="1"/>
              </p:cNvSpPr>
              <p:nvPr/>
            </p:nvSpPr>
            <p:spPr bwMode="auto">
              <a:xfrm>
                <a:off x="1983" y="1395"/>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433" name="Oval 9490"/>
              <p:cNvSpPr>
                <a:spLocks noChangeArrowheads="1"/>
              </p:cNvSpPr>
              <p:nvPr/>
            </p:nvSpPr>
            <p:spPr bwMode="auto">
              <a:xfrm>
                <a:off x="1983" y="1401"/>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434" name="Oval 9491"/>
              <p:cNvSpPr>
                <a:spLocks noChangeArrowheads="1"/>
              </p:cNvSpPr>
              <p:nvPr/>
            </p:nvSpPr>
            <p:spPr bwMode="auto">
              <a:xfrm>
                <a:off x="1989" y="1413"/>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435" name="Oval 9492"/>
              <p:cNvSpPr>
                <a:spLocks noChangeArrowheads="1"/>
              </p:cNvSpPr>
              <p:nvPr/>
            </p:nvSpPr>
            <p:spPr bwMode="auto">
              <a:xfrm>
                <a:off x="1989" y="1401"/>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436" name="Oval 9493"/>
              <p:cNvSpPr>
                <a:spLocks noChangeArrowheads="1"/>
              </p:cNvSpPr>
              <p:nvPr/>
            </p:nvSpPr>
            <p:spPr bwMode="auto">
              <a:xfrm>
                <a:off x="1995" y="1389"/>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437" name="Oval 9494"/>
              <p:cNvSpPr>
                <a:spLocks noChangeArrowheads="1"/>
              </p:cNvSpPr>
              <p:nvPr/>
            </p:nvSpPr>
            <p:spPr bwMode="auto">
              <a:xfrm>
                <a:off x="2001" y="1365"/>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438" name="Oval 9495"/>
              <p:cNvSpPr>
                <a:spLocks noChangeArrowheads="1"/>
              </p:cNvSpPr>
              <p:nvPr/>
            </p:nvSpPr>
            <p:spPr bwMode="auto">
              <a:xfrm>
                <a:off x="2001" y="1335"/>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439" name="Oval 9496"/>
              <p:cNvSpPr>
                <a:spLocks noChangeArrowheads="1"/>
              </p:cNvSpPr>
              <p:nvPr/>
            </p:nvSpPr>
            <p:spPr bwMode="auto">
              <a:xfrm>
                <a:off x="2007" y="1287"/>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440" name="Oval 9497"/>
              <p:cNvSpPr>
                <a:spLocks noChangeArrowheads="1"/>
              </p:cNvSpPr>
              <p:nvPr/>
            </p:nvSpPr>
            <p:spPr bwMode="auto">
              <a:xfrm>
                <a:off x="2007" y="1245"/>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441" name="Oval 9498"/>
              <p:cNvSpPr>
                <a:spLocks noChangeArrowheads="1"/>
              </p:cNvSpPr>
              <p:nvPr/>
            </p:nvSpPr>
            <p:spPr bwMode="auto">
              <a:xfrm>
                <a:off x="2013" y="1215"/>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442" name="Oval 9499"/>
              <p:cNvSpPr>
                <a:spLocks noChangeArrowheads="1"/>
              </p:cNvSpPr>
              <p:nvPr/>
            </p:nvSpPr>
            <p:spPr bwMode="auto">
              <a:xfrm>
                <a:off x="2013" y="1209"/>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443" name="Oval 9500"/>
              <p:cNvSpPr>
                <a:spLocks noChangeArrowheads="1"/>
              </p:cNvSpPr>
              <p:nvPr/>
            </p:nvSpPr>
            <p:spPr bwMode="auto">
              <a:xfrm>
                <a:off x="2019" y="1209"/>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444" name="Oval 9501"/>
              <p:cNvSpPr>
                <a:spLocks noChangeArrowheads="1"/>
              </p:cNvSpPr>
              <p:nvPr/>
            </p:nvSpPr>
            <p:spPr bwMode="auto">
              <a:xfrm>
                <a:off x="2019" y="1227"/>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445" name="Oval 9502"/>
              <p:cNvSpPr>
                <a:spLocks noChangeArrowheads="1"/>
              </p:cNvSpPr>
              <p:nvPr/>
            </p:nvSpPr>
            <p:spPr bwMode="auto">
              <a:xfrm>
                <a:off x="2025" y="1257"/>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446" name="Oval 9503"/>
              <p:cNvSpPr>
                <a:spLocks noChangeArrowheads="1"/>
              </p:cNvSpPr>
              <p:nvPr/>
            </p:nvSpPr>
            <p:spPr bwMode="auto">
              <a:xfrm>
                <a:off x="2031" y="1299"/>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447" name="Oval 9504"/>
              <p:cNvSpPr>
                <a:spLocks noChangeArrowheads="1"/>
              </p:cNvSpPr>
              <p:nvPr/>
            </p:nvSpPr>
            <p:spPr bwMode="auto">
              <a:xfrm>
                <a:off x="2031" y="1311"/>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448" name="Oval 9505"/>
              <p:cNvSpPr>
                <a:spLocks noChangeArrowheads="1"/>
              </p:cNvSpPr>
              <p:nvPr/>
            </p:nvSpPr>
            <p:spPr bwMode="auto">
              <a:xfrm>
                <a:off x="2037" y="1323"/>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449" name="Oval 9506"/>
              <p:cNvSpPr>
                <a:spLocks noChangeArrowheads="1"/>
              </p:cNvSpPr>
              <p:nvPr/>
            </p:nvSpPr>
            <p:spPr bwMode="auto">
              <a:xfrm>
                <a:off x="2037" y="1335"/>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450" name="Oval 9507"/>
              <p:cNvSpPr>
                <a:spLocks noChangeArrowheads="1"/>
              </p:cNvSpPr>
              <p:nvPr/>
            </p:nvSpPr>
            <p:spPr bwMode="auto">
              <a:xfrm>
                <a:off x="2043" y="1341"/>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451" name="Oval 9508"/>
              <p:cNvSpPr>
                <a:spLocks noChangeArrowheads="1"/>
              </p:cNvSpPr>
              <p:nvPr/>
            </p:nvSpPr>
            <p:spPr bwMode="auto">
              <a:xfrm>
                <a:off x="2043" y="1347"/>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452" name="Oval 9509"/>
              <p:cNvSpPr>
                <a:spLocks noChangeArrowheads="1"/>
              </p:cNvSpPr>
              <p:nvPr/>
            </p:nvSpPr>
            <p:spPr bwMode="auto">
              <a:xfrm>
                <a:off x="2049" y="1341"/>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453" name="Oval 9510"/>
              <p:cNvSpPr>
                <a:spLocks noChangeArrowheads="1"/>
              </p:cNvSpPr>
              <p:nvPr/>
            </p:nvSpPr>
            <p:spPr bwMode="auto">
              <a:xfrm>
                <a:off x="2049" y="1341"/>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454" name="Oval 9511"/>
              <p:cNvSpPr>
                <a:spLocks noChangeArrowheads="1"/>
              </p:cNvSpPr>
              <p:nvPr/>
            </p:nvSpPr>
            <p:spPr bwMode="auto">
              <a:xfrm>
                <a:off x="2055" y="1341"/>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455" name="Oval 9512"/>
              <p:cNvSpPr>
                <a:spLocks noChangeArrowheads="1"/>
              </p:cNvSpPr>
              <p:nvPr/>
            </p:nvSpPr>
            <p:spPr bwMode="auto">
              <a:xfrm>
                <a:off x="2061" y="1341"/>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456" name="Oval 9513"/>
              <p:cNvSpPr>
                <a:spLocks noChangeArrowheads="1"/>
              </p:cNvSpPr>
              <p:nvPr/>
            </p:nvSpPr>
            <p:spPr bwMode="auto">
              <a:xfrm>
                <a:off x="2061" y="1365"/>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457" name="Oval 9514"/>
              <p:cNvSpPr>
                <a:spLocks noChangeArrowheads="1"/>
              </p:cNvSpPr>
              <p:nvPr/>
            </p:nvSpPr>
            <p:spPr bwMode="auto">
              <a:xfrm>
                <a:off x="2067" y="1377"/>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458" name="Oval 9515"/>
              <p:cNvSpPr>
                <a:spLocks noChangeArrowheads="1"/>
              </p:cNvSpPr>
              <p:nvPr/>
            </p:nvSpPr>
            <p:spPr bwMode="auto">
              <a:xfrm>
                <a:off x="2067" y="1407"/>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459" name="Oval 9516"/>
              <p:cNvSpPr>
                <a:spLocks noChangeArrowheads="1"/>
              </p:cNvSpPr>
              <p:nvPr/>
            </p:nvSpPr>
            <p:spPr bwMode="auto">
              <a:xfrm>
                <a:off x="2073" y="1431"/>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460" name="Oval 9517"/>
              <p:cNvSpPr>
                <a:spLocks noChangeArrowheads="1"/>
              </p:cNvSpPr>
              <p:nvPr/>
            </p:nvSpPr>
            <p:spPr bwMode="auto">
              <a:xfrm>
                <a:off x="2073" y="1437"/>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461" name="Oval 9518"/>
              <p:cNvSpPr>
                <a:spLocks noChangeArrowheads="1"/>
              </p:cNvSpPr>
              <p:nvPr/>
            </p:nvSpPr>
            <p:spPr bwMode="auto">
              <a:xfrm>
                <a:off x="2079" y="1431"/>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462" name="Oval 9519"/>
              <p:cNvSpPr>
                <a:spLocks noChangeArrowheads="1"/>
              </p:cNvSpPr>
              <p:nvPr/>
            </p:nvSpPr>
            <p:spPr bwMode="auto">
              <a:xfrm>
                <a:off x="2079" y="1431"/>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463" name="Oval 9520"/>
              <p:cNvSpPr>
                <a:spLocks noChangeArrowheads="1"/>
              </p:cNvSpPr>
              <p:nvPr/>
            </p:nvSpPr>
            <p:spPr bwMode="auto">
              <a:xfrm>
                <a:off x="2085" y="1449"/>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464" name="Oval 9521"/>
              <p:cNvSpPr>
                <a:spLocks noChangeArrowheads="1"/>
              </p:cNvSpPr>
              <p:nvPr/>
            </p:nvSpPr>
            <p:spPr bwMode="auto">
              <a:xfrm>
                <a:off x="2085" y="1437"/>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465" name="Oval 9522"/>
              <p:cNvSpPr>
                <a:spLocks noChangeArrowheads="1"/>
              </p:cNvSpPr>
              <p:nvPr/>
            </p:nvSpPr>
            <p:spPr bwMode="auto">
              <a:xfrm>
                <a:off x="2091" y="1431"/>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466" name="Oval 9523"/>
              <p:cNvSpPr>
                <a:spLocks noChangeArrowheads="1"/>
              </p:cNvSpPr>
              <p:nvPr/>
            </p:nvSpPr>
            <p:spPr bwMode="auto">
              <a:xfrm>
                <a:off x="2097" y="1437"/>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467" name="Oval 9524"/>
              <p:cNvSpPr>
                <a:spLocks noChangeArrowheads="1"/>
              </p:cNvSpPr>
              <p:nvPr/>
            </p:nvSpPr>
            <p:spPr bwMode="auto">
              <a:xfrm>
                <a:off x="2097" y="1437"/>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468" name="Oval 9525"/>
              <p:cNvSpPr>
                <a:spLocks noChangeArrowheads="1"/>
              </p:cNvSpPr>
              <p:nvPr/>
            </p:nvSpPr>
            <p:spPr bwMode="auto">
              <a:xfrm>
                <a:off x="2103" y="1425"/>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469" name="Oval 9526"/>
              <p:cNvSpPr>
                <a:spLocks noChangeArrowheads="1"/>
              </p:cNvSpPr>
              <p:nvPr/>
            </p:nvSpPr>
            <p:spPr bwMode="auto">
              <a:xfrm>
                <a:off x="2103" y="1431"/>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470" name="Oval 9527"/>
              <p:cNvSpPr>
                <a:spLocks noChangeArrowheads="1"/>
              </p:cNvSpPr>
              <p:nvPr/>
            </p:nvSpPr>
            <p:spPr bwMode="auto">
              <a:xfrm>
                <a:off x="2109" y="1455"/>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471" name="Oval 9528"/>
              <p:cNvSpPr>
                <a:spLocks noChangeArrowheads="1"/>
              </p:cNvSpPr>
              <p:nvPr/>
            </p:nvSpPr>
            <p:spPr bwMode="auto">
              <a:xfrm>
                <a:off x="2109" y="1473"/>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472" name="Oval 9529"/>
              <p:cNvSpPr>
                <a:spLocks noChangeArrowheads="1"/>
              </p:cNvSpPr>
              <p:nvPr/>
            </p:nvSpPr>
            <p:spPr bwMode="auto">
              <a:xfrm>
                <a:off x="2115" y="1491"/>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473" name="Oval 9530"/>
              <p:cNvSpPr>
                <a:spLocks noChangeArrowheads="1"/>
              </p:cNvSpPr>
              <p:nvPr/>
            </p:nvSpPr>
            <p:spPr bwMode="auto">
              <a:xfrm>
                <a:off x="2115" y="1497"/>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474" name="Oval 9531"/>
              <p:cNvSpPr>
                <a:spLocks noChangeArrowheads="1"/>
              </p:cNvSpPr>
              <p:nvPr/>
            </p:nvSpPr>
            <p:spPr bwMode="auto">
              <a:xfrm>
                <a:off x="2121" y="1503"/>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475" name="Oval 9532"/>
              <p:cNvSpPr>
                <a:spLocks noChangeArrowheads="1"/>
              </p:cNvSpPr>
              <p:nvPr/>
            </p:nvSpPr>
            <p:spPr bwMode="auto">
              <a:xfrm>
                <a:off x="2127" y="1497"/>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476" name="Oval 9533"/>
              <p:cNvSpPr>
                <a:spLocks noChangeArrowheads="1"/>
              </p:cNvSpPr>
              <p:nvPr/>
            </p:nvSpPr>
            <p:spPr bwMode="auto">
              <a:xfrm>
                <a:off x="2127" y="1485"/>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477" name="Oval 9534"/>
              <p:cNvSpPr>
                <a:spLocks noChangeArrowheads="1"/>
              </p:cNvSpPr>
              <p:nvPr/>
            </p:nvSpPr>
            <p:spPr bwMode="auto">
              <a:xfrm>
                <a:off x="2133" y="1485"/>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478" name="Oval 9535"/>
              <p:cNvSpPr>
                <a:spLocks noChangeArrowheads="1"/>
              </p:cNvSpPr>
              <p:nvPr/>
            </p:nvSpPr>
            <p:spPr bwMode="auto">
              <a:xfrm>
                <a:off x="2133" y="1491"/>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479" name="Oval 9536"/>
              <p:cNvSpPr>
                <a:spLocks noChangeArrowheads="1"/>
              </p:cNvSpPr>
              <p:nvPr/>
            </p:nvSpPr>
            <p:spPr bwMode="auto">
              <a:xfrm>
                <a:off x="2139" y="1509"/>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480" name="Oval 9537"/>
              <p:cNvSpPr>
                <a:spLocks noChangeArrowheads="1"/>
              </p:cNvSpPr>
              <p:nvPr/>
            </p:nvSpPr>
            <p:spPr bwMode="auto">
              <a:xfrm>
                <a:off x="2139" y="1527"/>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481" name="Oval 9538"/>
              <p:cNvSpPr>
                <a:spLocks noChangeArrowheads="1"/>
              </p:cNvSpPr>
              <p:nvPr/>
            </p:nvSpPr>
            <p:spPr bwMode="auto">
              <a:xfrm>
                <a:off x="2145" y="1533"/>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482" name="Oval 9539"/>
              <p:cNvSpPr>
                <a:spLocks noChangeArrowheads="1"/>
              </p:cNvSpPr>
              <p:nvPr/>
            </p:nvSpPr>
            <p:spPr bwMode="auto">
              <a:xfrm>
                <a:off x="2145" y="1551"/>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483" name="Oval 9540"/>
              <p:cNvSpPr>
                <a:spLocks noChangeArrowheads="1"/>
              </p:cNvSpPr>
              <p:nvPr/>
            </p:nvSpPr>
            <p:spPr bwMode="auto">
              <a:xfrm>
                <a:off x="2151" y="1569"/>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484" name="Oval 9541"/>
              <p:cNvSpPr>
                <a:spLocks noChangeArrowheads="1"/>
              </p:cNvSpPr>
              <p:nvPr/>
            </p:nvSpPr>
            <p:spPr bwMode="auto">
              <a:xfrm>
                <a:off x="2157" y="1569"/>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485" name="Oval 9542"/>
              <p:cNvSpPr>
                <a:spLocks noChangeArrowheads="1"/>
              </p:cNvSpPr>
              <p:nvPr/>
            </p:nvSpPr>
            <p:spPr bwMode="auto">
              <a:xfrm>
                <a:off x="2157" y="1557"/>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486" name="Oval 9543"/>
              <p:cNvSpPr>
                <a:spLocks noChangeArrowheads="1"/>
              </p:cNvSpPr>
              <p:nvPr/>
            </p:nvSpPr>
            <p:spPr bwMode="auto">
              <a:xfrm>
                <a:off x="2163" y="1545"/>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487" name="Oval 9544"/>
              <p:cNvSpPr>
                <a:spLocks noChangeArrowheads="1"/>
              </p:cNvSpPr>
              <p:nvPr/>
            </p:nvSpPr>
            <p:spPr bwMode="auto">
              <a:xfrm>
                <a:off x="2163" y="1539"/>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488" name="Oval 9545"/>
              <p:cNvSpPr>
                <a:spLocks noChangeArrowheads="1"/>
              </p:cNvSpPr>
              <p:nvPr/>
            </p:nvSpPr>
            <p:spPr bwMode="auto">
              <a:xfrm>
                <a:off x="2169" y="1521"/>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489" name="Oval 9546"/>
              <p:cNvSpPr>
                <a:spLocks noChangeArrowheads="1"/>
              </p:cNvSpPr>
              <p:nvPr/>
            </p:nvSpPr>
            <p:spPr bwMode="auto">
              <a:xfrm>
                <a:off x="2169" y="1503"/>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490" name="Oval 9547"/>
              <p:cNvSpPr>
                <a:spLocks noChangeArrowheads="1"/>
              </p:cNvSpPr>
              <p:nvPr/>
            </p:nvSpPr>
            <p:spPr bwMode="auto">
              <a:xfrm>
                <a:off x="2175" y="1503"/>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491" name="Oval 9548"/>
              <p:cNvSpPr>
                <a:spLocks noChangeArrowheads="1"/>
              </p:cNvSpPr>
              <p:nvPr/>
            </p:nvSpPr>
            <p:spPr bwMode="auto">
              <a:xfrm>
                <a:off x="2175" y="1491"/>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492" name="Oval 9549"/>
              <p:cNvSpPr>
                <a:spLocks noChangeArrowheads="1"/>
              </p:cNvSpPr>
              <p:nvPr/>
            </p:nvSpPr>
            <p:spPr bwMode="auto">
              <a:xfrm>
                <a:off x="2181" y="1491"/>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493" name="Oval 9550"/>
              <p:cNvSpPr>
                <a:spLocks noChangeArrowheads="1"/>
              </p:cNvSpPr>
              <p:nvPr/>
            </p:nvSpPr>
            <p:spPr bwMode="auto">
              <a:xfrm>
                <a:off x="2181" y="1515"/>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494" name="Oval 9551"/>
              <p:cNvSpPr>
                <a:spLocks noChangeArrowheads="1"/>
              </p:cNvSpPr>
              <p:nvPr/>
            </p:nvSpPr>
            <p:spPr bwMode="auto">
              <a:xfrm>
                <a:off x="2187" y="1539"/>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495" name="Oval 9552"/>
              <p:cNvSpPr>
                <a:spLocks noChangeArrowheads="1"/>
              </p:cNvSpPr>
              <p:nvPr/>
            </p:nvSpPr>
            <p:spPr bwMode="auto">
              <a:xfrm>
                <a:off x="2193" y="1551"/>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496" name="Oval 9553"/>
              <p:cNvSpPr>
                <a:spLocks noChangeArrowheads="1"/>
              </p:cNvSpPr>
              <p:nvPr/>
            </p:nvSpPr>
            <p:spPr bwMode="auto">
              <a:xfrm>
                <a:off x="2193" y="1569"/>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497" name="Oval 9554"/>
              <p:cNvSpPr>
                <a:spLocks noChangeArrowheads="1"/>
              </p:cNvSpPr>
              <p:nvPr/>
            </p:nvSpPr>
            <p:spPr bwMode="auto">
              <a:xfrm>
                <a:off x="2199" y="1581"/>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498" name="Oval 9555"/>
              <p:cNvSpPr>
                <a:spLocks noChangeArrowheads="1"/>
              </p:cNvSpPr>
              <p:nvPr/>
            </p:nvSpPr>
            <p:spPr bwMode="auto">
              <a:xfrm>
                <a:off x="2199" y="1581"/>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499" name="Oval 9556"/>
              <p:cNvSpPr>
                <a:spLocks noChangeArrowheads="1"/>
              </p:cNvSpPr>
              <p:nvPr/>
            </p:nvSpPr>
            <p:spPr bwMode="auto">
              <a:xfrm>
                <a:off x="2205" y="1569"/>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500" name="Oval 9557"/>
              <p:cNvSpPr>
                <a:spLocks noChangeArrowheads="1"/>
              </p:cNvSpPr>
              <p:nvPr/>
            </p:nvSpPr>
            <p:spPr bwMode="auto">
              <a:xfrm>
                <a:off x="2205" y="1575"/>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501" name="Oval 9558"/>
              <p:cNvSpPr>
                <a:spLocks noChangeArrowheads="1"/>
              </p:cNvSpPr>
              <p:nvPr/>
            </p:nvSpPr>
            <p:spPr bwMode="auto">
              <a:xfrm>
                <a:off x="2211" y="1581"/>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502" name="Oval 9559"/>
              <p:cNvSpPr>
                <a:spLocks noChangeArrowheads="1"/>
              </p:cNvSpPr>
              <p:nvPr/>
            </p:nvSpPr>
            <p:spPr bwMode="auto">
              <a:xfrm>
                <a:off x="2211" y="1581"/>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503" name="Oval 9560"/>
              <p:cNvSpPr>
                <a:spLocks noChangeArrowheads="1"/>
              </p:cNvSpPr>
              <p:nvPr/>
            </p:nvSpPr>
            <p:spPr bwMode="auto">
              <a:xfrm>
                <a:off x="2217" y="1593"/>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504" name="Oval 9561"/>
              <p:cNvSpPr>
                <a:spLocks noChangeArrowheads="1"/>
              </p:cNvSpPr>
              <p:nvPr/>
            </p:nvSpPr>
            <p:spPr bwMode="auto">
              <a:xfrm>
                <a:off x="2223" y="1611"/>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505" name="Oval 9562"/>
              <p:cNvSpPr>
                <a:spLocks noChangeArrowheads="1"/>
              </p:cNvSpPr>
              <p:nvPr/>
            </p:nvSpPr>
            <p:spPr bwMode="auto">
              <a:xfrm>
                <a:off x="2223" y="1629"/>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506" name="Oval 9563"/>
              <p:cNvSpPr>
                <a:spLocks noChangeArrowheads="1"/>
              </p:cNvSpPr>
              <p:nvPr/>
            </p:nvSpPr>
            <p:spPr bwMode="auto">
              <a:xfrm>
                <a:off x="2229" y="1635"/>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507" name="Oval 9564"/>
              <p:cNvSpPr>
                <a:spLocks noChangeArrowheads="1"/>
              </p:cNvSpPr>
              <p:nvPr/>
            </p:nvSpPr>
            <p:spPr bwMode="auto">
              <a:xfrm>
                <a:off x="2229" y="1629"/>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508" name="Oval 9565"/>
              <p:cNvSpPr>
                <a:spLocks noChangeArrowheads="1"/>
              </p:cNvSpPr>
              <p:nvPr/>
            </p:nvSpPr>
            <p:spPr bwMode="auto">
              <a:xfrm>
                <a:off x="2235" y="1623"/>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509" name="Oval 9566"/>
              <p:cNvSpPr>
                <a:spLocks noChangeArrowheads="1"/>
              </p:cNvSpPr>
              <p:nvPr/>
            </p:nvSpPr>
            <p:spPr bwMode="auto">
              <a:xfrm>
                <a:off x="2235" y="1599"/>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510" name="Oval 9567"/>
              <p:cNvSpPr>
                <a:spLocks noChangeArrowheads="1"/>
              </p:cNvSpPr>
              <p:nvPr/>
            </p:nvSpPr>
            <p:spPr bwMode="auto">
              <a:xfrm>
                <a:off x="2241" y="1575"/>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511" name="Oval 9568"/>
              <p:cNvSpPr>
                <a:spLocks noChangeArrowheads="1"/>
              </p:cNvSpPr>
              <p:nvPr/>
            </p:nvSpPr>
            <p:spPr bwMode="auto">
              <a:xfrm>
                <a:off x="2241" y="1551"/>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512" name="Oval 9569"/>
              <p:cNvSpPr>
                <a:spLocks noChangeArrowheads="1"/>
              </p:cNvSpPr>
              <p:nvPr/>
            </p:nvSpPr>
            <p:spPr bwMode="auto">
              <a:xfrm>
                <a:off x="2247" y="1521"/>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513" name="Oval 9570"/>
              <p:cNvSpPr>
                <a:spLocks noChangeArrowheads="1"/>
              </p:cNvSpPr>
              <p:nvPr/>
            </p:nvSpPr>
            <p:spPr bwMode="auto">
              <a:xfrm>
                <a:off x="2253" y="1485"/>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514" name="Oval 9571"/>
              <p:cNvSpPr>
                <a:spLocks noChangeArrowheads="1"/>
              </p:cNvSpPr>
              <p:nvPr/>
            </p:nvSpPr>
            <p:spPr bwMode="auto">
              <a:xfrm>
                <a:off x="2253" y="1461"/>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515" name="Oval 9572"/>
              <p:cNvSpPr>
                <a:spLocks noChangeArrowheads="1"/>
              </p:cNvSpPr>
              <p:nvPr/>
            </p:nvSpPr>
            <p:spPr bwMode="auto">
              <a:xfrm>
                <a:off x="2259" y="1455"/>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516" name="Oval 9573"/>
              <p:cNvSpPr>
                <a:spLocks noChangeArrowheads="1"/>
              </p:cNvSpPr>
              <p:nvPr/>
            </p:nvSpPr>
            <p:spPr bwMode="auto">
              <a:xfrm>
                <a:off x="2259" y="1443"/>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517" name="Oval 9574"/>
              <p:cNvSpPr>
                <a:spLocks noChangeArrowheads="1"/>
              </p:cNvSpPr>
              <p:nvPr/>
            </p:nvSpPr>
            <p:spPr bwMode="auto">
              <a:xfrm>
                <a:off x="2265" y="1455"/>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518" name="Oval 9575"/>
              <p:cNvSpPr>
                <a:spLocks noChangeArrowheads="1"/>
              </p:cNvSpPr>
              <p:nvPr/>
            </p:nvSpPr>
            <p:spPr bwMode="auto">
              <a:xfrm>
                <a:off x="2265" y="1467"/>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519" name="Oval 9576"/>
              <p:cNvSpPr>
                <a:spLocks noChangeArrowheads="1"/>
              </p:cNvSpPr>
              <p:nvPr/>
            </p:nvSpPr>
            <p:spPr bwMode="auto">
              <a:xfrm>
                <a:off x="2271" y="1467"/>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520" name="Oval 9577"/>
              <p:cNvSpPr>
                <a:spLocks noChangeArrowheads="1"/>
              </p:cNvSpPr>
              <p:nvPr/>
            </p:nvSpPr>
            <p:spPr bwMode="auto">
              <a:xfrm>
                <a:off x="2271" y="1479"/>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521" name="Oval 9578"/>
              <p:cNvSpPr>
                <a:spLocks noChangeArrowheads="1"/>
              </p:cNvSpPr>
              <p:nvPr/>
            </p:nvSpPr>
            <p:spPr bwMode="auto">
              <a:xfrm>
                <a:off x="2277" y="1485"/>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522" name="Oval 9579"/>
              <p:cNvSpPr>
                <a:spLocks noChangeArrowheads="1"/>
              </p:cNvSpPr>
              <p:nvPr/>
            </p:nvSpPr>
            <p:spPr bwMode="auto">
              <a:xfrm>
                <a:off x="2283" y="1479"/>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523" name="Oval 9580"/>
              <p:cNvSpPr>
                <a:spLocks noChangeArrowheads="1"/>
              </p:cNvSpPr>
              <p:nvPr/>
            </p:nvSpPr>
            <p:spPr bwMode="auto">
              <a:xfrm>
                <a:off x="2283" y="1485"/>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524" name="Oval 9581"/>
              <p:cNvSpPr>
                <a:spLocks noChangeArrowheads="1"/>
              </p:cNvSpPr>
              <p:nvPr/>
            </p:nvSpPr>
            <p:spPr bwMode="auto">
              <a:xfrm>
                <a:off x="2289" y="1509"/>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525" name="Oval 9582"/>
              <p:cNvSpPr>
                <a:spLocks noChangeArrowheads="1"/>
              </p:cNvSpPr>
              <p:nvPr/>
            </p:nvSpPr>
            <p:spPr bwMode="auto">
              <a:xfrm>
                <a:off x="2289" y="1533"/>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526" name="Oval 9583"/>
              <p:cNvSpPr>
                <a:spLocks noChangeArrowheads="1"/>
              </p:cNvSpPr>
              <p:nvPr/>
            </p:nvSpPr>
            <p:spPr bwMode="auto">
              <a:xfrm>
                <a:off x="2295" y="1551"/>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527" name="Oval 9584"/>
              <p:cNvSpPr>
                <a:spLocks noChangeArrowheads="1"/>
              </p:cNvSpPr>
              <p:nvPr/>
            </p:nvSpPr>
            <p:spPr bwMode="auto">
              <a:xfrm>
                <a:off x="2295" y="1575"/>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528" name="Oval 9585"/>
              <p:cNvSpPr>
                <a:spLocks noChangeArrowheads="1"/>
              </p:cNvSpPr>
              <p:nvPr/>
            </p:nvSpPr>
            <p:spPr bwMode="auto">
              <a:xfrm>
                <a:off x="2301" y="1605"/>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529" name="Oval 9586"/>
              <p:cNvSpPr>
                <a:spLocks noChangeArrowheads="1"/>
              </p:cNvSpPr>
              <p:nvPr/>
            </p:nvSpPr>
            <p:spPr bwMode="auto">
              <a:xfrm>
                <a:off x="2301" y="1653"/>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530" name="Oval 9587"/>
              <p:cNvSpPr>
                <a:spLocks noChangeArrowheads="1"/>
              </p:cNvSpPr>
              <p:nvPr/>
            </p:nvSpPr>
            <p:spPr bwMode="auto">
              <a:xfrm>
                <a:off x="2307" y="1665"/>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531" name="Oval 9588"/>
              <p:cNvSpPr>
                <a:spLocks noChangeArrowheads="1"/>
              </p:cNvSpPr>
              <p:nvPr/>
            </p:nvSpPr>
            <p:spPr bwMode="auto">
              <a:xfrm>
                <a:off x="2307" y="1689"/>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532" name="Oval 9589"/>
              <p:cNvSpPr>
                <a:spLocks noChangeArrowheads="1"/>
              </p:cNvSpPr>
              <p:nvPr/>
            </p:nvSpPr>
            <p:spPr bwMode="auto">
              <a:xfrm>
                <a:off x="2313" y="1701"/>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533" name="Oval 9590"/>
              <p:cNvSpPr>
                <a:spLocks noChangeArrowheads="1"/>
              </p:cNvSpPr>
              <p:nvPr/>
            </p:nvSpPr>
            <p:spPr bwMode="auto">
              <a:xfrm>
                <a:off x="2319" y="1707"/>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534" name="Oval 9591"/>
              <p:cNvSpPr>
                <a:spLocks noChangeArrowheads="1"/>
              </p:cNvSpPr>
              <p:nvPr/>
            </p:nvSpPr>
            <p:spPr bwMode="auto">
              <a:xfrm>
                <a:off x="2319" y="1713"/>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535" name="Oval 9592"/>
              <p:cNvSpPr>
                <a:spLocks noChangeArrowheads="1"/>
              </p:cNvSpPr>
              <p:nvPr/>
            </p:nvSpPr>
            <p:spPr bwMode="auto">
              <a:xfrm>
                <a:off x="2325" y="1725"/>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536" name="Oval 9593"/>
              <p:cNvSpPr>
                <a:spLocks noChangeArrowheads="1"/>
              </p:cNvSpPr>
              <p:nvPr/>
            </p:nvSpPr>
            <p:spPr bwMode="auto">
              <a:xfrm>
                <a:off x="2325" y="1743"/>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537" name="Oval 9594"/>
              <p:cNvSpPr>
                <a:spLocks noChangeArrowheads="1"/>
              </p:cNvSpPr>
              <p:nvPr/>
            </p:nvSpPr>
            <p:spPr bwMode="auto">
              <a:xfrm>
                <a:off x="2331" y="1749"/>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538" name="Oval 9595"/>
              <p:cNvSpPr>
                <a:spLocks noChangeArrowheads="1"/>
              </p:cNvSpPr>
              <p:nvPr/>
            </p:nvSpPr>
            <p:spPr bwMode="auto">
              <a:xfrm>
                <a:off x="2331" y="1743"/>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539" name="Oval 9596"/>
              <p:cNvSpPr>
                <a:spLocks noChangeArrowheads="1"/>
              </p:cNvSpPr>
              <p:nvPr/>
            </p:nvSpPr>
            <p:spPr bwMode="auto">
              <a:xfrm>
                <a:off x="2337" y="1773"/>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540" name="Oval 9597"/>
              <p:cNvSpPr>
                <a:spLocks noChangeArrowheads="1"/>
              </p:cNvSpPr>
              <p:nvPr/>
            </p:nvSpPr>
            <p:spPr bwMode="auto">
              <a:xfrm>
                <a:off x="2337" y="1797"/>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541" name="Oval 9598"/>
              <p:cNvSpPr>
                <a:spLocks noChangeArrowheads="1"/>
              </p:cNvSpPr>
              <p:nvPr/>
            </p:nvSpPr>
            <p:spPr bwMode="auto">
              <a:xfrm>
                <a:off x="2343" y="1827"/>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542" name="Oval 9599"/>
              <p:cNvSpPr>
                <a:spLocks noChangeArrowheads="1"/>
              </p:cNvSpPr>
              <p:nvPr/>
            </p:nvSpPr>
            <p:spPr bwMode="auto">
              <a:xfrm>
                <a:off x="2349" y="1857"/>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543" name="Oval 9600"/>
              <p:cNvSpPr>
                <a:spLocks noChangeArrowheads="1"/>
              </p:cNvSpPr>
              <p:nvPr/>
            </p:nvSpPr>
            <p:spPr bwMode="auto">
              <a:xfrm>
                <a:off x="2349" y="1875"/>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544" name="Oval 9601"/>
              <p:cNvSpPr>
                <a:spLocks noChangeArrowheads="1"/>
              </p:cNvSpPr>
              <p:nvPr/>
            </p:nvSpPr>
            <p:spPr bwMode="auto">
              <a:xfrm>
                <a:off x="2355" y="1887"/>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545" name="Oval 9602"/>
              <p:cNvSpPr>
                <a:spLocks noChangeArrowheads="1"/>
              </p:cNvSpPr>
              <p:nvPr/>
            </p:nvSpPr>
            <p:spPr bwMode="auto">
              <a:xfrm>
                <a:off x="2355" y="1911"/>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546" name="Oval 9603"/>
              <p:cNvSpPr>
                <a:spLocks noChangeArrowheads="1"/>
              </p:cNvSpPr>
              <p:nvPr/>
            </p:nvSpPr>
            <p:spPr bwMode="auto">
              <a:xfrm>
                <a:off x="2361" y="1917"/>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547" name="Oval 9604"/>
              <p:cNvSpPr>
                <a:spLocks noChangeArrowheads="1"/>
              </p:cNvSpPr>
              <p:nvPr/>
            </p:nvSpPr>
            <p:spPr bwMode="auto">
              <a:xfrm>
                <a:off x="2361" y="1923"/>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548" name="Oval 9605"/>
              <p:cNvSpPr>
                <a:spLocks noChangeArrowheads="1"/>
              </p:cNvSpPr>
              <p:nvPr/>
            </p:nvSpPr>
            <p:spPr bwMode="auto">
              <a:xfrm>
                <a:off x="2367" y="1929"/>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549" name="Oval 9606"/>
              <p:cNvSpPr>
                <a:spLocks noChangeArrowheads="1"/>
              </p:cNvSpPr>
              <p:nvPr/>
            </p:nvSpPr>
            <p:spPr bwMode="auto">
              <a:xfrm>
                <a:off x="2367" y="1935"/>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550" name="Oval 9607"/>
              <p:cNvSpPr>
                <a:spLocks noChangeArrowheads="1"/>
              </p:cNvSpPr>
              <p:nvPr/>
            </p:nvSpPr>
            <p:spPr bwMode="auto">
              <a:xfrm>
                <a:off x="2373" y="1935"/>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551" name="Oval 9608"/>
              <p:cNvSpPr>
                <a:spLocks noChangeArrowheads="1"/>
              </p:cNvSpPr>
              <p:nvPr/>
            </p:nvSpPr>
            <p:spPr bwMode="auto">
              <a:xfrm>
                <a:off x="2379" y="1935"/>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552" name="Oval 9609"/>
              <p:cNvSpPr>
                <a:spLocks noChangeArrowheads="1"/>
              </p:cNvSpPr>
              <p:nvPr/>
            </p:nvSpPr>
            <p:spPr bwMode="auto">
              <a:xfrm>
                <a:off x="2379" y="1965"/>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553" name="Oval 9610"/>
              <p:cNvSpPr>
                <a:spLocks noChangeArrowheads="1"/>
              </p:cNvSpPr>
              <p:nvPr/>
            </p:nvSpPr>
            <p:spPr bwMode="auto">
              <a:xfrm>
                <a:off x="2385" y="1989"/>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554" name="Oval 9611"/>
              <p:cNvSpPr>
                <a:spLocks noChangeArrowheads="1"/>
              </p:cNvSpPr>
              <p:nvPr/>
            </p:nvSpPr>
            <p:spPr bwMode="auto">
              <a:xfrm>
                <a:off x="2385" y="1995"/>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555" name="Oval 9612"/>
              <p:cNvSpPr>
                <a:spLocks noChangeArrowheads="1"/>
              </p:cNvSpPr>
              <p:nvPr/>
            </p:nvSpPr>
            <p:spPr bwMode="auto">
              <a:xfrm>
                <a:off x="2391" y="2001"/>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556" name="Oval 9613"/>
              <p:cNvSpPr>
                <a:spLocks noChangeArrowheads="1"/>
              </p:cNvSpPr>
              <p:nvPr/>
            </p:nvSpPr>
            <p:spPr bwMode="auto">
              <a:xfrm>
                <a:off x="2391" y="2007"/>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557" name="Oval 9614"/>
              <p:cNvSpPr>
                <a:spLocks noChangeArrowheads="1"/>
              </p:cNvSpPr>
              <p:nvPr/>
            </p:nvSpPr>
            <p:spPr bwMode="auto">
              <a:xfrm>
                <a:off x="2397" y="2013"/>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558" name="Oval 9615"/>
              <p:cNvSpPr>
                <a:spLocks noChangeArrowheads="1"/>
              </p:cNvSpPr>
              <p:nvPr/>
            </p:nvSpPr>
            <p:spPr bwMode="auto">
              <a:xfrm>
                <a:off x="2397" y="2007"/>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559" name="Oval 9616"/>
              <p:cNvSpPr>
                <a:spLocks noChangeArrowheads="1"/>
              </p:cNvSpPr>
              <p:nvPr/>
            </p:nvSpPr>
            <p:spPr bwMode="auto">
              <a:xfrm>
                <a:off x="2403" y="1983"/>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560" name="Oval 9617"/>
              <p:cNvSpPr>
                <a:spLocks noChangeArrowheads="1"/>
              </p:cNvSpPr>
              <p:nvPr/>
            </p:nvSpPr>
            <p:spPr bwMode="auto">
              <a:xfrm>
                <a:off x="2403" y="1971"/>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561" name="Oval 9618"/>
              <p:cNvSpPr>
                <a:spLocks noChangeArrowheads="1"/>
              </p:cNvSpPr>
              <p:nvPr/>
            </p:nvSpPr>
            <p:spPr bwMode="auto">
              <a:xfrm>
                <a:off x="2409" y="1947"/>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562" name="Oval 9619"/>
              <p:cNvSpPr>
                <a:spLocks noChangeArrowheads="1"/>
              </p:cNvSpPr>
              <p:nvPr/>
            </p:nvSpPr>
            <p:spPr bwMode="auto">
              <a:xfrm>
                <a:off x="2415" y="1929"/>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563" name="Oval 9620"/>
              <p:cNvSpPr>
                <a:spLocks noChangeArrowheads="1"/>
              </p:cNvSpPr>
              <p:nvPr/>
            </p:nvSpPr>
            <p:spPr bwMode="auto">
              <a:xfrm>
                <a:off x="2415" y="1917"/>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564" name="Oval 9621"/>
              <p:cNvSpPr>
                <a:spLocks noChangeArrowheads="1"/>
              </p:cNvSpPr>
              <p:nvPr/>
            </p:nvSpPr>
            <p:spPr bwMode="auto">
              <a:xfrm>
                <a:off x="2421" y="1911"/>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565" name="Oval 9622"/>
              <p:cNvSpPr>
                <a:spLocks noChangeArrowheads="1"/>
              </p:cNvSpPr>
              <p:nvPr/>
            </p:nvSpPr>
            <p:spPr bwMode="auto">
              <a:xfrm>
                <a:off x="2421" y="1905"/>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566" name="Oval 9623"/>
              <p:cNvSpPr>
                <a:spLocks noChangeArrowheads="1"/>
              </p:cNvSpPr>
              <p:nvPr/>
            </p:nvSpPr>
            <p:spPr bwMode="auto">
              <a:xfrm>
                <a:off x="2427" y="1917"/>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567" name="Oval 9624"/>
              <p:cNvSpPr>
                <a:spLocks noChangeArrowheads="1"/>
              </p:cNvSpPr>
              <p:nvPr/>
            </p:nvSpPr>
            <p:spPr bwMode="auto">
              <a:xfrm>
                <a:off x="2427" y="1929"/>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568" name="Oval 9625"/>
              <p:cNvSpPr>
                <a:spLocks noChangeArrowheads="1"/>
              </p:cNvSpPr>
              <p:nvPr/>
            </p:nvSpPr>
            <p:spPr bwMode="auto">
              <a:xfrm>
                <a:off x="2433" y="1923"/>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569" name="Oval 9626"/>
              <p:cNvSpPr>
                <a:spLocks noChangeArrowheads="1"/>
              </p:cNvSpPr>
              <p:nvPr/>
            </p:nvSpPr>
            <p:spPr bwMode="auto">
              <a:xfrm>
                <a:off x="2433" y="1923"/>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570" name="Oval 9627"/>
              <p:cNvSpPr>
                <a:spLocks noChangeArrowheads="1"/>
              </p:cNvSpPr>
              <p:nvPr/>
            </p:nvSpPr>
            <p:spPr bwMode="auto">
              <a:xfrm>
                <a:off x="2439" y="1917"/>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571" name="Oval 9628"/>
              <p:cNvSpPr>
                <a:spLocks noChangeArrowheads="1"/>
              </p:cNvSpPr>
              <p:nvPr/>
            </p:nvSpPr>
            <p:spPr bwMode="auto">
              <a:xfrm>
                <a:off x="2445" y="1905"/>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572" name="Oval 9629"/>
              <p:cNvSpPr>
                <a:spLocks noChangeArrowheads="1"/>
              </p:cNvSpPr>
              <p:nvPr/>
            </p:nvSpPr>
            <p:spPr bwMode="auto">
              <a:xfrm>
                <a:off x="2445" y="1893"/>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573" name="Oval 9630"/>
              <p:cNvSpPr>
                <a:spLocks noChangeArrowheads="1"/>
              </p:cNvSpPr>
              <p:nvPr/>
            </p:nvSpPr>
            <p:spPr bwMode="auto">
              <a:xfrm>
                <a:off x="2451" y="1893"/>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574" name="Oval 9631"/>
              <p:cNvSpPr>
                <a:spLocks noChangeArrowheads="1"/>
              </p:cNvSpPr>
              <p:nvPr/>
            </p:nvSpPr>
            <p:spPr bwMode="auto">
              <a:xfrm>
                <a:off x="2451" y="1887"/>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575" name="Oval 9632"/>
              <p:cNvSpPr>
                <a:spLocks noChangeArrowheads="1"/>
              </p:cNvSpPr>
              <p:nvPr/>
            </p:nvSpPr>
            <p:spPr bwMode="auto">
              <a:xfrm>
                <a:off x="2457" y="1887"/>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576" name="Oval 9633"/>
              <p:cNvSpPr>
                <a:spLocks noChangeArrowheads="1"/>
              </p:cNvSpPr>
              <p:nvPr/>
            </p:nvSpPr>
            <p:spPr bwMode="auto">
              <a:xfrm>
                <a:off x="2457" y="1893"/>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577" name="Oval 9634"/>
              <p:cNvSpPr>
                <a:spLocks noChangeArrowheads="1"/>
              </p:cNvSpPr>
              <p:nvPr/>
            </p:nvSpPr>
            <p:spPr bwMode="auto">
              <a:xfrm>
                <a:off x="2463" y="1905"/>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578" name="Oval 9635"/>
              <p:cNvSpPr>
                <a:spLocks noChangeArrowheads="1"/>
              </p:cNvSpPr>
              <p:nvPr/>
            </p:nvSpPr>
            <p:spPr bwMode="auto">
              <a:xfrm>
                <a:off x="2463" y="1905"/>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579" name="Oval 9636"/>
              <p:cNvSpPr>
                <a:spLocks noChangeArrowheads="1"/>
              </p:cNvSpPr>
              <p:nvPr/>
            </p:nvSpPr>
            <p:spPr bwMode="auto">
              <a:xfrm>
                <a:off x="2469" y="1905"/>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580" name="Oval 9637"/>
              <p:cNvSpPr>
                <a:spLocks noChangeArrowheads="1"/>
              </p:cNvSpPr>
              <p:nvPr/>
            </p:nvSpPr>
            <p:spPr bwMode="auto">
              <a:xfrm>
                <a:off x="2475" y="1905"/>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581" name="Oval 9638"/>
              <p:cNvSpPr>
                <a:spLocks noChangeArrowheads="1"/>
              </p:cNvSpPr>
              <p:nvPr/>
            </p:nvSpPr>
            <p:spPr bwMode="auto">
              <a:xfrm>
                <a:off x="2475" y="1893"/>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582" name="Oval 9639"/>
              <p:cNvSpPr>
                <a:spLocks noChangeArrowheads="1"/>
              </p:cNvSpPr>
              <p:nvPr/>
            </p:nvSpPr>
            <p:spPr bwMode="auto">
              <a:xfrm>
                <a:off x="2481" y="1881"/>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583" name="Oval 9640"/>
              <p:cNvSpPr>
                <a:spLocks noChangeArrowheads="1"/>
              </p:cNvSpPr>
              <p:nvPr/>
            </p:nvSpPr>
            <p:spPr bwMode="auto">
              <a:xfrm>
                <a:off x="2481" y="1857"/>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584" name="Oval 9641"/>
              <p:cNvSpPr>
                <a:spLocks noChangeArrowheads="1"/>
              </p:cNvSpPr>
              <p:nvPr/>
            </p:nvSpPr>
            <p:spPr bwMode="auto">
              <a:xfrm>
                <a:off x="2487" y="1839"/>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585" name="Oval 9642"/>
              <p:cNvSpPr>
                <a:spLocks noChangeArrowheads="1"/>
              </p:cNvSpPr>
              <p:nvPr/>
            </p:nvSpPr>
            <p:spPr bwMode="auto">
              <a:xfrm>
                <a:off x="2487" y="1821"/>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586" name="Oval 9643"/>
              <p:cNvSpPr>
                <a:spLocks noChangeArrowheads="1"/>
              </p:cNvSpPr>
              <p:nvPr/>
            </p:nvSpPr>
            <p:spPr bwMode="auto">
              <a:xfrm>
                <a:off x="2493" y="1797"/>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587" name="Oval 9644"/>
              <p:cNvSpPr>
                <a:spLocks noChangeArrowheads="1"/>
              </p:cNvSpPr>
              <p:nvPr/>
            </p:nvSpPr>
            <p:spPr bwMode="auto">
              <a:xfrm>
                <a:off x="2493" y="1779"/>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588" name="Oval 9645"/>
              <p:cNvSpPr>
                <a:spLocks noChangeArrowheads="1"/>
              </p:cNvSpPr>
              <p:nvPr/>
            </p:nvSpPr>
            <p:spPr bwMode="auto">
              <a:xfrm>
                <a:off x="2499" y="1767"/>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589" name="Oval 9646"/>
              <p:cNvSpPr>
                <a:spLocks noChangeArrowheads="1"/>
              </p:cNvSpPr>
              <p:nvPr/>
            </p:nvSpPr>
            <p:spPr bwMode="auto">
              <a:xfrm>
                <a:off x="2505" y="1767"/>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590" name="Oval 9647"/>
              <p:cNvSpPr>
                <a:spLocks noChangeArrowheads="1"/>
              </p:cNvSpPr>
              <p:nvPr/>
            </p:nvSpPr>
            <p:spPr bwMode="auto">
              <a:xfrm>
                <a:off x="2505" y="1767"/>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568" name="Group 9849"/>
            <p:cNvGrpSpPr>
              <a:grpSpLocks/>
            </p:cNvGrpSpPr>
            <p:nvPr/>
          </p:nvGrpSpPr>
          <p:grpSpPr bwMode="auto">
            <a:xfrm>
              <a:off x="3986213" y="1505505"/>
              <a:ext cx="1095375" cy="876300"/>
              <a:chOff x="2511" y="1377"/>
              <a:chExt cx="690" cy="552"/>
            </a:xfrm>
          </p:grpSpPr>
          <p:sp>
            <p:nvSpPr>
              <p:cNvPr id="1191" name="Oval 9649"/>
              <p:cNvSpPr>
                <a:spLocks noChangeArrowheads="1"/>
              </p:cNvSpPr>
              <p:nvPr/>
            </p:nvSpPr>
            <p:spPr bwMode="auto">
              <a:xfrm>
                <a:off x="2511" y="1773"/>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192" name="Oval 9650"/>
              <p:cNvSpPr>
                <a:spLocks noChangeArrowheads="1"/>
              </p:cNvSpPr>
              <p:nvPr/>
            </p:nvSpPr>
            <p:spPr bwMode="auto">
              <a:xfrm>
                <a:off x="2511" y="1773"/>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193" name="Oval 9651"/>
              <p:cNvSpPr>
                <a:spLocks noChangeArrowheads="1"/>
              </p:cNvSpPr>
              <p:nvPr/>
            </p:nvSpPr>
            <p:spPr bwMode="auto">
              <a:xfrm>
                <a:off x="2517" y="1761"/>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194" name="Oval 9652"/>
              <p:cNvSpPr>
                <a:spLocks noChangeArrowheads="1"/>
              </p:cNvSpPr>
              <p:nvPr/>
            </p:nvSpPr>
            <p:spPr bwMode="auto">
              <a:xfrm>
                <a:off x="2517" y="1755"/>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195" name="Oval 9653"/>
              <p:cNvSpPr>
                <a:spLocks noChangeArrowheads="1"/>
              </p:cNvSpPr>
              <p:nvPr/>
            </p:nvSpPr>
            <p:spPr bwMode="auto">
              <a:xfrm>
                <a:off x="2523" y="1743"/>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196" name="Oval 9654"/>
              <p:cNvSpPr>
                <a:spLocks noChangeArrowheads="1"/>
              </p:cNvSpPr>
              <p:nvPr/>
            </p:nvSpPr>
            <p:spPr bwMode="auto">
              <a:xfrm>
                <a:off x="2523" y="1725"/>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197" name="Oval 9655"/>
              <p:cNvSpPr>
                <a:spLocks noChangeArrowheads="1"/>
              </p:cNvSpPr>
              <p:nvPr/>
            </p:nvSpPr>
            <p:spPr bwMode="auto">
              <a:xfrm>
                <a:off x="2529" y="1713"/>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198" name="Oval 9656"/>
              <p:cNvSpPr>
                <a:spLocks noChangeArrowheads="1"/>
              </p:cNvSpPr>
              <p:nvPr/>
            </p:nvSpPr>
            <p:spPr bwMode="auto">
              <a:xfrm>
                <a:off x="2529" y="1707"/>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199" name="Oval 9657"/>
              <p:cNvSpPr>
                <a:spLocks noChangeArrowheads="1"/>
              </p:cNvSpPr>
              <p:nvPr/>
            </p:nvSpPr>
            <p:spPr bwMode="auto">
              <a:xfrm>
                <a:off x="2535" y="1701"/>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200" name="Oval 9658"/>
              <p:cNvSpPr>
                <a:spLocks noChangeArrowheads="1"/>
              </p:cNvSpPr>
              <p:nvPr/>
            </p:nvSpPr>
            <p:spPr bwMode="auto">
              <a:xfrm>
                <a:off x="2541" y="1707"/>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201" name="Oval 9659"/>
              <p:cNvSpPr>
                <a:spLocks noChangeArrowheads="1"/>
              </p:cNvSpPr>
              <p:nvPr/>
            </p:nvSpPr>
            <p:spPr bwMode="auto">
              <a:xfrm>
                <a:off x="2541" y="1701"/>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202" name="Oval 9660"/>
              <p:cNvSpPr>
                <a:spLocks noChangeArrowheads="1"/>
              </p:cNvSpPr>
              <p:nvPr/>
            </p:nvSpPr>
            <p:spPr bwMode="auto">
              <a:xfrm>
                <a:off x="2547" y="1701"/>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203" name="Oval 9661"/>
              <p:cNvSpPr>
                <a:spLocks noChangeArrowheads="1"/>
              </p:cNvSpPr>
              <p:nvPr/>
            </p:nvSpPr>
            <p:spPr bwMode="auto">
              <a:xfrm>
                <a:off x="2547" y="1695"/>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204" name="Oval 9662"/>
              <p:cNvSpPr>
                <a:spLocks noChangeArrowheads="1"/>
              </p:cNvSpPr>
              <p:nvPr/>
            </p:nvSpPr>
            <p:spPr bwMode="auto">
              <a:xfrm>
                <a:off x="2553" y="1677"/>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205" name="Oval 9663"/>
              <p:cNvSpPr>
                <a:spLocks noChangeArrowheads="1"/>
              </p:cNvSpPr>
              <p:nvPr/>
            </p:nvSpPr>
            <p:spPr bwMode="auto">
              <a:xfrm>
                <a:off x="2553" y="1665"/>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206" name="Oval 9664"/>
              <p:cNvSpPr>
                <a:spLocks noChangeArrowheads="1"/>
              </p:cNvSpPr>
              <p:nvPr/>
            </p:nvSpPr>
            <p:spPr bwMode="auto">
              <a:xfrm>
                <a:off x="2559" y="1647"/>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207" name="Oval 9665"/>
              <p:cNvSpPr>
                <a:spLocks noChangeArrowheads="1"/>
              </p:cNvSpPr>
              <p:nvPr/>
            </p:nvSpPr>
            <p:spPr bwMode="auto">
              <a:xfrm>
                <a:off x="2559" y="1635"/>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208" name="Oval 9666"/>
              <p:cNvSpPr>
                <a:spLocks noChangeArrowheads="1"/>
              </p:cNvSpPr>
              <p:nvPr/>
            </p:nvSpPr>
            <p:spPr bwMode="auto">
              <a:xfrm>
                <a:off x="2565" y="1611"/>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209" name="Oval 9667"/>
              <p:cNvSpPr>
                <a:spLocks noChangeArrowheads="1"/>
              </p:cNvSpPr>
              <p:nvPr/>
            </p:nvSpPr>
            <p:spPr bwMode="auto">
              <a:xfrm>
                <a:off x="2571" y="1587"/>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210" name="Oval 9668"/>
              <p:cNvSpPr>
                <a:spLocks noChangeArrowheads="1"/>
              </p:cNvSpPr>
              <p:nvPr/>
            </p:nvSpPr>
            <p:spPr bwMode="auto">
              <a:xfrm>
                <a:off x="2571" y="1581"/>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211" name="Oval 9669"/>
              <p:cNvSpPr>
                <a:spLocks noChangeArrowheads="1"/>
              </p:cNvSpPr>
              <p:nvPr/>
            </p:nvSpPr>
            <p:spPr bwMode="auto">
              <a:xfrm>
                <a:off x="2577" y="1569"/>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212" name="Oval 9670"/>
              <p:cNvSpPr>
                <a:spLocks noChangeArrowheads="1"/>
              </p:cNvSpPr>
              <p:nvPr/>
            </p:nvSpPr>
            <p:spPr bwMode="auto">
              <a:xfrm>
                <a:off x="2577" y="1569"/>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213" name="Oval 9671"/>
              <p:cNvSpPr>
                <a:spLocks noChangeArrowheads="1"/>
              </p:cNvSpPr>
              <p:nvPr/>
            </p:nvSpPr>
            <p:spPr bwMode="auto">
              <a:xfrm>
                <a:off x="2583" y="1593"/>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214" name="Oval 9672"/>
              <p:cNvSpPr>
                <a:spLocks noChangeArrowheads="1"/>
              </p:cNvSpPr>
              <p:nvPr/>
            </p:nvSpPr>
            <p:spPr bwMode="auto">
              <a:xfrm>
                <a:off x="2583" y="1605"/>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215" name="Oval 9673"/>
              <p:cNvSpPr>
                <a:spLocks noChangeArrowheads="1"/>
              </p:cNvSpPr>
              <p:nvPr/>
            </p:nvSpPr>
            <p:spPr bwMode="auto">
              <a:xfrm>
                <a:off x="2589" y="1617"/>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216" name="Oval 9674"/>
              <p:cNvSpPr>
                <a:spLocks noChangeArrowheads="1"/>
              </p:cNvSpPr>
              <p:nvPr/>
            </p:nvSpPr>
            <p:spPr bwMode="auto">
              <a:xfrm>
                <a:off x="2589" y="1635"/>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217" name="Oval 9675"/>
              <p:cNvSpPr>
                <a:spLocks noChangeArrowheads="1"/>
              </p:cNvSpPr>
              <p:nvPr/>
            </p:nvSpPr>
            <p:spPr bwMode="auto">
              <a:xfrm>
                <a:off x="2595" y="1641"/>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218" name="Oval 9676"/>
              <p:cNvSpPr>
                <a:spLocks noChangeArrowheads="1"/>
              </p:cNvSpPr>
              <p:nvPr/>
            </p:nvSpPr>
            <p:spPr bwMode="auto">
              <a:xfrm>
                <a:off x="2601" y="1647"/>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219" name="Oval 9677"/>
              <p:cNvSpPr>
                <a:spLocks noChangeArrowheads="1"/>
              </p:cNvSpPr>
              <p:nvPr/>
            </p:nvSpPr>
            <p:spPr bwMode="auto">
              <a:xfrm>
                <a:off x="2601" y="1647"/>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220" name="Oval 9678"/>
              <p:cNvSpPr>
                <a:spLocks noChangeArrowheads="1"/>
              </p:cNvSpPr>
              <p:nvPr/>
            </p:nvSpPr>
            <p:spPr bwMode="auto">
              <a:xfrm>
                <a:off x="2607" y="1647"/>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221" name="Oval 9679"/>
              <p:cNvSpPr>
                <a:spLocks noChangeArrowheads="1"/>
              </p:cNvSpPr>
              <p:nvPr/>
            </p:nvSpPr>
            <p:spPr bwMode="auto">
              <a:xfrm>
                <a:off x="2607" y="1659"/>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222" name="Oval 9680"/>
              <p:cNvSpPr>
                <a:spLocks noChangeArrowheads="1"/>
              </p:cNvSpPr>
              <p:nvPr/>
            </p:nvSpPr>
            <p:spPr bwMode="auto">
              <a:xfrm>
                <a:off x="2613" y="1683"/>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223" name="Oval 9681"/>
              <p:cNvSpPr>
                <a:spLocks noChangeArrowheads="1"/>
              </p:cNvSpPr>
              <p:nvPr/>
            </p:nvSpPr>
            <p:spPr bwMode="auto">
              <a:xfrm>
                <a:off x="2613" y="1701"/>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224" name="Oval 9682"/>
              <p:cNvSpPr>
                <a:spLocks noChangeArrowheads="1"/>
              </p:cNvSpPr>
              <p:nvPr/>
            </p:nvSpPr>
            <p:spPr bwMode="auto">
              <a:xfrm>
                <a:off x="2619" y="1713"/>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225" name="Oval 9683"/>
              <p:cNvSpPr>
                <a:spLocks noChangeArrowheads="1"/>
              </p:cNvSpPr>
              <p:nvPr/>
            </p:nvSpPr>
            <p:spPr bwMode="auto">
              <a:xfrm>
                <a:off x="2619" y="1731"/>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226" name="Oval 9684"/>
              <p:cNvSpPr>
                <a:spLocks noChangeArrowheads="1"/>
              </p:cNvSpPr>
              <p:nvPr/>
            </p:nvSpPr>
            <p:spPr bwMode="auto">
              <a:xfrm>
                <a:off x="2625" y="1749"/>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227" name="Oval 9685"/>
              <p:cNvSpPr>
                <a:spLocks noChangeArrowheads="1"/>
              </p:cNvSpPr>
              <p:nvPr/>
            </p:nvSpPr>
            <p:spPr bwMode="auto">
              <a:xfrm>
                <a:off x="2625" y="1767"/>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228" name="Oval 9686"/>
              <p:cNvSpPr>
                <a:spLocks noChangeArrowheads="1"/>
              </p:cNvSpPr>
              <p:nvPr/>
            </p:nvSpPr>
            <p:spPr bwMode="auto">
              <a:xfrm>
                <a:off x="2631" y="1791"/>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229" name="Oval 9687"/>
              <p:cNvSpPr>
                <a:spLocks noChangeArrowheads="1"/>
              </p:cNvSpPr>
              <p:nvPr/>
            </p:nvSpPr>
            <p:spPr bwMode="auto">
              <a:xfrm>
                <a:off x="2637" y="1797"/>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230" name="Oval 9688"/>
              <p:cNvSpPr>
                <a:spLocks noChangeArrowheads="1"/>
              </p:cNvSpPr>
              <p:nvPr/>
            </p:nvSpPr>
            <p:spPr bwMode="auto">
              <a:xfrm>
                <a:off x="2637" y="1797"/>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231" name="Oval 9689"/>
              <p:cNvSpPr>
                <a:spLocks noChangeArrowheads="1"/>
              </p:cNvSpPr>
              <p:nvPr/>
            </p:nvSpPr>
            <p:spPr bwMode="auto">
              <a:xfrm>
                <a:off x="2643" y="1797"/>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232" name="Oval 9690"/>
              <p:cNvSpPr>
                <a:spLocks noChangeArrowheads="1"/>
              </p:cNvSpPr>
              <p:nvPr/>
            </p:nvSpPr>
            <p:spPr bwMode="auto">
              <a:xfrm>
                <a:off x="2643" y="1785"/>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233" name="Oval 9691"/>
              <p:cNvSpPr>
                <a:spLocks noChangeArrowheads="1"/>
              </p:cNvSpPr>
              <p:nvPr/>
            </p:nvSpPr>
            <p:spPr bwMode="auto">
              <a:xfrm>
                <a:off x="2649" y="1779"/>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234" name="Oval 9692"/>
              <p:cNvSpPr>
                <a:spLocks noChangeArrowheads="1"/>
              </p:cNvSpPr>
              <p:nvPr/>
            </p:nvSpPr>
            <p:spPr bwMode="auto">
              <a:xfrm>
                <a:off x="2649" y="1779"/>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235" name="Oval 9693"/>
              <p:cNvSpPr>
                <a:spLocks noChangeArrowheads="1"/>
              </p:cNvSpPr>
              <p:nvPr/>
            </p:nvSpPr>
            <p:spPr bwMode="auto">
              <a:xfrm>
                <a:off x="2655" y="1785"/>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236" name="Oval 9694"/>
              <p:cNvSpPr>
                <a:spLocks noChangeArrowheads="1"/>
              </p:cNvSpPr>
              <p:nvPr/>
            </p:nvSpPr>
            <p:spPr bwMode="auto">
              <a:xfrm>
                <a:off x="2655" y="1797"/>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237" name="Oval 9695"/>
              <p:cNvSpPr>
                <a:spLocks noChangeArrowheads="1"/>
              </p:cNvSpPr>
              <p:nvPr/>
            </p:nvSpPr>
            <p:spPr bwMode="auto">
              <a:xfrm>
                <a:off x="2661" y="1815"/>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238" name="Oval 9696"/>
              <p:cNvSpPr>
                <a:spLocks noChangeArrowheads="1"/>
              </p:cNvSpPr>
              <p:nvPr/>
            </p:nvSpPr>
            <p:spPr bwMode="auto">
              <a:xfrm>
                <a:off x="2667" y="1833"/>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239" name="Oval 9697"/>
              <p:cNvSpPr>
                <a:spLocks noChangeArrowheads="1"/>
              </p:cNvSpPr>
              <p:nvPr/>
            </p:nvSpPr>
            <p:spPr bwMode="auto">
              <a:xfrm>
                <a:off x="2667" y="1851"/>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240" name="Oval 9698"/>
              <p:cNvSpPr>
                <a:spLocks noChangeArrowheads="1"/>
              </p:cNvSpPr>
              <p:nvPr/>
            </p:nvSpPr>
            <p:spPr bwMode="auto">
              <a:xfrm>
                <a:off x="2673" y="1845"/>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241" name="Oval 9699"/>
              <p:cNvSpPr>
                <a:spLocks noChangeArrowheads="1"/>
              </p:cNvSpPr>
              <p:nvPr/>
            </p:nvSpPr>
            <p:spPr bwMode="auto">
              <a:xfrm>
                <a:off x="2673" y="1839"/>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242" name="Oval 9700"/>
              <p:cNvSpPr>
                <a:spLocks noChangeArrowheads="1"/>
              </p:cNvSpPr>
              <p:nvPr/>
            </p:nvSpPr>
            <p:spPr bwMode="auto">
              <a:xfrm>
                <a:off x="2679" y="1845"/>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243" name="Oval 9701"/>
              <p:cNvSpPr>
                <a:spLocks noChangeArrowheads="1"/>
              </p:cNvSpPr>
              <p:nvPr/>
            </p:nvSpPr>
            <p:spPr bwMode="auto">
              <a:xfrm>
                <a:off x="2679" y="1845"/>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244" name="Oval 9702"/>
              <p:cNvSpPr>
                <a:spLocks noChangeArrowheads="1"/>
              </p:cNvSpPr>
              <p:nvPr/>
            </p:nvSpPr>
            <p:spPr bwMode="auto">
              <a:xfrm>
                <a:off x="2685" y="1845"/>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245" name="Oval 9703"/>
              <p:cNvSpPr>
                <a:spLocks noChangeArrowheads="1"/>
              </p:cNvSpPr>
              <p:nvPr/>
            </p:nvSpPr>
            <p:spPr bwMode="auto">
              <a:xfrm>
                <a:off x="2685" y="1839"/>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246" name="Oval 9704"/>
              <p:cNvSpPr>
                <a:spLocks noChangeArrowheads="1"/>
              </p:cNvSpPr>
              <p:nvPr/>
            </p:nvSpPr>
            <p:spPr bwMode="auto">
              <a:xfrm>
                <a:off x="2691" y="1833"/>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247" name="Oval 9705"/>
              <p:cNvSpPr>
                <a:spLocks noChangeArrowheads="1"/>
              </p:cNvSpPr>
              <p:nvPr/>
            </p:nvSpPr>
            <p:spPr bwMode="auto">
              <a:xfrm>
                <a:off x="2697" y="1857"/>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248" name="Oval 9706"/>
              <p:cNvSpPr>
                <a:spLocks noChangeArrowheads="1"/>
              </p:cNvSpPr>
              <p:nvPr/>
            </p:nvSpPr>
            <p:spPr bwMode="auto">
              <a:xfrm>
                <a:off x="2697" y="1881"/>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249" name="Oval 9707"/>
              <p:cNvSpPr>
                <a:spLocks noChangeArrowheads="1"/>
              </p:cNvSpPr>
              <p:nvPr/>
            </p:nvSpPr>
            <p:spPr bwMode="auto">
              <a:xfrm>
                <a:off x="2703" y="1893"/>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250" name="Oval 9708"/>
              <p:cNvSpPr>
                <a:spLocks noChangeArrowheads="1"/>
              </p:cNvSpPr>
              <p:nvPr/>
            </p:nvSpPr>
            <p:spPr bwMode="auto">
              <a:xfrm>
                <a:off x="2703" y="1899"/>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251" name="Oval 9709"/>
              <p:cNvSpPr>
                <a:spLocks noChangeArrowheads="1"/>
              </p:cNvSpPr>
              <p:nvPr/>
            </p:nvSpPr>
            <p:spPr bwMode="auto">
              <a:xfrm>
                <a:off x="2709" y="1899"/>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252" name="Oval 9710"/>
              <p:cNvSpPr>
                <a:spLocks noChangeArrowheads="1"/>
              </p:cNvSpPr>
              <p:nvPr/>
            </p:nvSpPr>
            <p:spPr bwMode="auto">
              <a:xfrm>
                <a:off x="2709" y="1893"/>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253" name="Oval 9711"/>
              <p:cNvSpPr>
                <a:spLocks noChangeArrowheads="1"/>
              </p:cNvSpPr>
              <p:nvPr/>
            </p:nvSpPr>
            <p:spPr bwMode="auto">
              <a:xfrm>
                <a:off x="2715" y="1887"/>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254" name="Oval 9712"/>
              <p:cNvSpPr>
                <a:spLocks noChangeArrowheads="1"/>
              </p:cNvSpPr>
              <p:nvPr/>
            </p:nvSpPr>
            <p:spPr bwMode="auto">
              <a:xfrm>
                <a:off x="2715" y="1875"/>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255" name="Oval 9713"/>
              <p:cNvSpPr>
                <a:spLocks noChangeArrowheads="1"/>
              </p:cNvSpPr>
              <p:nvPr/>
            </p:nvSpPr>
            <p:spPr bwMode="auto">
              <a:xfrm>
                <a:off x="2721" y="1857"/>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256" name="Oval 9714"/>
              <p:cNvSpPr>
                <a:spLocks noChangeArrowheads="1"/>
              </p:cNvSpPr>
              <p:nvPr/>
            </p:nvSpPr>
            <p:spPr bwMode="auto">
              <a:xfrm>
                <a:off x="2727" y="1833"/>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257" name="Oval 9715"/>
              <p:cNvSpPr>
                <a:spLocks noChangeArrowheads="1"/>
              </p:cNvSpPr>
              <p:nvPr/>
            </p:nvSpPr>
            <p:spPr bwMode="auto">
              <a:xfrm>
                <a:off x="2727" y="1815"/>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258" name="Oval 9716"/>
              <p:cNvSpPr>
                <a:spLocks noChangeArrowheads="1"/>
              </p:cNvSpPr>
              <p:nvPr/>
            </p:nvSpPr>
            <p:spPr bwMode="auto">
              <a:xfrm>
                <a:off x="2733" y="1791"/>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259" name="Oval 9717"/>
              <p:cNvSpPr>
                <a:spLocks noChangeArrowheads="1"/>
              </p:cNvSpPr>
              <p:nvPr/>
            </p:nvSpPr>
            <p:spPr bwMode="auto">
              <a:xfrm>
                <a:off x="2733" y="1791"/>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260" name="Oval 9718"/>
              <p:cNvSpPr>
                <a:spLocks noChangeArrowheads="1"/>
              </p:cNvSpPr>
              <p:nvPr/>
            </p:nvSpPr>
            <p:spPr bwMode="auto">
              <a:xfrm>
                <a:off x="2739" y="1785"/>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261" name="Oval 9719"/>
              <p:cNvSpPr>
                <a:spLocks noChangeArrowheads="1"/>
              </p:cNvSpPr>
              <p:nvPr/>
            </p:nvSpPr>
            <p:spPr bwMode="auto">
              <a:xfrm>
                <a:off x="2739" y="1791"/>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262" name="Oval 9720"/>
              <p:cNvSpPr>
                <a:spLocks noChangeArrowheads="1"/>
              </p:cNvSpPr>
              <p:nvPr/>
            </p:nvSpPr>
            <p:spPr bwMode="auto">
              <a:xfrm>
                <a:off x="2745" y="1797"/>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263" name="Oval 9721"/>
              <p:cNvSpPr>
                <a:spLocks noChangeArrowheads="1"/>
              </p:cNvSpPr>
              <p:nvPr/>
            </p:nvSpPr>
            <p:spPr bwMode="auto">
              <a:xfrm>
                <a:off x="2745" y="1797"/>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264" name="Oval 9722"/>
              <p:cNvSpPr>
                <a:spLocks noChangeArrowheads="1"/>
              </p:cNvSpPr>
              <p:nvPr/>
            </p:nvSpPr>
            <p:spPr bwMode="auto">
              <a:xfrm>
                <a:off x="2751" y="1779"/>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265" name="Oval 9723"/>
              <p:cNvSpPr>
                <a:spLocks noChangeArrowheads="1"/>
              </p:cNvSpPr>
              <p:nvPr/>
            </p:nvSpPr>
            <p:spPr bwMode="auto">
              <a:xfrm>
                <a:off x="2751" y="1761"/>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266" name="Oval 9724"/>
              <p:cNvSpPr>
                <a:spLocks noChangeArrowheads="1"/>
              </p:cNvSpPr>
              <p:nvPr/>
            </p:nvSpPr>
            <p:spPr bwMode="auto">
              <a:xfrm>
                <a:off x="2757" y="1743"/>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267" name="Oval 9725"/>
              <p:cNvSpPr>
                <a:spLocks noChangeArrowheads="1"/>
              </p:cNvSpPr>
              <p:nvPr/>
            </p:nvSpPr>
            <p:spPr bwMode="auto">
              <a:xfrm>
                <a:off x="2763" y="1719"/>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268" name="Oval 9726"/>
              <p:cNvSpPr>
                <a:spLocks noChangeArrowheads="1"/>
              </p:cNvSpPr>
              <p:nvPr/>
            </p:nvSpPr>
            <p:spPr bwMode="auto">
              <a:xfrm>
                <a:off x="2763" y="1701"/>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269" name="Oval 9727"/>
              <p:cNvSpPr>
                <a:spLocks noChangeArrowheads="1"/>
              </p:cNvSpPr>
              <p:nvPr/>
            </p:nvSpPr>
            <p:spPr bwMode="auto">
              <a:xfrm>
                <a:off x="2769" y="1689"/>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270" name="Oval 9728"/>
              <p:cNvSpPr>
                <a:spLocks noChangeArrowheads="1"/>
              </p:cNvSpPr>
              <p:nvPr/>
            </p:nvSpPr>
            <p:spPr bwMode="auto">
              <a:xfrm>
                <a:off x="2769" y="1677"/>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271" name="Oval 9729"/>
              <p:cNvSpPr>
                <a:spLocks noChangeArrowheads="1"/>
              </p:cNvSpPr>
              <p:nvPr/>
            </p:nvSpPr>
            <p:spPr bwMode="auto">
              <a:xfrm>
                <a:off x="2775" y="1677"/>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272" name="Oval 9730"/>
              <p:cNvSpPr>
                <a:spLocks noChangeArrowheads="1"/>
              </p:cNvSpPr>
              <p:nvPr/>
            </p:nvSpPr>
            <p:spPr bwMode="auto">
              <a:xfrm>
                <a:off x="2775" y="1689"/>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273" name="Oval 9731"/>
              <p:cNvSpPr>
                <a:spLocks noChangeArrowheads="1"/>
              </p:cNvSpPr>
              <p:nvPr/>
            </p:nvSpPr>
            <p:spPr bwMode="auto">
              <a:xfrm>
                <a:off x="2781" y="1701"/>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274" name="Oval 9732"/>
              <p:cNvSpPr>
                <a:spLocks noChangeArrowheads="1"/>
              </p:cNvSpPr>
              <p:nvPr/>
            </p:nvSpPr>
            <p:spPr bwMode="auto">
              <a:xfrm>
                <a:off x="2781" y="1707"/>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275" name="Oval 9733"/>
              <p:cNvSpPr>
                <a:spLocks noChangeArrowheads="1"/>
              </p:cNvSpPr>
              <p:nvPr/>
            </p:nvSpPr>
            <p:spPr bwMode="auto">
              <a:xfrm>
                <a:off x="2787" y="1707"/>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276" name="Oval 9734"/>
              <p:cNvSpPr>
                <a:spLocks noChangeArrowheads="1"/>
              </p:cNvSpPr>
              <p:nvPr/>
            </p:nvSpPr>
            <p:spPr bwMode="auto">
              <a:xfrm>
                <a:off x="2793" y="1713"/>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277" name="Oval 9735"/>
              <p:cNvSpPr>
                <a:spLocks noChangeArrowheads="1"/>
              </p:cNvSpPr>
              <p:nvPr/>
            </p:nvSpPr>
            <p:spPr bwMode="auto">
              <a:xfrm>
                <a:off x="2793" y="1707"/>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278" name="Oval 9736"/>
              <p:cNvSpPr>
                <a:spLocks noChangeArrowheads="1"/>
              </p:cNvSpPr>
              <p:nvPr/>
            </p:nvSpPr>
            <p:spPr bwMode="auto">
              <a:xfrm>
                <a:off x="2799" y="1689"/>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279" name="Oval 9737"/>
              <p:cNvSpPr>
                <a:spLocks noChangeArrowheads="1"/>
              </p:cNvSpPr>
              <p:nvPr/>
            </p:nvSpPr>
            <p:spPr bwMode="auto">
              <a:xfrm>
                <a:off x="2799" y="1671"/>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280" name="Oval 9738"/>
              <p:cNvSpPr>
                <a:spLocks noChangeArrowheads="1"/>
              </p:cNvSpPr>
              <p:nvPr/>
            </p:nvSpPr>
            <p:spPr bwMode="auto">
              <a:xfrm>
                <a:off x="2805" y="1659"/>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281" name="Oval 9739"/>
              <p:cNvSpPr>
                <a:spLocks noChangeArrowheads="1"/>
              </p:cNvSpPr>
              <p:nvPr/>
            </p:nvSpPr>
            <p:spPr bwMode="auto">
              <a:xfrm>
                <a:off x="2805" y="1647"/>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282" name="Oval 9740"/>
              <p:cNvSpPr>
                <a:spLocks noChangeArrowheads="1"/>
              </p:cNvSpPr>
              <p:nvPr/>
            </p:nvSpPr>
            <p:spPr bwMode="auto">
              <a:xfrm>
                <a:off x="2811" y="1629"/>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283" name="Oval 9741"/>
              <p:cNvSpPr>
                <a:spLocks noChangeArrowheads="1"/>
              </p:cNvSpPr>
              <p:nvPr/>
            </p:nvSpPr>
            <p:spPr bwMode="auto">
              <a:xfrm>
                <a:off x="2811" y="1629"/>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284" name="Oval 9742"/>
              <p:cNvSpPr>
                <a:spLocks noChangeArrowheads="1"/>
              </p:cNvSpPr>
              <p:nvPr/>
            </p:nvSpPr>
            <p:spPr bwMode="auto">
              <a:xfrm>
                <a:off x="2817" y="1629"/>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285" name="Oval 9743"/>
              <p:cNvSpPr>
                <a:spLocks noChangeArrowheads="1"/>
              </p:cNvSpPr>
              <p:nvPr/>
            </p:nvSpPr>
            <p:spPr bwMode="auto">
              <a:xfrm>
                <a:off x="2823" y="1629"/>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286" name="Oval 9744"/>
              <p:cNvSpPr>
                <a:spLocks noChangeArrowheads="1"/>
              </p:cNvSpPr>
              <p:nvPr/>
            </p:nvSpPr>
            <p:spPr bwMode="auto">
              <a:xfrm>
                <a:off x="2823" y="1635"/>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287" name="Oval 9745"/>
              <p:cNvSpPr>
                <a:spLocks noChangeArrowheads="1"/>
              </p:cNvSpPr>
              <p:nvPr/>
            </p:nvSpPr>
            <p:spPr bwMode="auto">
              <a:xfrm>
                <a:off x="2829" y="1647"/>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288" name="Oval 9746"/>
              <p:cNvSpPr>
                <a:spLocks noChangeArrowheads="1"/>
              </p:cNvSpPr>
              <p:nvPr/>
            </p:nvSpPr>
            <p:spPr bwMode="auto">
              <a:xfrm>
                <a:off x="2829" y="1653"/>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289" name="Oval 9747"/>
              <p:cNvSpPr>
                <a:spLocks noChangeArrowheads="1"/>
              </p:cNvSpPr>
              <p:nvPr/>
            </p:nvSpPr>
            <p:spPr bwMode="auto">
              <a:xfrm>
                <a:off x="2835" y="1641"/>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290" name="Oval 9748"/>
              <p:cNvSpPr>
                <a:spLocks noChangeArrowheads="1"/>
              </p:cNvSpPr>
              <p:nvPr/>
            </p:nvSpPr>
            <p:spPr bwMode="auto">
              <a:xfrm>
                <a:off x="2835" y="1635"/>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291" name="Oval 9749"/>
              <p:cNvSpPr>
                <a:spLocks noChangeArrowheads="1"/>
              </p:cNvSpPr>
              <p:nvPr/>
            </p:nvSpPr>
            <p:spPr bwMode="auto">
              <a:xfrm>
                <a:off x="2841" y="1623"/>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292" name="Oval 9750"/>
              <p:cNvSpPr>
                <a:spLocks noChangeArrowheads="1"/>
              </p:cNvSpPr>
              <p:nvPr/>
            </p:nvSpPr>
            <p:spPr bwMode="auto">
              <a:xfrm>
                <a:off x="2841" y="1611"/>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293" name="Oval 9751"/>
              <p:cNvSpPr>
                <a:spLocks noChangeArrowheads="1"/>
              </p:cNvSpPr>
              <p:nvPr/>
            </p:nvSpPr>
            <p:spPr bwMode="auto">
              <a:xfrm>
                <a:off x="2847" y="1605"/>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294" name="Oval 9752"/>
              <p:cNvSpPr>
                <a:spLocks noChangeArrowheads="1"/>
              </p:cNvSpPr>
              <p:nvPr/>
            </p:nvSpPr>
            <p:spPr bwMode="auto">
              <a:xfrm>
                <a:off x="2847" y="1587"/>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295" name="Oval 9753"/>
              <p:cNvSpPr>
                <a:spLocks noChangeArrowheads="1"/>
              </p:cNvSpPr>
              <p:nvPr/>
            </p:nvSpPr>
            <p:spPr bwMode="auto">
              <a:xfrm>
                <a:off x="2853" y="1593"/>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296" name="Oval 9754"/>
              <p:cNvSpPr>
                <a:spLocks noChangeArrowheads="1"/>
              </p:cNvSpPr>
              <p:nvPr/>
            </p:nvSpPr>
            <p:spPr bwMode="auto">
              <a:xfrm>
                <a:off x="2859" y="1599"/>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297" name="Oval 9755"/>
              <p:cNvSpPr>
                <a:spLocks noChangeArrowheads="1"/>
              </p:cNvSpPr>
              <p:nvPr/>
            </p:nvSpPr>
            <p:spPr bwMode="auto">
              <a:xfrm>
                <a:off x="2859" y="1593"/>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298" name="Oval 9756"/>
              <p:cNvSpPr>
                <a:spLocks noChangeArrowheads="1"/>
              </p:cNvSpPr>
              <p:nvPr/>
            </p:nvSpPr>
            <p:spPr bwMode="auto">
              <a:xfrm>
                <a:off x="2865" y="1593"/>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299" name="Oval 9757"/>
              <p:cNvSpPr>
                <a:spLocks noChangeArrowheads="1"/>
              </p:cNvSpPr>
              <p:nvPr/>
            </p:nvSpPr>
            <p:spPr bwMode="auto">
              <a:xfrm>
                <a:off x="2865" y="1587"/>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300" name="Oval 9758"/>
              <p:cNvSpPr>
                <a:spLocks noChangeArrowheads="1"/>
              </p:cNvSpPr>
              <p:nvPr/>
            </p:nvSpPr>
            <p:spPr bwMode="auto">
              <a:xfrm>
                <a:off x="2871" y="1569"/>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301" name="Oval 9759"/>
              <p:cNvSpPr>
                <a:spLocks noChangeArrowheads="1"/>
              </p:cNvSpPr>
              <p:nvPr/>
            </p:nvSpPr>
            <p:spPr bwMode="auto">
              <a:xfrm>
                <a:off x="2871" y="1539"/>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302" name="Oval 9760"/>
              <p:cNvSpPr>
                <a:spLocks noChangeArrowheads="1"/>
              </p:cNvSpPr>
              <p:nvPr/>
            </p:nvSpPr>
            <p:spPr bwMode="auto">
              <a:xfrm>
                <a:off x="2877" y="1497"/>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303" name="Oval 9761"/>
              <p:cNvSpPr>
                <a:spLocks noChangeArrowheads="1"/>
              </p:cNvSpPr>
              <p:nvPr/>
            </p:nvSpPr>
            <p:spPr bwMode="auto">
              <a:xfrm>
                <a:off x="2877" y="1473"/>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304" name="Oval 9762"/>
              <p:cNvSpPr>
                <a:spLocks noChangeArrowheads="1"/>
              </p:cNvSpPr>
              <p:nvPr/>
            </p:nvSpPr>
            <p:spPr bwMode="auto">
              <a:xfrm>
                <a:off x="2883" y="1425"/>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305" name="Oval 9763"/>
              <p:cNvSpPr>
                <a:spLocks noChangeArrowheads="1"/>
              </p:cNvSpPr>
              <p:nvPr/>
            </p:nvSpPr>
            <p:spPr bwMode="auto">
              <a:xfrm>
                <a:off x="2889" y="1395"/>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306" name="Oval 9764"/>
              <p:cNvSpPr>
                <a:spLocks noChangeArrowheads="1"/>
              </p:cNvSpPr>
              <p:nvPr/>
            </p:nvSpPr>
            <p:spPr bwMode="auto">
              <a:xfrm>
                <a:off x="2889" y="1377"/>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307" name="Oval 9765"/>
              <p:cNvSpPr>
                <a:spLocks noChangeArrowheads="1"/>
              </p:cNvSpPr>
              <p:nvPr/>
            </p:nvSpPr>
            <p:spPr bwMode="auto">
              <a:xfrm>
                <a:off x="2895" y="1425"/>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308" name="Oval 9766"/>
              <p:cNvSpPr>
                <a:spLocks noChangeArrowheads="1"/>
              </p:cNvSpPr>
              <p:nvPr/>
            </p:nvSpPr>
            <p:spPr bwMode="auto">
              <a:xfrm>
                <a:off x="2895" y="1467"/>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309" name="Oval 9767"/>
              <p:cNvSpPr>
                <a:spLocks noChangeArrowheads="1"/>
              </p:cNvSpPr>
              <p:nvPr/>
            </p:nvSpPr>
            <p:spPr bwMode="auto">
              <a:xfrm>
                <a:off x="2901" y="1503"/>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310" name="Oval 9768"/>
              <p:cNvSpPr>
                <a:spLocks noChangeArrowheads="1"/>
              </p:cNvSpPr>
              <p:nvPr/>
            </p:nvSpPr>
            <p:spPr bwMode="auto">
              <a:xfrm>
                <a:off x="2901" y="1545"/>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311" name="Oval 9769"/>
              <p:cNvSpPr>
                <a:spLocks noChangeArrowheads="1"/>
              </p:cNvSpPr>
              <p:nvPr/>
            </p:nvSpPr>
            <p:spPr bwMode="auto">
              <a:xfrm>
                <a:off x="2907" y="1551"/>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312" name="Oval 9770"/>
              <p:cNvSpPr>
                <a:spLocks noChangeArrowheads="1"/>
              </p:cNvSpPr>
              <p:nvPr/>
            </p:nvSpPr>
            <p:spPr bwMode="auto">
              <a:xfrm>
                <a:off x="2907" y="1557"/>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313" name="Oval 9771"/>
              <p:cNvSpPr>
                <a:spLocks noChangeArrowheads="1"/>
              </p:cNvSpPr>
              <p:nvPr/>
            </p:nvSpPr>
            <p:spPr bwMode="auto">
              <a:xfrm>
                <a:off x="2913" y="1545"/>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314" name="Oval 9772"/>
              <p:cNvSpPr>
                <a:spLocks noChangeArrowheads="1"/>
              </p:cNvSpPr>
              <p:nvPr/>
            </p:nvSpPr>
            <p:spPr bwMode="auto">
              <a:xfrm>
                <a:off x="2919" y="1551"/>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315" name="Oval 9773"/>
              <p:cNvSpPr>
                <a:spLocks noChangeArrowheads="1"/>
              </p:cNvSpPr>
              <p:nvPr/>
            </p:nvSpPr>
            <p:spPr bwMode="auto">
              <a:xfrm>
                <a:off x="2919" y="1617"/>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316" name="Oval 9774"/>
              <p:cNvSpPr>
                <a:spLocks noChangeArrowheads="1"/>
              </p:cNvSpPr>
              <p:nvPr/>
            </p:nvSpPr>
            <p:spPr bwMode="auto">
              <a:xfrm>
                <a:off x="2925" y="1623"/>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317" name="Oval 9775"/>
              <p:cNvSpPr>
                <a:spLocks noChangeArrowheads="1"/>
              </p:cNvSpPr>
              <p:nvPr/>
            </p:nvSpPr>
            <p:spPr bwMode="auto">
              <a:xfrm>
                <a:off x="2925" y="1623"/>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318" name="Oval 9776"/>
              <p:cNvSpPr>
                <a:spLocks noChangeArrowheads="1"/>
              </p:cNvSpPr>
              <p:nvPr/>
            </p:nvSpPr>
            <p:spPr bwMode="auto">
              <a:xfrm>
                <a:off x="2931" y="1641"/>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319" name="Oval 9777"/>
              <p:cNvSpPr>
                <a:spLocks noChangeArrowheads="1"/>
              </p:cNvSpPr>
              <p:nvPr/>
            </p:nvSpPr>
            <p:spPr bwMode="auto">
              <a:xfrm>
                <a:off x="2931" y="1641"/>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320" name="Oval 9778"/>
              <p:cNvSpPr>
                <a:spLocks noChangeArrowheads="1"/>
              </p:cNvSpPr>
              <p:nvPr/>
            </p:nvSpPr>
            <p:spPr bwMode="auto">
              <a:xfrm>
                <a:off x="2937" y="1671"/>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321" name="Oval 9779"/>
              <p:cNvSpPr>
                <a:spLocks noChangeArrowheads="1"/>
              </p:cNvSpPr>
              <p:nvPr/>
            </p:nvSpPr>
            <p:spPr bwMode="auto">
              <a:xfrm>
                <a:off x="2937" y="1701"/>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322" name="Oval 9780"/>
              <p:cNvSpPr>
                <a:spLocks noChangeArrowheads="1"/>
              </p:cNvSpPr>
              <p:nvPr/>
            </p:nvSpPr>
            <p:spPr bwMode="auto">
              <a:xfrm>
                <a:off x="2943" y="1707"/>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323" name="Oval 9781"/>
              <p:cNvSpPr>
                <a:spLocks noChangeArrowheads="1"/>
              </p:cNvSpPr>
              <p:nvPr/>
            </p:nvSpPr>
            <p:spPr bwMode="auto">
              <a:xfrm>
                <a:off x="2949" y="1695"/>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324" name="Oval 9782"/>
              <p:cNvSpPr>
                <a:spLocks noChangeArrowheads="1"/>
              </p:cNvSpPr>
              <p:nvPr/>
            </p:nvSpPr>
            <p:spPr bwMode="auto">
              <a:xfrm>
                <a:off x="2949" y="1677"/>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325" name="Oval 9783"/>
              <p:cNvSpPr>
                <a:spLocks noChangeArrowheads="1"/>
              </p:cNvSpPr>
              <p:nvPr/>
            </p:nvSpPr>
            <p:spPr bwMode="auto">
              <a:xfrm>
                <a:off x="2955" y="1653"/>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326" name="Oval 9784"/>
              <p:cNvSpPr>
                <a:spLocks noChangeArrowheads="1"/>
              </p:cNvSpPr>
              <p:nvPr/>
            </p:nvSpPr>
            <p:spPr bwMode="auto">
              <a:xfrm>
                <a:off x="2955" y="1623"/>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327" name="Oval 9785"/>
              <p:cNvSpPr>
                <a:spLocks noChangeArrowheads="1"/>
              </p:cNvSpPr>
              <p:nvPr/>
            </p:nvSpPr>
            <p:spPr bwMode="auto">
              <a:xfrm>
                <a:off x="2961" y="1581"/>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328" name="Oval 9786"/>
              <p:cNvSpPr>
                <a:spLocks noChangeArrowheads="1"/>
              </p:cNvSpPr>
              <p:nvPr/>
            </p:nvSpPr>
            <p:spPr bwMode="auto">
              <a:xfrm>
                <a:off x="2961" y="1527"/>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329" name="Oval 9787"/>
              <p:cNvSpPr>
                <a:spLocks noChangeArrowheads="1"/>
              </p:cNvSpPr>
              <p:nvPr/>
            </p:nvSpPr>
            <p:spPr bwMode="auto">
              <a:xfrm>
                <a:off x="2967" y="1491"/>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330" name="Oval 9788"/>
              <p:cNvSpPr>
                <a:spLocks noChangeArrowheads="1"/>
              </p:cNvSpPr>
              <p:nvPr/>
            </p:nvSpPr>
            <p:spPr bwMode="auto">
              <a:xfrm>
                <a:off x="2967" y="1455"/>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331" name="Oval 9789"/>
              <p:cNvSpPr>
                <a:spLocks noChangeArrowheads="1"/>
              </p:cNvSpPr>
              <p:nvPr/>
            </p:nvSpPr>
            <p:spPr bwMode="auto">
              <a:xfrm>
                <a:off x="2973" y="1419"/>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332" name="Oval 9790"/>
              <p:cNvSpPr>
                <a:spLocks noChangeArrowheads="1"/>
              </p:cNvSpPr>
              <p:nvPr/>
            </p:nvSpPr>
            <p:spPr bwMode="auto">
              <a:xfrm>
                <a:off x="2973" y="1389"/>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333" name="Oval 9791"/>
              <p:cNvSpPr>
                <a:spLocks noChangeArrowheads="1"/>
              </p:cNvSpPr>
              <p:nvPr/>
            </p:nvSpPr>
            <p:spPr bwMode="auto">
              <a:xfrm>
                <a:off x="2979" y="1395"/>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334" name="Oval 9792"/>
              <p:cNvSpPr>
                <a:spLocks noChangeArrowheads="1"/>
              </p:cNvSpPr>
              <p:nvPr/>
            </p:nvSpPr>
            <p:spPr bwMode="auto">
              <a:xfrm>
                <a:off x="2985" y="1413"/>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335" name="Oval 9793"/>
              <p:cNvSpPr>
                <a:spLocks noChangeArrowheads="1"/>
              </p:cNvSpPr>
              <p:nvPr/>
            </p:nvSpPr>
            <p:spPr bwMode="auto">
              <a:xfrm>
                <a:off x="2985" y="1443"/>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336" name="Oval 9794"/>
              <p:cNvSpPr>
                <a:spLocks noChangeArrowheads="1"/>
              </p:cNvSpPr>
              <p:nvPr/>
            </p:nvSpPr>
            <p:spPr bwMode="auto">
              <a:xfrm>
                <a:off x="2991" y="1461"/>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337" name="Oval 9795"/>
              <p:cNvSpPr>
                <a:spLocks noChangeArrowheads="1"/>
              </p:cNvSpPr>
              <p:nvPr/>
            </p:nvSpPr>
            <p:spPr bwMode="auto">
              <a:xfrm>
                <a:off x="2991" y="1461"/>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338" name="Oval 9796"/>
              <p:cNvSpPr>
                <a:spLocks noChangeArrowheads="1"/>
              </p:cNvSpPr>
              <p:nvPr/>
            </p:nvSpPr>
            <p:spPr bwMode="auto">
              <a:xfrm>
                <a:off x="2997" y="1461"/>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339" name="Oval 9797"/>
              <p:cNvSpPr>
                <a:spLocks noChangeArrowheads="1"/>
              </p:cNvSpPr>
              <p:nvPr/>
            </p:nvSpPr>
            <p:spPr bwMode="auto">
              <a:xfrm>
                <a:off x="2997" y="1467"/>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340" name="Oval 9798"/>
              <p:cNvSpPr>
                <a:spLocks noChangeArrowheads="1"/>
              </p:cNvSpPr>
              <p:nvPr/>
            </p:nvSpPr>
            <p:spPr bwMode="auto">
              <a:xfrm>
                <a:off x="3003" y="1455"/>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341" name="Oval 9799"/>
              <p:cNvSpPr>
                <a:spLocks noChangeArrowheads="1"/>
              </p:cNvSpPr>
              <p:nvPr/>
            </p:nvSpPr>
            <p:spPr bwMode="auto">
              <a:xfrm>
                <a:off x="3003" y="1443"/>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342" name="Oval 9800"/>
              <p:cNvSpPr>
                <a:spLocks noChangeArrowheads="1"/>
              </p:cNvSpPr>
              <p:nvPr/>
            </p:nvSpPr>
            <p:spPr bwMode="auto">
              <a:xfrm>
                <a:off x="3009" y="1443"/>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343" name="Oval 9801"/>
              <p:cNvSpPr>
                <a:spLocks noChangeArrowheads="1"/>
              </p:cNvSpPr>
              <p:nvPr/>
            </p:nvSpPr>
            <p:spPr bwMode="auto">
              <a:xfrm>
                <a:off x="3015" y="1467"/>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344" name="Oval 9802"/>
              <p:cNvSpPr>
                <a:spLocks noChangeArrowheads="1"/>
              </p:cNvSpPr>
              <p:nvPr/>
            </p:nvSpPr>
            <p:spPr bwMode="auto">
              <a:xfrm>
                <a:off x="3015" y="1473"/>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345" name="Oval 9803"/>
              <p:cNvSpPr>
                <a:spLocks noChangeArrowheads="1"/>
              </p:cNvSpPr>
              <p:nvPr/>
            </p:nvSpPr>
            <p:spPr bwMode="auto">
              <a:xfrm>
                <a:off x="3021" y="1503"/>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346" name="Oval 9804"/>
              <p:cNvSpPr>
                <a:spLocks noChangeArrowheads="1"/>
              </p:cNvSpPr>
              <p:nvPr/>
            </p:nvSpPr>
            <p:spPr bwMode="auto">
              <a:xfrm>
                <a:off x="3021" y="1521"/>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347" name="Oval 9805"/>
              <p:cNvSpPr>
                <a:spLocks noChangeArrowheads="1"/>
              </p:cNvSpPr>
              <p:nvPr/>
            </p:nvSpPr>
            <p:spPr bwMode="auto">
              <a:xfrm>
                <a:off x="3027" y="1563"/>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348" name="Oval 9806"/>
              <p:cNvSpPr>
                <a:spLocks noChangeArrowheads="1"/>
              </p:cNvSpPr>
              <p:nvPr/>
            </p:nvSpPr>
            <p:spPr bwMode="auto">
              <a:xfrm>
                <a:off x="3027" y="1581"/>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349" name="Oval 9807"/>
              <p:cNvSpPr>
                <a:spLocks noChangeArrowheads="1"/>
              </p:cNvSpPr>
              <p:nvPr/>
            </p:nvSpPr>
            <p:spPr bwMode="auto">
              <a:xfrm>
                <a:off x="3033" y="1605"/>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350" name="Oval 9808"/>
              <p:cNvSpPr>
                <a:spLocks noChangeArrowheads="1"/>
              </p:cNvSpPr>
              <p:nvPr/>
            </p:nvSpPr>
            <p:spPr bwMode="auto">
              <a:xfrm>
                <a:off x="3033" y="1599"/>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351" name="Oval 9809"/>
              <p:cNvSpPr>
                <a:spLocks noChangeArrowheads="1"/>
              </p:cNvSpPr>
              <p:nvPr/>
            </p:nvSpPr>
            <p:spPr bwMode="auto">
              <a:xfrm>
                <a:off x="3039" y="1617"/>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352" name="Oval 9810"/>
              <p:cNvSpPr>
                <a:spLocks noChangeArrowheads="1"/>
              </p:cNvSpPr>
              <p:nvPr/>
            </p:nvSpPr>
            <p:spPr bwMode="auto">
              <a:xfrm>
                <a:off x="3045" y="1611"/>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353" name="Oval 9811"/>
              <p:cNvSpPr>
                <a:spLocks noChangeArrowheads="1"/>
              </p:cNvSpPr>
              <p:nvPr/>
            </p:nvSpPr>
            <p:spPr bwMode="auto">
              <a:xfrm>
                <a:off x="3045" y="1617"/>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354" name="Oval 9812"/>
              <p:cNvSpPr>
                <a:spLocks noChangeArrowheads="1"/>
              </p:cNvSpPr>
              <p:nvPr/>
            </p:nvSpPr>
            <p:spPr bwMode="auto">
              <a:xfrm>
                <a:off x="3051" y="1623"/>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355" name="Oval 9813"/>
              <p:cNvSpPr>
                <a:spLocks noChangeArrowheads="1"/>
              </p:cNvSpPr>
              <p:nvPr/>
            </p:nvSpPr>
            <p:spPr bwMode="auto">
              <a:xfrm>
                <a:off x="3051" y="1647"/>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356" name="Oval 9814"/>
              <p:cNvSpPr>
                <a:spLocks noChangeArrowheads="1"/>
              </p:cNvSpPr>
              <p:nvPr/>
            </p:nvSpPr>
            <p:spPr bwMode="auto">
              <a:xfrm>
                <a:off x="3057" y="1671"/>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357" name="Oval 9815"/>
              <p:cNvSpPr>
                <a:spLocks noChangeArrowheads="1"/>
              </p:cNvSpPr>
              <p:nvPr/>
            </p:nvSpPr>
            <p:spPr bwMode="auto">
              <a:xfrm>
                <a:off x="3057" y="1689"/>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358" name="Oval 9816"/>
              <p:cNvSpPr>
                <a:spLocks noChangeArrowheads="1"/>
              </p:cNvSpPr>
              <p:nvPr/>
            </p:nvSpPr>
            <p:spPr bwMode="auto">
              <a:xfrm>
                <a:off x="3063" y="1719"/>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359" name="Oval 9817"/>
              <p:cNvSpPr>
                <a:spLocks noChangeArrowheads="1"/>
              </p:cNvSpPr>
              <p:nvPr/>
            </p:nvSpPr>
            <p:spPr bwMode="auto">
              <a:xfrm>
                <a:off x="3063" y="1731"/>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360" name="Oval 9818"/>
              <p:cNvSpPr>
                <a:spLocks noChangeArrowheads="1"/>
              </p:cNvSpPr>
              <p:nvPr/>
            </p:nvSpPr>
            <p:spPr bwMode="auto">
              <a:xfrm>
                <a:off x="3069" y="1743"/>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361" name="Oval 9819"/>
              <p:cNvSpPr>
                <a:spLocks noChangeArrowheads="1"/>
              </p:cNvSpPr>
              <p:nvPr/>
            </p:nvSpPr>
            <p:spPr bwMode="auto">
              <a:xfrm>
                <a:off x="3069" y="1755"/>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362" name="Oval 9820"/>
              <p:cNvSpPr>
                <a:spLocks noChangeArrowheads="1"/>
              </p:cNvSpPr>
              <p:nvPr/>
            </p:nvSpPr>
            <p:spPr bwMode="auto">
              <a:xfrm>
                <a:off x="3075" y="1743"/>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363" name="Oval 9821"/>
              <p:cNvSpPr>
                <a:spLocks noChangeArrowheads="1"/>
              </p:cNvSpPr>
              <p:nvPr/>
            </p:nvSpPr>
            <p:spPr bwMode="auto">
              <a:xfrm>
                <a:off x="3081" y="1731"/>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364" name="Oval 9822"/>
              <p:cNvSpPr>
                <a:spLocks noChangeArrowheads="1"/>
              </p:cNvSpPr>
              <p:nvPr/>
            </p:nvSpPr>
            <p:spPr bwMode="auto">
              <a:xfrm>
                <a:off x="3081" y="1707"/>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365" name="Oval 9823"/>
              <p:cNvSpPr>
                <a:spLocks noChangeArrowheads="1"/>
              </p:cNvSpPr>
              <p:nvPr/>
            </p:nvSpPr>
            <p:spPr bwMode="auto">
              <a:xfrm>
                <a:off x="3087" y="1689"/>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366" name="Oval 9824"/>
              <p:cNvSpPr>
                <a:spLocks noChangeArrowheads="1"/>
              </p:cNvSpPr>
              <p:nvPr/>
            </p:nvSpPr>
            <p:spPr bwMode="auto">
              <a:xfrm>
                <a:off x="3087" y="1701"/>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367" name="Oval 9825"/>
              <p:cNvSpPr>
                <a:spLocks noChangeArrowheads="1"/>
              </p:cNvSpPr>
              <p:nvPr/>
            </p:nvSpPr>
            <p:spPr bwMode="auto">
              <a:xfrm>
                <a:off x="3093" y="1719"/>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368" name="Oval 9826"/>
              <p:cNvSpPr>
                <a:spLocks noChangeArrowheads="1"/>
              </p:cNvSpPr>
              <p:nvPr/>
            </p:nvSpPr>
            <p:spPr bwMode="auto">
              <a:xfrm>
                <a:off x="3093" y="1749"/>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369" name="Oval 9827"/>
              <p:cNvSpPr>
                <a:spLocks noChangeArrowheads="1"/>
              </p:cNvSpPr>
              <p:nvPr/>
            </p:nvSpPr>
            <p:spPr bwMode="auto">
              <a:xfrm>
                <a:off x="3099" y="1767"/>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370" name="Oval 9828"/>
              <p:cNvSpPr>
                <a:spLocks noChangeArrowheads="1"/>
              </p:cNvSpPr>
              <p:nvPr/>
            </p:nvSpPr>
            <p:spPr bwMode="auto">
              <a:xfrm>
                <a:off x="3099" y="1773"/>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371" name="Oval 9829"/>
              <p:cNvSpPr>
                <a:spLocks noChangeArrowheads="1"/>
              </p:cNvSpPr>
              <p:nvPr/>
            </p:nvSpPr>
            <p:spPr bwMode="auto">
              <a:xfrm>
                <a:off x="3105" y="1785"/>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372" name="Oval 9830"/>
              <p:cNvSpPr>
                <a:spLocks noChangeArrowheads="1"/>
              </p:cNvSpPr>
              <p:nvPr/>
            </p:nvSpPr>
            <p:spPr bwMode="auto">
              <a:xfrm>
                <a:off x="3111" y="1791"/>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373" name="Oval 9831"/>
              <p:cNvSpPr>
                <a:spLocks noChangeArrowheads="1"/>
              </p:cNvSpPr>
              <p:nvPr/>
            </p:nvSpPr>
            <p:spPr bwMode="auto">
              <a:xfrm>
                <a:off x="3111" y="1791"/>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374" name="Oval 9832"/>
              <p:cNvSpPr>
                <a:spLocks noChangeArrowheads="1"/>
              </p:cNvSpPr>
              <p:nvPr/>
            </p:nvSpPr>
            <p:spPr bwMode="auto">
              <a:xfrm>
                <a:off x="3117" y="1779"/>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375" name="Oval 9833"/>
              <p:cNvSpPr>
                <a:spLocks noChangeArrowheads="1"/>
              </p:cNvSpPr>
              <p:nvPr/>
            </p:nvSpPr>
            <p:spPr bwMode="auto">
              <a:xfrm>
                <a:off x="3117" y="1755"/>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376" name="Oval 9834"/>
              <p:cNvSpPr>
                <a:spLocks noChangeArrowheads="1"/>
              </p:cNvSpPr>
              <p:nvPr/>
            </p:nvSpPr>
            <p:spPr bwMode="auto">
              <a:xfrm>
                <a:off x="3123" y="1743"/>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377" name="Oval 9835"/>
              <p:cNvSpPr>
                <a:spLocks noChangeArrowheads="1"/>
              </p:cNvSpPr>
              <p:nvPr/>
            </p:nvSpPr>
            <p:spPr bwMode="auto">
              <a:xfrm>
                <a:off x="3123" y="1725"/>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378" name="Oval 9836"/>
              <p:cNvSpPr>
                <a:spLocks noChangeArrowheads="1"/>
              </p:cNvSpPr>
              <p:nvPr/>
            </p:nvSpPr>
            <p:spPr bwMode="auto">
              <a:xfrm>
                <a:off x="3129" y="1719"/>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379" name="Oval 9837"/>
              <p:cNvSpPr>
                <a:spLocks noChangeArrowheads="1"/>
              </p:cNvSpPr>
              <p:nvPr/>
            </p:nvSpPr>
            <p:spPr bwMode="auto">
              <a:xfrm>
                <a:off x="3129" y="1719"/>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380" name="Oval 9838"/>
              <p:cNvSpPr>
                <a:spLocks noChangeArrowheads="1"/>
              </p:cNvSpPr>
              <p:nvPr/>
            </p:nvSpPr>
            <p:spPr bwMode="auto">
              <a:xfrm>
                <a:off x="3135" y="1719"/>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381" name="Oval 9839"/>
              <p:cNvSpPr>
                <a:spLocks noChangeArrowheads="1"/>
              </p:cNvSpPr>
              <p:nvPr/>
            </p:nvSpPr>
            <p:spPr bwMode="auto">
              <a:xfrm>
                <a:off x="3141" y="1749"/>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382" name="Oval 9840"/>
              <p:cNvSpPr>
                <a:spLocks noChangeArrowheads="1"/>
              </p:cNvSpPr>
              <p:nvPr/>
            </p:nvSpPr>
            <p:spPr bwMode="auto">
              <a:xfrm>
                <a:off x="3141" y="1767"/>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383" name="Oval 9841"/>
              <p:cNvSpPr>
                <a:spLocks noChangeArrowheads="1"/>
              </p:cNvSpPr>
              <p:nvPr/>
            </p:nvSpPr>
            <p:spPr bwMode="auto">
              <a:xfrm>
                <a:off x="3147" y="1791"/>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384" name="Oval 9842"/>
              <p:cNvSpPr>
                <a:spLocks noChangeArrowheads="1"/>
              </p:cNvSpPr>
              <p:nvPr/>
            </p:nvSpPr>
            <p:spPr bwMode="auto">
              <a:xfrm>
                <a:off x="3147" y="1791"/>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385" name="Oval 9843"/>
              <p:cNvSpPr>
                <a:spLocks noChangeArrowheads="1"/>
              </p:cNvSpPr>
              <p:nvPr/>
            </p:nvSpPr>
            <p:spPr bwMode="auto">
              <a:xfrm>
                <a:off x="3153" y="1791"/>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386" name="Oval 9844"/>
              <p:cNvSpPr>
                <a:spLocks noChangeArrowheads="1"/>
              </p:cNvSpPr>
              <p:nvPr/>
            </p:nvSpPr>
            <p:spPr bwMode="auto">
              <a:xfrm>
                <a:off x="3153" y="1785"/>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387" name="Oval 9845"/>
              <p:cNvSpPr>
                <a:spLocks noChangeArrowheads="1"/>
              </p:cNvSpPr>
              <p:nvPr/>
            </p:nvSpPr>
            <p:spPr bwMode="auto">
              <a:xfrm>
                <a:off x="3159" y="1773"/>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388" name="Oval 9846"/>
              <p:cNvSpPr>
                <a:spLocks noChangeArrowheads="1"/>
              </p:cNvSpPr>
              <p:nvPr/>
            </p:nvSpPr>
            <p:spPr bwMode="auto">
              <a:xfrm>
                <a:off x="3159" y="1767"/>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389" name="Oval 9847"/>
              <p:cNvSpPr>
                <a:spLocks noChangeArrowheads="1"/>
              </p:cNvSpPr>
              <p:nvPr/>
            </p:nvSpPr>
            <p:spPr bwMode="auto">
              <a:xfrm>
                <a:off x="3165" y="1767"/>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390" name="Oval 9848"/>
              <p:cNvSpPr>
                <a:spLocks noChangeArrowheads="1"/>
              </p:cNvSpPr>
              <p:nvPr/>
            </p:nvSpPr>
            <p:spPr bwMode="auto">
              <a:xfrm>
                <a:off x="3171" y="1767"/>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569" name="Group 10050"/>
            <p:cNvGrpSpPr>
              <a:grpSpLocks/>
            </p:cNvGrpSpPr>
            <p:nvPr/>
          </p:nvGrpSpPr>
          <p:grpSpPr bwMode="auto">
            <a:xfrm>
              <a:off x="5033963" y="1915080"/>
              <a:ext cx="1095375" cy="628650"/>
              <a:chOff x="3171" y="1635"/>
              <a:chExt cx="690" cy="396"/>
            </a:xfrm>
          </p:grpSpPr>
          <p:sp>
            <p:nvSpPr>
              <p:cNvPr id="991" name="Oval 9850"/>
              <p:cNvSpPr>
                <a:spLocks noChangeArrowheads="1"/>
              </p:cNvSpPr>
              <p:nvPr/>
            </p:nvSpPr>
            <p:spPr bwMode="auto">
              <a:xfrm>
                <a:off x="3171" y="1785"/>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92" name="Oval 9851"/>
              <p:cNvSpPr>
                <a:spLocks noChangeArrowheads="1"/>
              </p:cNvSpPr>
              <p:nvPr/>
            </p:nvSpPr>
            <p:spPr bwMode="auto">
              <a:xfrm>
                <a:off x="3177" y="1803"/>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93" name="Oval 9852"/>
              <p:cNvSpPr>
                <a:spLocks noChangeArrowheads="1"/>
              </p:cNvSpPr>
              <p:nvPr/>
            </p:nvSpPr>
            <p:spPr bwMode="auto">
              <a:xfrm>
                <a:off x="3177" y="1821"/>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94" name="Oval 9853"/>
              <p:cNvSpPr>
                <a:spLocks noChangeArrowheads="1"/>
              </p:cNvSpPr>
              <p:nvPr/>
            </p:nvSpPr>
            <p:spPr bwMode="auto">
              <a:xfrm>
                <a:off x="3183" y="1833"/>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95" name="Oval 9854"/>
              <p:cNvSpPr>
                <a:spLocks noChangeArrowheads="1"/>
              </p:cNvSpPr>
              <p:nvPr/>
            </p:nvSpPr>
            <p:spPr bwMode="auto">
              <a:xfrm>
                <a:off x="3183" y="1833"/>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96" name="Oval 9855"/>
              <p:cNvSpPr>
                <a:spLocks noChangeArrowheads="1"/>
              </p:cNvSpPr>
              <p:nvPr/>
            </p:nvSpPr>
            <p:spPr bwMode="auto">
              <a:xfrm>
                <a:off x="3189" y="1833"/>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97" name="Oval 9856"/>
              <p:cNvSpPr>
                <a:spLocks noChangeArrowheads="1"/>
              </p:cNvSpPr>
              <p:nvPr/>
            </p:nvSpPr>
            <p:spPr bwMode="auto">
              <a:xfrm>
                <a:off x="3189" y="1827"/>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98" name="Oval 9857"/>
              <p:cNvSpPr>
                <a:spLocks noChangeArrowheads="1"/>
              </p:cNvSpPr>
              <p:nvPr/>
            </p:nvSpPr>
            <p:spPr bwMode="auto">
              <a:xfrm>
                <a:off x="3195" y="1821"/>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99" name="Oval 9858"/>
              <p:cNvSpPr>
                <a:spLocks noChangeArrowheads="1"/>
              </p:cNvSpPr>
              <p:nvPr/>
            </p:nvSpPr>
            <p:spPr bwMode="auto">
              <a:xfrm>
                <a:off x="3195" y="1809"/>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000" name="Oval 9859"/>
              <p:cNvSpPr>
                <a:spLocks noChangeArrowheads="1"/>
              </p:cNvSpPr>
              <p:nvPr/>
            </p:nvSpPr>
            <p:spPr bwMode="auto">
              <a:xfrm>
                <a:off x="3201" y="1797"/>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001" name="Oval 9860"/>
              <p:cNvSpPr>
                <a:spLocks noChangeArrowheads="1"/>
              </p:cNvSpPr>
              <p:nvPr/>
            </p:nvSpPr>
            <p:spPr bwMode="auto">
              <a:xfrm>
                <a:off x="3207" y="1773"/>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002" name="Oval 9861"/>
              <p:cNvSpPr>
                <a:spLocks noChangeArrowheads="1"/>
              </p:cNvSpPr>
              <p:nvPr/>
            </p:nvSpPr>
            <p:spPr bwMode="auto">
              <a:xfrm>
                <a:off x="3207" y="1767"/>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003" name="Oval 9862"/>
              <p:cNvSpPr>
                <a:spLocks noChangeArrowheads="1"/>
              </p:cNvSpPr>
              <p:nvPr/>
            </p:nvSpPr>
            <p:spPr bwMode="auto">
              <a:xfrm>
                <a:off x="3213" y="1773"/>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004" name="Oval 9863"/>
              <p:cNvSpPr>
                <a:spLocks noChangeArrowheads="1"/>
              </p:cNvSpPr>
              <p:nvPr/>
            </p:nvSpPr>
            <p:spPr bwMode="auto">
              <a:xfrm>
                <a:off x="3213" y="1785"/>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005" name="Oval 9864"/>
              <p:cNvSpPr>
                <a:spLocks noChangeArrowheads="1"/>
              </p:cNvSpPr>
              <p:nvPr/>
            </p:nvSpPr>
            <p:spPr bwMode="auto">
              <a:xfrm>
                <a:off x="3219" y="1809"/>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006" name="Oval 9865"/>
              <p:cNvSpPr>
                <a:spLocks noChangeArrowheads="1"/>
              </p:cNvSpPr>
              <p:nvPr/>
            </p:nvSpPr>
            <p:spPr bwMode="auto">
              <a:xfrm>
                <a:off x="3219" y="1833"/>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007" name="Oval 9866"/>
              <p:cNvSpPr>
                <a:spLocks noChangeArrowheads="1"/>
              </p:cNvSpPr>
              <p:nvPr/>
            </p:nvSpPr>
            <p:spPr bwMode="auto">
              <a:xfrm>
                <a:off x="3225" y="1851"/>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008" name="Oval 9867"/>
              <p:cNvSpPr>
                <a:spLocks noChangeArrowheads="1"/>
              </p:cNvSpPr>
              <p:nvPr/>
            </p:nvSpPr>
            <p:spPr bwMode="auto">
              <a:xfrm>
                <a:off x="3225" y="1851"/>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009" name="Oval 9868"/>
              <p:cNvSpPr>
                <a:spLocks noChangeArrowheads="1"/>
              </p:cNvSpPr>
              <p:nvPr/>
            </p:nvSpPr>
            <p:spPr bwMode="auto">
              <a:xfrm>
                <a:off x="3231" y="1857"/>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010" name="Oval 9869"/>
              <p:cNvSpPr>
                <a:spLocks noChangeArrowheads="1"/>
              </p:cNvSpPr>
              <p:nvPr/>
            </p:nvSpPr>
            <p:spPr bwMode="auto">
              <a:xfrm>
                <a:off x="3237" y="1857"/>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011" name="Oval 9870"/>
              <p:cNvSpPr>
                <a:spLocks noChangeArrowheads="1"/>
              </p:cNvSpPr>
              <p:nvPr/>
            </p:nvSpPr>
            <p:spPr bwMode="auto">
              <a:xfrm>
                <a:off x="3237" y="1845"/>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012" name="Oval 9871"/>
              <p:cNvSpPr>
                <a:spLocks noChangeArrowheads="1"/>
              </p:cNvSpPr>
              <p:nvPr/>
            </p:nvSpPr>
            <p:spPr bwMode="auto">
              <a:xfrm>
                <a:off x="3243" y="1839"/>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013" name="Oval 9872"/>
              <p:cNvSpPr>
                <a:spLocks noChangeArrowheads="1"/>
              </p:cNvSpPr>
              <p:nvPr/>
            </p:nvSpPr>
            <p:spPr bwMode="auto">
              <a:xfrm>
                <a:off x="3243" y="1839"/>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014" name="Oval 9873"/>
              <p:cNvSpPr>
                <a:spLocks noChangeArrowheads="1"/>
              </p:cNvSpPr>
              <p:nvPr/>
            </p:nvSpPr>
            <p:spPr bwMode="auto">
              <a:xfrm>
                <a:off x="3249" y="1839"/>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015" name="Oval 9874"/>
              <p:cNvSpPr>
                <a:spLocks noChangeArrowheads="1"/>
              </p:cNvSpPr>
              <p:nvPr/>
            </p:nvSpPr>
            <p:spPr bwMode="auto">
              <a:xfrm>
                <a:off x="3249" y="1857"/>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016" name="Oval 9875"/>
              <p:cNvSpPr>
                <a:spLocks noChangeArrowheads="1"/>
              </p:cNvSpPr>
              <p:nvPr/>
            </p:nvSpPr>
            <p:spPr bwMode="auto">
              <a:xfrm>
                <a:off x="3255" y="1869"/>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017" name="Oval 9876"/>
              <p:cNvSpPr>
                <a:spLocks noChangeArrowheads="1"/>
              </p:cNvSpPr>
              <p:nvPr/>
            </p:nvSpPr>
            <p:spPr bwMode="auto">
              <a:xfrm>
                <a:off x="3255" y="1887"/>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018" name="Oval 9877"/>
              <p:cNvSpPr>
                <a:spLocks noChangeArrowheads="1"/>
              </p:cNvSpPr>
              <p:nvPr/>
            </p:nvSpPr>
            <p:spPr bwMode="auto">
              <a:xfrm>
                <a:off x="3261" y="1905"/>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019" name="Oval 9878"/>
              <p:cNvSpPr>
                <a:spLocks noChangeArrowheads="1"/>
              </p:cNvSpPr>
              <p:nvPr/>
            </p:nvSpPr>
            <p:spPr bwMode="auto">
              <a:xfrm>
                <a:off x="3267" y="1917"/>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020" name="Oval 9879"/>
              <p:cNvSpPr>
                <a:spLocks noChangeArrowheads="1"/>
              </p:cNvSpPr>
              <p:nvPr/>
            </p:nvSpPr>
            <p:spPr bwMode="auto">
              <a:xfrm>
                <a:off x="3267" y="1923"/>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021" name="Oval 9880"/>
              <p:cNvSpPr>
                <a:spLocks noChangeArrowheads="1"/>
              </p:cNvSpPr>
              <p:nvPr/>
            </p:nvSpPr>
            <p:spPr bwMode="auto">
              <a:xfrm>
                <a:off x="3273" y="1917"/>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022" name="Oval 9881"/>
              <p:cNvSpPr>
                <a:spLocks noChangeArrowheads="1"/>
              </p:cNvSpPr>
              <p:nvPr/>
            </p:nvSpPr>
            <p:spPr bwMode="auto">
              <a:xfrm>
                <a:off x="3273" y="1905"/>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023" name="Oval 9882"/>
              <p:cNvSpPr>
                <a:spLocks noChangeArrowheads="1"/>
              </p:cNvSpPr>
              <p:nvPr/>
            </p:nvSpPr>
            <p:spPr bwMode="auto">
              <a:xfrm>
                <a:off x="3279" y="1887"/>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024" name="Oval 9883"/>
              <p:cNvSpPr>
                <a:spLocks noChangeArrowheads="1"/>
              </p:cNvSpPr>
              <p:nvPr/>
            </p:nvSpPr>
            <p:spPr bwMode="auto">
              <a:xfrm>
                <a:off x="3279" y="1869"/>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025" name="Oval 9884"/>
              <p:cNvSpPr>
                <a:spLocks noChangeArrowheads="1"/>
              </p:cNvSpPr>
              <p:nvPr/>
            </p:nvSpPr>
            <p:spPr bwMode="auto">
              <a:xfrm>
                <a:off x="3285" y="1851"/>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026" name="Oval 9885"/>
              <p:cNvSpPr>
                <a:spLocks noChangeArrowheads="1"/>
              </p:cNvSpPr>
              <p:nvPr/>
            </p:nvSpPr>
            <p:spPr bwMode="auto">
              <a:xfrm>
                <a:off x="3285" y="1833"/>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027" name="Oval 9886"/>
              <p:cNvSpPr>
                <a:spLocks noChangeArrowheads="1"/>
              </p:cNvSpPr>
              <p:nvPr/>
            </p:nvSpPr>
            <p:spPr bwMode="auto">
              <a:xfrm>
                <a:off x="3291" y="1833"/>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028" name="Oval 9887"/>
              <p:cNvSpPr>
                <a:spLocks noChangeArrowheads="1"/>
              </p:cNvSpPr>
              <p:nvPr/>
            </p:nvSpPr>
            <p:spPr bwMode="auto">
              <a:xfrm>
                <a:off x="3291" y="1839"/>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029" name="Oval 9888"/>
              <p:cNvSpPr>
                <a:spLocks noChangeArrowheads="1"/>
              </p:cNvSpPr>
              <p:nvPr/>
            </p:nvSpPr>
            <p:spPr bwMode="auto">
              <a:xfrm>
                <a:off x="3297" y="1851"/>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030" name="Oval 9889"/>
              <p:cNvSpPr>
                <a:spLocks noChangeArrowheads="1"/>
              </p:cNvSpPr>
              <p:nvPr/>
            </p:nvSpPr>
            <p:spPr bwMode="auto">
              <a:xfrm>
                <a:off x="3303" y="1869"/>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031" name="Oval 9890"/>
              <p:cNvSpPr>
                <a:spLocks noChangeArrowheads="1"/>
              </p:cNvSpPr>
              <p:nvPr/>
            </p:nvSpPr>
            <p:spPr bwMode="auto">
              <a:xfrm>
                <a:off x="3303" y="1887"/>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032" name="Oval 9891"/>
              <p:cNvSpPr>
                <a:spLocks noChangeArrowheads="1"/>
              </p:cNvSpPr>
              <p:nvPr/>
            </p:nvSpPr>
            <p:spPr bwMode="auto">
              <a:xfrm>
                <a:off x="3309" y="1887"/>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033" name="Oval 9892"/>
              <p:cNvSpPr>
                <a:spLocks noChangeArrowheads="1"/>
              </p:cNvSpPr>
              <p:nvPr/>
            </p:nvSpPr>
            <p:spPr bwMode="auto">
              <a:xfrm>
                <a:off x="3309" y="1893"/>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034" name="Oval 9893"/>
              <p:cNvSpPr>
                <a:spLocks noChangeArrowheads="1"/>
              </p:cNvSpPr>
              <p:nvPr/>
            </p:nvSpPr>
            <p:spPr bwMode="auto">
              <a:xfrm>
                <a:off x="3315" y="1893"/>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035" name="Oval 9894"/>
              <p:cNvSpPr>
                <a:spLocks noChangeArrowheads="1"/>
              </p:cNvSpPr>
              <p:nvPr/>
            </p:nvSpPr>
            <p:spPr bwMode="auto">
              <a:xfrm>
                <a:off x="3315" y="1887"/>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036" name="Oval 9895"/>
              <p:cNvSpPr>
                <a:spLocks noChangeArrowheads="1"/>
              </p:cNvSpPr>
              <p:nvPr/>
            </p:nvSpPr>
            <p:spPr bwMode="auto">
              <a:xfrm>
                <a:off x="3321" y="1887"/>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037" name="Oval 9896"/>
              <p:cNvSpPr>
                <a:spLocks noChangeArrowheads="1"/>
              </p:cNvSpPr>
              <p:nvPr/>
            </p:nvSpPr>
            <p:spPr bwMode="auto">
              <a:xfrm>
                <a:off x="3321" y="1893"/>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038" name="Oval 9897"/>
              <p:cNvSpPr>
                <a:spLocks noChangeArrowheads="1"/>
              </p:cNvSpPr>
              <p:nvPr/>
            </p:nvSpPr>
            <p:spPr bwMode="auto">
              <a:xfrm>
                <a:off x="3327" y="1893"/>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039" name="Oval 9898"/>
              <p:cNvSpPr>
                <a:spLocks noChangeArrowheads="1"/>
              </p:cNvSpPr>
              <p:nvPr/>
            </p:nvSpPr>
            <p:spPr bwMode="auto">
              <a:xfrm>
                <a:off x="3333" y="1911"/>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040" name="Oval 9899"/>
              <p:cNvSpPr>
                <a:spLocks noChangeArrowheads="1"/>
              </p:cNvSpPr>
              <p:nvPr/>
            </p:nvSpPr>
            <p:spPr bwMode="auto">
              <a:xfrm>
                <a:off x="3333" y="1929"/>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041" name="Oval 9900"/>
              <p:cNvSpPr>
                <a:spLocks noChangeArrowheads="1"/>
              </p:cNvSpPr>
              <p:nvPr/>
            </p:nvSpPr>
            <p:spPr bwMode="auto">
              <a:xfrm>
                <a:off x="3339" y="1941"/>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042" name="Oval 9901"/>
              <p:cNvSpPr>
                <a:spLocks noChangeArrowheads="1"/>
              </p:cNvSpPr>
              <p:nvPr/>
            </p:nvSpPr>
            <p:spPr bwMode="auto">
              <a:xfrm>
                <a:off x="3339" y="1959"/>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043" name="Oval 9902"/>
              <p:cNvSpPr>
                <a:spLocks noChangeArrowheads="1"/>
              </p:cNvSpPr>
              <p:nvPr/>
            </p:nvSpPr>
            <p:spPr bwMode="auto">
              <a:xfrm>
                <a:off x="3345" y="1965"/>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044" name="Oval 9903"/>
              <p:cNvSpPr>
                <a:spLocks noChangeArrowheads="1"/>
              </p:cNvSpPr>
              <p:nvPr/>
            </p:nvSpPr>
            <p:spPr bwMode="auto">
              <a:xfrm>
                <a:off x="3345" y="1971"/>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045" name="Oval 9904"/>
              <p:cNvSpPr>
                <a:spLocks noChangeArrowheads="1"/>
              </p:cNvSpPr>
              <p:nvPr/>
            </p:nvSpPr>
            <p:spPr bwMode="auto">
              <a:xfrm>
                <a:off x="3351" y="1971"/>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046" name="Oval 9905"/>
              <p:cNvSpPr>
                <a:spLocks noChangeArrowheads="1"/>
              </p:cNvSpPr>
              <p:nvPr/>
            </p:nvSpPr>
            <p:spPr bwMode="auto">
              <a:xfrm>
                <a:off x="3351" y="1959"/>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047" name="Oval 9906"/>
              <p:cNvSpPr>
                <a:spLocks noChangeArrowheads="1"/>
              </p:cNvSpPr>
              <p:nvPr/>
            </p:nvSpPr>
            <p:spPr bwMode="auto">
              <a:xfrm>
                <a:off x="3357" y="1947"/>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048" name="Oval 9907"/>
              <p:cNvSpPr>
                <a:spLocks noChangeArrowheads="1"/>
              </p:cNvSpPr>
              <p:nvPr/>
            </p:nvSpPr>
            <p:spPr bwMode="auto">
              <a:xfrm>
                <a:off x="3363" y="1929"/>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049" name="Oval 9908"/>
              <p:cNvSpPr>
                <a:spLocks noChangeArrowheads="1"/>
              </p:cNvSpPr>
              <p:nvPr/>
            </p:nvSpPr>
            <p:spPr bwMode="auto">
              <a:xfrm>
                <a:off x="3363" y="1911"/>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050" name="Oval 9909"/>
              <p:cNvSpPr>
                <a:spLocks noChangeArrowheads="1"/>
              </p:cNvSpPr>
              <p:nvPr/>
            </p:nvSpPr>
            <p:spPr bwMode="auto">
              <a:xfrm>
                <a:off x="3369" y="1893"/>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051" name="Oval 9910"/>
              <p:cNvSpPr>
                <a:spLocks noChangeArrowheads="1"/>
              </p:cNvSpPr>
              <p:nvPr/>
            </p:nvSpPr>
            <p:spPr bwMode="auto">
              <a:xfrm>
                <a:off x="3369" y="1881"/>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052" name="Oval 9911"/>
              <p:cNvSpPr>
                <a:spLocks noChangeArrowheads="1"/>
              </p:cNvSpPr>
              <p:nvPr/>
            </p:nvSpPr>
            <p:spPr bwMode="auto">
              <a:xfrm>
                <a:off x="3375" y="1881"/>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053" name="Oval 9912"/>
              <p:cNvSpPr>
                <a:spLocks noChangeArrowheads="1"/>
              </p:cNvSpPr>
              <p:nvPr/>
            </p:nvSpPr>
            <p:spPr bwMode="auto">
              <a:xfrm>
                <a:off x="3375" y="1887"/>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054" name="Oval 9913"/>
              <p:cNvSpPr>
                <a:spLocks noChangeArrowheads="1"/>
              </p:cNvSpPr>
              <p:nvPr/>
            </p:nvSpPr>
            <p:spPr bwMode="auto">
              <a:xfrm>
                <a:off x="3381" y="1899"/>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055" name="Oval 9914"/>
              <p:cNvSpPr>
                <a:spLocks noChangeArrowheads="1"/>
              </p:cNvSpPr>
              <p:nvPr/>
            </p:nvSpPr>
            <p:spPr bwMode="auto">
              <a:xfrm>
                <a:off x="3381" y="1911"/>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056" name="Oval 9915"/>
              <p:cNvSpPr>
                <a:spLocks noChangeArrowheads="1"/>
              </p:cNvSpPr>
              <p:nvPr/>
            </p:nvSpPr>
            <p:spPr bwMode="auto">
              <a:xfrm>
                <a:off x="3387" y="1917"/>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057" name="Oval 9916"/>
              <p:cNvSpPr>
                <a:spLocks noChangeArrowheads="1"/>
              </p:cNvSpPr>
              <p:nvPr/>
            </p:nvSpPr>
            <p:spPr bwMode="auto">
              <a:xfrm>
                <a:off x="3393" y="1917"/>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058" name="Oval 9917"/>
              <p:cNvSpPr>
                <a:spLocks noChangeArrowheads="1"/>
              </p:cNvSpPr>
              <p:nvPr/>
            </p:nvSpPr>
            <p:spPr bwMode="auto">
              <a:xfrm>
                <a:off x="3393" y="1917"/>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059" name="Oval 9918"/>
              <p:cNvSpPr>
                <a:spLocks noChangeArrowheads="1"/>
              </p:cNvSpPr>
              <p:nvPr/>
            </p:nvSpPr>
            <p:spPr bwMode="auto">
              <a:xfrm>
                <a:off x="3399" y="1905"/>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060" name="Oval 9919"/>
              <p:cNvSpPr>
                <a:spLocks noChangeArrowheads="1"/>
              </p:cNvSpPr>
              <p:nvPr/>
            </p:nvSpPr>
            <p:spPr bwMode="auto">
              <a:xfrm>
                <a:off x="3399" y="1905"/>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061" name="Oval 9920"/>
              <p:cNvSpPr>
                <a:spLocks noChangeArrowheads="1"/>
              </p:cNvSpPr>
              <p:nvPr/>
            </p:nvSpPr>
            <p:spPr bwMode="auto">
              <a:xfrm>
                <a:off x="3405" y="1899"/>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062" name="Oval 9921"/>
              <p:cNvSpPr>
                <a:spLocks noChangeArrowheads="1"/>
              </p:cNvSpPr>
              <p:nvPr/>
            </p:nvSpPr>
            <p:spPr bwMode="auto">
              <a:xfrm>
                <a:off x="3405" y="1893"/>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063" name="Oval 9922"/>
              <p:cNvSpPr>
                <a:spLocks noChangeArrowheads="1"/>
              </p:cNvSpPr>
              <p:nvPr/>
            </p:nvSpPr>
            <p:spPr bwMode="auto">
              <a:xfrm>
                <a:off x="3411" y="1893"/>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064" name="Oval 9923"/>
              <p:cNvSpPr>
                <a:spLocks noChangeArrowheads="1"/>
              </p:cNvSpPr>
              <p:nvPr/>
            </p:nvSpPr>
            <p:spPr bwMode="auto">
              <a:xfrm>
                <a:off x="3411" y="1905"/>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065" name="Oval 9924"/>
              <p:cNvSpPr>
                <a:spLocks noChangeArrowheads="1"/>
              </p:cNvSpPr>
              <p:nvPr/>
            </p:nvSpPr>
            <p:spPr bwMode="auto">
              <a:xfrm>
                <a:off x="3417" y="1905"/>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066" name="Oval 9925"/>
              <p:cNvSpPr>
                <a:spLocks noChangeArrowheads="1"/>
              </p:cNvSpPr>
              <p:nvPr/>
            </p:nvSpPr>
            <p:spPr bwMode="auto">
              <a:xfrm>
                <a:off x="3417" y="1911"/>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067" name="Oval 9926"/>
              <p:cNvSpPr>
                <a:spLocks noChangeArrowheads="1"/>
              </p:cNvSpPr>
              <p:nvPr/>
            </p:nvSpPr>
            <p:spPr bwMode="auto">
              <a:xfrm>
                <a:off x="3423" y="1905"/>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068" name="Oval 9927"/>
              <p:cNvSpPr>
                <a:spLocks noChangeArrowheads="1"/>
              </p:cNvSpPr>
              <p:nvPr/>
            </p:nvSpPr>
            <p:spPr bwMode="auto">
              <a:xfrm>
                <a:off x="3429" y="1905"/>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069" name="Oval 9928"/>
              <p:cNvSpPr>
                <a:spLocks noChangeArrowheads="1"/>
              </p:cNvSpPr>
              <p:nvPr/>
            </p:nvSpPr>
            <p:spPr bwMode="auto">
              <a:xfrm>
                <a:off x="3429" y="1887"/>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070" name="Oval 9929"/>
              <p:cNvSpPr>
                <a:spLocks noChangeArrowheads="1"/>
              </p:cNvSpPr>
              <p:nvPr/>
            </p:nvSpPr>
            <p:spPr bwMode="auto">
              <a:xfrm>
                <a:off x="3435" y="1869"/>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071" name="Oval 9930"/>
              <p:cNvSpPr>
                <a:spLocks noChangeArrowheads="1"/>
              </p:cNvSpPr>
              <p:nvPr/>
            </p:nvSpPr>
            <p:spPr bwMode="auto">
              <a:xfrm>
                <a:off x="3435" y="1857"/>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072" name="Oval 9931"/>
              <p:cNvSpPr>
                <a:spLocks noChangeArrowheads="1"/>
              </p:cNvSpPr>
              <p:nvPr/>
            </p:nvSpPr>
            <p:spPr bwMode="auto">
              <a:xfrm>
                <a:off x="3441" y="1833"/>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073" name="Oval 9932"/>
              <p:cNvSpPr>
                <a:spLocks noChangeArrowheads="1"/>
              </p:cNvSpPr>
              <p:nvPr/>
            </p:nvSpPr>
            <p:spPr bwMode="auto">
              <a:xfrm>
                <a:off x="3441" y="1815"/>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074" name="Oval 9933"/>
              <p:cNvSpPr>
                <a:spLocks noChangeArrowheads="1"/>
              </p:cNvSpPr>
              <p:nvPr/>
            </p:nvSpPr>
            <p:spPr bwMode="auto">
              <a:xfrm>
                <a:off x="3447" y="1803"/>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075" name="Oval 9934"/>
              <p:cNvSpPr>
                <a:spLocks noChangeArrowheads="1"/>
              </p:cNvSpPr>
              <p:nvPr/>
            </p:nvSpPr>
            <p:spPr bwMode="auto">
              <a:xfrm>
                <a:off x="3447" y="1785"/>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076" name="Oval 9935"/>
              <p:cNvSpPr>
                <a:spLocks noChangeArrowheads="1"/>
              </p:cNvSpPr>
              <p:nvPr/>
            </p:nvSpPr>
            <p:spPr bwMode="auto">
              <a:xfrm>
                <a:off x="3453" y="1779"/>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077" name="Oval 9936"/>
              <p:cNvSpPr>
                <a:spLocks noChangeArrowheads="1"/>
              </p:cNvSpPr>
              <p:nvPr/>
            </p:nvSpPr>
            <p:spPr bwMode="auto">
              <a:xfrm>
                <a:off x="3459" y="1779"/>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078" name="Oval 9937"/>
              <p:cNvSpPr>
                <a:spLocks noChangeArrowheads="1"/>
              </p:cNvSpPr>
              <p:nvPr/>
            </p:nvSpPr>
            <p:spPr bwMode="auto">
              <a:xfrm>
                <a:off x="3459" y="1785"/>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079" name="Oval 9938"/>
              <p:cNvSpPr>
                <a:spLocks noChangeArrowheads="1"/>
              </p:cNvSpPr>
              <p:nvPr/>
            </p:nvSpPr>
            <p:spPr bwMode="auto">
              <a:xfrm>
                <a:off x="3465" y="1791"/>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080" name="Oval 9939"/>
              <p:cNvSpPr>
                <a:spLocks noChangeArrowheads="1"/>
              </p:cNvSpPr>
              <p:nvPr/>
            </p:nvSpPr>
            <p:spPr bwMode="auto">
              <a:xfrm>
                <a:off x="3465" y="1785"/>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081" name="Oval 9940"/>
              <p:cNvSpPr>
                <a:spLocks noChangeArrowheads="1"/>
              </p:cNvSpPr>
              <p:nvPr/>
            </p:nvSpPr>
            <p:spPr bwMode="auto">
              <a:xfrm>
                <a:off x="3471" y="1785"/>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082" name="Oval 9941"/>
              <p:cNvSpPr>
                <a:spLocks noChangeArrowheads="1"/>
              </p:cNvSpPr>
              <p:nvPr/>
            </p:nvSpPr>
            <p:spPr bwMode="auto">
              <a:xfrm>
                <a:off x="3471" y="1779"/>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083" name="Oval 9942"/>
              <p:cNvSpPr>
                <a:spLocks noChangeArrowheads="1"/>
              </p:cNvSpPr>
              <p:nvPr/>
            </p:nvSpPr>
            <p:spPr bwMode="auto">
              <a:xfrm>
                <a:off x="3477" y="1767"/>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084" name="Oval 9943"/>
              <p:cNvSpPr>
                <a:spLocks noChangeArrowheads="1"/>
              </p:cNvSpPr>
              <p:nvPr/>
            </p:nvSpPr>
            <p:spPr bwMode="auto">
              <a:xfrm>
                <a:off x="3477" y="1761"/>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085" name="Oval 9944"/>
              <p:cNvSpPr>
                <a:spLocks noChangeArrowheads="1"/>
              </p:cNvSpPr>
              <p:nvPr/>
            </p:nvSpPr>
            <p:spPr bwMode="auto">
              <a:xfrm>
                <a:off x="3483" y="1755"/>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086" name="Oval 9945"/>
              <p:cNvSpPr>
                <a:spLocks noChangeArrowheads="1"/>
              </p:cNvSpPr>
              <p:nvPr/>
            </p:nvSpPr>
            <p:spPr bwMode="auto">
              <a:xfrm>
                <a:off x="3489" y="1749"/>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087" name="Oval 9946"/>
              <p:cNvSpPr>
                <a:spLocks noChangeArrowheads="1"/>
              </p:cNvSpPr>
              <p:nvPr/>
            </p:nvSpPr>
            <p:spPr bwMode="auto">
              <a:xfrm>
                <a:off x="3489" y="1743"/>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088" name="Oval 9947"/>
              <p:cNvSpPr>
                <a:spLocks noChangeArrowheads="1"/>
              </p:cNvSpPr>
              <p:nvPr/>
            </p:nvSpPr>
            <p:spPr bwMode="auto">
              <a:xfrm>
                <a:off x="3495" y="1743"/>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089" name="Oval 9948"/>
              <p:cNvSpPr>
                <a:spLocks noChangeArrowheads="1"/>
              </p:cNvSpPr>
              <p:nvPr/>
            </p:nvSpPr>
            <p:spPr bwMode="auto">
              <a:xfrm>
                <a:off x="3495" y="1737"/>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090" name="Oval 9949"/>
              <p:cNvSpPr>
                <a:spLocks noChangeArrowheads="1"/>
              </p:cNvSpPr>
              <p:nvPr/>
            </p:nvSpPr>
            <p:spPr bwMode="auto">
              <a:xfrm>
                <a:off x="3501" y="1737"/>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091" name="Oval 9950"/>
              <p:cNvSpPr>
                <a:spLocks noChangeArrowheads="1"/>
              </p:cNvSpPr>
              <p:nvPr/>
            </p:nvSpPr>
            <p:spPr bwMode="auto">
              <a:xfrm>
                <a:off x="3501" y="1737"/>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092" name="Oval 9951"/>
              <p:cNvSpPr>
                <a:spLocks noChangeArrowheads="1"/>
              </p:cNvSpPr>
              <p:nvPr/>
            </p:nvSpPr>
            <p:spPr bwMode="auto">
              <a:xfrm>
                <a:off x="3507" y="1743"/>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093" name="Oval 9952"/>
              <p:cNvSpPr>
                <a:spLocks noChangeArrowheads="1"/>
              </p:cNvSpPr>
              <p:nvPr/>
            </p:nvSpPr>
            <p:spPr bwMode="auto">
              <a:xfrm>
                <a:off x="3507" y="1737"/>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094" name="Oval 9953"/>
              <p:cNvSpPr>
                <a:spLocks noChangeArrowheads="1"/>
              </p:cNvSpPr>
              <p:nvPr/>
            </p:nvSpPr>
            <p:spPr bwMode="auto">
              <a:xfrm>
                <a:off x="3513" y="1731"/>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095" name="Oval 9954"/>
              <p:cNvSpPr>
                <a:spLocks noChangeArrowheads="1"/>
              </p:cNvSpPr>
              <p:nvPr/>
            </p:nvSpPr>
            <p:spPr bwMode="auto">
              <a:xfrm>
                <a:off x="3513" y="1731"/>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096" name="Oval 9955"/>
              <p:cNvSpPr>
                <a:spLocks noChangeArrowheads="1"/>
              </p:cNvSpPr>
              <p:nvPr/>
            </p:nvSpPr>
            <p:spPr bwMode="auto">
              <a:xfrm>
                <a:off x="3519" y="1743"/>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097" name="Oval 9956"/>
              <p:cNvSpPr>
                <a:spLocks noChangeArrowheads="1"/>
              </p:cNvSpPr>
              <p:nvPr/>
            </p:nvSpPr>
            <p:spPr bwMode="auto">
              <a:xfrm>
                <a:off x="3525" y="1725"/>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098" name="Oval 9957"/>
              <p:cNvSpPr>
                <a:spLocks noChangeArrowheads="1"/>
              </p:cNvSpPr>
              <p:nvPr/>
            </p:nvSpPr>
            <p:spPr bwMode="auto">
              <a:xfrm>
                <a:off x="3525" y="1725"/>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099" name="Oval 9958"/>
              <p:cNvSpPr>
                <a:spLocks noChangeArrowheads="1"/>
              </p:cNvSpPr>
              <p:nvPr/>
            </p:nvSpPr>
            <p:spPr bwMode="auto">
              <a:xfrm>
                <a:off x="3531" y="1707"/>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100" name="Oval 9959"/>
              <p:cNvSpPr>
                <a:spLocks noChangeArrowheads="1"/>
              </p:cNvSpPr>
              <p:nvPr/>
            </p:nvSpPr>
            <p:spPr bwMode="auto">
              <a:xfrm>
                <a:off x="3531" y="1689"/>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101" name="Oval 9960"/>
              <p:cNvSpPr>
                <a:spLocks noChangeArrowheads="1"/>
              </p:cNvSpPr>
              <p:nvPr/>
            </p:nvSpPr>
            <p:spPr bwMode="auto">
              <a:xfrm>
                <a:off x="3537" y="1683"/>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102" name="Oval 9961"/>
              <p:cNvSpPr>
                <a:spLocks noChangeArrowheads="1"/>
              </p:cNvSpPr>
              <p:nvPr/>
            </p:nvSpPr>
            <p:spPr bwMode="auto">
              <a:xfrm>
                <a:off x="3537" y="1683"/>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103" name="Oval 9962"/>
              <p:cNvSpPr>
                <a:spLocks noChangeArrowheads="1"/>
              </p:cNvSpPr>
              <p:nvPr/>
            </p:nvSpPr>
            <p:spPr bwMode="auto">
              <a:xfrm>
                <a:off x="3543" y="1671"/>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104" name="Oval 9963"/>
              <p:cNvSpPr>
                <a:spLocks noChangeArrowheads="1"/>
              </p:cNvSpPr>
              <p:nvPr/>
            </p:nvSpPr>
            <p:spPr bwMode="auto">
              <a:xfrm>
                <a:off x="3543" y="1665"/>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105" name="Oval 9964"/>
              <p:cNvSpPr>
                <a:spLocks noChangeArrowheads="1"/>
              </p:cNvSpPr>
              <p:nvPr/>
            </p:nvSpPr>
            <p:spPr bwMode="auto">
              <a:xfrm>
                <a:off x="3549" y="1677"/>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106" name="Oval 9965"/>
              <p:cNvSpPr>
                <a:spLocks noChangeArrowheads="1"/>
              </p:cNvSpPr>
              <p:nvPr/>
            </p:nvSpPr>
            <p:spPr bwMode="auto">
              <a:xfrm>
                <a:off x="3555" y="1677"/>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107" name="Oval 9966"/>
              <p:cNvSpPr>
                <a:spLocks noChangeArrowheads="1"/>
              </p:cNvSpPr>
              <p:nvPr/>
            </p:nvSpPr>
            <p:spPr bwMode="auto">
              <a:xfrm>
                <a:off x="3555" y="1683"/>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108" name="Oval 9967"/>
              <p:cNvSpPr>
                <a:spLocks noChangeArrowheads="1"/>
              </p:cNvSpPr>
              <p:nvPr/>
            </p:nvSpPr>
            <p:spPr bwMode="auto">
              <a:xfrm>
                <a:off x="3561" y="1707"/>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109" name="Oval 9968"/>
              <p:cNvSpPr>
                <a:spLocks noChangeArrowheads="1"/>
              </p:cNvSpPr>
              <p:nvPr/>
            </p:nvSpPr>
            <p:spPr bwMode="auto">
              <a:xfrm>
                <a:off x="3561" y="1713"/>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110" name="Oval 9969"/>
              <p:cNvSpPr>
                <a:spLocks noChangeArrowheads="1"/>
              </p:cNvSpPr>
              <p:nvPr/>
            </p:nvSpPr>
            <p:spPr bwMode="auto">
              <a:xfrm>
                <a:off x="3567" y="1719"/>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111" name="Oval 9970"/>
              <p:cNvSpPr>
                <a:spLocks noChangeArrowheads="1"/>
              </p:cNvSpPr>
              <p:nvPr/>
            </p:nvSpPr>
            <p:spPr bwMode="auto">
              <a:xfrm>
                <a:off x="3567" y="1731"/>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112" name="Oval 9971"/>
              <p:cNvSpPr>
                <a:spLocks noChangeArrowheads="1"/>
              </p:cNvSpPr>
              <p:nvPr/>
            </p:nvSpPr>
            <p:spPr bwMode="auto">
              <a:xfrm>
                <a:off x="3573" y="1761"/>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113" name="Oval 9972"/>
              <p:cNvSpPr>
                <a:spLocks noChangeArrowheads="1"/>
              </p:cNvSpPr>
              <p:nvPr/>
            </p:nvSpPr>
            <p:spPr bwMode="auto">
              <a:xfrm>
                <a:off x="3573" y="1773"/>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114" name="Oval 9973"/>
              <p:cNvSpPr>
                <a:spLocks noChangeArrowheads="1"/>
              </p:cNvSpPr>
              <p:nvPr/>
            </p:nvSpPr>
            <p:spPr bwMode="auto">
              <a:xfrm>
                <a:off x="3579" y="1797"/>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115" name="Oval 9974"/>
              <p:cNvSpPr>
                <a:spLocks noChangeArrowheads="1"/>
              </p:cNvSpPr>
              <p:nvPr/>
            </p:nvSpPr>
            <p:spPr bwMode="auto">
              <a:xfrm>
                <a:off x="3585" y="1821"/>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116" name="Oval 9975"/>
              <p:cNvSpPr>
                <a:spLocks noChangeArrowheads="1"/>
              </p:cNvSpPr>
              <p:nvPr/>
            </p:nvSpPr>
            <p:spPr bwMode="auto">
              <a:xfrm>
                <a:off x="3585" y="1833"/>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117" name="Oval 9976"/>
              <p:cNvSpPr>
                <a:spLocks noChangeArrowheads="1"/>
              </p:cNvSpPr>
              <p:nvPr/>
            </p:nvSpPr>
            <p:spPr bwMode="auto">
              <a:xfrm>
                <a:off x="3591" y="1845"/>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118" name="Oval 9977"/>
              <p:cNvSpPr>
                <a:spLocks noChangeArrowheads="1"/>
              </p:cNvSpPr>
              <p:nvPr/>
            </p:nvSpPr>
            <p:spPr bwMode="auto">
              <a:xfrm>
                <a:off x="3591" y="1845"/>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119" name="Oval 9978"/>
              <p:cNvSpPr>
                <a:spLocks noChangeArrowheads="1"/>
              </p:cNvSpPr>
              <p:nvPr/>
            </p:nvSpPr>
            <p:spPr bwMode="auto">
              <a:xfrm>
                <a:off x="3597" y="1851"/>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120" name="Oval 9979"/>
              <p:cNvSpPr>
                <a:spLocks noChangeArrowheads="1"/>
              </p:cNvSpPr>
              <p:nvPr/>
            </p:nvSpPr>
            <p:spPr bwMode="auto">
              <a:xfrm>
                <a:off x="3597" y="1851"/>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121" name="Oval 9980"/>
              <p:cNvSpPr>
                <a:spLocks noChangeArrowheads="1"/>
              </p:cNvSpPr>
              <p:nvPr/>
            </p:nvSpPr>
            <p:spPr bwMode="auto">
              <a:xfrm>
                <a:off x="3603" y="1845"/>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122" name="Oval 9981"/>
              <p:cNvSpPr>
                <a:spLocks noChangeArrowheads="1"/>
              </p:cNvSpPr>
              <p:nvPr/>
            </p:nvSpPr>
            <p:spPr bwMode="auto">
              <a:xfrm>
                <a:off x="3603" y="1851"/>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123" name="Oval 9982"/>
              <p:cNvSpPr>
                <a:spLocks noChangeArrowheads="1"/>
              </p:cNvSpPr>
              <p:nvPr/>
            </p:nvSpPr>
            <p:spPr bwMode="auto">
              <a:xfrm>
                <a:off x="3609" y="1845"/>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124" name="Oval 9983"/>
              <p:cNvSpPr>
                <a:spLocks noChangeArrowheads="1"/>
              </p:cNvSpPr>
              <p:nvPr/>
            </p:nvSpPr>
            <p:spPr bwMode="auto">
              <a:xfrm>
                <a:off x="3615" y="1845"/>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125" name="Oval 9984"/>
              <p:cNvSpPr>
                <a:spLocks noChangeArrowheads="1"/>
              </p:cNvSpPr>
              <p:nvPr/>
            </p:nvSpPr>
            <p:spPr bwMode="auto">
              <a:xfrm>
                <a:off x="3615" y="1863"/>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126" name="Oval 9985"/>
              <p:cNvSpPr>
                <a:spLocks noChangeArrowheads="1"/>
              </p:cNvSpPr>
              <p:nvPr/>
            </p:nvSpPr>
            <p:spPr bwMode="auto">
              <a:xfrm>
                <a:off x="3621" y="1887"/>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127" name="Oval 9986"/>
              <p:cNvSpPr>
                <a:spLocks noChangeArrowheads="1"/>
              </p:cNvSpPr>
              <p:nvPr/>
            </p:nvSpPr>
            <p:spPr bwMode="auto">
              <a:xfrm>
                <a:off x="3621" y="1905"/>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128" name="Oval 9987"/>
              <p:cNvSpPr>
                <a:spLocks noChangeArrowheads="1"/>
              </p:cNvSpPr>
              <p:nvPr/>
            </p:nvSpPr>
            <p:spPr bwMode="auto">
              <a:xfrm>
                <a:off x="3627" y="1905"/>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129" name="Oval 9988"/>
              <p:cNvSpPr>
                <a:spLocks noChangeArrowheads="1"/>
              </p:cNvSpPr>
              <p:nvPr/>
            </p:nvSpPr>
            <p:spPr bwMode="auto">
              <a:xfrm>
                <a:off x="3627" y="1917"/>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130" name="Oval 9989"/>
              <p:cNvSpPr>
                <a:spLocks noChangeArrowheads="1"/>
              </p:cNvSpPr>
              <p:nvPr/>
            </p:nvSpPr>
            <p:spPr bwMode="auto">
              <a:xfrm>
                <a:off x="3633" y="1917"/>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131" name="Oval 9990"/>
              <p:cNvSpPr>
                <a:spLocks noChangeArrowheads="1"/>
              </p:cNvSpPr>
              <p:nvPr/>
            </p:nvSpPr>
            <p:spPr bwMode="auto">
              <a:xfrm>
                <a:off x="3633" y="1923"/>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132" name="Oval 9991"/>
              <p:cNvSpPr>
                <a:spLocks noChangeArrowheads="1"/>
              </p:cNvSpPr>
              <p:nvPr/>
            </p:nvSpPr>
            <p:spPr bwMode="auto">
              <a:xfrm>
                <a:off x="3639" y="1929"/>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133" name="Oval 9992"/>
              <p:cNvSpPr>
                <a:spLocks noChangeArrowheads="1"/>
              </p:cNvSpPr>
              <p:nvPr/>
            </p:nvSpPr>
            <p:spPr bwMode="auto">
              <a:xfrm>
                <a:off x="3639" y="1929"/>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134" name="Oval 9993"/>
              <p:cNvSpPr>
                <a:spLocks noChangeArrowheads="1"/>
              </p:cNvSpPr>
              <p:nvPr/>
            </p:nvSpPr>
            <p:spPr bwMode="auto">
              <a:xfrm>
                <a:off x="3645" y="1923"/>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135" name="Oval 9994"/>
              <p:cNvSpPr>
                <a:spLocks noChangeArrowheads="1"/>
              </p:cNvSpPr>
              <p:nvPr/>
            </p:nvSpPr>
            <p:spPr bwMode="auto">
              <a:xfrm>
                <a:off x="3651" y="1947"/>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136" name="Oval 9995"/>
              <p:cNvSpPr>
                <a:spLocks noChangeArrowheads="1"/>
              </p:cNvSpPr>
              <p:nvPr/>
            </p:nvSpPr>
            <p:spPr bwMode="auto">
              <a:xfrm>
                <a:off x="3651" y="1959"/>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137" name="Oval 9996"/>
              <p:cNvSpPr>
                <a:spLocks noChangeArrowheads="1"/>
              </p:cNvSpPr>
              <p:nvPr/>
            </p:nvSpPr>
            <p:spPr bwMode="auto">
              <a:xfrm>
                <a:off x="3657" y="1977"/>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138" name="Oval 9997"/>
              <p:cNvSpPr>
                <a:spLocks noChangeArrowheads="1"/>
              </p:cNvSpPr>
              <p:nvPr/>
            </p:nvSpPr>
            <p:spPr bwMode="auto">
              <a:xfrm>
                <a:off x="3657" y="1989"/>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139" name="Oval 9998"/>
              <p:cNvSpPr>
                <a:spLocks noChangeArrowheads="1"/>
              </p:cNvSpPr>
              <p:nvPr/>
            </p:nvSpPr>
            <p:spPr bwMode="auto">
              <a:xfrm>
                <a:off x="3663" y="1995"/>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140" name="Oval 9999"/>
              <p:cNvSpPr>
                <a:spLocks noChangeArrowheads="1"/>
              </p:cNvSpPr>
              <p:nvPr/>
            </p:nvSpPr>
            <p:spPr bwMode="auto">
              <a:xfrm>
                <a:off x="3663" y="2001"/>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141" name="Oval 10000"/>
              <p:cNvSpPr>
                <a:spLocks noChangeArrowheads="1"/>
              </p:cNvSpPr>
              <p:nvPr/>
            </p:nvSpPr>
            <p:spPr bwMode="auto">
              <a:xfrm>
                <a:off x="3669" y="1995"/>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142" name="Oval 10001"/>
              <p:cNvSpPr>
                <a:spLocks noChangeArrowheads="1"/>
              </p:cNvSpPr>
              <p:nvPr/>
            </p:nvSpPr>
            <p:spPr bwMode="auto">
              <a:xfrm>
                <a:off x="3669" y="1983"/>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143" name="Oval 10002"/>
              <p:cNvSpPr>
                <a:spLocks noChangeArrowheads="1"/>
              </p:cNvSpPr>
              <p:nvPr/>
            </p:nvSpPr>
            <p:spPr bwMode="auto">
              <a:xfrm>
                <a:off x="3675" y="1977"/>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144" name="Oval 10003"/>
              <p:cNvSpPr>
                <a:spLocks noChangeArrowheads="1"/>
              </p:cNvSpPr>
              <p:nvPr/>
            </p:nvSpPr>
            <p:spPr bwMode="auto">
              <a:xfrm>
                <a:off x="3681" y="1959"/>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145" name="Oval 10004"/>
              <p:cNvSpPr>
                <a:spLocks noChangeArrowheads="1"/>
              </p:cNvSpPr>
              <p:nvPr/>
            </p:nvSpPr>
            <p:spPr bwMode="auto">
              <a:xfrm>
                <a:off x="3681" y="1941"/>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146" name="Oval 10005"/>
              <p:cNvSpPr>
                <a:spLocks noChangeArrowheads="1"/>
              </p:cNvSpPr>
              <p:nvPr/>
            </p:nvSpPr>
            <p:spPr bwMode="auto">
              <a:xfrm>
                <a:off x="3687" y="1929"/>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147" name="Oval 10006"/>
              <p:cNvSpPr>
                <a:spLocks noChangeArrowheads="1"/>
              </p:cNvSpPr>
              <p:nvPr/>
            </p:nvSpPr>
            <p:spPr bwMode="auto">
              <a:xfrm>
                <a:off x="3687" y="1923"/>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148" name="Oval 10007"/>
              <p:cNvSpPr>
                <a:spLocks noChangeArrowheads="1"/>
              </p:cNvSpPr>
              <p:nvPr/>
            </p:nvSpPr>
            <p:spPr bwMode="auto">
              <a:xfrm>
                <a:off x="3693" y="1917"/>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149" name="Oval 10008"/>
              <p:cNvSpPr>
                <a:spLocks noChangeArrowheads="1"/>
              </p:cNvSpPr>
              <p:nvPr/>
            </p:nvSpPr>
            <p:spPr bwMode="auto">
              <a:xfrm>
                <a:off x="3693" y="1905"/>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150" name="Oval 10009"/>
              <p:cNvSpPr>
                <a:spLocks noChangeArrowheads="1"/>
              </p:cNvSpPr>
              <p:nvPr/>
            </p:nvSpPr>
            <p:spPr bwMode="auto">
              <a:xfrm>
                <a:off x="3699" y="1911"/>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151" name="Oval 10010"/>
              <p:cNvSpPr>
                <a:spLocks noChangeArrowheads="1"/>
              </p:cNvSpPr>
              <p:nvPr/>
            </p:nvSpPr>
            <p:spPr bwMode="auto">
              <a:xfrm>
                <a:off x="3699" y="1917"/>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152" name="Oval 10011"/>
              <p:cNvSpPr>
                <a:spLocks noChangeArrowheads="1"/>
              </p:cNvSpPr>
              <p:nvPr/>
            </p:nvSpPr>
            <p:spPr bwMode="auto">
              <a:xfrm>
                <a:off x="3705" y="1917"/>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153" name="Oval 10012"/>
              <p:cNvSpPr>
                <a:spLocks noChangeArrowheads="1"/>
              </p:cNvSpPr>
              <p:nvPr/>
            </p:nvSpPr>
            <p:spPr bwMode="auto">
              <a:xfrm>
                <a:off x="3711" y="1905"/>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154" name="Oval 10013"/>
              <p:cNvSpPr>
                <a:spLocks noChangeArrowheads="1"/>
              </p:cNvSpPr>
              <p:nvPr/>
            </p:nvSpPr>
            <p:spPr bwMode="auto">
              <a:xfrm>
                <a:off x="3711" y="1893"/>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155" name="Oval 10014"/>
              <p:cNvSpPr>
                <a:spLocks noChangeArrowheads="1"/>
              </p:cNvSpPr>
              <p:nvPr/>
            </p:nvSpPr>
            <p:spPr bwMode="auto">
              <a:xfrm>
                <a:off x="3717" y="1881"/>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156" name="Oval 10015"/>
              <p:cNvSpPr>
                <a:spLocks noChangeArrowheads="1"/>
              </p:cNvSpPr>
              <p:nvPr/>
            </p:nvSpPr>
            <p:spPr bwMode="auto">
              <a:xfrm>
                <a:off x="3717" y="1875"/>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157" name="Oval 10016"/>
              <p:cNvSpPr>
                <a:spLocks noChangeArrowheads="1"/>
              </p:cNvSpPr>
              <p:nvPr/>
            </p:nvSpPr>
            <p:spPr bwMode="auto">
              <a:xfrm>
                <a:off x="3723" y="1869"/>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158" name="Oval 10017"/>
              <p:cNvSpPr>
                <a:spLocks noChangeArrowheads="1"/>
              </p:cNvSpPr>
              <p:nvPr/>
            </p:nvSpPr>
            <p:spPr bwMode="auto">
              <a:xfrm>
                <a:off x="3723" y="1875"/>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159" name="Oval 10018"/>
              <p:cNvSpPr>
                <a:spLocks noChangeArrowheads="1"/>
              </p:cNvSpPr>
              <p:nvPr/>
            </p:nvSpPr>
            <p:spPr bwMode="auto">
              <a:xfrm>
                <a:off x="3729" y="1887"/>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160" name="Oval 10019"/>
              <p:cNvSpPr>
                <a:spLocks noChangeArrowheads="1"/>
              </p:cNvSpPr>
              <p:nvPr/>
            </p:nvSpPr>
            <p:spPr bwMode="auto">
              <a:xfrm>
                <a:off x="3729" y="1893"/>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161" name="Oval 10020"/>
              <p:cNvSpPr>
                <a:spLocks noChangeArrowheads="1"/>
              </p:cNvSpPr>
              <p:nvPr/>
            </p:nvSpPr>
            <p:spPr bwMode="auto">
              <a:xfrm>
                <a:off x="3735" y="1899"/>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162" name="Oval 10021"/>
              <p:cNvSpPr>
                <a:spLocks noChangeArrowheads="1"/>
              </p:cNvSpPr>
              <p:nvPr/>
            </p:nvSpPr>
            <p:spPr bwMode="auto">
              <a:xfrm>
                <a:off x="3735" y="1899"/>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163" name="Oval 10022"/>
              <p:cNvSpPr>
                <a:spLocks noChangeArrowheads="1"/>
              </p:cNvSpPr>
              <p:nvPr/>
            </p:nvSpPr>
            <p:spPr bwMode="auto">
              <a:xfrm>
                <a:off x="3741" y="1899"/>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164" name="Oval 10023"/>
              <p:cNvSpPr>
                <a:spLocks noChangeArrowheads="1"/>
              </p:cNvSpPr>
              <p:nvPr/>
            </p:nvSpPr>
            <p:spPr bwMode="auto">
              <a:xfrm>
                <a:off x="3747" y="1893"/>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165" name="Oval 10024"/>
              <p:cNvSpPr>
                <a:spLocks noChangeArrowheads="1"/>
              </p:cNvSpPr>
              <p:nvPr/>
            </p:nvSpPr>
            <p:spPr bwMode="auto">
              <a:xfrm>
                <a:off x="3747" y="1875"/>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166" name="Oval 10025"/>
              <p:cNvSpPr>
                <a:spLocks noChangeArrowheads="1"/>
              </p:cNvSpPr>
              <p:nvPr/>
            </p:nvSpPr>
            <p:spPr bwMode="auto">
              <a:xfrm>
                <a:off x="3753" y="1851"/>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167" name="Oval 10026"/>
              <p:cNvSpPr>
                <a:spLocks noChangeArrowheads="1"/>
              </p:cNvSpPr>
              <p:nvPr/>
            </p:nvSpPr>
            <p:spPr bwMode="auto">
              <a:xfrm>
                <a:off x="3753" y="1839"/>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168" name="Oval 10027"/>
              <p:cNvSpPr>
                <a:spLocks noChangeArrowheads="1"/>
              </p:cNvSpPr>
              <p:nvPr/>
            </p:nvSpPr>
            <p:spPr bwMode="auto">
              <a:xfrm>
                <a:off x="3759" y="1827"/>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169" name="Oval 10028"/>
              <p:cNvSpPr>
                <a:spLocks noChangeArrowheads="1"/>
              </p:cNvSpPr>
              <p:nvPr/>
            </p:nvSpPr>
            <p:spPr bwMode="auto">
              <a:xfrm>
                <a:off x="3759" y="1809"/>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170" name="Oval 10029"/>
              <p:cNvSpPr>
                <a:spLocks noChangeArrowheads="1"/>
              </p:cNvSpPr>
              <p:nvPr/>
            </p:nvSpPr>
            <p:spPr bwMode="auto">
              <a:xfrm>
                <a:off x="3765" y="1797"/>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171" name="Oval 10030"/>
              <p:cNvSpPr>
                <a:spLocks noChangeArrowheads="1"/>
              </p:cNvSpPr>
              <p:nvPr/>
            </p:nvSpPr>
            <p:spPr bwMode="auto">
              <a:xfrm>
                <a:off x="3765" y="1791"/>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172" name="Oval 10031"/>
              <p:cNvSpPr>
                <a:spLocks noChangeArrowheads="1"/>
              </p:cNvSpPr>
              <p:nvPr/>
            </p:nvSpPr>
            <p:spPr bwMode="auto">
              <a:xfrm>
                <a:off x="3771" y="1791"/>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173" name="Oval 10032"/>
              <p:cNvSpPr>
                <a:spLocks noChangeArrowheads="1"/>
              </p:cNvSpPr>
              <p:nvPr/>
            </p:nvSpPr>
            <p:spPr bwMode="auto">
              <a:xfrm>
                <a:off x="3777" y="1791"/>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174" name="Oval 10033"/>
              <p:cNvSpPr>
                <a:spLocks noChangeArrowheads="1"/>
              </p:cNvSpPr>
              <p:nvPr/>
            </p:nvSpPr>
            <p:spPr bwMode="auto">
              <a:xfrm>
                <a:off x="3777" y="1791"/>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175" name="Oval 10034"/>
              <p:cNvSpPr>
                <a:spLocks noChangeArrowheads="1"/>
              </p:cNvSpPr>
              <p:nvPr/>
            </p:nvSpPr>
            <p:spPr bwMode="auto">
              <a:xfrm>
                <a:off x="3783" y="1797"/>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176" name="Oval 10035"/>
              <p:cNvSpPr>
                <a:spLocks noChangeArrowheads="1"/>
              </p:cNvSpPr>
              <p:nvPr/>
            </p:nvSpPr>
            <p:spPr bwMode="auto">
              <a:xfrm>
                <a:off x="3783" y="1791"/>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177" name="Oval 10036"/>
              <p:cNvSpPr>
                <a:spLocks noChangeArrowheads="1"/>
              </p:cNvSpPr>
              <p:nvPr/>
            </p:nvSpPr>
            <p:spPr bwMode="auto">
              <a:xfrm>
                <a:off x="3789" y="1773"/>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178" name="Oval 10037"/>
              <p:cNvSpPr>
                <a:spLocks noChangeArrowheads="1"/>
              </p:cNvSpPr>
              <p:nvPr/>
            </p:nvSpPr>
            <p:spPr bwMode="auto">
              <a:xfrm>
                <a:off x="3789" y="1749"/>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179" name="Oval 10038"/>
              <p:cNvSpPr>
                <a:spLocks noChangeArrowheads="1"/>
              </p:cNvSpPr>
              <p:nvPr/>
            </p:nvSpPr>
            <p:spPr bwMode="auto">
              <a:xfrm>
                <a:off x="3795" y="1737"/>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180" name="Oval 10039"/>
              <p:cNvSpPr>
                <a:spLocks noChangeArrowheads="1"/>
              </p:cNvSpPr>
              <p:nvPr/>
            </p:nvSpPr>
            <p:spPr bwMode="auto">
              <a:xfrm>
                <a:off x="3795" y="1725"/>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181" name="Oval 10040"/>
              <p:cNvSpPr>
                <a:spLocks noChangeArrowheads="1"/>
              </p:cNvSpPr>
              <p:nvPr/>
            </p:nvSpPr>
            <p:spPr bwMode="auto">
              <a:xfrm>
                <a:off x="3801" y="1713"/>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182" name="Oval 10041"/>
              <p:cNvSpPr>
                <a:spLocks noChangeArrowheads="1"/>
              </p:cNvSpPr>
              <p:nvPr/>
            </p:nvSpPr>
            <p:spPr bwMode="auto">
              <a:xfrm>
                <a:off x="3807" y="1701"/>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183" name="Oval 10042"/>
              <p:cNvSpPr>
                <a:spLocks noChangeArrowheads="1"/>
              </p:cNvSpPr>
              <p:nvPr/>
            </p:nvSpPr>
            <p:spPr bwMode="auto">
              <a:xfrm>
                <a:off x="3807" y="1701"/>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184" name="Oval 10043"/>
              <p:cNvSpPr>
                <a:spLocks noChangeArrowheads="1"/>
              </p:cNvSpPr>
              <p:nvPr/>
            </p:nvSpPr>
            <p:spPr bwMode="auto">
              <a:xfrm>
                <a:off x="3813" y="1707"/>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185" name="Oval 10044"/>
              <p:cNvSpPr>
                <a:spLocks noChangeArrowheads="1"/>
              </p:cNvSpPr>
              <p:nvPr/>
            </p:nvSpPr>
            <p:spPr bwMode="auto">
              <a:xfrm>
                <a:off x="3813" y="1701"/>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186" name="Oval 10045"/>
              <p:cNvSpPr>
                <a:spLocks noChangeArrowheads="1"/>
              </p:cNvSpPr>
              <p:nvPr/>
            </p:nvSpPr>
            <p:spPr bwMode="auto">
              <a:xfrm>
                <a:off x="3819" y="1701"/>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187" name="Oval 10046"/>
              <p:cNvSpPr>
                <a:spLocks noChangeArrowheads="1"/>
              </p:cNvSpPr>
              <p:nvPr/>
            </p:nvSpPr>
            <p:spPr bwMode="auto">
              <a:xfrm>
                <a:off x="3819" y="1683"/>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188" name="Oval 10047"/>
              <p:cNvSpPr>
                <a:spLocks noChangeArrowheads="1"/>
              </p:cNvSpPr>
              <p:nvPr/>
            </p:nvSpPr>
            <p:spPr bwMode="auto">
              <a:xfrm>
                <a:off x="3825" y="1659"/>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189" name="Oval 10048"/>
              <p:cNvSpPr>
                <a:spLocks noChangeArrowheads="1"/>
              </p:cNvSpPr>
              <p:nvPr/>
            </p:nvSpPr>
            <p:spPr bwMode="auto">
              <a:xfrm>
                <a:off x="3825" y="1647"/>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190" name="Oval 10049"/>
              <p:cNvSpPr>
                <a:spLocks noChangeArrowheads="1"/>
              </p:cNvSpPr>
              <p:nvPr/>
            </p:nvSpPr>
            <p:spPr bwMode="auto">
              <a:xfrm>
                <a:off x="3831" y="1635"/>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570" name="Group 10251"/>
            <p:cNvGrpSpPr>
              <a:grpSpLocks/>
            </p:cNvGrpSpPr>
            <p:nvPr/>
          </p:nvGrpSpPr>
          <p:grpSpPr bwMode="auto">
            <a:xfrm>
              <a:off x="6091238" y="1629330"/>
              <a:ext cx="1085850" cy="962025"/>
              <a:chOff x="3837" y="1455"/>
              <a:chExt cx="684" cy="606"/>
            </a:xfrm>
          </p:grpSpPr>
          <p:sp>
            <p:nvSpPr>
              <p:cNvPr id="791" name="Oval 10051"/>
              <p:cNvSpPr>
                <a:spLocks noChangeArrowheads="1"/>
              </p:cNvSpPr>
              <p:nvPr/>
            </p:nvSpPr>
            <p:spPr bwMode="auto">
              <a:xfrm>
                <a:off x="3837" y="1611"/>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792" name="Oval 10052"/>
              <p:cNvSpPr>
                <a:spLocks noChangeArrowheads="1"/>
              </p:cNvSpPr>
              <p:nvPr/>
            </p:nvSpPr>
            <p:spPr bwMode="auto">
              <a:xfrm>
                <a:off x="3837" y="1587"/>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793" name="Oval 10053"/>
              <p:cNvSpPr>
                <a:spLocks noChangeArrowheads="1"/>
              </p:cNvSpPr>
              <p:nvPr/>
            </p:nvSpPr>
            <p:spPr bwMode="auto">
              <a:xfrm>
                <a:off x="3843" y="1557"/>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794" name="Oval 10054"/>
              <p:cNvSpPr>
                <a:spLocks noChangeArrowheads="1"/>
              </p:cNvSpPr>
              <p:nvPr/>
            </p:nvSpPr>
            <p:spPr bwMode="auto">
              <a:xfrm>
                <a:off x="3843" y="1521"/>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795" name="Oval 10055"/>
              <p:cNvSpPr>
                <a:spLocks noChangeArrowheads="1"/>
              </p:cNvSpPr>
              <p:nvPr/>
            </p:nvSpPr>
            <p:spPr bwMode="auto">
              <a:xfrm>
                <a:off x="3849" y="1497"/>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796" name="Oval 10056"/>
              <p:cNvSpPr>
                <a:spLocks noChangeArrowheads="1"/>
              </p:cNvSpPr>
              <p:nvPr/>
            </p:nvSpPr>
            <p:spPr bwMode="auto">
              <a:xfrm>
                <a:off x="3849" y="1497"/>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797" name="Oval 10057"/>
              <p:cNvSpPr>
                <a:spLocks noChangeArrowheads="1"/>
              </p:cNvSpPr>
              <p:nvPr/>
            </p:nvSpPr>
            <p:spPr bwMode="auto">
              <a:xfrm>
                <a:off x="3855" y="1515"/>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798" name="Oval 10058"/>
              <p:cNvSpPr>
                <a:spLocks noChangeArrowheads="1"/>
              </p:cNvSpPr>
              <p:nvPr/>
            </p:nvSpPr>
            <p:spPr bwMode="auto">
              <a:xfrm>
                <a:off x="3855" y="1551"/>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799" name="Oval 10059"/>
              <p:cNvSpPr>
                <a:spLocks noChangeArrowheads="1"/>
              </p:cNvSpPr>
              <p:nvPr/>
            </p:nvSpPr>
            <p:spPr bwMode="auto">
              <a:xfrm>
                <a:off x="3861" y="1569"/>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00" name="Oval 10060"/>
              <p:cNvSpPr>
                <a:spLocks noChangeArrowheads="1"/>
              </p:cNvSpPr>
              <p:nvPr/>
            </p:nvSpPr>
            <p:spPr bwMode="auto">
              <a:xfrm>
                <a:off x="3861" y="1569"/>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01" name="Oval 10061"/>
              <p:cNvSpPr>
                <a:spLocks noChangeArrowheads="1"/>
              </p:cNvSpPr>
              <p:nvPr/>
            </p:nvSpPr>
            <p:spPr bwMode="auto">
              <a:xfrm>
                <a:off x="3867" y="1569"/>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02" name="Oval 10062"/>
              <p:cNvSpPr>
                <a:spLocks noChangeArrowheads="1"/>
              </p:cNvSpPr>
              <p:nvPr/>
            </p:nvSpPr>
            <p:spPr bwMode="auto">
              <a:xfrm>
                <a:off x="3873" y="1569"/>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03" name="Oval 10063"/>
              <p:cNvSpPr>
                <a:spLocks noChangeArrowheads="1"/>
              </p:cNvSpPr>
              <p:nvPr/>
            </p:nvSpPr>
            <p:spPr bwMode="auto">
              <a:xfrm>
                <a:off x="3873" y="1569"/>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04" name="Oval 10064"/>
              <p:cNvSpPr>
                <a:spLocks noChangeArrowheads="1"/>
              </p:cNvSpPr>
              <p:nvPr/>
            </p:nvSpPr>
            <p:spPr bwMode="auto">
              <a:xfrm>
                <a:off x="3879" y="1581"/>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05" name="Oval 10065"/>
              <p:cNvSpPr>
                <a:spLocks noChangeArrowheads="1"/>
              </p:cNvSpPr>
              <p:nvPr/>
            </p:nvSpPr>
            <p:spPr bwMode="auto">
              <a:xfrm>
                <a:off x="3879" y="1587"/>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06" name="Oval 10066"/>
              <p:cNvSpPr>
                <a:spLocks noChangeArrowheads="1"/>
              </p:cNvSpPr>
              <p:nvPr/>
            </p:nvSpPr>
            <p:spPr bwMode="auto">
              <a:xfrm>
                <a:off x="3885" y="1593"/>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07" name="Oval 10067"/>
              <p:cNvSpPr>
                <a:spLocks noChangeArrowheads="1"/>
              </p:cNvSpPr>
              <p:nvPr/>
            </p:nvSpPr>
            <p:spPr bwMode="auto">
              <a:xfrm>
                <a:off x="3885" y="1599"/>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08" name="Oval 10068"/>
              <p:cNvSpPr>
                <a:spLocks noChangeArrowheads="1"/>
              </p:cNvSpPr>
              <p:nvPr/>
            </p:nvSpPr>
            <p:spPr bwMode="auto">
              <a:xfrm>
                <a:off x="3891" y="1611"/>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09" name="Oval 10069"/>
              <p:cNvSpPr>
                <a:spLocks noChangeArrowheads="1"/>
              </p:cNvSpPr>
              <p:nvPr/>
            </p:nvSpPr>
            <p:spPr bwMode="auto">
              <a:xfrm>
                <a:off x="3891" y="1623"/>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0" name="Oval 10070"/>
              <p:cNvSpPr>
                <a:spLocks noChangeArrowheads="1"/>
              </p:cNvSpPr>
              <p:nvPr/>
            </p:nvSpPr>
            <p:spPr bwMode="auto">
              <a:xfrm>
                <a:off x="3897" y="1635"/>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1" name="Oval 10071"/>
              <p:cNvSpPr>
                <a:spLocks noChangeArrowheads="1"/>
              </p:cNvSpPr>
              <p:nvPr/>
            </p:nvSpPr>
            <p:spPr bwMode="auto">
              <a:xfrm>
                <a:off x="3903" y="1629"/>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2" name="Oval 10072"/>
              <p:cNvSpPr>
                <a:spLocks noChangeArrowheads="1"/>
              </p:cNvSpPr>
              <p:nvPr/>
            </p:nvSpPr>
            <p:spPr bwMode="auto">
              <a:xfrm>
                <a:off x="3903" y="1623"/>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3" name="Oval 10073"/>
              <p:cNvSpPr>
                <a:spLocks noChangeArrowheads="1"/>
              </p:cNvSpPr>
              <p:nvPr/>
            </p:nvSpPr>
            <p:spPr bwMode="auto">
              <a:xfrm>
                <a:off x="3909" y="1605"/>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4" name="Oval 10074"/>
              <p:cNvSpPr>
                <a:spLocks noChangeArrowheads="1"/>
              </p:cNvSpPr>
              <p:nvPr/>
            </p:nvSpPr>
            <p:spPr bwMode="auto">
              <a:xfrm>
                <a:off x="3909" y="1581"/>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5" name="Oval 10075"/>
              <p:cNvSpPr>
                <a:spLocks noChangeArrowheads="1"/>
              </p:cNvSpPr>
              <p:nvPr/>
            </p:nvSpPr>
            <p:spPr bwMode="auto">
              <a:xfrm>
                <a:off x="3915" y="1563"/>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6" name="Oval 10076"/>
              <p:cNvSpPr>
                <a:spLocks noChangeArrowheads="1"/>
              </p:cNvSpPr>
              <p:nvPr/>
            </p:nvSpPr>
            <p:spPr bwMode="auto">
              <a:xfrm>
                <a:off x="3915" y="1539"/>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7" name="Oval 10077"/>
              <p:cNvSpPr>
                <a:spLocks noChangeArrowheads="1"/>
              </p:cNvSpPr>
              <p:nvPr/>
            </p:nvSpPr>
            <p:spPr bwMode="auto">
              <a:xfrm>
                <a:off x="3921" y="1521"/>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8" name="Oval 10078"/>
              <p:cNvSpPr>
                <a:spLocks noChangeArrowheads="1"/>
              </p:cNvSpPr>
              <p:nvPr/>
            </p:nvSpPr>
            <p:spPr bwMode="auto">
              <a:xfrm>
                <a:off x="3921" y="1503"/>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9" name="Oval 10079"/>
              <p:cNvSpPr>
                <a:spLocks noChangeArrowheads="1"/>
              </p:cNvSpPr>
              <p:nvPr/>
            </p:nvSpPr>
            <p:spPr bwMode="auto">
              <a:xfrm>
                <a:off x="3927" y="1491"/>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20" name="Oval 10080"/>
              <p:cNvSpPr>
                <a:spLocks noChangeArrowheads="1"/>
              </p:cNvSpPr>
              <p:nvPr/>
            </p:nvSpPr>
            <p:spPr bwMode="auto">
              <a:xfrm>
                <a:off x="3933" y="1485"/>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21" name="Oval 10081"/>
              <p:cNvSpPr>
                <a:spLocks noChangeArrowheads="1"/>
              </p:cNvSpPr>
              <p:nvPr/>
            </p:nvSpPr>
            <p:spPr bwMode="auto">
              <a:xfrm>
                <a:off x="3933" y="1497"/>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22" name="Oval 10082"/>
              <p:cNvSpPr>
                <a:spLocks noChangeArrowheads="1"/>
              </p:cNvSpPr>
              <p:nvPr/>
            </p:nvSpPr>
            <p:spPr bwMode="auto">
              <a:xfrm>
                <a:off x="3939" y="1503"/>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23" name="Oval 10083"/>
              <p:cNvSpPr>
                <a:spLocks noChangeArrowheads="1"/>
              </p:cNvSpPr>
              <p:nvPr/>
            </p:nvSpPr>
            <p:spPr bwMode="auto">
              <a:xfrm>
                <a:off x="3939" y="1503"/>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24" name="Oval 10084"/>
              <p:cNvSpPr>
                <a:spLocks noChangeArrowheads="1"/>
              </p:cNvSpPr>
              <p:nvPr/>
            </p:nvSpPr>
            <p:spPr bwMode="auto">
              <a:xfrm>
                <a:off x="3945" y="1497"/>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25" name="Oval 10085"/>
              <p:cNvSpPr>
                <a:spLocks noChangeArrowheads="1"/>
              </p:cNvSpPr>
              <p:nvPr/>
            </p:nvSpPr>
            <p:spPr bwMode="auto">
              <a:xfrm>
                <a:off x="3945" y="1491"/>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26" name="Oval 10086"/>
              <p:cNvSpPr>
                <a:spLocks noChangeArrowheads="1"/>
              </p:cNvSpPr>
              <p:nvPr/>
            </p:nvSpPr>
            <p:spPr bwMode="auto">
              <a:xfrm>
                <a:off x="3951" y="1479"/>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27" name="Oval 10087"/>
              <p:cNvSpPr>
                <a:spLocks noChangeArrowheads="1"/>
              </p:cNvSpPr>
              <p:nvPr/>
            </p:nvSpPr>
            <p:spPr bwMode="auto">
              <a:xfrm>
                <a:off x="3951" y="1467"/>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28" name="Oval 10088"/>
              <p:cNvSpPr>
                <a:spLocks noChangeArrowheads="1"/>
              </p:cNvSpPr>
              <p:nvPr/>
            </p:nvSpPr>
            <p:spPr bwMode="auto">
              <a:xfrm>
                <a:off x="3957" y="1455"/>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29" name="Oval 10089"/>
              <p:cNvSpPr>
                <a:spLocks noChangeArrowheads="1"/>
              </p:cNvSpPr>
              <p:nvPr/>
            </p:nvSpPr>
            <p:spPr bwMode="auto">
              <a:xfrm>
                <a:off x="3957" y="1455"/>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30" name="Oval 10090"/>
              <p:cNvSpPr>
                <a:spLocks noChangeArrowheads="1"/>
              </p:cNvSpPr>
              <p:nvPr/>
            </p:nvSpPr>
            <p:spPr bwMode="auto">
              <a:xfrm>
                <a:off x="3963" y="1455"/>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31" name="Oval 10091"/>
              <p:cNvSpPr>
                <a:spLocks noChangeArrowheads="1"/>
              </p:cNvSpPr>
              <p:nvPr/>
            </p:nvSpPr>
            <p:spPr bwMode="auto">
              <a:xfrm>
                <a:off x="3969" y="1455"/>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32" name="Oval 10092"/>
              <p:cNvSpPr>
                <a:spLocks noChangeArrowheads="1"/>
              </p:cNvSpPr>
              <p:nvPr/>
            </p:nvSpPr>
            <p:spPr bwMode="auto">
              <a:xfrm>
                <a:off x="3969" y="1455"/>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33" name="Oval 10093"/>
              <p:cNvSpPr>
                <a:spLocks noChangeArrowheads="1"/>
              </p:cNvSpPr>
              <p:nvPr/>
            </p:nvSpPr>
            <p:spPr bwMode="auto">
              <a:xfrm>
                <a:off x="3975" y="1467"/>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34" name="Oval 10094"/>
              <p:cNvSpPr>
                <a:spLocks noChangeArrowheads="1"/>
              </p:cNvSpPr>
              <p:nvPr/>
            </p:nvSpPr>
            <p:spPr bwMode="auto">
              <a:xfrm>
                <a:off x="3975" y="1473"/>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35" name="Oval 10095"/>
              <p:cNvSpPr>
                <a:spLocks noChangeArrowheads="1"/>
              </p:cNvSpPr>
              <p:nvPr/>
            </p:nvSpPr>
            <p:spPr bwMode="auto">
              <a:xfrm>
                <a:off x="3981" y="1467"/>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36" name="Oval 10096"/>
              <p:cNvSpPr>
                <a:spLocks noChangeArrowheads="1"/>
              </p:cNvSpPr>
              <p:nvPr/>
            </p:nvSpPr>
            <p:spPr bwMode="auto">
              <a:xfrm>
                <a:off x="3981" y="1473"/>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37" name="Oval 10097"/>
              <p:cNvSpPr>
                <a:spLocks noChangeArrowheads="1"/>
              </p:cNvSpPr>
              <p:nvPr/>
            </p:nvSpPr>
            <p:spPr bwMode="auto">
              <a:xfrm>
                <a:off x="3987" y="1485"/>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38" name="Oval 10098"/>
              <p:cNvSpPr>
                <a:spLocks noChangeArrowheads="1"/>
              </p:cNvSpPr>
              <p:nvPr/>
            </p:nvSpPr>
            <p:spPr bwMode="auto">
              <a:xfrm>
                <a:off x="3987" y="1479"/>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39" name="Oval 10099"/>
              <p:cNvSpPr>
                <a:spLocks noChangeArrowheads="1"/>
              </p:cNvSpPr>
              <p:nvPr/>
            </p:nvSpPr>
            <p:spPr bwMode="auto">
              <a:xfrm>
                <a:off x="3993" y="1491"/>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40" name="Oval 10100"/>
              <p:cNvSpPr>
                <a:spLocks noChangeArrowheads="1"/>
              </p:cNvSpPr>
              <p:nvPr/>
            </p:nvSpPr>
            <p:spPr bwMode="auto">
              <a:xfrm>
                <a:off x="3999" y="1503"/>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41" name="Oval 10101"/>
              <p:cNvSpPr>
                <a:spLocks noChangeArrowheads="1"/>
              </p:cNvSpPr>
              <p:nvPr/>
            </p:nvSpPr>
            <p:spPr bwMode="auto">
              <a:xfrm>
                <a:off x="3999" y="1527"/>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42" name="Oval 10102"/>
              <p:cNvSpPr>
                <a:spLocks noChangeArrowheads="1"/>
              </p:cNvSpPr>
              <p:nvPr/>
            </p:nvSpPr>
            <p:spPr bwMode="auto">
              <a:xfrm>
                <a:off x="4005" y="1545"/>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43" name="Oval 10103"/>
              <p:cNvSpPr>
                <a:spLocks noChangeArrowheads="1"/>
              </p:cNvSpPr>
              <p:nvPr/>
            </p:nvSpPr>
            <p:spPr bwMode="auto">
              <a:xfrm>
                <a:off x="4005" y="1563"/>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44" name="Oval 10104"/>
              <p:cNvSpPr>
                <a:spLocks noChangeArrowheads="1"/>
              </p:cNvSpPr>
              <p:nvPr/>
            </p:nvSpPr>
            <p:spPr bwMode="auto">
              <a:xfrm>
                <a:off x="4011" y="1575"/>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45" name="Oval 10105"/>
              <p:cNvSpPr>
                <a:spLocks noChangeArrowheads="1"/>
              </p:cNvSpPr>
              <p:nvPr/>
            </p:nvSpPr>
            <p:spPr bwMode="auto">
              <a:xfrm>
                <a:off x="4011" y="1605"/>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46" name="Oval 10106"/>
              <p:cNvSpPr>
                <a:spLocks noChangeArrowheads="1"/>
              </p:cNvSpPr>
              <p:nvPr/>
            </p:nvSpPr>
            <p:spPr bwMode="auto">
              <a:xfrm>
                <a:off x="4017" y="1647"/>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47" name="Oval 10107"/>
              <p:cNvSpPr>
                <a:spLocks noChangeArrowheads="1"/>
              </p:cNvSpPr>
              <p:nvPr/>
            </p:nvSpPr>
            <p:spPr bwMode="auto">
              <a:xfrm>
                <a:off x="4017" y="1665"/>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48" name="Oval 10108"/>
              <p:cNvSpPr>
                <a:spLocks noChangeArrowheads="1"/>
              </p:cNvSpPr>
              <p:nvPr/>
            </p:nvSpPr>
            <p:spPr bwMode="auto">
              <a:xfrm>
                <a:off x="4023" y="1665"/>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49" name="Oval 10109"/>
              <p:cNvSpPr>
                <a:spLocks noChangeArrowheads="1"/>
              </p:cNvSpPr>
              <p:nvPr/>
            </p:nvSpPr>
            <p:spPr bwMode="auto">
              <a:xfrm>
                <a:off x="4029" y="1671"/>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50" name="Oval 10110"/>
              <p:cNvSpPr>
                <a:spLocks noChangeArrowheads="1"/>
              </p:cNvSpPr>
              <p:nvPr/>
            </p:nvSpPr>
            <p:spPr bwMode="auto">
              <a:xfrm>
                <a:off x="4029" y="1677"/>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51" name="Oval 10111"/>
              <p:cNvSpPr>
                <a:spLocks noChangeArrowheads="1"/>
              </p:cNvSpPr>
              <p:nvPr/>
            </p:nvSpPr>
            <p:spPr bwMode="auto">
              <a:xfrm>
                <a:off x="4035" y="1677"/>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52" name="Oval 10112"/>
              <p:cNvSpPr>
                <a:spLocks noChangeArrowheads="1"/>
              </p:cNvSpPr>
              <p:nvPr/>
            </p:nvSpPr>
            <p:spPr bwMode="auto">
              <a:xfrm>
                <a:off x="4035" y="1689"/>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53" name="Oval 10113"/>
              <p:cNvSpPr>
                <a:spLocks noChangeArrowheads="1"/>
              </p:cNvSpPr>
              <p:nvPr/>
            </p:nvSpPr>
            <p:spPr bwMode="auto">
              <a:xfrm>
                <a:off x="4041" y="1707"/>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54" name="Oval 10114"/>
              <p:cNvSpPr>
                <a:spLocks noChangeArrowheads="1"/>
              </p:cNvSpPr>
              <p:nvPr/>
            </p:nvSpPr>
            <p:spPr bwMode="auto">
              <a:xfrm>
                <a:off x="4041" y="1725"/>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55" name="Oval 10115"/>
              <p:cNvSpPr>
                <a:spLocks noChangeArrowheads="1"/>
              </p:cNvSpPr>
              <p:nvPr/>
            </p:nvSpPr>
            <p:spPr bwMode="auto">
              <a:xfrm>
                <a:off x="4047" y="1749"/>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56" name="Oval 10116"/>
              <p:cNvSpPr>
                <a:spLocks noChangeArrowheads="1"/>
              </p:cNvSpPr>
              <p:nvPr/>
            </p:nvSpPr>
            <p:spPr bwMode="auto">
              <a:xfrm>
                <a:off x="4047" y="1779"/>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57" name="Oval 10117"/>
              <p:cNvSpPr>
                <a:spLocks noChangeArrowheads="1"/>
              </p:cNvSpPr>
              <p:nvPr/>
            </p:nvSpPr>
            <p:spPr bwMode="auto">
              <a:xfrm>
                <a:off x="4053" y="1809"/>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58" name="Oval 10118"/>
              <p:cNvSpPr>
                <a:spLocks noChangeArrowheads="1"/>
              </p:cNvSpPr>
              <p:nvPr/>
            </p:nvSpPr>
            <p:spPr bwMode="auto">
              <a:xfrm>
                <a:off x="4059" y="1833"/>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59" name="Oval 10119"/>
              <p:cNvSpPr>
                <a:spLocks noChangeArrowheads="1"/>
              </p:cNvSpPr>
              <p:nvPr/>
            </p:nvSpPr>
            <p:spPr bwMode="auto">
              <a:xfrm>
                <a:off x="4059" y="1845"/>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60" name="Oval 10120"/>
              <p:cNvSpPr>
                <a:spLocks noChangeArrowheads="1"/>
              </p:cNvSpPr>
              <p:nvPr/>
            </p:nvSpPr>
            <p:spPr bwMode="auto">
              <a:xfrm>
                <a:off x="4065" y="1851"/>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61" name="Oval 10121"/>
              <p:cNvSpPr>
                <a:spLocks noChangeArrowheads="1"/>
              </p:cNvSpPr>
              <p:nvPr/>
            </p:nvSpPr>
            <p:spPr bwMode="auto">
              <a:xfrm>
                <a:off x="4065" y="1845"/>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62" name="Oval 10122"/>
              <p:cNvSpPr>
                <a:spLocks noChangeArrowheads="1"/>
              </p:cNvSpPr>
              <p:nvPr/>
            </p:nvSpPr>
            <p:spPr bwMode="auto">
              <a:xfrm>
                <a:off x="4071" y="1833"/>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63" name="Oval 10123"/>
              <p:cNvSpPr>
                <a:spLocks noChangeArrowheads="1"/>
              </p:cNvSpPr>
              <p:nvPr/>
            </p:nvSpPr>
            <p:spPr bwMode="auto">
              <a:xfrm>
                <a:off x="4071" y="1815"/>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64" name="Oval 10124"/>
              <p:cNvSpPr>
                <a:spLocks noChangeArrowheads="1"/>
              </p:cNvSpPr>
              <p:nvPr/>
            </p:nvSpPr>
            <p:spPr bwMode="auto">
              <a:xfrm>
                <a:off x="4077" y="1803"/>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65" name="Oval 10125"/>
              <p:cNvSpPr>
                <a:spLocks noChangeArrowheads="1"/>
              </p:cNvSpPr>
              <p:nvPr/>
            </p:nvSpPr>
            <p:spPr bwMode="auto">
              <a:xfrm>
                <a:off x="4077" y="1797"/>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66" name="Oval 10126"/>
              <p:cNvSpPr>
                <a:spLocks noChangeArrowheads="1"/>
              </p:cNvSpPr>
              <p:nvPr/>
            </p:nvSpPr>
            <p:spPr bwMode="auto">
              <a:xfrm>
                <a:off x="4083" y="1791"/>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67" name="Oval 10127"/>
              <p:cNvSpPr>
                <a:spLocks noChangeArrowheads="1"/>
              </p:cNvSpPr>
              <p:nvPr/>
            </p:nvSpPr>
            <p:spPr bwMode="auto">
              <a:xfrm>
                <a:off x="4083" y="1791"/>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68" name="Oval 10128"/>
              <p:cNvSpPr>
                <a:spLocks noChangeArrowheads="1"/>
              </p:cNvSpPr>
              <p:nvPr/>
            </p:nvSpPr>
            <p:spPr bwMode="auto">
              <a:xfrm>
                <a:off x="4089" y="1803"/>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69" name="Oval 10129"/>
              <p:cNvSpPr>
                <a:spLocks noChangeArrowheads="1"/>
              </p:cNvSpPr>
              <p:nvPr/>
            </p:nvSpPr>
            <p:spPr bwMode="auto">
              <a:xfrm>
                <a:off x="4095" y="1821"/>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70" name="Oval 10130"/>
              <p:cNvSpPr>
                <a:spLocks noChangeArrowheads="1"/>
              </p:cNvSpPr>
              <p:nvPr/>
            </p:nvSpPr>
            <p:spPr bwMode="auto">
              <a:xfrm>
                <a:off x="4095" y="1845"/>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71" name="Oval 10131"/>
              <p:cNvSpPr>
                <a:spLocks noChangeArrowheads="1"/>
              </p:cNvSpPr>
              <p:nvPr/>
            </p:nvSpPr>
            <p:spPr bwMode="auto">
              <a:xfrm>
                <a:off x="4101" y="1851"/>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72" name="Oval 10132"/>
              <p:cNvSpPr>
                <a:spLocks noChangeArrowheads="1"/>
              </p:cNvSpPr>
              <p:nvPr/>
            </p:nvSpPr>
            <p:spPr bwMode="auto">
              <a:xfrm>
                <a:off x="4101" y="1851"/>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73" name="Oval 10133"/>
              <p:cNvSpPr>
                <a:spLocks noChangeArrowheads="1"/>
              </p:cNvSpPr>
              <p:nvPr/>
            </p:nvSpPr>
            <p:spPr bwMode="auto">
              <a:xfrm>
                <a:off x="4107" y="1845"/>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74" name="Oval 10134"/>
              <p:cNvSpPr>
                <a:spLocks noChangeArrowheads="1"/>
              </p:cNvSpPr>
              <p:nvPr/>
            </p:nvSpPr>
            <p:spPr bwMode="auto">
              <a:xfrm>
                <a:off x="4107" y="1833"/>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75" name="Oval 10135"/>
              <p:cNvSpPr>
                <a:spLocks noChangeArrowheads="1"/>
              </p:cNvSpPr>
              <p:nvPr/>
            </p:nvSpPr>
            <p:spPr bwMode="auto">
              <a:xfrm>
                <a:off x="4113" y="1833"/>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76" name="Oval 10136"/>
              <p:cNvSpPr>
                <a:spLocks noChangeArrowheads="1"/>
              </p:cNvSpPr>
              <p:nvPr/>
            </p:nvSpPr>
            <p:spPr bwMode="auto">
              <a:xfrm>
                <a:off x="4113" y="1833"/>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77" name="Oval 10137"/>
              <p:cNvSpPr>
                <a:spLocks noChangeArrowheads="1"/>
              </p:cNvSpPr>
              <p:nvPr/>
            </p:nvSpPr>
            <p:spPr bwMode="auto">
              <a:xfrm>
                <a:off x="4119" y="1827"/>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78" name="Oval 10138"/>
              <p:cNvSpPr>
                <a:spLocks noChangeArrowheads="1"/>
              </p:cNvSpPr>
              <p:nvPr/>
            </p:nvSpPr>
            <p:spPr bwMode="auto">
              <a:xfrm>
                <a:off x="4125" y="1833"/>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79" name="Oval 10139"/>
              <p:cNvSpPr>
                <a:spLocks noChangeArrowheads="1"/>
              </p:cNvSpPr>
              <p:nvPr/>
            </p:nvSpPr>
            <p:spPr bwMode="auto">
              <a:xfrm>
                <a:off x="4125" y="1839"/>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80" name="Oval 10140"/>
              <p:cNvSpPr>
                <a:spLocks noChangeArrowheads="1"/>
              </p:cNvSpPr>
              <p:nvPr/>
            </p:nvSpPr>
            <p:spPr bwMode="auto">
              <a:xfrm>
                <a:off x="4131" y="1851"/>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81" name="Oval 10141"/>
              <p:cNvSpPr>
                <a:spLocks noChangeArrowheads="1"/>
              </p:cNvSpPr>
              <p:nvPr/>
            </p:nvSpPr>
            <p:spPr bwMode="auto">
              <a:xfrm>
                <a:off x="4131" y="1869"/>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82" name="Oval 10142"/>
              <p:cNvSpPr>
                <a:spLocks noChangeArrowheads="1"/>
              </p:cNvSpPr>
              <p:nvPr/>
            </p:nvSpPr>
            <p:spPr bwMode="auto">
              <a:xfrm>
                <a:off x="4137" y="1881"/>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83" name="Oval 10143"/>
              <p:cNvSpPr>
                <a:spLocks noChangeArrowheads="1"/>
              </p:cNvSpPr>
              <p:nvPr/>
            </p:nvSpPr>
            <p:spPr bwMode="auto">
              <a:xfrm>
                <a:off x="4137" y="1881"/>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84" name="Oval 10144"/>
              <p:cNvSpPr>
                <a:spLocks noChangeArrowheads="1"/>
              </p:cNvSpPr>
              <p:nvPr/>
            </p:nvSpPr>
            <p:spPr bwMode="auto">
              <a:xfrm>
                <a:off x="4143" y="1875"/>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85" name="Oval 10145"/>
              <p:cNvSpPr>
                <a:spLocks noChangeArrowheads="1"/>
              </p:cNvSpPr>
              <p:nvPr/>
            </p:nvSpPr>
            <p:spPr bwMode="auto">
              <a:xfrm>
                <a:off x="4143" y="1863"/>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86" name="Oval 10146"/>
              <p:cNvSpPr>
                <a:spLocks noChangeArrowheads="1"/>
              </p:cNvSpPr>
              <p:nvPr/>
            </p:nvSpPr>
            <p:spPr bwMode="auto">
              <a:xfrm>
                <a:off x="4149" y="1845"/>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87" name="Oval 10147"/>
              <p:cNvSpPr>
                <a:spLocks noChangeArrowheads="1"/>
              </p:cNvSpPr>
              <p:nvPr/>
            </p:nvSpPr>
            <p:spPr bwMode="auto">
              <a:xfrm>
                <a:off x="4155" y="1827"/>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88" name="Oval 10148"/>
              <p:cNvSpPr>
                <a:spLocks noChangeArrowheads="1"/>
              </p:cNvSpPr>
              <p:nvPr/>
            </p:nvSpPr>
            <p:spPr bwMode="auto">
              <a:xfrm>
                <a:off x="4155" y="1809"/>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89" name="Oval 10149"/>
              <p:cNvSpPr>
                <a:spLocks noChangeArrowheads="1"/>
              </p:cNvSpPr>
              <p:nvPr/>
            </p:nvSpPr>
            <p:spPr bwMode="auto">
              <a:xfrm>
                <a:off x="4161" y="1791"/>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90" name="Oval 10150"/>
              <p:cNvSpPr>
                <a:spLocks noChangeArrowheads="1"/>
              </p:cNvSpPr>
              <p:nvPr/>
            </p:nvSpPr>
            <p:spPr bwMode="auto">
              <a:xfrm>
                <a:off x="4161" y="1767"/>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91" name="Oval 10151"/>
              <p:cNvSpPr>
                <a:spLocks noChangeArrowheads="1"/>
              </p:cNvSpPr>
              <p:nvPr/>
            </p:nvSpPr>
            <p:spPr bwMode="auto">
              <a:xfrm>
                <a:off x="4167" y="1761"/>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92" name="Oval 10152"/>
              <p:cNvSpPr>
                <a:spLocks noChangeArrowheads="1"/>
              </p:cNvSpPr>
              <p:nvPr/>
            </p:nvSpPr>
            <p:spPr bwMode="auto">
              <a:xfrm>
                <a:off x="4167" y="1755"/>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93" name="Oval 10153"/>
              <p:cNvSpPr>
                <a:spLocks noChangeArrowheads="1"/>
              </p:cNvSpPr>
              <p:nvPr/>
            </p:nvSpPr>
            <p:spPr bwMode="auto">
              <a:xfrm>
                <a:off x="4173" y="1755"/>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94" name="Oval 10154"/>
              <p:cNvSpPr>
                <a:spLocks noChangeArrowheads="1"/>
              </p:cNvSpPr>
              <p:nvPr/>
            </p:nvSpPr>
            <p:spPr bwMode="auto">
              <a:xfrm>
                <a:off x="4173" y="1761"/>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95" name="Oval 10155"/>
              <p:cNvSpPr>
                <a:spLocks noChangeArrowheads="1"/>
              </p:cNvSpPr>
              <p:nvPr/>
            </p:nvSpPr>
            <p:spPr bwMode="auto">
              <a:xfrm>
                <a:off x="4179" y="1761"/>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96" name="Oval 10156"/>
              <p:cNvSpPr>
                <a:spLocks noChangeArrowheads="1"/>
              </p:cNvSpPr>
              <p:nvPr/>
            </p:nvSpPr>
            <p:spPr bwMode="auto">
              <a:xfrm>
                <a:off x="4179" y="1755"/>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97" name="Oval 10157"/>
              <p:cNvSpPr>
                <a:spLocks noChangeArrowheads="1"/>
              </p:cNvSpPr>
              <p:nvPr/>
            </p:nvSpPr>
            <p:spPr bwMode="auto">
              <a:xfrm>
                <a:off x="4185" y="1731"/>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98" name="Oval 10158"/>
              <p:cNvSpPr>
                <a:spLocks noChangeArrowheads="1"/>
              </p:cNvSpPr>
              <p:nvPr/>
            </p:nvSpPr>
            <p:spPr bwMode="auto">
              <a:xfrm>
                <a:off x="4191" y="1713"/>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99" name="Oval 10159"/>
              <p:cNvSpPr>
                <a:spLocks noChangeArrowheads="1"/>
              </p:cNvSpPr>
              <p:nvPr/>
            </p:nvSpPr>
            <p:spPr bwMode="auto">
              <a:xfrm>
                <a:off x="4191" y="1695"/>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00" name="Oval 10160"/>
              <p:cNvSpPr>
                <a:spLocks noChangeArrowheads="1"/>
              </p:cNvSpPr>
              <p:nvPr/>
            </p:nvSpPr>
            <p:spPr bwMode="auto">
              <a:xfrm>
                <a:off x="4197" y="1683"/>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01" name="Oval 10161"/>
              <p:cNvSpPr>
                <a:spLocks noChangeArrowheads="1"/>
              </p:cNvSpPr>
              <p:nvPr/>
            </p:nvSpPr>
            <p:spPr bwMode="auto">
              <a:xfrm>
                <a:off x="4197" y="1677"/>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02" name="Oval 10162"/>
              <p:cNvSpPr>
                <a:spLocks noChangeArrowheads="1"/>
              </p:cNvSpPr>
              <p:nvPr/>
            </p:nvSpPr>
            <p:spPr bwMode="auto">
              <a:xfrm>
                <a:off x="4203" y="1677"/>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03" name="Oval 10163"/>
              <p:cNvSpPr>
                <a:spLocks noChangeArrowheads="1"/>
              </p:cNvSpPr>
              <p:nvPr/>
            </p:nvSpPr>
            <p:spPr bwMode="auto">
              <a:xfrm>
                <a:off x="4203" y="1689"/>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04" name="Oval 10164"/>
              <p:cNvSpPr>
                <a:spLocks noChangeArrowheads="1"/>
              </p:cNvSpPr>
              <p:nvPr/>
            </p:nvSpPr>
            <p:spPr bwMode="auto">
              <a:xfrm>
                <a:off x="4209" y="1689"/>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05" name="Oval 10165"/>
              <p:cNvSpPr>
                <a:spLocks noChangeArrowheads="1"/>
              </p:cNvSpPr>
              <p:nvPr/>
            </p:nvSpPr>
            <p:spPr bwMode="auto">
              <a:xfrm>
                <a:off x="4209" y="1701"/>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06" name="Oval 10166"/>
              <p:cNvSpPr>
                <a:spLocks noChangeArrowheads="1"/>
              </p:cNvSpPr>
              <p:nvPr/>
            </p:nvSpPr>
            <p:spPr bwMode="auto">
              <a:xfrm>
                <a:off x="4215" y="1713"/>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07" name="Oval 10167"/>
              <p:cNvSpPr>
                <a:spLocks noChangeArrowheads="1"/>
              </p:cNvSpPr>
              <p:nvPr/>
            </p:nvSpPr>
            <p:spPr bwMode="auto">
              <a:xfrm>
                <a:off x="4221" y="1725"/>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08" name="Oval 10168"/>
              <p:cNvSpPr>
                <a:spLocks noChangeArrowheads="1"/>
              </p:cNvSpPr>
              <p:nvPr/>
            </p:nvSpPr>
            <p:spPr bwMode="auto">
              <a:xfrm>
                <a:off x="4221" y="1737"/>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09" name="Oval 10169"/>
              <p:cNvSpPr>
                <a:spLocks noChangeArrowheads="1"/>
              </p:cNvSpPr>
              <p:nvPr/>
            </p:nvSpPr>
            <p:spPr bwMode="auto">
              <a:xfrm>
                <a:off x="4227" y="1725"/>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10" name="Oval 10170"/>
              <p:cNvSpPr>
                <a:spLocks noChangeArrowheads="1"/>
              </p:cNvSpPr>
              <p:nvPr/>
            </p:nvSpPr>
            <p:spPr bwMode="auto">
              <a:xfrm>
                <a:off x="4227" y="1719"/>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11" name="Oval 10171"/>
              <p:cNvSpPr>
                <a:spLocks noChangeArrowheads="1"/>
              </p:cNvSpPr>
              <p:nvPr/>
            </p:nvSpPr>
            <p:spPr bwMode="auto">
              <a:xfrm>
                <a:off x="4233" y="1707"/>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12" name="Oval 10172"/>
              <p:cNvSpPr>
                <a:spLocks noChangeArrowheads="1"/>
              </p:cNvSpPr>
              <p:nvPr/>
            </p:nvSpPr>
            <p:spPr bwMode="auto">
              <a:xfrm>
                <a:off x="4233" y="1683"/>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13" name="Oval 10173"/>
              <p:cNvSpPr>
                <a:spLocks noChangeArrowheads="1"/>
              </p:cNvSpPr>
              <p:nvPr/>
            </p:nvSpPr>
            <p:spPr bwMode="auto">
              <a:xfrm>
                <a:off x="4239" y="1677"/>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14" name="Oval 10174"/>
              <p:cNvSpPr>
                <a:spLocks noChangeArrowheads="1"/>
              </p:cNvSpPr>
              <p:nvPr/>
            </p:nvSpPr>
            <p:spPr bwMode="auto">
              <a:xfrm>
                <a:off x="4239" y="1671"/>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15" name="Oval 10175"/>
              <p:cNvSpPr>
                <a:spLocks noChangeArrowheads="1"/>
              </p:cNvSpPr>
              <p:nvPr/>
            </p:nvSpPr>
            <p:spPr bwMode="auto">
              <a:xfrm>
                <a:off x="4245" y="1659"/>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16" name="Oval 10176"/>
              <p:cNvSpPr>
                <a:spLocks noChangeArrowheads="1"/>
              </p:cNvSpPr>
              <p:nvPr/>
            </p:nvSpPr>
            <p:spPr bwMode="auto">
              <a:xfrm>
                <a:off x="4251" y="1659"/>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17" name="Oval 10177"/>
              <p:cNvSpPr>
                <a:spLocks noChangeArrowheads="1"/>
              </p:cNvSpPr>
              <p:nvPr/>
            </p:nvSpPr>
            <p:spPr bwMode="auto">
              <a:xfrm>
                <a:off x="4251" y="1665"/>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18" name="Oval 10178"/>
              <p:cNvSpPr>
                <a:spLocks noChangeArrowheads="1"/>
              </p:cNvSpPr>
              <p:nvPr/>
            </p:nvSpPr>
            <p:spPr bwMode="auto">
              <a:xfrm>
                <a:off x="4257" y="1677"/>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19" name="Oval 10179"/>
              <p:cNvSpPr>
                <a:spLocks noChangeArrowheads="1"/>
              </p:cNvSpPr>
              <p:nvPr/>
            </p:nvSpPr>
            <p:spPr bwMode="auto">
              <a:xfrm>
                <a:off x="4257" y="1683"/>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20" name="Oval 10180"/>
              <p:cNvSpPr>
                <a:spLocks noChangeArrowheads="1"/>
              </p:cNvSpPr>
              <p:nvPr/>
            </p:nvSpPr>
            <p:spPr bwMode="auto">
              <a:xfrm>
                <a:off x="4263" y="1683"/>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21" name="Oval 10181"/>
              <p:cNvSpPr>
                <a:spLocks noChangeArrowheads="1"/>
              </p:cNvSpPr>
              <p:nvPr/>
            </p:nvSpPr>
            <p:spPr bwMode="auto">
              <a:xfrm>
                <a:off x="4263" y="1665"/>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22" name="Oval 10182"/>
              <p:cNvSpPr>
                <a:spLocks noChangeArrowheads="1"/>
              </p:cNvSpPr>
              <p:nvPr/>
            </p:nvSpPr>
            <p:spPr bwMode="auto">
              <a:xfrm>
                <a:off x="4269" y="1659"/>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23" name="Oval 10183"/>
              <p:cNvSpPr>
                <a:spLocks noChangeArrowheads="1"/>
              </p:cNvSpPr>
              <p:nvPr/>
            </p:nvSpPr>
            <p:spPr bwMode="auto">
              <a:xfrm>
                <a:off x="4269" y="1653"/>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24" name="Oval 10184"/>
              <p:cNvSpPr>
                <a:spLocks noChangeArrowheads="1"/>
              </p:cNvSpPr>
              <p:nvPr/>
            </p:nvSpPr>
            <p:spPr bwMode="auto">
              <a:xfrm>
                <a:off x="4275" y="1653"/>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25" name="Oval 10185"/>
              <p:cNvSpPr>
                <a:spLocks noChangeArrowheads="1"/>
              </p:cNvSpPr>
              <p:nvPr/>
            </p:nvSpPr>
            <p:spPr bwMode="auto">
              <a:xfrm>
                <a:off x="4281" y="1659"/>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26" name="Oval 10186"/>
              <p:cNvSpPr>
                <a:spLocks noChangeArrowheads="1"/>
              </p:cNvSpPr>
              <p:nvPr/>
            </p:nvSpPr>
            <p:spPr bwMode="auto">
              <a:xfrm>
                <a:off x="4281" y="1659"/>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27" name="Oval 10187"/>
              <p:cNvSpPr>
                <a:spLocks noChangeArrowheads="1"/>
              </p:cNvSpPr>
              <p:nvPr/>
            </p:nvSpPr>
            <p:spPr bwMode="auto">
              <a:xfrm>
                <a:off x="4287" y="1683"/>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28" name="Oval 10188"/>
              <p:cNvSpPr>
                <a:spLocks noChangeArrowheads="1"/>
              </p:cNvSpPr>
              <p:nvPr/>
            </p:nvSpPr>
            <p:spPr bwMode="auto">
              <a:xfrm>
                <a:off x="4287" y="1701"/>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29" name="Oval 10189"/>
              <p:cNvSpPr>
                <a:spLocks noChangeArrowheads="1"/>
              </p:cNvSpPr>
              <p:nvPr/>
            </p:nvSpPr>
            <p:spPr bwMode="auto">
              <a:xfrm>
                <a:off x="4293" y="1725"/>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30" name="Oval 10190"/>
              <p:cNvSpPr>
                <a:spLocks noChangeArrowheads="1"/>
              </p:cNvSpPr>
              <p:nvPr/>
            </p:nvSpPr>
            <p:spPr bwMode="auto">
              <a:xfrm>
                <a:off x="4293" y="1737"/>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31" name="Oval 10191"/>
              <p:cNvSpPr>
                <a:spLocks noChangeArrowheads="1"/>
              </p:cNvSpPr>
              <p:nvPr/>
            </p:nvSpPr>
            <p:spPr bwMode="auto">
              <a:xfrm>
                <a:off x="4299" y="1737"/>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32" name="Oval 10192"/>
              <p:cNvSpPr>
                <a:spLocks noChangeArrowheads="1"/>
              </p:cNvSpPr>
              <p:nvPr/>
            </p:nvSpPr>
            <p:spPr bwMode="auto">
              <a:xfrm>
                <a:off x="4299" y="1737"/>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33" name="Oval 10193"/>
              <p:cNvSpPr>
                <a:spLocks noChangeArrowheads="1"/>
              </p:cNvSpPr>
              <p:nvPr/>
            </p:nvSpPr>
            <p:spPr bwMode="auto">
              <a:xfrm>
                <a:off x="4305" y="1731"/>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34" name="Oval 10194"/>
              <p:cNvSpPr>
                <a:spLocks noChangeArrowheads="1"/>
              </p:cNvSpPr>
              <p:nvPr/>
            </p:nvSpPr>
            <p:spPr bwMode="auto">
              <a:xfrm>
                <a:off x="4305" y="1719"/>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35" name="Oval 10195"/>
              <p:cNvSpPr>
                <a:spLocks noChangeArrowheads="1"/>
              </p:cNvSpPr>
              <p:nvPr/>
            </p:nvSpPr>
            <p:spPr bwMode="auto">
              <a:xfrm>
                <a:off x="4311" y="1707"/>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36" name="Oval 10196"/>
              <p:cNvSpPr>
                <a:spLocks noChangeArrowheads="1"/>
              </p:cNvSpPr>
              <p:nvPr/>
            </p:nvSpPr>
            <p:spPr bwMode="auto">
              <a:xfrm>
                <a:off x="4317" y="1701"/>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37" name="Oval 10197"/>
              <p:cNvSpPr>
                <a:spLocks noChangeArrowheads="1"/>
              </p:cNvSpPr>
              <p:nvPr/>
            </p:nvSpPr>
            <p:spPr bwMode="auto">
              <a:xfrm>
                <a:off x="4317" y="1683"/>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38" name="Oval 10198"/>
              <p:cNvSpPr>
                <a:spLocks noChangeArrowheads="1"/>
              </p:cNvSpPr>
              <p:nvPr/>
            </p:nvSpPr>
            <p:spPr bwMode="auto">
              <a:xfrm>
                <a:off x="4323" y="1665"/>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39" name="Oval 10199"/>
              <p:cNvSpPr>
                <a:spLocks noChangeArrowheads="1"/>
              </p:cNvSpPr>
              <p:nvPr/>
            </p:nvSpPr>
            <p:spPr bwMode="auto">
              <a:xfrm>
                <a:off x="4323" y="1647"/>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40" name="Oval 10200"/>
              <p:cNvSpPr>
                <a:spLocks noChangeArrowheads="1"/>
              </p:cNvSpPr>
              <p:nvPr/>
            </p:nvSpPr>
            <p:spPr bwMode="auto">
              <a:xfrm>
                <a:off x="4329" y="1653"/>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41" name="Oval 10201"/>
              <p:cNvSpPr>
                <a:spLocks noChangeArrowheads="1"/>
              </p:cNvSpPr>
              <p:nvPr/>
            </p:nvSpPr>
            <p:spPr bwMode="auto">
              <a:xfrm>
                <a:off x="4329" y="1653"/>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42" name="Oval 10202"/>
              <p:cNvSpPr>
                <a:spLocks noChangeArrowheads="1"/>
              </p:cNvSpPr>
              <p:nvPr/>
            </p:nvSpPr>
            <p:spPr bwMode="auto">
              <a:xfrm>
                <a:off x="4335" y="1659"/>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43" name="Oval 10203"/>
              <p:cNvSpPr>
                <a:spLocks noChangeArrowheads="1"/>
              </p:cNvSpPr>
              <p:nvPr/>
            </p:nvSpPr>
            <p:spPr bwMode="auto">
              <a:xfrm>
                <a:off x="4335" y="1653"/>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44" name="Oval 10204"/>
              <p:cNvSpPr>
                <a:spLocks noChangeArrowheads="1"/>
              </p:cNvSpPr>
              <p:nvPr/>
            </p:nvSpPr>
            <p:spPr bwMode="auto">
              <a:xfrm>
                <a:off x="4341" y="1671"/>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45" name="Oval 10205"/>
              <p:cNvSpPr>
                <a:spLocks noChangeArrowheads="1"/>
              </p:cNvSpPr>
              <p:nvPr/>
            </p:nvSpPr>
            <p:spPr bwMode="auto">
              <a:xfrm>
                <a:off x="4347" y="1677"/>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46" name="Oval 10206"/>
              <p:cNvSpPr>
                <a:spLocks noChangeArrowheads="1"/>
              </p:cNvSpPr>
              <p:nvPr/>
            </p:nvSpPr>
            <p:spPr bwMode="auto">
              <a:xfrm>
                <a:off x="4347" y="1665"/>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47" name="Oval 10207"/>
              <p:cNvSpPr>
                <a:spLocks noChangeArrowheads="1"/>
              </p:cNvSpPr>
              <p:nvPr/>
            </p:nvSpPr>
            <p:spPr bwMode="auto">
              <a:xfrm>
                <a:off x="4353" y="1659"/>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48" name="Oval 10208"/>
              <p:cNvSpPr>
                <a:spLocks noChangeArrowheads="1"/>
              </p:cNvSpPr>
              <p:nvPr/>
            </p:nvSpPr>
            <p:spPr bwMode="auto">
              <a:xfrm>
                <a:off x="4353" y="1665"/>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49" name="Oval 10209"/>
              <p:cNvSpPr>
                <a:spLocks noChangeArrowheads="1"/>
              </p:cNvSpPr>
              <p:nvPr/>
            </p:nvSpPr>
            <p:spPr bwMode="auto">
              <a:xfrm>
                <a:off x="4359" y="1683"/>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50" name="Oval 10210"/>
              <p:cNvSpPr>
                <a:spLocks noChangeArrowheads="1"/>
              </p:cNvSpPr>
              <p:nvPr/>
            </p:nvSpPr>
            <p:spPr bwMode="auto">
              <a:xfrm>
                <a:off x="4359" y="1701"/>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51" name="Oval 10211"/>
              <p:cNvSpPr>
                <a:spLocks noChangeArrowheads="1"/>
              </p:cNvSpPr>
              <p:nvPr/>
            </p:nvSpPr>
            <p:spPr bwMode="auto">
              <a:xfrm>
                <a:off x="4365" y="1713"/>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52" name="Oval 10212"/>
              <p:cNvSpPr>
                <a:spLocks noChangeArrowheads="1"/>
              </p:cNvSpPr>
              <p:nvPr/>
            </p:nvSpPr>
            <p:spPr bwMode="auto">
              <a:xfrm>
                <a:off x="4365" y="1743"/>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53" name="Oval 10213"/>
              <p:cNvSpPr>
                <a:spLocks noChangeArrowheads="1"/>
              </p:cNvSpPr>
              <p:nvPr/>
            </p:nvSpPr>
            <p:spPr bwMode="auto">
              <a:xfrm>
                <a:off x="4371" y="1767"/>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54" name="Oval 10214"/>
              <p:cNvSpPr>
                <a:spLocks noChangeArrowheads="1"/>
              </p:cNvSpPr>
              <p:nvPr/>
            </p:nvSpPr>
            <p:spPr bwMode="auto">
              <a:xfrm>
                <a:off x="4377" y="1797"/>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55" name="Oval 10215"/>
              <p:cNvSpPr>
                <a:spLocks noChangeArrowheads="1"/>
              </p:cNvSpPr>
              <p:nvPr/>
            </p:nvSpPr>
            <p:spPr bwMode="auto">
              <a:xfrm>
                <a:off x="4377" y="1809"/>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56" name="Oval 10216"/>
              <p:cNvSpPr>
                <a:spLocks noChangeArrowheads="1"/>
              </p:cNvSpPr>
              <p:nvPr/>
            </p:nvSpPr>
            <p:spPr bwMode="auto">
              <a:xfrm>
                <a:off x="4383" y="1827"/>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57" name="Oval 10217"/>
              <p:cNvSpPr>
                <a:spLocks noChangeArrowheads="1"/>
              </p:cNvSpPr>
              <p:nvPr/>
            </p:nvSpPr>
            <p:spPr bwMode="auto">
              <a:xfrm>
                <a:off x="4383" y="1839"/>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58" name="Oval 10218"/>
              <p:cNvSpPr>
                <a:spLocks noChangeArrowheads="1"/>
              </p:cNvSpPr>
              <p:nvPr/>
            </p:nvSpPr>
            <p:spPr bwMode="auto">
              <a:xfrm>
                <a:off x="4389" y="1839"/>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59" name="Oval 10219"/>
              <p:cNvSpPr>
                <a:spLocks noChangeArrowheads="1"/>
              </p:cNvSpPr>
              <p:nvPr/>
            </p:nvSpPr>
            <p:spPr bwMode="auto">
              <a:xfrm>
                <a:off x="4389" y="1833"/>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60" name="Oval 10220"/>
              <p:cNvSpPr>
                <a:spLocks noChangeArrowheads="1"/>
              </p:cNvSpPr>
              <p:nvPr/>
            </p:nvSpPr>
            <p:spPr bwMode="auto">
              <a:xfrm>
                <a:off x="4395" y="1833"/>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61" name="Oval 10221"/>
              <p:cNvSpPr>
                <a:spLocks noChangeArrowheads="1"/>
              </p:cNvSpPr>
              <p:nvPr/>
            </p:nvSpPr>
            <p:spPr bwMode="auto">
              <a:xfrm>
                <a:off x="4395" y="1827"/>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62" name="Oval 10222"/>
              <p:cNvSpPr>
                <a:spLocks noChangeArrowheads="1"/>
              </p:cNvSpPr>
              <p:nvPr/>
            </p:nvSpPr>
            <p:spPr bwMode="auto">
              <a:xfrm>
                <a:off x="4401" y="1821"/>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63" name="Oval 10223"/>
              <p:cNvSpPr>
                <a:spLocks noChangeArrowheads="1"/>
              </p:cNvSpPr>
              <p:nvPr/>
            </p:nvSpPr>
            <p:spPr bwMode="auto">
              <a:xfrm>
                <a:off x="4401" y="1821"/>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64" name="Oval 10224"/>
              <p:cNvSpPr>
                <a:spLocks noChangeArrowheads="1"/>
              </p:cNvSpPr>
              <p:nvPr/>
            </p:nvSpPr>
            <p:spPr bwMode="auto">
              <a:xfrm>
                <a:off x="4407" y="1833"/>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65" name="Oval 10225"/>
              <p:cNvSpPr>
                <a:spLocks noChangeArrowheads="1"/>
              </p:cNvSpPr>
              <p:nvPr/>
            </p:nvSpPr>
            <p:spPr bwMode="auto">
              <a:xfrm>
                <a:off x="4413" y="1857"/>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66" name="Oval 10226"/>
              <p:cNvSpPr>
                <a:spLocks noChangeArrowheads="1"/>
              </p:cNvSpPr>
              <p:nvPr/>
            </p:nvSpPr>
            <p:spPr bwMode="auto">
              <a:xfrm>
                <a:off x="4413" y="1893"/>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67" name="Oval 10227"/>
              <p:cNvSpPr>
                <a:spLocks noChangeArrowheads="1"/>
              </p:cNvSpPr>
              <p:nvPr/>
            </p:nvSpPr>
            <p:spPr bwMode="auto">
              <a:xfrm>
                <a:off x="4419" y="1911"/>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68" name="Oval 10228"/>
              <p:cNvSpPr>
                <a:spLocks noChangeArrowheads="1"/>
              </p:cNvSpPr>
              <p:nvPr/>
            </p:nvSpPr>
            <p:spPr bwMode="auto">
              <a:xfrm>
                <a:off x="4419" y="1923"/>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69" name="Oval 10229"/>
              <p:cNvSpPr>
                <a:spLocks noChangeArrowheads="1"/>
              </p:cNvSpPr>
              <p:nvPr/>
            </p:nvSpPr>
            <p:spPr bwMode="auto">
              <a:xfrm>
                <a:off x="4425" y="1941"/>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70" name="Oval 10230"/>
              <p:cNvSpPr>
                <a:spLocks noChangeArrowheads="1"/>
              </p:cNvSpPr>
              <p:nvPr/>
            </p:nvSpPr>
            <p:spPr bwMode="auto">
              <a:xfrm>
                <a:off x="4425" y="1941"/>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71" name="Oval 10231"/>
              <p:cNvSpPr>
                <a:spLocks noChangeArrowheads="1"/>
              </p:cNvSpPr>
              <p:nvPr/>
            </p:nvSpPr>
            <p:spPr bwMode="auto">
              <a:xfrm>
                <a:off x="4431" y="1929"/>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72" name="Oval 10232"/>
              <p:cNvSpPr>
                <a:spLocks noChangeArrowheads="1"/>
              </p:cNvSpPr>
              <p:nvPr/>
            </p:nvSpPr>
            <p:spPr bwMode="auto">
              <a:xfrm>
                <a:off x="4431" y="1923"/>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73" name="Oval 10233"/>
              <p:cNvSpPr>
                <a:spLocks noChangeArrowheads="1"/>
              </p:cNvSpPr>
              <p:nvPr/>
            </p:nvSpPr>
            <p:spPr bwMode="auto">
              <a:xfrm>
                <a:off x="4437" y="1929"/>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74" name="Oval 10234"/>
              <p:cNvSpPr>
                <a:spLocks noChangeArrowheads="1"/>
              </p:cNvSpPr>
              <p:nvPr/>
            </p:nvSpPr>
            <p:spPr bwMode="auto">
              <a:xfrm>
                <a:off x="4443" y="1935"/>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75" name="Oval 10235"/>
              <p:cNvSpPr>
                <a:spLocks noChangeArrowheads="1"/>
              </p:cNvSpPr>
              <p:nvPr/>
            </p:nvSpPr>
            <p:spPr bwMode="auto">
              <a:xfrm>
                <a:off x="4443" y="1947"/>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76" name="Oval 10236"/>
              <p:cNvSpPr>
                <a:spLocks noChangeArrowheads="1"/>
              </p:cNvSpPr>
              <p:nvPr/>
            </p:nvSpPr>
            <p:spPr bwMode="auto">
              <a:xfrm>
                <a:off x="4449" y="1965"/>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77" name="Oval 10237"/>
              <p:cNvSpPr>
                <a:spLocks noChangeArrowheads="1"/>
              </p:cNvSpPr>
              <p:nvPr/>
            </p:nvSpPr>
            <p:spPr bwMode="auto">
              <a:xfrm>
                <a:off x="4449" y="1983"/>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78" name="Oval 10238"/>
              <p:cNvSpPr>
                <a:spLocks noChangeArrowheads="1"/>
              </p:cNvSpPr>
              <p:nvPr/>
            </p:nvSpPr>
            <p:spPr bwMode="auto">
              <a:xfrm>
                <a:off x="4455" y="2007"/>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79" name="Oval 10239"/>
              <p:cNvSpPr>
                <a:spLocks noChangeArrowheads="1"/>
              </p:cNvSpPr>
              <p:nvPr/>
            </p:nvSpPr>
            <p:spPr bwMode="auto">
              <a:xfrm>
                <a:off x="4455" y="2025"/>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80" name="Oval 10240"/>
              <p:cNvSpPr>
                <a:spLocks noChangeArrowheads="1"/>
              </p:cNvSpPr>
              <p:nvPr/>
            </p:nvSpPr>
            <p:spPr bwMode="auto">
              <a:xfrm>
                <a:off x="4461" y="2031"/>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81" name="Oval 10241"/>
              <p:cNvSpPr>
                <a:spLocks noChangeArrowheads="1"/>
              </p:cNvSpPr>
              <p:nvPr/>
            </p:nvSpPr>
            <p:spPr bwMode="auto">
              <a:xfrm>
                <a:off x="4461" y="2031"/>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82" name="Oval 10242"/>
              <p:cNvSpPr>
                <a:spLocks noChangeArrowheads="1"/>
              </p:cNvSpPr>
              <p:nvPr/>
            </p:nvSpPr>
            <p:spPr bwMode="auto">
              <a:xfrm>
                <a:off x="4467" y="2019"/>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83" name="Oval 10243"/>
              <p:cNvSpPr>
                <a:spLocks noChangeArrowheads="1"/>
              </p:cNvSpPr>
              <p:nvPr/>
            </p:nvSpPr>
            <p:spPr bwMode="auto">
              <a:xfrm>
                <a:off x="4473" y="2007"/>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84" name="Oval 10244"/>
              <p:cNvSpPr>
                <a:spLocks noChangeArrowheads="1"/>
              </p:cNvSpPr>
              <p:nvPr/>
            </p:nvSpPr>
            <p:spPr bwMode="auto">
              <a:xfrm>
                <a:off x="4473" y="1989"/>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85" name="Oval 10245"/>
              <p:cNvSpPr>
                <a:spLocks noChangeArrowheads="1"/>
              </p:cNvSpPr>
              <p:nvPr/>
            </p:nvSpPr>
            <p:spPr bwMode="auto">
              <a:xfrm>
                <a:off x="4479" y="1971"/>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86" name="Oval 10246"/>
              <p:cNvSpPr>
                <a:spLocks noChangeArrowheads="1"/>
              </p:cNvSpPr>
              <p:nvPr/>
            </p:nvSpPr>
            <p:spPr bwMode="auto">
              <a:xfrm>
                <a:off x="4479" y="1959"/>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87" name="Oval 10247"/>
              <p:cNvSpPr>
                <a:spLocks noChangeArrowheads="1"/>
              </p:cNvSpPr>
              <p:nvPr/>
            </p:nvSpPr>
            <p:spPr bwMode="auto">
              <a:xfrm>
                <a:off x="4485" y="1941"/>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88" name="Oval 10248"/>
              <p:cNvSpPr>
                <a:spLocks noChangeArrowheads="1"/>
              </p:cNvSpPr>
              <p:nvPr/>
            </p:nvSpPr>
            <p:spPr bwMode="auto">
              <a:xfrm>
                <a:off x="4485" y="1941"/>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89" name="Oval 10249"/>
              <p:cNvSpPr>
                <a:spLocks noChangeArrowheads="1"/>
              </p:cNvSpPr>
              <p:nvPr/>
            </p:nvSpPr>
            <p:spPr bwMode="auto">
              <a:xfrm>
                <a:off x="4491" y="1947"/>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90" name="Oval 10250"/>
              <p:cNvSpPr>
                <a:spLocks noChangeArrowheads="1"/>
              </p:cNvSpPr>
              <p:nvPr/>
            </p:nvSpPr>
            <p:spPr bwMode="auto">
              <a:xfrm>
                <a:off x="4491" y="1959"/>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571" name="Group 10452"/>
            <p:cNvGrpSpPr>
              <a:grpSpLocks/>
            </p:cNvGrpSpPr>
            <p:nvPr/>
          </p:nvGrpSpPr>
          <p:grpSpPr bwMode="auto">
            <a:xfrm>
              <a:off x="7138988" y="2153205"/>
              <a:ext cx="1095375" cy="409575"/>
              <a:chOff x="4497" y="1785"/>
              <a:chExt cx="690" cy="258"/>
            </a:xfrm>
          </p:grpSpPr>
          <p:sp>
            <p:nvSpPr>
              <p:cNvPr id="591" name="Oval 10252"/>
              <p:cNvSpPr>
                <a:spLocks noChangeArrowheads="1"/>
              </p:cNvSpPr>
              <p:nvPr/>
            </p:nvSpPr>
            <p:spPr bwMode="auto">
              <a:xfrm>
                <a:off x="4497" y="1965"/>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92" name="Oval 10253"/>
              <p:cNvSpPr>
                <a:spLocks noChangeArrowheads="1"/>
              </p:cNvSpPr>
              <p:nvPr/>
            </p:nvSpPr>
            <p:spPr bwMode="auto">
              <a:xfrm>
                <a:off x="4503" y="1971"/>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93" name="Oval 10254"/>
              <p:cNvSpPr>
                <a:spLocks noChangeArrowheads="1"/>
              </p:cNvSpPr>
              <p:nvPr/>
            </p:nvSpPr>
            <p:spPr bwMode="auto">
              <a:xfrm>
                <a:off x="4503" y="1965"/>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94" name="Oval 10255"/>
              <p:cNvSpPr>
                <a:spLocks noChangeArrowheads="1"/>
              </p:cNvSpPr>
              <p:nvPr/>
            </p:nvSpPr>
            <p:spPr bwMode="auto">
              <a:xfrm>
                <a:off x="4509" y="1959"/>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95" name="Oval 10256"/>
              <p:cNvSpPr>
                <a:spLocks noChangeArrowheads="1"/>
              </p:cNvSpPr>
              <p:nvPr/>
            </p:nvSpPr>
            <p:spPr bwMode="auto">
              <a:xfrm>
                <a:off x="4509" y="1953"/>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96" name="Oval 10257"/>
              <p:cNvSpPr>
                <a:spLocks noChangeArrowheads="1"/>
              </p:cNvSpPr>
              <p:nvPr/>
            </p:nvSpPr>
            <p:spPr bwMode="auto">
              <a:xfrm>
                <a:off x="4515" y="1953"/>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97" name="Oval 10258"/>
              <p:cNvSpPr>
                <a:spLocks noChangeArrowheads="1"/>
              </p:cNvSpPr>
              <p:nvPr/>
            </p:nvSpPr>
            <p:spPr bwMode="auto">
              <a:xfrm>
                <a:off x="4515" y="1953"/>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98" name="Oval 10259"/>
              <p:cNvSpPr>
                <a:spLocks noChangeArrowheads="1"/>
              </p:cNvSpPr>
              <p:nvPr/>
            </p:nvSpPr>
            <p:spPr bwMode="auto">
              <a:xfrm>
                <a:off x="4521" y="1959"/>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99" name="Oval 10260"/>
              <p:cNvSpPr>
                <a:spLocks noChangeArrowheads="1"/>
              </p:cNvSpPr>
              <p:nvPr/>
            </p:nvSpPr>
            <p:spPr bwMode="auto">
              <a:xfrm>
                <a:off x="4521" y="1965"/>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00" name="Oval 10261"/>
              <p:cNvSpPr>
                <a:spLocks noChangeArrowheads="1"/>
              </p:cNvSpPr>
              <p:nvPr/>
            </p:nvSpPr>
            <p:spPr bwMode="auto">
              <a:xfrm>
                <a:off x="4527" y="1977"/>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01" name="Oval 10262"/>
              <p:cNvSpPr>
                <a:spLocks noChangeArrowheads="1"/>
              </p:cNvSpPr>
              <p:nvPr/>
            </p:nvSpPr>
            <p:spPr bwMode="auto">
              <a:xfrm>
                <a:off x="4527" y="1989"/>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02" name="Oval 10263"/>
              <p:cNvSpPr>
                <a:spLocks noChangeArrowheads="1"/>
              </p:cNvSpPr>
              <p:nvPr/>
            </p:nvSpPr>
            <p:spPr bwMode="auto">
              <a:xfrm>
                <a:off x="4533" y="1995"/>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03" name="Oval 10264"/>
              <p:cNvSpPr>
                <a:spLocks noChangeArrowheads="1"/>
              </p:cNvSpPr>
              <p:nvPr/>
            </p:nvSpPr>
            <p:spPr bwMode="auto">
              <a:xfrm>
                <a:off x="4539" y="1995"/>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04" name="Oval 10265"/>
              <p:cNvSpPr>
                <a:spLocks noChangeArrowheads="1"/>
              </p:cNvSpPr>
              <p:nvPr/>
            </p:nvSpPr>
            <p:spPr bwMode="auto">
              <a:xfrm>
                <a:off x="4539" y="1995"/>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05" name="Oval 10266"/>
              <p:cNvSpPr>
                <a:spLocks noChangeArrowheads="1"/>
              </p:cNvSpPr>
              <p:nvPr/>
            </p:nvSpPr>
            <p:spPr bwMode="auto">
              <a:xfrm>
                <a:off x="4545" y="1989"/>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06" name="Oval 10267"/>
              <p:cNvSpPr>
                <a:spLocks noChangeArrowheads="1"/>
              </p:cNvSpPr>
              <p:nvPr/>
            </p:nvSpPr>
            <p:spPr bwMode="auto">
              <a:xfrm>
                <a:off x="4545" y="1971"/>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07" name="Oval 10268"/>
              <p:cNvSpPr>
                <a:spLocks noChangeArrowheads="1"/>
              </p:cNvSpPr>
              <p:nvPr/>
            </p:nvSpPr>
            <p:spPr bwMode="auto">
              <a:xfrm>
                <a:off x="4551" y="1947"/>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08" name="Oval 10269"/>
              <p:cNvSpPr>
                <a:spLocks noChangeArrowheads="1"/>
              </p:cNvSpPr>
              <p:nvPr/>
            </p:nvSpPr>
            <p:spPr bwMode="auto">
              <a:xfrm>
                <a:off x="4551" y="1935"/>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09" name="Oval 10270"/>
              <p:cNvSpPr>
                <a:spLocks noChangeArrowheads="1"/>
              </p:cNvSpPr>
              <p:nvPr/>
            </p:nvSpPr>
            <p:spPr bwMode="auto">
              <a:xfrm>
                <a:off x="4557" y="1911"/>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10" name="Oval 10271"/>
              <p:cNvSpPr>
                <a:spLocks noChangeArrowheads="1"/>
              </p:cNvSpPr>
              <p:nvPr/>
            </p:nvSpPr>
            <p:spPr bwMode="auto">
              <a:xfrm>
                <a:off x="4557" y="1899"/>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11" name="Oval 10272"/>
              <p:cNvSpPr>
                <a:spLocks noChangeArrowheads="1"/>
              </p:cNvSpPr>
              <p:nvPr/>
            </p:nvSpPr>
            <p:spPr bwMode="auto">
              <a:xfrm>
                <a:off x="4563" y="1881"/>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12" name="Oval 10273"/>
              <p:cNvSpPr>
                <a:spLocks noChangeArrowheads="1"/>
              </p:cNvSpPr>
              <p:nvPr/>
            </p:nvSpPr>
            <p:spPr bwMode="auto">
              <a:xfrm>
                <a:off x="4569" y="1875"/>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13" name="Oval 10274"/>
              <p:cNvSpPr>
                <a:spLocks noChangeArrowheads="1"/>
              </p:cNvSpPr>
              <p:nvPr/>
            </p:nvSpPr>
            <p:spPr bwMode="auto">
              <a:xfrm>
                <a:off x="4569" y="1881"/>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14" name="Oval 10275"/>
              <p:cNvSpPr>
                <a:spLocks noChangeArrowheads="1"/>
              </p:cNvSpPr>
              <p:nvPr/>
            </p:nvSpPr>
            <p:spPr bwMode="auto">
              <a:xfrm>
                <a:off x="4575" y="1893"/>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15" name="Oval 10276"/>
              <p:cNvSpPr>
                <a:spLocks noChangeArrowheads="1"/>
              </p:cNvSpPr>
              <p:nvPr/>
            </p:nvSpPr>
            <p:spPr bwMode="auto">
              <a:xfrm>
                <a:off x="4575" y="1905"/>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16" name="Oval 10277"/>
              <p:cNvSpPr>
                <a:spLocks noChangeArrowheads="1"/>
              </p:cNvSpPr>
              <p:nvPr/>
            </p:nvSpPr>
            <p:spPr bwMode="auto">
              <a:xfrm>
                <a:off x="4581" y="1905"/>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17" name="Oval 10278"/>
              <p:cNvSpPr>
                <a:spLocks noChangeArrowheads="1"/>
              </p:cNvSpPr>
              <p:nvPr/>
            </p:nvSpPr>
            <p:spPr bwMode="auto">
              <a:xfrm>
                <a:off x="4581" y="1899"/>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18" name="Oval 10279"/>
              <p:cNvSpPr>
                <a:spLocks noChangeArrowheads="1"/>
              </p:cNvSpPr>
              <p:nvPr/>
            </p:nvSpPr>
            <p:spPr bwMode="auto">
              <a:xfrm>
                <a:off x="4587" y="1887"/>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19" name="Oval 10280"/>
              <p:cNvSpPr>
                <a:spLocks noChangeArrowheads="1"/>
              </p:cNvSpPr>
              <p:nvPr/>
            </p:nvSpPr>
            <p:spPr bwMode="auto">
              <a:xfrm>
                <a:off x="4587" y="1881"/>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20" name="Oval 10281"/>
              <p:cNvSpPr>
                <a:spLocks noChangeArrowheads="1"/>
              </p:cNvSpPr>
              <p:nvPr/>
            </p:nvSpPr>
            <p:spPr bwMode="auto">
              <a:xfrm>
                <a:off x="4593" y="1875"/>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21" name="Oval 10282"/>
              <p:cNvSpPr>
                <a:spLocks noChangeArrowheads="1"/>
              </p:cNvSpPr>
              <p:nvPr/>
            </p:nvSpPr>
            <p:spPr bwMode="auto">
              <a:xfrm>
                <a:off x="4599" y="1869"/>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22" name="Oval 10283"/>
              <p:cNvSpPr>
                <a:spLocks noChangeArrowheads="1"/>
              </p:cNvSpPr>
              <p:nvPr/>
            </p:nvSpPr>
            <p:spPr bwMode="auto">
              <a:xfrm>
                <a:off x="4599" y="1857"/>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23" name="Oval 10284"/>
              <p:cNvSpPr>
                <a:spLocks noChangeArrowheads="1"/>
              </p:cNvSpPr>
              <p:nvPr/>
            </p:nvSpPr>
            <p:spPr bwMode="auto">
              <a:xfrm>
                <a:off x="4605" y="1857"/>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24" name="Oval 10285"/>
              <p:cNvSpPr>
                <a:spLocks noChangeArrowheads="1"/>
              </p:cNvSpPr>
              <p:nvPr/>
            </p:nvSpPr>
            <p:spPr bwMode="auto">
              <a:xfrm>
                <a:off x="4605" y="1863"/>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25" name="Oval 10286"/>
              <p:cNvSpPr>
                <a:spLocks noChangeArrowheads="1"/>
              </p:cNvSpPr>
              <p:nvPr/>
            </p:nvSpPr>
            <p:spPr bwMode="auto">
              <a:xfrm>
                <a:off x="4611" y="1875"/>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26" name="Oval 10287"/>
              <p:cNvSpPr>
                <a:spLocks noChangeArrowheads="1"/>
              </p:cNvSpPr>
              <p:nvPr/>
            </p:nvSpPr>
            <p:spPr bwMode="auto">
              <a:xfrm>
                <a:off x="4611" y="1875"/>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27" name="Oval 10288"/>
              <p:cNvSpPr>
                <a:spLocks noChangeArrowheads="1"/>
              </p:cNvSpPr>
              <p:nvPr/>
            </p:nvSpPr>
            <p:spPr bwMode="auto">
              <a:xfrm>
                <a:off x="4617" y="1875"/>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28" name="Oval 10289"/>
              <p:cNvSpPr>
                <a:spLocks noChangeArrowheads="1"/>
              </p:cNvSpPr>
              <p:nvPr/>
            </p:nvSpPr>
            <p:spPr bwMode="auto">
              <a:xfrm>
                <a:off x="4617" y="1887"/>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29" name="Oval 10290"/>
              <p:cNvSpPr>
                <a:spLocks noChangeArrowheads="1"/>
              </p:cNvSpPr>
              <p:nvPr/>
            </p:nvSpPr>
            <p:spPr bwMode="auto">
              <a:xfrm>
                <a:off x="4623" y="1881"/>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30" name="Oval 10291"/>
              <p:cNvSpPr>
                <a:spLocks noChangeArrowheads="1"/>
              </p:cNvSpPr>
              <p:nvPr/>
            </p:nvSpPr>
            <p:spPr bwMode="auto">
              <a:xfrm>
                <a:off x="4623" y="1875"/>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31" name="Oval 10292"/>
              <p:cNvSpPr>
                <a:spLocks noChangeArrowheads="1"/>
              </p:cNvSpPr>
              <p:nvPr/>
            </p:nvSpPr>
            <p:spPr bwMode="auto">
              <a:xfrm>
                <a:off x="4629" y="1857"/>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32" name="Oval 10293"/>
              <p:cNvSpPr>
                <a:spLocks noChangeArrowheads="1"/>
              </p:cNvSpPr>
              <p:nvPr/>
            </p:nvSpPr>
            <p:spPr bwMode="auto">
              <a:xfrm>
                <a:off x="4635" y="1845"/>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33" name="Oval 10294"/>
              <p:cNvSpPr>
                <a:spLocks noChangeArrowheads="1"/>
              </p:cNvSpPr>
              <p:nvPr/>
            </p:nvSpPr>
            <p:spPr bwMode="auto">
              <a:xfrm>
                <a:off x="4635" y="1833"/>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34" name="Oval 10295"/>
              <p:cNvSpPr>
                <a:spLocks noChangeArrowheads="1"/>
              </p:cNvSpPr>
              <p:nvPr/>
            </p:nvSpPr>
            <p:spPr bwMode="auto">
              <a:xfrm>
                <a:off x="4641" y="1821"/>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35" name="Oval 10296"/>
              <p:cNvSpPr>
                <a:spLocks noChangeArrowheads="1"/>
              </p:cNvSpPr>
              <p:nvPr/>
            </p:nvSpPr>
            <p:spPr bwMode="auto">
              <a:xfrm>
                <a:off x="4641" y="1815"/>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36" name="Oval 10297"/>
              <p:cNvSpPr>
                <a:spLocks noChangeArrowheads="1"/>
              </p:cNvSpPr>
              <p:nvPr/>
            </p:nvSpPr>
            <p:spPr bwMode="auto">
              <a:xfrm>
                <a:off x="4647" y="1809"/>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37" name="Oval 10298"/>
              <p:cNvSpPr>
                <a:spLocks noChangeArrowheads="1"/>
              </p:cNvSpPr>
              <p:nvPr/>
            </p:nvSpPr>
            <p:spPr bwMode="auto">
              <a:xfrm>
                <a:off x="4647" y="1809"/>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38" name="Oval 10299"/>
              <p:cNvSpPr>
                <a:spLocks noChangeArrowheads="1"/>
              </p:cNvSpPr>
              <p:nvPr/>
            </p:nvSpPr>
            <p:spPr bwMode="auto">
              <a:xfrm>
                <a:off x="4653" y="1809"/>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39" name="Oval 10300"/>
              <p:cNvSpPr>
                <a:spLocks noChangeArrowheads="1"/>
              </p:cNvSpPr>
              <p:nvPr/>
            </p:nvSpPr>
            <p:spPr bwMode="auto">
              <a:xfrm>
                <a:off x="4653" y="1821"/>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40" name="Oval 10301"/>
              <p:cNvSpPr>
                <a:spLocks noChangeArrowheads="1"/>
              </p:cNvSpPr>
              <p:nvPr/>
            </p:nvSpPr>
            <p:spPr bwMode="auto">
              <a:xfrm>
                <a:off x="4659" y="1821"/>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41" name="Oval 10302"/>
              <p:cNvSpPr>
                <a:spLocks noChangeArrowheads="1"/>
              </p:cNvSpPr>
              <p:nvPr/>
            </p:nvSpPr>
            <p:spPr bwMode="auto">
              <a:xfrm>
                <a:off x="4665" y="1821"/>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42" name="Oval 10303"/>
              <p:cNvSpPr>
                <a:spLocks noChangeArrowheads="1"/>
              </p:cNvSpPr>
              <p:nvPr/>
            </p:nvSpPr>
            <p:spPr bwMode="auto">
              <a:xfrm>
                <a:off x="4665" y="1809"/>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43" name="Oval 10304"/>
              <p:cNvSpPr>
                <a:spLocks noChangeArrowheads="1"/>
              </p:cNvSpPr>
              <p:nvPr/>
            </p:nvSpPr>
            <p:spPr bwMode="auto">
              <a:xfrm>
                <a:off x="4671" y="1809"/>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44" name="Oval 10305"/>
              <p:cNvSpPr>
                <a:spLocks noChangeArrowheads="1"/>
              </p:cNvSpPr>
              <p:nvPr/>
            </p:nvSpPr>
            <p:spPr bwMode="auto">
              <a:xfrm>
                <a:off x="4671" y="1803"/>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45" name="Oval 10306"/>
              <p:cNvSpPr>
                <a:spLocks noChangeArrowheads="1"/>
              </p:cNvSpPr>
              <p:nvPr/>
            </p:nvSpPr>
            <p:spPr bwMode="auto">
              <a:xfrm>
                <a:off x="4677" y="1797"/>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46" name="Oval 10307"/>
              <p:cNvSpPr>
                <a:spLocks noChangeArrowheads="1"/>
              </p:cNvSpPr>
              <p:nvPr/>
            </p:nvSpPr>
            <p:spPr bwMode="auto">
              <a:xfrm>
                <a:off x="4677" y="1803"/>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47" name="Oval 10308"/>
              <p:cNvSpPr>
                <a:spLocks noChangeArrowheads="1"/>
              </p:cNvSpPr>
              <p:nvPr/>
            </p:nvSpPr>
            <p:spPr bwMode="auto">
              <a:xfrm>
                <a:off x="4683" y="1809"/>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48" name="Oval 10309"/>
              <p:cNvSpPr>
                <a:spLocks noChangeArrowheads="1"/>
              </p:cNvSpPr>
              <p:nvPr/>
            </p:nvSpPr>
            <p:spPr bwMode="auto">
              <a:xfrm>
                <a:off x="4683" y="1821"/>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49" name="Oval 10310"/>
              <p:cNvSpPr>
                <a:spLocks noChangeArrowheads="1"/>
              </p:cNvSpPr>
              <p:nvPr/>
            </p:nvSpPr>
            <p:spPr bwMode="auto">
              <a:xfrm>
                <a:off x="4689" y="1821"/>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50" name="Oval 10311"/>
              <p:cNvSpPr>
                <a:spLocks noChangeArrowheads="1"/>
              </p:cNvSpPr>
              <p:nvPr/>
            </p:nvSpPr>
            <p:spPr bwMode="auto">
              <a:xfrm>
                <a:off x="4695" y="1833"/>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51" name="Oval 10312"/>
              <p:cNvSpPr>
                <a:spLocks noChangeArrowheads="1"/>
              </p:cNvSpPr>
              <p:nvPr/>
            </p:nvSpPr>
            <p:spPr bwMode="auto">
              <a:xfrm>
                <a:off x="4695" y="1833"/>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52" name="Oval 10313"/>
              <p:cNvSpPr>
                <a:spLocks noChangeArrowheads="1"/>
              </p:cNvSpPr>
              <p:nvPr/>
            </p:nvSpPr>
            <p:spPr bwMode="auto">
              <a:xfrm>
                <a:off x="4701" y="1833"/>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53" name="Oval 10314"/>
              <p:cNvSpPr>
                <a:spLocks noChangeArrowheads="1"/>
              </p:cNvSpPr>
              <p:nvPr/>
            </p:nvSpPr>
            <p:spPr bwMode="auto">
              <a:xfrm>
                <a:off x="4701" y="1827"/>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54" name="Oval 10315"/>
              <p:cNvSpPr>
                <a:spLocks noChangeArrowheads="1"/>
              </p:cNvSpPr>
              <p:nvPr/>
            </p:nvSpPr>
            <p:spPr bwMode="auto">
              <a:xfrm>
                <a:off x="4707" y="1821"/>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55" name="Oval 10316"/>
              <p:cNvSpPr>
                <a:spLocks noChangeArrowheads="1"/>
              </p:cNvSpPr>
              <p:nvPr/>
            </p:nvSpPr>
            <p:spPr bwMode="auto">
              <a:xfrm>
                <a:off x="4707" y="1815"/>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56" name="Oval 10317"/>
              <p:cNvSpPr>
                <a:spLocks noChangeArrowheads="1"/>
              </p:cNvSpPr>
              <p:nvPr/>
            </p:nvSpPr>
            <p:spPr bwMode="auto">
              <a:xfrm>
                <a:off x="4713" y="1803"/>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57" name="Oval 10318"/>
              <p:cNvSpPr>
                <a:spLocks noChangeArrowheads="1"/>
              </p:cNvSpPr>
              <p:nvPr/>
            </p:nvSpPr>
            <p:spPr bwMode="auto">
              <a:xfrm>
                <a:off x="4713" y="1797"/>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58" name="Oval 10319"/>
              <p:cNvSpPr>
                <a:spLocks noChangeArrowheads="1"/>
              </p:cNvSpPr>
              <p:nvPr/>
            </p:nvSpPr>
            <p:spPr bwMode="auto">
              <a:xfrm>
                <a:off x="4719" y="1791"/>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59" name="Oval 10320"/>
              <p:cNvSpPr>
                <a:spLocks noChangeArrowheads="1"/>
              </p:cNvSpPr>
              <p:nvPr/>
            </p:nvSpPr>
            <p:spPr bwMode="auto">
              <a:xfrm>
                <a:off x="4725" y="1785"/>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60" name="Oval 10321"/>
              <p:cNvSpPr>
                <a:spLocks noChangeArrowheads="1"/>
              </p:cNvSpPr>
              <p:nvPr/>
            </p:nvSpPr>
            <p:spPr bwMode="auto">
              <a:xfrm>
                <a:off x="4725" y="1791"/>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61" name="Oval 10322"/>
              <p:cNvSpPr>
                <a:spLocks noChangeArrowheads="1"/>
              </p:cNvSpPr>
              <p:nvPr/>
            </p:nvSpPr>
            <p:spPr bwMode="auto">
              <a:xfrm>
                <a:off x="4731" y="1791"/>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62" name="Oval 10323"/>
              <p:cNvSpPr>
                <a:spLocks noChangeArrowheads="1"/>
              </p:cNvSpPr>
              <p:nvPr/>
            </p:nvSpPr>
            <p:spPr bwMode="auto">
              <a:xfrm>
                <a:off x="4731" y="1797"/>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63" name="Oval 10324"/>
              <p:cNvSpPr>
                <a:spLocks noChangeArrowheads="1"/>
              </p:cNvSpPr>
              <p:nvPr/>
            </p:nvSpPr>
            <p:spPr bwMode="auto">
              <a:xfrm>
                <a:off x="4737" y="1821"/>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64" name="Oval 10325"/>
              <p:cNvSpPr>
                <a:spLocks noChangeArrowheads="1"/>
              </p:cNvSpPr>
              <p:nvPr/>
            </p:nvSpPr>
            <p:spPr bwMode="auto">
              <a:xfrm>
                <a:off x="4737" y="1839"/>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65" name="Oval 10326"/>
              <p:cNvSpPr>
                <a:spLocks noChangeArrowheads="1"/>
              </p:cNvSpPr>
              <p:nvPr/>
            </p:nvSpPr>
            <p:spPr bwMode="auto">
              <a:xfrm>
                <a:off x="4743" y="1851"/>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66" name="Oval 10327"/>
              <p:cNvSpPr>
                <a:spLocks noChangeArrowheads="1"/>
              </p:cNvSpPr>
              <p:nvPr/>
            </p:nvSpPr>
            <p:spPr bwMode="auto">
              <a:xfrm>
                <a:off x="4743" y="1851"/>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67" name="Oval 10328"/>
              <p:cNvSpPr>
                <a:spLocks noChangeArrowheads="1"/>
              </p:cNvSpPr>
              <p:nvPr/>
            </p:nvSpPr>
            <p:spPr bwMode="auto">
              <a:xfrm>
                <a:off x="4749" y="1851"/>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68" name="Oval 10329"/>
              <p:cNvSpPr>
                <a:spLocks noChangeArrowheads="1"/>
              </p:cNvSpPr>
              <p:nvPr/>
            </p:nvSpPr>
            <p:spPr bwMode="auto">
              <a:xfrm>
                <a:off x="4749" y="1851"/>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69" name="Oval 10330"/>
              <p:cNvSpPr>
                <a:spLocks noChangeArrowheads="1"/>
              </p:cNvSpPr>
              <p:nvPr/>
            </p:nvSpPr>
            <p:spPr bwMode="auto">
              <a:xfrm>
                <a:off x="4755" y="1863"/>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70" name="Oval 10331"/>
              <p:cNvSpPr>
                <a:spLocks noChangeArrowheads="1"/>
              </p:cNvSpPr>
              <p:nvPr/>
            </p:nvSpPr>
            <p:spPr bwMode="auto">
              <a:xfrm>
                <a:off x="4761" y="1863"/>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71" name="Oval 10332"/>
              <p:cNvSpPr>
                <a:spLocks noChangeArrowheads="1"/>
              </p:cNvSpPr>
              <p:nvPr/>
            </p:nvSpPr>
            <p:spPr bwMode="auto">
              <a:xfrm>
                <a:off x="4761" y="1869"/>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72" name="Oval 10333"/>
              <p:cNvSpPr>
                <a:spLocks noChangeArrowheads="1"/>
              </p:cNvSpPr>
              <p:nvPr/>
            </p:nvSpPr>
            <p:spPr bwMode="auto">
              <a:xfrm>
                <a:off x="4767" y="1887"/>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73" name="Oval 10334"/>
              <p:cNvSpPr>
                <a:spLocks noChangeArrowheads="1"/>
              </p:cNvSpPr>
              <p:nvPr/>
            </p:nvSpPr>
            <p:spPr bwMode="auto">
              <a:xfrm>
                <a:off x="4767" y="1905"/>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74" name="Oval 10335"/>
              <p:cNvSpPr>
                <a:spLocks noChangeArrowheads="1"/>
              </p:cNvSpPr>
              <p:nvPr/>
            </p:nvSpPr>
            <p:spPr bwMode="auto">
              <a:xfrm>
                <a:off x="4773" y="1911"/>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75" name="Oval 10336"/>
              <p:cNvSpPr>
                <a:spLocks noChangeArrowheads="1"/>
              </p:cNvSpPr>
              <p:nvPr/>
            </p:nvSpPr>
            <p:spPr bwMode="auto">
              <a:xfrm>
                <a:off x="4773" y="1917"/>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76" name="Oval 10337"/>
              <p:cNvSpPr>
                <a:spLocks noChangeArrowheads="1"/>
              </p:cNvSpPr>
              <p:nvPr/>
            </p:nvSpPr>
            <p:spPr bwMode="auto">
              <a:xfrm>
                <a:off x="4779" y="1917"/>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77" name="Oval 10338"/>
              <p:cNvSpPr>
                <a:spLocks noChangeArrowheads="1"/>
              </p:cNvSpPr>
              <p:nvPr/>
            </p:nvSpPr>
            <p:spPr bwMode="auto">
              <a:xfrm>
                <a:off x="4779" y="1911"/>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78" name="Oval 10339"/>
              <p:cNvSpPr>
                <a:spLocks noChangeArrowheads="1"/>
              </p:cNvSpPr>
              <p:nvPr/>
            </p:nvSpPr>
            <p:spPr bwMode="auto">
              <a:xfrm>
                <a:off x="4785" y="1905"/>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79" name="Oval 10340"/>
              <p:cNvSpPr>
                <a:spLocks noChangeArrowheads="1"/>
              </p:cNvSpPr>
              <p:nvPr/>
            </p:nvSpPr>
            <p:spPr bwMode="auto">
              <a:xfrm>
                <a:off x="4791" y="1893"/>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80" name="Oval 10341"/>
              <p:cNvSpPr>
                <a:spLocks noChangeArrowheads="1"/>
              </p:cNvSpPr>
              <p:nvPr/>
            </p:nvSpPr>
            <p:spPr bwMode="auto">
              <a:xfrm>
                <a:off x="4791" y="1869"/>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81" name="Oval 10342"/>
              <p:cNvSpPr>
                <a:spLocks noChangeArrowheads="1"/>
              </p:cNvSpPr>
              <p:nvPr/>
            </p:nvSpPr>
            <p:spPr bwMode="auto">
              <a:xfrm>
                <a:off x="4797" y="1857"/>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82" name="Oval 10343"/>
              <p:cNvSpPr>
                <a:spLocks noChangeArrowheads="1"/>
              </p:cNvSpPr>
              <p:nvPr/>
            </p:nvSpPr>
            <p:spPr bwMode="auto">
              <a:xfrm>
                <a:off x="4797" y="1851"/>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83" name="Oval 10344"/>
              <p:cNvSpPr>
                <a:spLocks noChangeArrowheads="1"/>
              </p:cNvSpPr>
              <p:nvPr/>
            </p:nvSpPr>
            <p:spPr bwMode="auto">
              <a:xfrm>
                <a:off x="4803" y="1851"/>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84" name="Oval 10345"/>
              <p:cNvSpPr>
                <a:spLocks noChangeArrowheads="1"/>
              </p:cNvSpPr>
              <p:nvPr/>
            </p:nvSpPr>
            <p:spPr bwMode="auto">
              <a:xfrm>
                <a:off x="4803" y="1851"/>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85" name="Oval 10346"/>
              <p:cNvSpPr>
                <a:spLocks noChangeArrowheads="1"/>
              </p:cNvSpPr>
              <p:nvPr/>
            </p:nvSpPr>
            <p:spPr bwMode="auto">
              <a:xfrm>
                <a:off x="4809" y="1851"/>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86" name="Oval 10347"/>
              <p:cNvSpPr>
                <a:spLocks noChangeArrowheads="1"/>
              </p:cNvSpPr>
              <p:nvPr/>
            </p:nvSpPr>
            <p:spPr bwMode="auto">
              <a:xfrm>
                <a:off x="4809" y="1851"/>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87" name="Oval 10348"/>
              <p:cNvSpPr>
                <a:spLocks noChangeArrowheads="1"/>
              </p:cNvSpPr>
              <p:nvPr/>
            </p:nvSpPr>
            <p:spPr bwMode="auto">
              <a:xfrm>
                <a:off x="4815" y="1863"/>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88" name="Oval 10349"/>
              <p:cNvSpPr>
                <a:spLocks noChangeArrowheads="1"/>
              </p:cNvSpPr>
              <p:nvPr/>
            </p:nvSpPr>
            <p:spPr bwMode="auto">
              <a:xfrm>
                <a:off x="4821" y="1857"/>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89" name="Oval 10350"/>
              <p:cNvSpPr>
                <a:spLocks noChangeArrowheads="1"/>
              </p:cNvSpPr>
              <p:nvPr/>
            </p:nvSpPr>
            <p:spPr bwMode="auto">
              <a:xfrm>
                <a:off x="4821" y="1851"/>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90" name="Oval 10351"/>
              <p:cNvSpPr>
                <a:spLocks noChangeArrowheads="1"/>
              </p:cNvSpPr>
              <p:nvPr/>
            </p:nvSpPr>
            <p:spPr bwMode="auto">
              <a:xfrm>
                <a:off x="4827" y="1851"/>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91" name="Oval 10352"/>
              <p:cNvSpPr>
                <a:spLocks noChangeArrowheads="1"/>
              </p:cNvSpPr>
              <p:nvPr/>
            </p:nvSpPr>
            <p:spPr bwMode="auto">
              <a:xfrm>
                <a:off x="4827" y="1839"/>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92" name="Oval 10353"/>
              <p:cNvSpPr>
                <a:spLocks noChangeArrowheads="1"/>
              </p:cNvSpPr>
              <p:nvPr/>
            </p:nvSpPr>
            <p:spPr bwMode="auto">
              <a:xfrm>
                <a:off x="4833" y="1845"/>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93" name="Oval 10354"/>
              <p:cNvSpPr>
                <a:spLocks noChangeArrowheads="1"/>
              </p:cNvSpPr>
              <p:nvPr/>
            </p:nvSpPr>
            <p:spPr bwMode="auto">
              <a:xfrm>
                <a:off x="4833" y="1845"/>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94" name="Oval 10355"/>
              <p:cNvSpPr>
                <a:spLocks noChangeArrowheads="1"/>
              </p:cNvSpPr>
              <p:nvPr/>
            </p:nvSpPr>
            <p:spPr bwMode="auto">
              <a:xfrm>
                <a:off x="4839" y="1851"/>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95" name="Oval 10356"/>
              <p:cNvSpPr>
                <a:spLocks noChangeArrowheads="1"/>
              </p:cNvSpPr>
              <p:nvPr/>
            </p:nvSpPr>
            <p:spPr bwMode="auto">
              <a:xfrm>
                <a:off x="4839" y="1863"/>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96" name="Oval 10357"/>
              <p:cNvSpPr>
                <a:spLocks noChangeArrowheads="1"/>
              </p:cNvSpPr>
              <p:nvPr/>
            </p:nvSpPr>
            <p:spPr bwMode="auto">
              <a:xfrm>
                <a:off x="4845" y="1881"/>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97" name="Oval 10358"/>
              <p:cNvSpPr>
                <a:spLocks noChangeArrowheads="1"/>
              </p:cNvSpPr>
              <p:nvPr/>
            </p:nvSpPr>
            <p:spPr bwMode="auto">
              <a:xfrm>
                <a:off x="4845" y="1887"/>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98" name="Oval 10359"/>
              <p:cNvSpPr>
                <a:spLocks noChangeArrowheads="1"/>
              </p:cNvSpPr>
              <p:nvPr/>
            </p:nvSpPr>
            <p:spPr bwMode="auto">
              <a:xfrm>
                <a:off x="4851" y="1881"/>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99" name="Oval 10360"/>
              <p:cNvSpPr>
                <a:spLocks noChangeArrowheads="1"/>
              </p:cNvSpPr>
              <p:nvPr/>
            </p:nvSpPr>
            <p:spPr bwMode="auto">
              <a:xfrm>
                <a:off x="4857" y="1875"/>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700" name="Oval 10361"/>
              <p:cNvSpPr>
                <a:spLocks noChangeArrowheads="1"/>
              </p:cNvSpPr>
              <p:nvPr/>
            </p:nvSpPr>
            <p:spPr bwMode="auto">
              <a:xfrm>
                <a:off x="4857" y="1869"/>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701" name="Oval 10362"/>
              <p:cNvSpPr>
                <a:spLocks noChangeArrowheads="1"/>
              </p:cNvSpPr>
              <p:nvPr/>
            </p:nvSpPr>
            <p:spPr bwMode="auto">
              <a:xfrm>
                <a:off x="4863" y="1863"/>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702" name="Oval 10363"/>
              <p:cNvSpPr>
                <a:spLocks noChangeArrowheads="1"/>
              </p:cNvSpPr>
              <p:nvPr/>
            </p:nvSpPr>
            <p:spPr bwMode="auto">
              <a:xfrm>
                <a:off x="4863" y="1851"/>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703" name="Oval 10364"/>
              <p:cNvSpPr>
                <a:spLocks noChangeArrowheads="1"/>
              </p:cNvSpPr>
              <p:nvPr/>
            </p:nvSpPr>
            <p:spPr bwMode="auto">
              <a:xfrm>
                <a:off x="4869" y="1833"/>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704" name="Oval 10365"/>
              <p:cNvSpPr>
                <a:spLocks noChangeArrowheads="1"/>
              </p:cNvSpPr>
              <p:nvPr/>
            </p:nvSpPr>
            <p:spPr bwMode="auto">
              <a:xfrm>
                <a:off x="4869" y="1827"/>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705" name="Oval 10366"/>
              <p:cNvSpPr>
                <a:spLocks noChangeArrowheads="1"/>
              </p:cNvSpPr>
              <p:nvPr/>
            </p:nvSpPr>
            <p:spPr bwMode="auto">
              <a:xfrm>
                <a:off x="4875" y="1809"/>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706" name="Oval 10367"/>
              <p:cNvSpPr>
                <a:spLocks noChangeArrowheads="1"/>
              </p:cNvSpPr>
              <p:nvPr/>
            </p:nvSpPr>
            <p:spPr bwMode="auto">
              <a:xfrm>
                <a:off x="4875" y="1803"/>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707" name="Oval 10368"/>
              <p:cNvSpPr>
                <a:spLocks noChangeArrowheads="1"/>
              </p:cNvSpPr>
              <p:nvPr/>
            </p:nvSpPr>
            <p:spPr bwMode="auto">
              <a:xfrm>
                <a:off x="4881" y="1797"/>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708" name="Oval 10369"/>
              <p:cNvSpPr>
                <a:spLocks noChangeArrowheads="1"/>
              </p:cNvSpPr>
              <p:nvPr/>
            </p:nvSpPr>
            <p:spPr bwMode="auto">
              <a:xfrm>
                <a:off x="4887" y="1791"/>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709" name="Oval 10370"/>
              <p:cNvSpPr>
                <a:spLocks noChangeArrowheads="1"/>
              </p:cNvSpPr>
              <p:nvPr/>
            </p:nvSpPr>
            <p:spPr bwMode="auto">
              <a:xfrm>
                <a:off x="4887" y="1809"/>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710" name="Oval 10371"/>
              <p:cNvSpPr>
                <a:spLocks noChangeArrowheads="1"/>
              </p:cNvSpPr>
              <p:nvPr/>
            </p:nvSpPr>
            <p:spPr bwMode="auto">
              <a:xfrm>
                <a:off x="4893" y="1815"/>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711" name="Oval 10372"/>
              <p:cNvSpPr>
                <a:spLocks noChangeArrowheads="1"/>
              </p:cNvSpPr>
              <p:nvPr/>
            </p:nvSpPr>
            <p:spPr bwMode="auto">
              <a:xfrm>
                <a:off x="4893" y="1827"/>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712" name="Oval 10373"/>
              <p:cNvSpPr>
                <a:spLocks noChangeArrowheads="1"/>
              </p:cNvSpPr>
              <p:nvPr/>
            </p:nvSpPr>
            <p:spPr bwMode="auto">
              <a:xfrm>
                <a:off x="4899" y="1833"/>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713" name="Oval 10374"/>
              <p:cNvSpPr>
                <a:spLocks noChangeArrowheads="1"/>
              </p:cNvSpPr>
              <p:nvPr/>
            </p:nvSpPr>
            <p:spPr bwMode="auto">
              <a:xfrm>
                <a:off x="4899" y="1833"/>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714" name="Oval 10375"/>
              <p:cNvSpPr>
                <a:spLocks noChangeArrowheads="1"/>
              </p:cNvSpPr>
              <p:nvPr/>
            </p:nvSpPr>
            <p:spPr bwMode="auto">
              <a:xfrm>
                <a:off x="4905" y="1827"/>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715" name="Oval 10376"/>
              <p:cNvSpPr>
                <a:spLocks noChangeArrowheads="1"/>
              </p:cNvSpPr>
              <p:nvPr/>
            </p:nvSpPr>
            <p:spPr bwMode="auto">
              <a:xfrm>
                <a:off x="4905" y="1833"/>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716" name="Oval 10377"/>
              <p:cNvSpPr>
                <a:spLocks noChangeArrowheads="1"/>
              </p:cNvSpPr>
              <p:nvPr/>
            </p:nvSpPr>
            <p:spPr bwMode="auto">
              <a:xfrm>
                <a:off x="4911" y="1833"/>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717" name="Oval 10378"/>
              <p:cNvSpPr>
                <a:spLocks noChangeArrowheads="1"/>
              </p:cNvSpPr>
              <p:nvPr/>
            </p:nvSpPr>
            <p:spPr bwMode="auto">
              <a:xfrm>
                <a:off x="4917" y="1833"/>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718" name="Oval 10379"/>
              <p:cNvSpPr>
                <a:spLocks noChangeArrowheads="1"/>
              </p:cNvSpPr>
              <p:nvPr/>
            </p:nvSpPr>
            <p:spPr bwMode="auto">
              <a:xfrm>
                <a:off x="4917" y="1839"/>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719" name="Oval 10380"/>
              <p:cNvSpPr>
                <a:spLocks noChangeArrowheads="1"/>
              </p:cNvSpPr>
              <p:nvPr/>
            </p:nvSpPr>
            <p:spPr bwMode="auto">
              <a:xfrm>
                <a:off x="4923" y="1857"/>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720" name="Oval 10381"/>
              <p:cNvSpPr>
                <a:spLocks noChangeArrowheads="1"/>
              </p:cNvSpPr>
              <p:nvPr/>
            </p:nvSpPr>
            <p:spPr bwMode="auto">
              <a:xfrm>
                <a:off x="4923" y="1881"/>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721" name="Oval 10382"/>
              <p:cNvSpPr>
                <a:spLocks noChangeArrowheads="1"/>
              </p:cNvSpPr>
              <p:nvPr/>
            </p:nvSpPr>
            <p:spPr bwMode="auto">
              <a:xfrm>
                <a:off x="4929" y="1893"/>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722" name="Oval 10383"/>
              <p:cNvSpPr>
                <a:spLocks noChangeArrowheads="1"/>
              </p:cNvSpPr>
              <p:nvPr/>
            </p:nvSpPr>
            <p:spPr bwMode="auto">
              <a:xfrm>
                <a:off x="4929" y="1893"/>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723" name="Oval 10384"/>
              <p:cNvSpPr>
                <a:spLocks noChangeArrowheads="1"/>
              </p:cNvSpPr>
              <p:nvPr/>
            </p:nvSpPr>
            <p:spPr bwMode="auto">
              <a:xfrm>
                <a:off x="4935" y="1887"/>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724" name="Oval 10385"/>
              <p:cNvSpPr>
                <a:spLocks noChangeArrowheads="1"/>
              </p:cNvSpPr>
              <p:nvPr/>
            </p:nvSpPr>
            <p:spPr bwMode="auto">
              <a:xfrm>
                <a:off x="4935" y="1899"/>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725" name="Oval 10386"/>
              <p:cNvSpPr>
                <a:spLocks noChangeArrowheads="1"/>
              </p:cNvSpPr>
              <p:nvPr/>
            </p:nvSpPr>
            <p:spPr bwMode="auto">
              <a:xfrm>
                <a:off x="4941" y="1899"/>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726" name="Oval 10387"/>
              <p:cNvSpPr>
                <a:spLocks noChangeArrowheads="1"/>
              </p:cNvSpPr>
              <p:nvPr/>
            </p:nvSpPr>
            <p:spPr bwMode="auto">
              <a:xfrm>
                <a:off x="4947" y="1887"/>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727" name="Oval 10388"/>
              <p:cNvSpPr>
                <a:spLocks noChangeArrowheads="1"/>
              </p:cNvSpPr>
              <p:nvPr/>
            </p:nvSpPr>
            <p:spPr bwMode="auto">
              <a:xfrm>
                <a:off x="4947" y="1881"/>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728" name="Oval 10389"/>
              <p:cNvSpPr>
                <a:spLocks noChangeArrowheads="1"/>
              </p:cNvSpPr>
              <p:nvPr/>
            </p:nvSpPr>
            <p:spPr bwMode="auto">
              <a:xfrm>
                <a:off x="4953" y="1875"/>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729" name="Oval 10390"/>
              <p:cNvSpPr>
                <a:spLocks noChangeArrowheads="1"/>
              </p:cNvSpPr>
              <p:nvPr/>
            </p:nvSpPr>
            <p:spPr bwMode="auto">
              <a:xfrm>
                <a:off x="4953" y="1869"/>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730" name="Oval 10391"/>
              <p:cNvSpPr>
                <a:spLocks noChangeArrowheads="1"/>
              </p:cNvSpPr>
              <p:nvPr/>
            </p:nvSpPr>
            <p:spPr bwMode="auto">
              <a:xfrm>
                <a:off x="4959" y="1857"/>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731" name="Oval 10392"/>
              <p:cNvSpPr>
                <a:spLocks noChangeArrowheads="1"/>
              </p:cNvSpPr>
              <p:nvPr/>
            </p:nvSpPr>
            <p:spPr bwMode="auto">
              <a:xfrm>
                <a:off x="4959" y="1851"/>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732" name="Oval 10393"/>
              <p:cNvSpPr>
                <a:spLocks noChangeArrowheads="1"/>
              </p:cNvSpPr>
              <p:nvPr/>
            </p:nvSpPr>
            <p:spPr bwMode="auto">
              <a:xfrm>
                <a:off x="4965" y="1857"/>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733" name="Oval 10394"/>
              <p:cNvSpPr>
                <a:spLocks noChangeArrowheads="1"/>
              </p:cNvSpPr>
              <p:nvPr/>
            </p:nvSpPr>
            <p:spPr bwMode="auto">
              <a:xfrm>
                <a:off x="4965" y="1869"/>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734" name="Oval 10395"/>
              <p:cNvSpPr>
                <a:spLocks noChangeArrowheads="1"/>
              </p:cNvSpPr>
              <p:nvPr/>
            </p:nvSpPr>
            <p:spPr bwMode="auto">
              <a:xfrm>
                <a:off x="4971" y="1881"/>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735" name="Oval 10396"/>
              <p:cNvSpPr>
                <a:spLocks noChangeArrowheads="1"/>
              </p:cNvSpPr>
              <p:nvPr/>
            </p:nvSpPr>
            <p:spPr bwMode="auto">
              <a:xfrm>
                <a:off x="4971" y="1905"/>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736" name="Oval 10397"/>
              <p:cNvSpPr>
                <a:spLocks noChangeArrowheads="1"/>
              </p:cNvSpPr>
              <p:nvPr/>
            </p:nvSpPr>
            <p:spPr bwMode="auto">
              <a:xfrm>
                <a:off x="4977" y="1923"/>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737" name="Oval 10398"/>
              <p:cNvSpPr>
                <a:spLocks noChangeArrowheads="1"/>
              </p:cNvSpPr>
              <p:nvPr/>
            </p:nvSpPr>
            <p:spPr bwMode="auto">
              <a:xfrm>
                <a:off x="4983" y="1923"/>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738" name="Oval 10399"/>
              <p:cNvSpPr>
                <a:spLocks noChangeArrowheads="1"/>
              </p:cNvSpPr>
              <p:nvPr/>
            </p:nvSpPr>
            <p:spPr bwMode="auto">
              <a:xfrm>
                <a:off x="4983" y="1923"/>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739" name="Oval 10400"/>
              <p:cNvSpPr>
                <a:spLocks noChangeArrowheads="1"/>
              </p:cNvSpPr>
              <p:nvPr/>
            </p:nvSpPr>
            <p:spPr bwMode="auto">
              <a:xfrm>
                <a:off x="4989" y="1917"/>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740" name="Oval 10401"/>
              <p:cNvSpPr>
                <a:spLocks noChangeArrowheads="1"/>
              </p:cNvSpPr>
              <p:nvPr/>
            </p:nvSpPr>
            <p:spPr bwMode="auto">
              <a:xfrm>
                <a:off x="4989" y="1911"/>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741" name="Oval 10402"/>
              <p:cNvSpPr>
                <a:spLocks noChangeArrowheads="1"/>
              </p:cNvSpPr>
              <p:nvPr/>
            </p:nvSpPr>
            <p:spPr bwMode="auto">
              <a:xfrm>
                <a:off x="4995" y="1917"/>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742" name="Oval 10403"/>
              <p:cNvSpPr>
                <a:spLocks noChangeArrowheads="1"/>
              </p:cNvSpPr>
              <p:nvPr/>
            </p:nvSpPr>
            <p:spPr bwMode="auto">
              <a:xfrm>
                <a:off x="4995" y="1935"/>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743" name="Oval 10404"/>
              <p:cNvSpPr>
                <a:spLocks noChangeArrowheads="1"/>
              </p:cNvSpPr>
              <p:nvPr/>
            </p:nvSpPr>
            <p:spPr bwMode="auto">
              <a:xfrm>
                <a:off x="5001" y="1959"/>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744" name="Oval 10405"/>
              <p:cNvSpPr>
                <a:spLocks noChangeArrowheads="1"/>
              </p:cNvSpPr>
              <p:nvPr/>
            </p:nvSpPr>
            <p:spPr bwMode="auto">
              <a:xfrm>
                <a:off x="5001" y="1977"/>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745" name="Oval 10406"/>
              <p:cNvSpPr>
                <a:spLocks noChangeArrowheads="1"/>
              </p:cNvSpPr>
              <p:nvPr/>
            </p:nvSpPr>
            <p:spPr bwMode="auto">
              <a:xfrm>
                <a:off x="5007" y="1989"/>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746" name="Oval 10407"/>
              <p:cNvSpPr>
                <a:spLocks noChangeArrowheads="1"/>
              </p:cNvSpPr>
              <p:nvPr/>
            </p:nvSpPr>
            <p:spPr bwMode="auto">
              <a:xfrm>
                <a:off x="5013" y="1995"/>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747" name="Oval 10408"/>
              <p:cNvSpPr>
                <a:spLocks noChangeArrowheads="1"/>
              </p:cNvSpPr>
              <p:nvPr/>
            </p:nvSpPr>
            <p:spPr bwMode="auto">
              <a:xfrm>
                <a:off x="5013" y="1995"/>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748" name="Oval 10409"/>
              <p:cNvSpPr>
                <a:spLocks noChangeArrowheads="1"/>
              </p:cNvSpPr>
              <p:nvPr/>
            </p:nvSpPr>
            <p:spPr bwMode="auto">
              <a:xfrm>
                <a:off x="5019" y="1995"/>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749" name="Oval 10410"/>
              <p:cNvSpPr>
                <a:spLocks noChangeArrowheads="1"/>
              </p:cNvSpPr>
              <p:nvPr/>
            </p:nvSpPr>
            <p:spPr bwMode="auto">
              <a:xfrm>
                <a:off x="5019" y="1989"/>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750" name="Oval 10411"/>
              <p:cNvSpPr>
                <a:spLocks noChangeArrowheads="1"/>
              </p:cNvSpPr>
              <p:nvPr/>
            </p:nvSpPr>
            <p:spPr bwMode="auto">
              <a:xfrm>
                <a:off x="5025" y="1983"/>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751" name="Oval 10412"/>
              <p:cNvSpPr>
                <a:spLocks noChangeArrowheads="1"/>
              </p:cNvSpPr>
              <p:nvPr/>
            </p:nvSpPr>
            <p:spPr bwMode="auto">
              <a:xfrm>
                <a:off x="5025" y="1965"/>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752" name="Oval 10413"/>
              <p:cNvSpPr>
                <a:spLocks noChangeArrowheads="1"/>
              </p:cNvSpPr>
              <p:nvPr/>
            </p:nvSpPr>
            <p:spPr bwMode="auto">
              <a:xfrm>
                <a:off x="5031" y="1953"/>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753" name="Oval 10414"/>
              <p:cNvSpPr>
                <a:spLocks noChangeArrowheads="1"/>
              </p:cNvSpPr>
              <p:nvPr/>
            </p:nvSpPr>
            <p:spPr bwMode="auto">
              <a:xfrm>
                <a:off x="5031" y="1947"/>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754" name="Oval 10415"/>
              <p:cNvSpPr>
                <a:spLocks noChangeArrowheads="1"/>
              </p:cNvSpPr>
              <p:nvPr/>
            </p:nvSpPr>
            <p:spPr bwMode="auto">
              <a:xfrm>
                <a:off x="5037" y="1941"/>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755" name="Oval 10416"/>
              <p:cNvSpPr>
                <a:spLocks noChangeArrowheads="1"/>
              </p:cNvSpPr>
              <p:nvPr/>
            </p:nvSpPr>
            <p:spPr bwMode="auto">
              <a:xfrm>
                <a:off x="5043" y="1929"/>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756" name="Oval 10417"/>
              <p:cNvSpPr>
                <a:spLocks noChangeArrowheads="1"/>
              </p:cNvSpPr>
              <p:nvPr/>
            </p:nvSpPr>
            <p:spPr bwMode="auto">
              <a:xfrm>
                <a:off x="5043" y="1935"/>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757" name="Oval 10418"/>
              <p:cNvSpPr>
                <a:spLocks noChangeArrowheads="1"/>
              </p:cNvSpPr>
              <p:nvPr/>
            </p:nvSpPr>
            <p:spPr bwMode="auto">
              <a:xfrm>
                <a:off x="5049" y="1947"/>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758" name="Oval 10419"/>
              <p:cNvSpPr>
                <a:spLocks noChangeArrowheads="1"/>
              </p:cNvSpPr>
              <p:nvPr/>
            </p:nvSpPr>
            <p:spPr bwMode="auto">
              <a:xfrm>
                <a:off x="5049" y="1959"/>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759" name="Oval 10420"/>
              <p:cNvSpPr>
                <a:spLocks noChangeArrowheads="1"/>
              </p:cNvSpPr>
              <p:nvPr/>
            </p:nvSpPr>
            <p:spPr bwMode="auto">
              <a:xfrm>
                <a:off x="5055" y="1971"/>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760" name="Oval 10421"/>
              <p:cNvSpPr>
                <a:spLocks noChangeArrowheads="1"/>
              </p:cNvSpPr>
              <p:nvPr/>
            </p:nvSpPr>
            <p:spPr bwMode="auto">
              <a:xfrm>
                <a:off x="5055" y="1971"/>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761" name="Oval 10422"/>
              <p:cNvSpPr>
                <a:spLocks noChangeArrowheads="1"/>
              </p:cNvSpPr>
              <p:nvPr/>
            </p:nvSpPr>
            <p:spPr bwMode="auto">
              <a:xfrm>
                <a:off x="5061" y="1965"/>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762" name="Oval 10423"/>
              <p:cNvSpPr>
                <a:spLocks noChangeArrowheads="1"/>
              </p:cNvSpPr>
              <p:nvPr/>
            </p:nvSpPr>
            <p:spPr bwMode="auto">
              <a:xfrm>
                <a:off x="5061" y="1965"/>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763" name="Oval 10424"/>
              <p:cNvSpPr>
                <a:spLocks noChangeArrowheads="1"/>
              </p:cNvSpPr>
              <p:nvPr/>
            </p:nvSpPr>
            <p:spPr bwMode="auto">
              <a:xfrm>
                <a:off x="5067" y="1965"/>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764" name="Oval 10425"/>
              <p:cNvSpPr>
                <a:spLocks noChangeArrowheads="1"/>
              </p:cNvSpPr>
              <p:nvPr/>
            </p:nvSpPr>
            <p:spPr bwMode="auto">
              <a:xfrm>
                <a:off x="5067" y="1971"/>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765" name="Oval 10426"/>
              <p:cNvSpPr>
                <a:spLocks noChangeArrowheads="1"/>
              </p:cNvSpPr>
              <p:nvPr/>
            </p:nvSpPr>
            <p:spPr bwMode="auto">
              <a:xfrm>
                <a:off x="5073" y="1977"/>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766" name="Oval 10427"/>
              <p:cNvSpPr>
                <a:spLocks noChangeArrowheads="1"/>
              </p:cNvSpPr>
              <p:nvPr/>
            </p:nvSpPr>
            <p:spPr bwMode="auto">
              <a:xfrm>
                <a:off x="5079" y="1989"/>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767" name="Oval 10428"/>
              <p:cNvSpPr>
                <a:spLocks noChangeArrowheads="1"/>
              </p:cNvSpPr>
              <p:nvPr/>
            </p:nvSpPr>
            <p:spPr bwMode="auto">
              <a:xfrm>
                <a:off x="5079" y="2001"/>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768" name="Oval 10429"/>
              <p:cNvSpPr>
                <a:spLocks noChangeArrowheads="1"/>
              </p:cNvSpPr>
              <p:nvPr/>
            </p:nvSpPr>
            <p:spPr bwMode="auto">
              <a:xfrm>
                <a:off x="5085" y="2007"/>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769" name="Oval 10430"/>
              <p:cNvSpPr>
                <a:spLocks noChangeArrowheads="1"/>
              </p:cNvSpPr>
              <p:nvPr/>
            </p:nvSpPr>
            <p:spPr bwMode="auto">
              <a:xfrm>
                <a:off x="5085" y="2013"/>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770" name="Oval 10431"/>
              <p:cNvSpPr>
                <a:spLocks noChangeArrowheads="1"/>
              </p:cNvSpPr>
              <p:nvPr/>
            </p:nvSpPr>
            <p:spPr bwMode="auto">
              <a:xfrm>
                <a:off x="5091" y="2013"/>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771" name="Oval 10432"/>
              <p:cNvSpPr>
                <a:spLocks noChangeArrowheads="1"/>
              </p:cNvSpPr>
              <p:nvPr/>
            </p:nvSpPr>
            <p:spPr bwMode="auto">
              <a:xfrm>
                <a:off x="5091" y="2007"/>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772" name="Oval 10433"/>
              <p:cNvSpPr>
                <a:spLocks noChangeArrowheads="1"/>
              </p:cNvSpPr>
              <p:nvPr/>
            </p:nvSpPr>
            <p:spPr bwMode="auto">
              <a:xfrm>
                <a:off x="5097" y="1995"/>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773" name="Oval 10434"/>
              <p:cNvSpPr>
                <a:spLocks noChangeArrowheads="1"/>
              </p:cNvSpPr>
              <p:nvPr/>
            </p:nvSpPr>
            <p:spPr bwMode="auto">
              <a:xfrm>
                <a:off x="5097" y="1983"/>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774" name="Oval 10435"/>
              <p:cNvSpPr>
                <a:spLocks noChangeArrowheads="1"/>
              </p:cNvSpPr>
              <p:nvPr/>
            </p:nvSpPr>
            <p:spPr bwMode="auto">
              <a:xfrm>
                <a:off x="5103" y="1971"/>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775" name="Oval 10436"/>
              <p:cNvSpPr>
                <a:spLocks noChangeArrowheads="1"/>
              </p:cNvSpPr>
              <p:nvPr/>
            </p:nvSpPr>
            <p:spPr bwMode="auto">
              <a:xfrm>
                <a:off x="5109" y="1959"/>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776" name="Oval 10437"/>
              <p:cNvSpPr>
                <a:spLocks noChangeArrowheads="1"/>
              </p:cNvSpPr>
              <p:nvPr/>
            </p:nvSpPr>
            <p:spPr bwMode="auto">
              <a:xfrm>
                <a:off x="5109" y="1941"/>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777" name="Oval 10438"/>
              <p:cNvSpPr>
                <a:spLocks noChangeArrowheads="1"/>
              </p:cNvSpPr>
              <p:nvPr/>
            </p:nvSpPr>
            <p:spPr bwMode="auto">
              <a:xfrm>
                <a:off x="5115" y="1923"/>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778" name="Oval 10439"/>
              <p:cNvSpPr>
                <a:spLocks noChangeArrowheads="1"/>
              </p:cNvSpPr>
              <p:nvPr/>
            </p:nvSpPr>
            <p:spPr bwMode="auto">
              <a:xfrm>
                <a:off x="5115" y="1905"/>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779" name="Oval 10440"/>
              <p:cNvSpPr>
                <a:spLocks noChangeArrowheads="1"/>
              </p:cNvSpPr>
              <p:nvPr/>
            </p:nvSpPr>
            <p:spPr bwMode="auto">
              <a:xfrm>
                <a:off x="5121" y="1899"/>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780" name="Oval 10441"/>
              <p:cNvSpPr>
                <a:spLocks noChangeArrowheads="1"/>
              </p:cNvSpPr>
              <p:nvPr/>
            </p:nvSpPr>
            <p:spPr bwMode="auto">
              <a:xfrm>
                <a:off x="5121" y="1893"/>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781" name="Oval 10442"/>
              <p:cNvSpPr>
                <a:spLocks noChangeArrowheads="1"/>
              </p:cNvSpPr>
              <p:nvPr/>
            </p:nvSpPr>
            <p:spPr bwMode="auto">
              <a:xfrm>
                <a:off x="5127" y="1893"/>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782" name="Oval 10443"/>
              <p:cNvSpPr>
                <a:spLocks noChangeArrowheads="1"/>
              </p:cNvSpPr>
              <p:nvPr/>
            </p:nvSpPr>
            <p:spPr bwMode="auto">
              <a:xfrm>
                <a:off x="5127" y="1893"/>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783" name="Oval 10444"/>
              <p:cNvSpPr>
                <a:spLocks noChangeArrowheads="1"/>
              </p:cNvSpPr>
              <p:nvPr/>
            </p:nvSpPr>
            <p:spPr bwMode="auto">
              <a:xfrm>
                <a:off x="5133" y="1893"/>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784" name="Oval 10445"/>
              <p:cNvSpPr>
                <a:spLocks noChangeArrowheads="1"/>
              </p:cNvSpPr>
              <p:nvPr/>
            </p:nvSpPr>
            <p:spPr bwMode="auto">
              <a:xfrm>
                <a:off x="5139" y="1887"/>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785" name="Oval 10446"/>
              <p:cNvSpPr>
                <a:spLocks noChangeArrowheads="1"/>
              </p:cNvSpPr>
              <p:nvPr/>
            </p:nvSpPr>
            <p:spPr bwMode="auto">
              <a:xfrm>
                <a:off x="5139" y="1875"/>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786" name="Oval 10447"/>
              <p:cNvSpPr>
                <a:spLocks noChangeArrowheads="1"/>
              </p:cNvSpPr>
              <p:nvPr/>
            </p:nvSpPr>
            <p:spPr bwMode="auto">
              <a:xfrm>
                <a:off x="5145" y="1863"/>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787" name="Oval 10448"/>
              <p:cNvSpPr>
                <a:spLocks noChangeArrowheads="1"/>
              </p:cNvSpPr>
              <p:nvPr/>
            </p:nvSpPr>
            <p:spPr bwMode="auto">
              <a:xfrm>
                <a:off x="5145" y="1851"/>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788" name="Oval 10449"/>
              <p:cNvSpPr>
                <a:spLocks noChangeArrowheads="1"/>
              </p:cNvSpPr>
              <p:nvPr/>
            </p:nvSpPr>
            <p:spPr bwMode="auto">
              <a:xfrm>
                <a:off x="5151" y="1851"/>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789" name="Oval 10450"/>
              <p:cNvSpPr>
                <a:spLocks noChangeArrowheads="1"/>
              </p:cNvSpPr>
              <p:nvPr/>
            </p:nvSpPr>
            <p:spPr bwMode="auto">
              <a:xfrm>
                <a:off x="5151" y="1851"/>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790" name="Oval 10451"/>
              <p:cNvSpPr>
                <a:spLocks noChangeArrowheads="1"/>
              </p:cNvSpPr>
              <p:nvPr/>
            </p:nvSpPr>
            <p:spPr bwMode="auto">
              <a:xfrm>
                <a:off x="5157" y="1863"/>
                <a:ext cx="30" cy="30"/>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sp>
          <p:nvSpPr>
            <p:cNvPr id="572" name="Oval 10453"/>
            <p:cNvSpPr>
              <a:spLocks noChangeArrowheads="1"/>
            </p:cNvSpPr>
            <p:nvPr/>
          </p:nvSpPr>
          <p:spPr bwMode="auto">
            <a:xfrm>
              <a:off x="8186738" y="2305605"/>
              <a:ext cx="47625" cy="47625"/>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73" name="Oval 10454"/>
            <p:cNvSpPr>
              <a:spLocks noChangeArrowheads="1"/>
            </p:cNvSpPr>
            <p:nvPr/>
          </p:nvSpPr>
          <p:spPr bwMode="auto">
            <a:xfrm>
              <a:off x="8196263" y="2315130"/>
              <a:ext cx="47625" cy="47625"/>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74" name="Oval 10455"/>
            <p:cNvSpPr>
              <a:spLocks noChangeArrowheads="1"/>
            </p:cNvSpPr>
            <p:nvPr/>
          </p:nvSpPr>
          <p:spPr bwMode="auto">
            <a:xfrm>
              <a:off x="8205788" y="2334180"/>
              <a:ext cx="47625" cy="47625"/>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75" name="Oval 10456"/>
            <p:cNvSpPr>
              <a:spLocks noChangeArrowheads="1"/>
            </p:cNvSpPr>
            <p:nvPr/>
          </p:nvSpPr>
          <p:spPr bwMode="auto">
            <a:xfrm>
              <a:off x="8205788" y="2334180"/>
              <a:ext cx="47625" cy="47625"/>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76" name="Oval 10457"/>
            <p:cNvSpPr>
              <a:spLocks noChangeArrowheads="1"/>
            </p:cNvSpPr>
            <p:nvPr/>
          </p:nvSpPr>
          <p:spPr bwMode="auto">
            <a:xfrm>
              <a:off x="8215313" y="2305605"/>
              <a:ext cx="47625" cy="47625"/>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77" name="Oval 10458"/>
            <p:cNvSpPr>
              <a:spLocks noChangeArrowheads="1"/>
            </p:cNvSpPr>
            <p:nvPr/>
          </p:nvSpPr>
          <p:spPr bwMode="auto">
            <a:xfrm>
              <a:off x="8215313" y="2277030"/>
              <a:ext cx="47625" cy="47625"/>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78" name="Oval 10459"/>
            <p:cNvSpPr>
              <a:spLocks noChangeArrowheads="1"/>
            </p:cNvSpPr>
            <p:nvPr/>
          </p:nvSpPr>
          <p:spPr bwMode="auto">
            <a:xfrm>
              <a:off x="8224838" y="2267505"/>
              <a:ext cx="47625" cy="47625"/>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79" name="Oval 10460"/>
            <p:cNvSpPr>
              <a:spLocks noChangeArrowheads="1"/>
            </p:cNvSpPr>
            <p:nvPr/>
          </p:nvSpPr>
          <p:spPr bwMode="auto">
            <a:xfrm>
              <a:off x="8224838" y="2248455"/>
              <a:ext cx="47625" cy="47625"/>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80" name="Oval 10461"/>
            <p:cNvSpPr>
              <a:spLocks noChangeArrowheads="1"/>
            </p:cNvSpPr>
            <p:nvPr/>
          </p:nvSpPr>
          <p:spPr bwMode="auto">
            <a:xfrm>
              <a:off x="8234363" y="2210355"/>
              <a:ext cx="47625" cy="47625"/>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81" name="Oval 10462"/>
            <p:cNvSpPr>
              <a:spLocks noChangeArrowheads="1"/>
            </p:cNvSpPr>
            <p:nvPr/>
          </p:nvSpPr>
          <p:spPr bwMode="auto">
            <a:xfrm>
              <a:off x="8234363" y="2191305"/>
              <a:ext cx="47625" cy="47625"/>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82" name="Oval 10463"/>
            <p:cNvSpPr>
              <a:spLocks noChangeArrowheads="1"/>
            </p:cNvSpPr>
            <p:nvPr/>
          </p:nvSpPr>
          <p:spPr bwMode="auto">
            <a:xfrm>
              <a:off x="8243888" y="2153205"/>
              <a:ext cx="47625" cy="47625"/>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83" name="Oval 10464"/>
            <p:cNvSpPr>
              <a:spLocks noChangeArrowheads="1"/>
            </p:cNvSpPr>
            <p:nvPr/>
          </p:nvSpPr>
          <p:spPr bwMode="auto">
            <a:xfrm>
              <a:off x="8243888" y="2134155"/>
              <a:ext cx="47625" cy="47625"/>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84" name="Oval 10465"/>
            <p:cNvSpPr>
              <a:spLocks noChangeArrowheads="1"/>
            </p:cNvSpPr>
            <p:nvPr/>
          </p:nvSpPr>
          <p:spPr bwMode="auto">
            <a:xfrm>
              <a:off x="8253413" y="2124630"/>
              <a:ext cx="47625" cy="47625"/>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85" name="Oval 10466"/>
            <p:cNvSpPr>
              <a:spLocks noChangeArrowheads="1"/>
            </p:cNvSpPr>
            <p:nvPr/>
          </p:nvSpPr>
          <p:spPr bwMode="auto">
            <a:xfrm>
              <a:off x="8262938" y="2134155"/>
              <a:ext cx="47625" cy="47625"/>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86" name="Oval 10467"/>
            <p:cNvSpPr>
              <a:spLocks noChangeArrowheads="1"/>
            </p:cNvSpPr>
            <p:nvPr/>
          </p:nvSpPr>
          <p:spPr bwMode="auto">
            <a:xfrm>
              <a:off x="8262938" y="2124630"/>
              <a:ext cx="47625" cy="47625"/>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87" name="Oval 10468"/>
            <p:cNvSpPr>
              <a:spLocks noChangeArrowheads="1"/>
            </p:cNvSpPr>
            <p:nvPr/>
          </p:nvSpPr>
          <p:spPr bwMode="auto">
            <a:xfrm>
              <a:off x="8272463" y="2143680"/>
              <a:ext cx="47625" cy="47625"/>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88" name="Oval 10469"/>
            <p:cNvSpPr>
              <a:spLocks noChangeArrowheads="1"/>
            </p:cNvSpPr>
            <p:nvPr/>
          </p:nvSpPr>
          <p:spPr bwMode="auto">
            <a:xfrm>
              <a:off x="8272463" y="2181780"/>
              <a:ext cx="47625" cy="47625"/>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89" name="Oval 10470"/>
            <p:cNvSpPr>
              <a:spLocks noChangeArrowheads="1"/>
            </p:cNvSpPr>
            <p:nvPr/>
          </p:nvSpPr>
          <p:spPr bwMode="auto">
            <a:xfrm>
              <a:off x="8281988" y="2200830"/>
              <a:ext cx="47625" cy="47625"/>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90" name="Oval 10471"/>
            <p:cNvSpPr>
              <a:spLocks noChangeArrowheads="1"/>
            </p:cNvSpPr>
            <p:nvPr/>
          </p:nvSpPr>
          <p:spPr bwMode="auto">
            <a:xfrm>
              <a:off x="8281988" y="2210355"/>
              <a:ext cx="47625" cy="47625"/>
            </a:xfrm>
            <a:prstGeom prst="ellipse">
              <a:avLst/>
            </a:prstGeom>
            <a:noFill/>
            <a:ln w="6">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sp>
        <p:nvSpPr>
          <p:cNvPr id="1791" name="Super Explain"/>
          <p:cNvSpPr>
            <a:spLocks noChangeArrowheads="1"/>
          </p:cNvSpPr>
          <p:nvPr/>
        </p:nvSpPr>
        <p:spPr bwMode="auto">
          <a:xfrm>
            <a:off x="6199188" y="3938588"/>
            <a:ext cx="1827212" cy="215444"/>
          </a:xfrm>
          <a:prstGeom prst="rect">
            <a:avLst/>
          </a:prstGeom>
          <a:solidFill>
            <a:schemeClr val="bg1"/>
          </a:solidFill>
          <a:ln w="9525">
            <a:noFill/>
            <a:miter lim="800000"/>
            <a:headEnd/>
            <a:tailEnd/>
          </a:ln>
        </p:spPr>
        <p:txBody>
          <a:bodyPr vert="horz" wrap="square" lIns="0" tIns="0" rIns="0" bIns="0" numCol="1" anchor="ctr" anchorCtr="1"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rgbClr val="FF0000"/>
                </a:solidFill>
                <a:effectLst/>
                <a:latin typeface="Arial" pitchFamily="34" charset="0"/>
                <a:cs typeface="Arial" pitchFamily="34" charset="0"/>
              </a:rPr>
              <a:t>Theis Transform</a:t>
            </a:r>
            <a:endParaRPr kumimoji="0" lang="en-US" sz="1800" b="0" i="0" u="none" strike="noStrike" cap="none" normalizeH="0" baseline="0" dirty="0">
              <a:ln>
                <a:noFill/>
              </a:ln>
              <a:solidFill>
                <a:schemeClr val="tx1"/>
              </a:solidFill>
              <a:effectLst/>
              <a:latin typeface="Arial" pitchFamily="34" charset="0"/>
              <a:cs typeface="Arial" pitchFamily="34" charset="0"/>
            </a:endParaRPr>
          </a:p>
        </p:txBody>
      </p:sp>
      <p:grpSp>
        <p:nvGrpSpPr>
          <p:cNvPr id="1814" name="Group 1813"/>
          <p:cNvGrpSpPr/>
          <p:nvPr/>
        </p:nvGrpSpPr>
        <p:grpSpPr>
          <a:xfrm>
            <a:off x="1060314" y="1332689"/>
            <a:ext cx="7266563" cy="2957209"/>
            <a:chOff x="1051131" y="1467311"/>
            <a:chExt cx="7332293" cy="2762857"/>
          </a:xfrm>
        </p:grpSpPr>
        <p:sp>
          <p:nvSpPr>
            <p:cNvPr id="1815" name="Rectangle 6"/>
            <p:cNvSpPr>
              <a:spLocks noChangeArrowheads="1"/>
            </p:cNvSpPr>
            <p:nvPr/>
          </p:nvSpPr>
          <p:spPr bwMode="auto">
            <a:xfrm>
              <a:off x="3572141" y="1467311"/>
              <a:ext cx="623844" cy="2762857"/>
            </a:xfrm>
            <a:prstGeom prst="rect">
              <a:avLst/>
            </a:prstGeom>
            <a:solidFill>
              <a:srgbClr val="6699FF">
                <a:alpha val="50195"/>
              </a:srgbClr>
            </a:solidFill>
            <a:ln w="12700">
              <a:noFill/>
              <a:miter lim="800000"/>
              <a:headEnd/>
              <a:tailEnd/>
            </a:ln>
          </p:spPr>
          <p:txBody>
            <a:bodyPr wrap="none" anchor="ctr"/>
            <a:lstStyle/>
            <a:p>
              <a:endParaRPr lang="en-US" dirty="0"/>
            </a:p>
          </p:txBody>
        </p:sp>
        <p:sp>
          <p:nvSpPr>
            <p:cNvPr id="1816" name="Rectangle 6"/>
            <p:cNvSpPr>
              <a:spLocks noChangeArrowheads="1"/>
            </p:cNvSpPr>
            <p:nvPr/>
          </p:nvSpPr>
          <p:spPr bwMode="auto">
            <a:xfrm>
              <a:off x="4811282" y="1467311"/>
              <a:ext cx="1093862" cy="2762857"/>
            </a:xfrm>
            <a:prstGeom prst="rect">
              <a:avLst/>
            </a:prstGeom>
            <a:solidFill>
              <a:srgbClr val="6699FF">
                <a:alpha val="50195"/>
              </a:srgbClr>
            </a:solidFill>
            <a:ln w="12700">
              <a:noFill/>
              <a:miter lim="800000"/>
              <a:headEnd/>
              <a:tailEnd/>
            </a:ln>
          </p:spPr>
          <p:txBody>
            <a:bodyPr wrap="none" anchor="ctr"/>
            <a:lstStyle/>
            <a:p>
              <a:endParaRPr lang="en-US" dirty="0"/>
            </a:p>
          </p:txBody>
        </p:sp>
        <p:sp>
          <p:nvSpPr>
            <p:cNvPr id="1817" name="Rectangle 6"/>
            <p:cNvSpPr>
              <a:spLocks noChangeArrowheads="1"/>
            </p:cNvSpPr>
            <p:nvPr/>
          </p:nvSpPr>
          <p:spPr bwMode="auto">
            <a:xfrm>
              <a:off x="1051131" y="1467311"/>
              <a:ext cx="7332293" cy="2762857"/>
            </a:xfrm>
            <a:prstGeom prst="rect">
              <a:avLst/>
            </a:prstGeom>
            <a:noFill/>
            <a:ln w="3175">
              <a:solidFill>
                <a:schemeClr val="tx1"/>
              </a:solidFill>
              <a:miter lim="800000"/>
              <a:headEnd/>
              <a:tailEnd/>
            </a:ln>
          </p:spPr>
          <p:txBody>
            <a:bodyPr wrap="none" anchor="ctr"/>
            <a:lstStyle/>
            <a:p>
              <a:endParaRPr lang="en-US" dirty="0"/>
            </a:p>
          </p:txBody>
        </p:sp>
      </p:grpSp>
      <p:sp>
        <p:nvSpPr>
          <p:cNvPr id="1822" name="Rectangle 11"/>
          <p:cNvSpPr>
            <a:spLocks noChangeArrowheads="1"/>
          </p:cNvSpPr>
          <p:nvPr/>
        </p:nvSpPr>
        <p:spPr bwMode="auto">
          <a:xfrm>
            <a:off x="5169852" y="1371245"/>
            <a:ext cx="660437" cy="184666"/>
          </a:xfrm>
          <a:prstGeom prst="rect">
            <a:avLst/>
          </a:prstGeom>
          <a:noFill/>
          <a:ln w="12700">
            <a:noFill/>
            <a:miter lim="800000"/>
            <a:headEnd/>
            <a:tailEnd/>
          </a:ln>
        </p:spPr>
        <p:txBody>
          <a:bodyPr wrap="none" lIns="0" tIns="0" rIns="0" bIns="0">
            <a:spAutoFit/>
          </a:bodyPr>
          <a:lstStyle/>
          <a:p>
            <a:pPr algn="r"/>
            <a:r>
              <a:rPr lang="en-US" sz="1200" dirty="0">
                <a:ln w="10160">
                  <a:noFill/>
                </a:ln>
                <a:latin typeface="+mj-lt"/>
              </a:rPr>
              <a:t>Pumping</a:t>
            </a:r>
          </a:p>
        </p:txBody>
      </p:sp>
      <p:grpSp>
        <p:nvGrpSpPr>
          <p:cNvPr id="1792" name="Natural Explain"/>
          <p:cNvGrpSpPr/>
          <p:nvPr/>
        </p:nvGrpSpPr>
        <p:grpSpPr>
          <a:xfrm>
            <a:off x="1125968" y="3671889"/>
            <a:ext cx="2337079" cy="523875"/>
            <a:chOff x="1156231" y="5390622"/>
            <a:chExt cx="2495550" cy="523875"/>
          </a:xfrm>
        </p:grpSpPr>
        <p:sp>
          <p:nvSpPr>
            <p:cNvPr id="1793" name="Rectangle 10866"/>
            <p:cNvSpPr>
              <a:spLocks noChangeArrowheads="1"/>
            </p:cNvSpPr>
            <p:nvPr/>
          </p:nvSpPr>
          <p:spPr bwMode="auto">
            <a:xfrm>
              <a:off x="1156231" y="5390622"/>
              <a:ext cx="2495550" cy="523875"/>
            </a:xfrm>
            <a:prstGeom prst="rect">
              <a:avLst/>
            </a:prstGeom>
            <a:solidFill>
              <a:srgbClr val="FFFFFF"/>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1794" name="Line 10867"/>
            <p:cNvSpPr>
              <a:spLocks noChangeShapeType="1"/>
            </p:cNvSpPr>
            <p:nvPr/>
          </p:nvSpPr>
          <p:spPr bwMode="auto">
            <a:xfrm>
              <a:off x="1203856" y="5457297"/>
              <a:ext cx="228600" cy="1588"/>
            </a:xfrm>
            <a:prstGeom prst="line">
              <a:avLst/>
            </a:prstGeom>
            <a:noFill/>
            <a:ln w="28575">
              <a:solidFill>
                <a:srgbClr val="FF99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795" name="Rectangle 10868"/>
            <p:cNvSpPr>
              <a:spLocks noChangeArrowheads="1"/>
            </p:cNvSpPr>
            <p:nvPr/>
          </p:nvSpPr>
          <p:spPr bwMode="auto">
            <a:xfrm>
              <a:off x="1461031" y="5400147"/>
              <a:ext cx="542925" cy="14287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dirty="0" err="1">
                  <a:ln>
                    <a:noFill/>
                  </a:ln>
                  <a:solidFill>
                    <a:srgbClr val="000000"/>
                  </a:solidFill>
                  <a:effectLst/>
                  <a:latin typeface="Arial" pitchFamily="34" charset="0"/>
                  <a:cs typeface="Arial" pitchFamily="34" charset="0"/>
                </a:rPr>
                <a:t>EarthTide</a:t>
              </a: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1796" name="Line 10869"/>
            <p:cNvSpPr>
              <a:spLocks noChangeShapeType="1"/>
            </p:cNvSpPr>
            <p:nvPr/>
          </p:nvSpPr>
          <p:spPr bwMode="auto">
            <a:xfrm>
              <a:off x="2461156" y="5466822"/>
              <a:ext cx="228600" cy="1588"/>
            </a:xfrm>
            <a:prstGeom prst="line">
              <a:avLst/>
            </a:prstGeom>
            <a:noFill/>
            <a:ln w="28575">
              <a:solidFill>
                <a:srgbClr val="FF66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97" name="Rectangle 10870"/>
            <p:cNvSpPr>
              <a:spLocks noChangeArrowheads="1"/>
            </p:cNvSpPr>
            <p:nvPr/>
          </p:nvSpPr>
          <p:spPr bwMode="auto">
            <a:xfrm>
              <a:off x="2718331" y="5400147"/>
              <a:ext cx="628650" cy="14287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dirty="0" err="1">
                  <a:ln>
                    <a:noFill/>
                  </a:ln>
                  <a:solidFill>
                    <a:srgbClr val="000000"/>
                  </a:solidFill>
                  <a:effectLst/>
                  <a:latin typeface="Arial" pitchFamily="34" charset="0"/>
                  <a:cs typeface="Arial" pitchFamily="34" charset="0"/>
                </a:rPr>
                <a:t>GravityTide</a:t>
              </a:r>
              <a:endParaRPr kumimoji="0" lang="en-US" sz="1800" b="0" i="0" u="none" strike="noStrike" cap="none" normalizeH="0" baseline="0" dirty="0">
                <a:ln>
                  <a:noFill/>
                </a:ln>
                <a:solidFill>
                  <a:schemeClr val="tx1"/>
                </a:solidFill>
                <a:effectLst/>
                <a:latin typeface="Arial" pitchFamily="34" charset="0"/>
                <a:cs typeface="Arial" pitchFamily="34" charset="0"/>
              </a:endParaRPr>
            </a:p>
          </p:txBody>
        </p:sp>
        <p:sp>
          <p:nvSpPr>
            <p:cNvPr id="1798" name="Line 10871"/>
            <p:cNvSpPr>
              <a:spLocks noChangeShapeType="1"/>
            </p:cNvSpPr>
            <p:nvPr/>
          </p:nvSpPr>
          <p:spPr bwMode="auto">
            <a:xfrm>
              <a:off x="1203856" y="5571597"/>
              <a:ext cx="228600" cy="1588"/>
            </a:xfrm>
            <a:prstGeom prst="line">
              <a:avLst/>
            </a:prstGeom>
            <a:noFill/>
            <a:ln w="28575">
              <a:solidFill>
                <a:srgbClr val="00008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99" name="Rectangle 10872"/>
            <p:cNvSpPr>
              <a:spLocks noChangeArrowheads="1"/>
            </p:cNvSpPr>
            <p:nvPr/>
          </p:nvSpPr>
          <p:spPr bwMode="auto">
            <a:xfrm>
              <a:off x="1461031" y="5514447"/>
              <a:ext cx="581025" cy="14287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a:ln>
                    <a:noFill/>
                  </a:ln>
                  <a:solidFill>
                    <a:srgbClr val="000000"/>
                  </a:solidFill>
                  <a:effectLst/>
                  <a:latin typeface="Arial" pitchFamily="34" charset="0"/>
                  <a:cs typeface="Arial" pitchFamily="34" charset="0"/>
                </a:rPr>
                <a:t>Barometer</a:t>
              </a: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1800" name="Line 10873"/>
            <p:cNvSpPr>
              <a:spLocks noChangeShapeType="1"/>
            </p:cNvSpPr>
            <p:nvPr/>
          </p:nvSpPr>
          <p:spPr bwMode="auto">
            <a:xfrm>
              <a:off x="2461156" y="5571597"/>
              <a:ext cx="228600" cy="1588"/>
            </a:xfrm>
            <a:prstGeom prst="line">
              <a:avLst/>
            </a:prstGeom>
            <a:noFill/>
            <a:ln w="28575">
              <a:solidFill>
                <a:srgbClr val="00CC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01" name="Rectangle 10874"/>
            <p:cNvSpPr>
              <a:spLocks noChangeArrowheads="1"/>
            </p:cNvSpPr>
            <p:nvPr/>
          </p:nvSpPr>
          <p:spPr bwMode="auto">
            <a:xfrm>
              <a:off x="2718331" y="5528733"/>
              <a:ext cx="913869" cy="123111"/>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dirty="0">
                  <a:ln>
                    <a:noFill/>
                  </a:ln>
                  <a:solidFill>
                    <a:srgbClr val="000000"/>
                  </a:solidFill>
                  <a:effectLst/>
                  <a:latin typeface="Arial" pitchFamily="34" charset="0"/>
                  <a:cs typeface="Arial" pitchFamily="34" charset="0"/>
                </a:rPr>
                <a:t>Barometer </a:t>
              </a:r>
              <a:r>
                <a:rPr kumimoji="0" lang="en-US" sz="800" b="0" i="0" u="none" strike="noStrike" cap="none" normalizeH="0" baseline="0" dirty="0" err="1">
                  <a:ln>
                    <a:noFill/>
                  </a:ln>
                  <a:solidFill>
                    <a:srgbClr val="000000"/>
                  </a:solidFill>
                  <a:effectLst/>
                  <a:latin typeface="Arial" pitchFamily="34" charset="0"/>
                  <a:cs typeface="Arial" pitchFamily="34" charset="0"/>
                </a:rPr>
                <a:t>Avg</a:t>
              </a:r>
              <a:r>
                <a:rPr kumimoji="0" lang="en-US" sz="800" b="0" i="0" u="none" strike="noStrike" cap="none" normalizeH="0" baseline="0" dirty="0">
                  <a:ln>
                    <a:noFill/>
                  </a:ln>
                  <a:solidFill>
                    <a:srgbClr val="000000"/>
                  </a:solidFill>
                  <a:effectLst/>
                  <a:latin typeface="Arial" pitchFamily="34" charset="0"/>
                  <a:cs typeface="Arial" pitchFamily="34" charset="0"/>
                </a:rPr>
                <a:t> 1d</a:t>
              </a:r>
              <a:endParaRPr kumimoji="0" lang="en-US" sz="1800" b="0" i="0" u="none" strike="noStrike" cap="none" normalizeH="0" baseline="0" dirty="0">
                <a:ln>
                  <a:noFill/>
                </a:ln>
                <a:solidFill>
                  <a:schemeClr val="tx1"/>
                </a:solidFill>
                <a:effectLst/>
                <a:latin typeface="Arial" pitchFamily="34" charset="0"/>
                <a:cs typeface="Arial" pitchFamily="34" charset="0"/>
              </a:endParaRPr>
            </a:p>
          </p:txBody>
        </p:sp>
        <p:sp>
          <p:nvSpPr>
            <p:cNvPr id="1802" name="Line 10875"/>
            <p:cNvSpPr>
              <a:spLocks noChangeShapeType="1"/>
            </p:cNvSpPr>
            <p:nvPr/>
          </p:nvSpPr>
          <p:spPr bwMode="auto">
            <a:xfrm>
              <a:off x="1203856" y="5695422"/>
              <a:ext cx="228600" cy="1588"/>
            </a:xfrm>
            <a:prstGeom prst="line">
              <a:avLst/>
            </a:prstGeom>
            <a:noFill/>
            <a:ln w="28575">
              <a:solidFill>
                <a:srgbClr val="3366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03" name="Rectangle 10877"/>
            <p:cNvSpPr>
              <a:spLocks noChangeArrowheads="1"/>
            </p:cNvSpPr>
            <p:nvPr/>
          </p:nvSpPr>
          <p:spPr bwMode="auto">
            <a:xfrm>
              <a:off x="1461030" y="5638272"/>
              <a:ext cx="971550" cy="14287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a:ln>
                    <a:noFill/>
                  </a:ln>
                  <a:solidFill>
                    <a:srgbClr val="000000"/>
                  </a:solidFill>
                  <a:effectLst/>
                  <a:latin typeface="Arial" pitchFamily="34" charset="0"/>
                  <a:cs typeface="Arial" pitchFamily="34" charset="0"/>
                </a:rPr>
                <a:t>Barometer Avg 7d</a:t>
              </a: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1804" name="Line 10878"/>
            <p:cNvSpPr>
              <a:spLocks noChangeShapeType="1"/>
            </p:cNvSpPr>
            <p:nvPr/>
          </p:nvSpPr>
          <p:spPr bwMode="auto">
            <a:xfrm>
              <a:off x="2461155" y="5695422"/>
              <a:ext cx="228600" cy="1588"/>
            </a:xfrm>
            <a:prstGeom prst="line">
              <a:avLst/>
            </a:prstGeom>
            <a:noFill/>
            <a:ln w="28575">
              <a:solidFill>
                <a:srgbClr val="008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05" name="Rectangle 10879"/>
            <p:cNvSpPr>
              <a:spLocks noChangeArrowheads="1"/>
            </p:cNvSpPr>
            <p:nvPr/>
          </p:nvSpPr>
          <p:spPr bwMode="auto">
            <a:xfrm>
              <a:off x="2718330" y="5638272"/>
              <a:ext cx="657225" cy="14287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dirty="0">
                  <a:ln>
                    <a:noFill/>
                  </a:ln>
                  <a:solidFill>
                    <a:srgbClr val="000000"/>
                  </a:solidFill>
                  <a:effectLst/>
                  <a:latin typeface="Arial" pitchFamily="34" charset="0"/>
                  <a:cs typeface="Arial" pitchFamily="34" charset="0"/>
                </a:rPr>
                <a:t>Background</a:t>
              </a:r>
              <a:endParaRPr kumimoji="0" lang="en-US" sz="1800" b="0" i="0" u="none" strike="noStrike" cap="none" normalizeH="0" baseline="0" dirty="0">
                <a:ln>
                  <a:noFill/>
                </a:ln>
                <a:solidFill>
                  <a:schemeClr val="tx1"/>
                </a:solidFill>
                <a:effectLst/>
                <a:latin typeface="Arial" pitchFamily="34" charset="0"/>
                <a:cs typeface="Arial" pitchFamily="34" charset="0"/>
              </a:endParaRPr>
            </a:p>
          </p:txBody>
        </p:sp>
        <p:sp>
          <p:nvSpPr>
            <p:cNvPr id="1806" name="Line 10880"/>
            <p:cNvSpPr>
              <a:spLocks noChangeShapeType="1"/>
            </p:cNvSpPr>
            <p:nvPr/>
          </p:nvSpPr>
          <p:spPr bwMode="auto">
            <a:xfrm>
              <a:off x="1203855" y="5809722"/>
              <a:ext cx="228600" cy="1588"/>
            </a:xfrm>
            <a:prstGeom prst="line">
              <a:avLst/>
            </a:prstGeom>
            <a:noFill/>
            <a:ln w="28575">
              <a:solidFill>
                <a:srgbClr val="00FF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07" name="Rectangle 10881"/>
            <p:cNvSpPr>
              <a:spLocks noChangeArrowheads="1"/>
            </p:cNvSpPr>
            <p:nvPr/>
          </p:nvSpPr>
          <p:spPr bwMode="auto">
            <a:xfrm>
              <a:off x="1461030" y="5752572"/>
              <a:ext cx="1047750" cy="14287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a:ln>
                    <a:noFill/>
                  </a:ln>
                  <a:solidFill>
                    <a:srgbClr val="000000"/>
                  </a:solidFill>
                  <a:effectLst/>
                  <a:latin typeface="Arial" pitchFamily="34" charset="0"/>
                  <a:cs typeface="Arial" pitchFamily="34" charset="0"/>
                </a:rPr>
                <a:t>Background Avg 1d</a:t>
              </a:r>
              <a:endParaRPr kumimoji="0" lang="en-US" sz="1800" b="0" i="0" u="none" strike="noStrike" cap="none" normalizeH="0" baseline="0">
                <a:ln>
                  <a:noFill/>
                </a:ln>
                <a:solidFill>
                  <a:schemeClr val="tx1"/>
                </a:solidFill>
                <a:effectLst/>
                <a:latin typeface="Arial" pitchFamily="34" charset="0"/>
                <a:cs typeface="Arial" pitchFamily="34" charset="0"/>
              </a:endParaRPr>
            </a:p>
          </p:txBody>
        </p:sp>
      </p:grpSp>
      <p:grpSp>
        <p:nvGrpSpPr>
          <p:cNvPr id="1808" name="Syn-Meas EXPLAIN"/>
          <p:cNvGrpSpPr/>
          <p:nvPr/>
        </p:nvGrpSpPr>
        <p:grpSpPr>
          <a:xfrm>
            <a:off x="1779471" y="3609329"/>
            <a:ext cx="1133475" cy="646700"/>
            <a:chOff x="7081838" y="2085241"/>
            <a:chExt cx="1133475" cy="646141"/>
          </a:xfrm>
        </p:grpSpPr>
        <p:sp>
          <p:nvSpPr>
            <p:cNvPr id="1809" name="Rectangle 19786"/>
            <p:cNvSpPr>
              <a:spLocks noChangeArrowheads="1"/>
            </p:cNvSpPr>
            <p:nvPr/>
          </p:nvSpPr>
          <p:spPr bwMode="auto">
            <a:xfrm>
              <a:off x="7081838" y="2085241"/>
              <a:ext cx="1133475" cy="646141"/>
            </a:xfrm>
            <a:prstGeom prst="rect">
              <a:avLst/>
            </a:prstGeom>
            <a:solidFill>
              <a:srgbClr val="FFFFFF"/>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810" name="Line 19787"/>
            <p:cNvSpPr>
              <a:spLocks noChangeShapeType="1"/>
            </p:cNvSpPr>
            <p:nvPr/>
          </p:nvSpPr>
          <p:spPr bwMode="auto">
            <a:xfrm>
              <a:off x="7138988" y="2381441"/>
              <a:ext cx="228600" cy="1588"/>
            </a:xfrm>
            <a:prstGeom prst="line">
              <a:avLst/>
            </a:prstGeom>
            <a:noFill/>
            <a:ln w="19050">
              <a:solidFill>
                <a:srgbClr val="0000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11" name="Rectangle 19788"/>
            <p:cNvSpPr>
              <a:spLocks noChangeArrowheads="1"/>
            </p:cNvSpPr>
            <p:nvPr/>
          </p:nvSpPr>
          <p:spPr bwMode="auto">
            <a:xfrm>
              <a:off x="7405688" y="2295715"/>
              <a:ext cx="692497" cy="18466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rgbClr val="000000"/>
                  </a:solidFill>
                  <a:effectLst/>
                  <a:latin typeface="Arial" pitchFamily="34" charset="0"/>
                  <a:cs typeface="Arial" pitchFamily="34" charset="0"/>
                </a:rPr>
                <a:t>Synthetic</a:t>
              </a:r>
              <a:endParaRPr kumimoji="0" lang="en-US" sz="1800" b="1" i="0" u="none" strike="noStrike" cap="none" normalizeH="0" baseline="0" dirty="0">
                <a:ln>
                  <a:noFill/>
                </a:ln>
                <a:solidFill>
                  <a:schemeClr val="tx1"/>
                </a:solidFill>
                <a:effectLst/>
                <a:latin typeface="Arial" pitchFamily="34" charset="0"/>
                <a:cs typeface="Arial" pitchFamily="34" charset="0"/>
              </a:endParaRPr>
            </a:p>
          </p:txBody>
        </p:sp>
        <p:sp>
          <p:nvSpPr>
            <p:cNvPr id="1812" name="Oval 19789"/>
            <p:cNvSpPr>
              <a:spLocks noChangeArrowheads="1"/>
            </p:cNvSpPr>
            <p:nvPr/>
          </p:nvSpPr>
          <p:spPr bwMode="auto">
            <a:xfrm>
              <a:off x="7224713" y="2184641"/>
              <a:ext cx="47625" cy="47625"/>
            </a:xfrm>
            <a:prstGeom prst="ellipse">
              <a:avLst/>
            </a:prstGeom>
            <a:noFill/>
            <a:ln w="19050">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13" name="Rectangle 19790"/>
            <p:cNvSpPr>
              <a:spLocks noChangeArrowheads="1"/>
            </p:cNvSpPr>
            <p:nvPr/>
          </p:nvSpPr>
          <p:spPr bwMode="auto">
            <a:xfrm>
              <a:off x="7405688" y="2117966"/>
              <a:ext cx="716543" cy="18466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rgbClr val="000000"/>
                  </a:solidFill>
                  <a:effectLst/>
                  <a:latin typeface="Arial" pitchFamily="34" charset="0"/>
                  <a:cs typeface="Arial" pitchFamily="34" charset="0"/>
                </a:rPr>
                <a:t>Measured</a:t>
              </a:r>
              <a:endParaRPr kumimoji="0" lang="en-US" sz="1800" b="1" i="0" u="none" strike="noStrike" cap="none" normalizeH="0" baseline="0" dirty="0">
                <a:ln>
                  <a:noFill/>
                </a:ln>
                <a:solidFill>
                  <a:schemeClr val="tx1"/>
                </a:solidFill>
                <a:effectLst/>
                <a:latin typeface="Arial" pitchFamily="34" charset="0"/>
                <a:cs typeface="Arial" pitchFamily="34" charset="0"/>
              </a:endParaRPr>
            </a:p>
          </p:txBody>
        </p:sp>
        <p:sp>
          <p:nvSpPr>
            <p:cNvPr id="1830" name="Line 19787"/>
            <p:cNvSpPr>
              <a:spLocks noChangeShapeType="1"/>
            </p:cNvSpPr>
            <p:nvPr/>
          </p:nvSpPr>
          <p:spPr bwMode="auto">
            <a:xfrm>
              <a:off x="7138988" y="2578571"/>
              <a:ext cx="228600" cy="1588"/>
            </a:xfrm>
            <a:prstGeom prst="line">
              <a:avLst/>
            </a:prstGeom>
            <a:noFill/>
            <a:ln w="31750">
              <a:solidFill>
                <a:srgbClr val="00B05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31" name="Rectangle 19788"/>
            <p:cNvSpPr>
              <a:spLocks noChangeArrowheads="1"/>
            </p:cNvSpPr>
            <p:nvPr/>
          </p:nvSpPr>
          <p:spPr bwMode="auto">
            <a:xfrm>
              <a:off x="7405688" y="2492845"/>
              <a:ext cx="779059" cy="18450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rgbClr val="000000"/>
                  </a:solidFill>
                  <a:effectLst/>
                  <a:latin typeface="Arial" pitchFamily="34" charset="0"/>
                  <a:cs typeface="Arial" pitchFamily="34" charset="0"/>
                </a:rPr>
                <a:t>Drawdown</a:t>
              </a:r>
              <a:endParaRPr kumimoji="0" lang="en-US" sz="1800" b="1" i="0" u="none" strike="noStrike" cap="none" normalizeH="0" baseline="0" dirty="0">
                <a:ln>
                  <a:noFill/>
                </a:ln>
                <a:solidFill>
                  <a:schemeClr val="tx1"/>
                </a:solidFill>
                <a:effectLst/>
                <a:latin typeface="Arial" pitchFamily="34" charset="0"/>
                <a:cs typeface="Arial" pitchFamily="34" charset="0"/>
              </a:endParaRPr>
            </a:p>
          </p:txBody>
        </p:sp>
      </p:grpSp>
      <p:grpSp>
        <p:nvGrpSpPr>
          <p:cNvPr id="1820" name="DD estimate"/>
          <p:cNvGrpSpPr/>
          <p:nvPr/>
        </p:nvGrpSpPr>
        <p:grpSpPr>
          <a:xfrm>
            <a:off x="1276700" y="3466175"/>
            <a:ext cx="6843032" cy="471565"/>
            <a:chOff x="1185863" y="3238500"/>
            <a:chExt cx="6943724" cy="622300"/>
          </a:xfrm>
        </p:grpSpPr>
        <p:sp>
          <p:nvSpPr>
            <p:cNvPr id="1821" name="Freeform 15"/>
            <p:cNvSpPr>
              <a:spLocks/>
            </p:cNvSpPr>
            <p:nvPr/>
          </p:nvSpPr>
          <p:spPr bwMode="auto">
            <a:xfrm>
              <a:off x="1185863" y="3238500"/>
              <a:ext cx="1006475" cy="136525"/>
            </a:xfrm>
            <a:custGeom>
              <a:avLst/>
              <a:gdLst>
                <a:gd name="T0" fmla="*/ 606 w 10563"/>
                <a:gd name="T1" fmla="*/ 540 h 1433"/>
                <a:gd name="T2" fmla="*/ 884 w 10563"/>
                <a:gd name="T3" fmla="*/ 872 h 1433"/>
                <a:gd name="T4" fmla="*/ 1139 w 10563"/>
                <a:gd name="T5" fmla="*/ 577 h 1433"/>
                <a:gd name="T6" fmla="*/ 1491 w 10563"/>
                <a:gd name="T7" fmla="*/ 1041 h 1433"/>
                <a:gd name="T8" fmla="*/ 1710 w 10563"/>
                <a:gd name="T9" fmla="*/ 668 h 1433"/>
                <a:gd name="T10" fmla="*/ 2252 w 10563"/>
                <a:gd name="T11" fmla="*/ 628 h 1433"/>
                <a:gd name="T12" fmla="*/ 2324 w 10563"/>
                <a:gd name="T13" fmla="*/ 130 h 1433"/>
                <a:gd name="T14" fmla="*/ 2695 w 10563"/>
                <a:gd name="T15" fmla="*/ 1105 h 1433"/>
                <a:gd name="T16" fmla="*/ 3289 w 10563"/>
                <a:gd name="T17" fmla="*/ 876 h 1433"/>
                <a:gd name="T18" fmla="*/ 3631 w 10563"/>
                <a:gd name="T19" fmla="*/ 943 h 1433"/>
                <a:gd name="T20" fmla="*/ 3849 w 10563"/>
                <a:gd name="T21" fmla="*/ 796 h 1433"/>
                <a:gd name="T22" fmla="*/ 3978 w 10563"/>
                <a:gd name="T23" fmla="*/ 648 h 1433"/>
                <a:gd name="T24" fmla="*/ 4318 w 10563"/>
                <a:gd name="T25" fmla="*/ 700 h 1433"/>
                <a:gd name="T26" fmla="*/ 4692 w 10563"/>
                <a:gd name="T27" fmla="*/ 682 h 1433"/>
                <a:gd name="T28" fmla="*/ 5038 w 10563"/>
                <a:gd name="T29" fmla="*/ 652 h 1433"/>
                <a:gd name="T30" fmla="*/ 5376 w 10563"/>
                <a:gd name="T31" fmla="*/ 555 h 1433"/>
                <a:gd name="T32" fmla="*/ 5931 w 10563"/>
                <a:gd name="T33" fmla="*/ 690 h 1433"/>
                <a:gd name="T34" fmla="*/ 6022 w 10563"/>
                <a:gd name="T35" fmla="*/ 665 h 1433"/>
                <a:gd name="T36" fmla="*/ 6243 w 10563"/>
                <a:gd name="T37" fmla="*/ 1025 h 1433"/>
                <a:gd name="T38" fmla="*/ 6692 w 10563"/>
                <a:gd name="T39" fmla="*/ 714 h 1433"/>
                <a:gd name="T40" fmla="*/ 7081 w 10563"/>
                <a:gd name="T41" fmla="*/ 626 h 1433"/>
                <a:gd name="T42" fmla="*/ 7489 w 10563"/>
                <a:gd name="T43" fmla="*/ 809 h 1433"/>
                <a:gd name="T44" fmla="*/ 7846 w 10563"/>
                <a:gd name="T45" fmla="*/ 902 h 1433"/>
                <a:gd name="T46" fmla="*/ 8062 w 10563"/>
                <a:gd name="T47" fmla="*/ 956 h 1433"/>
                <a:gd name="T48" fmla="*/ 8583 w 10563"/>
                <a:gd name="T49" fmla="*/ 987 h 1433"/>
                <a:gd name="T50" fmla="*/ 8787 w 10563"/>
                <a:gd name="T51" fmla="*/ 1057 h 1433"/>
                <a:gd name="T52" fmla="*/ 9255 w 10563"/>
                <a:gd name="T53" fmla="*/ 907 h 1433"/>
                <a:gd name="T54" fmla="*/ 9491 w 10563"/>
                <a:gd name="T55" fmla="*/ 913 h 1433"/>
                <a:gd name="T56" fmla="*/ 9876 w 10563"/>
                <a:gd name="T57" fmla="*/ 865 h 1433"/>
                <a:gd name="T58" fmla="*/ 10084 w 10563"/>
                <a:gd name="T59" fmla="*/ 1018 h 1433"/>
                <a:gd name="T60" fmla="*/ 10383 w 10563"/>
                <a:gd name="T61" fmla="*/ 1100 h 1433"/>
                <a:gd name="T62" fmla="*/ 9961 w 10563"/>
                <a:gd name="T63" fmla="*/ 1207 h 1433"/>
                <a:gd name="T64" fmla="*/ 9502 w 10563"/>
                <a:gd name="T65" fmla="*/ 1079 h 1433"/>
                <a:gd name="T66" fmla="*/ 9149 w 10563"/>
                <a:gd name="T67" fmla="*/ 1189 h 1433"/>
                <a:gd name="T68" fmla="*/ 8985 w 10563"/>
                <a:gd name="T69" fmla="*/ 1271 h 1433"/>
                <a:gd name="T70" fmla="*/ 8481 w 10563"/>
                <a:gd name="T71" fmla="*/ 1245 h 1433"/>
                <a:gd name="T72" fmla="*/ 8166 w 10563"/>
                <a:gd name="T73" fmla="*/ 1210 h 1433"/>
                <a:gd name="T74" fmla="*/ 7792 w 10563"/>
                <a:gd name="T75" fmla="*/ 1176 h 1433"/>
                <a:gd name="T76" fmla="*/ 7719 w 10563"/>
                <a:gd name="T77" fmla="*/ 1112 h 1433"/>
                <a:gd name="T78" fmla="*/ 7322 w 10563"/>
                <a:gd name="T79" fmla="*/ 1045 h 1433"/>
                <a:gd name="T80" fmla="*/ 6838 w 10563"/>
                <a:gd name="T81" fmla="*/ 1002 h 1433"/>
                <a:gd name="T82" fmla="*/ 6681 w 10563"/>
                <a:gd name="T83" fmla="*/ 903 h 1433"/>
                <a:gd name="T84" fmla="*/ 6072 w 10563"/>
                <a:gd name="T85" fmla="*/ 1108 h 1433"/>
                <a:gd name="T86" fmla="*/ 5859 w 10563"/>
                <a:gd name="T87" fmla="*/ 889 h 1433"/>
                <a:gd name="T88" fmla="*/ 5550 w 10563"/>
                <a:gd name="T89" fmla="*/ 823 h 1433"/>
                <a:gd name="T90" fmla="*/ 5471 w 10563"/>
                <a:gd name="T91" fmla="*/ 716 h 1433"/>
                <a:gd name="T92" fmla="*/ 4878 w 10563"/>
                <a:gd name="T93" fmla="*/ 855 h 1433"/>
                <a:gd name="T94" fmla="*/ 4548 w 10563"/>
                <a:gd name="T95" fmla="*/ 905 h 1433"/>
                <a:gd name="T96" fmla="*/ 4392 w 10563"/>
                <a:gd name="T97" fmla="*/ 634 h 1433"/>
                <a:gd name="T98" fmla="*/ 4044 w 10563"/>
                <a:gd name="T99" fmla="*/ 1007 h 1433"/>
                <a:gd name="T100" fmla="*/ 3480 w 10563"/>
                <a:gd name="T101" fmla="*/ 972 h 1433"/>
                <a:gd name="T102" fmla="*/ 3176 w 10563"/>
                <a:gd name="T103" fmla="*/ 908 h 1433"/>
                <a:gd name="T104" fmla="*/ 3025 w 10563"/>
                <a:gd name="T105" fmla="*/ 1194 h 1433"/>
                <a:gd name="T106" fmla="*/ 2537 w 10563"/>
                <a:gd name="T107" fmla="*/ 1287 h 1433"/>
                <a:gd name="T108" fmla="*/ 2400 w 10563"/>
                <a:gd name="T109" fmla="*/ 418 h 1433"/>
                <a:gd name="T110" fmla="*/ 2057 w 10563"/>
                <a:gd name="T111" fmla="*/ 663 h 1433"/>
                <a:gd name="T112" fmla="*/ 1738 w 10563"/>
                <a:gd name="T113" fmla="*/ 1172 h 1433"/>
                <a:gd name="T114" fmla="*/ 1363 w 10563"/>
                <a:gd name="T115" fmla="*/ 1097 h 1433"/>
                <a:gd name="T116" fmla="*/ 1072 w 10563"/>
                <a:gd name="T117" fmla="*/ 1122 h 1433"/>
                <a:gd name="T118" fmla="*/ 526 w 10563"/>
                <a:gd name="T119" fmla="*/ 775 h 1433"/>
                <a:gd name="T120" fmla="*/ 358 w 10563"/>
                <a:gd name="T121" fmla="*/ 701 h 1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0563" h="1433">
                  <a:moveTo>
                    <a:pt x="84" y="522"/>
                  </a:moveTo>
                  <a:lnTo>
                    <a:pt x="132" y="490"/>
                  </a:lnTo>
                  <a:lnTo>
                    <a:pt x="180" y="458"/>
                  </a:lnTo>
                  <a:cubicBezTo>
                    <a:pt x="193" y="448"/>
                    <a:pt x="209" y="442"/>
                    <a:pt x="225" y="438"/>
                  </a:cubicBezTo>
                  <a:lnTo>
                    <a:pt x="289" y="422"/>
                  </a:lnTo>
                  <a:cubicBezTo>
                    <a:pt x="338" y="409"/>
                    <a:pt x="390" y="424"/>
                    <a:pt x="425" y="460"/>
                  </a:cubicBezTo>
                  <a:lnTo>
                    <a:pt x="473" y="508"/>
                  </a:lnTo>
                  <a:lnTo>
                    <a:pt x="451" y="490"/>
                  </a:lnTo>
                  <a:lnTo>
                    <a:pt x="499" y="522"/>
                  </a:lnTo>
                  <a:lnTo>
                    <a:pt x="304" y="555"/>
                  </a:lnTo>
                  <a:lnTo>
                    <a:pt x="352" y="491"/>
                  </a:lnTo>
                  <a:cubicBezTo>
                    <a:pt x="385" y="447"/>
                    <a:pt x="440" y="426"/>
                    <a:pt x="494" y="436"/>
                  </a:cubicBezTo>
                  <a:cubicBezTo>
                    <a:pt x="548" y="446"/>
                    <a:pt x="592" y="487"/>
                    <a:pt x="606" y="540"/>
                  </a:cubicBezTo>
                  <a:lnTo>
                    <a:pt x="654" y="716"/>
                  </a:lnTo>
                  <a:lnTo>
                    <a:pt x="550" y="614"/>
                  </a:lnTo>
                  <a:lnTo>
                    <a:pt x="614" y="630"/>
                  </a:lnTo>
                  <a:lnTo>
                    <a:pt x="451" y="705"/>
                  </a:lnTo>
                  <a:lnTo>
                    <a:pt x="499" y="609"/>
                  </a:lnTo>
                  <a:cubicBezTo>
                    <a:pt x="519" y="568"/>
                    <a:pt x="559" y="539"/>
                    <a:pt x="604" y="531"/>
                  </a:cubicBezTo>
                  <a:cubicBezTo>
                    <a:pt x="650" y="524"/>
                    <a:pt x="697" y="539"/>
                    <a:pt x="729" y="572"/>
                  </a:cubicBezTo>
                  <a:lnTo>
                    <a:pt x="777" y="620"/>
                  </a:lnTo>
                  <a:cubicBezTo>
                    <a:pt x="788" y="631"/>
                    <a:pt x="797" y="643"/>
                    <a:pt x="804" y="657"/>
                  </a:cubicBezTo>
                  <a:lnTo>
                    <a:pt x="852" y="753"/>
                  </a:lnTo>
                  <a:cubicBezTo>
                    <a:pt x="855" y="759"/>
                    <a:pt x="858" y="765"/>
                    <a:pt x="860" y="772"/>
                  </a:cubicBezTo>
                  <a:lnTo>
                    <a:pt x="908" y="916"/>
                  </a:lnTo>
                  <a:lnTo>
                    <a:pt x="884" y="872"/>
                  </a:lnTo>
                  <a:lnTo>
                    <a:pt x="948" y="952"/>
                  </a:lnTo>
                  <a:lnTo>
                    <a:pt x="790" y="905"/>
                  </a:lnTo>
                  <a:lnTo>
                    <a:pt x="838" y="889"/>
                  </a:lnTo>
                  <a:cubicBezTo>
                    <a:pt x="897" y="869"/>
                    <a:pt x="961" y="889"/>
                    <a:pt x="999" y="939"/>
                  </a:cubicBezTo>
                  <a:lnTo>
                    <a:pt x="1047" y="1003"/>
                  </a:lnTo>
                  <a:lnTo>
                    <a:pt x="791" y="1057"/>
                  </a:lnTo>
                  <a:lnTo>
                    <a:pt x="839" y="849"/>
                  </a:lnTo>
                  <a:cubicBezTo>
                    <a:pt x="841" y="841"/>
                    <a:pt x="844" y="833"/>
                    <a:pt x="847" y="825"/>
                  </a:cubicBezTo>
                  <a:lnTo>
                    <a:pt x="895" y="713"/>
                  </a:lnTo>
                  <a:cubicBezTo>
                    <a:pt x="905" y="690"/>
                    <a:pt x="921" y="669"/>
                    <a:pt x="941" y="654"/>
                  </a:cubicBezTo>
                  <a:lnTo>
                    <a:pt x="1005" y="606"/>
                  </a:lnTo>
                  <a:cubicBezTo>
                    <a:pt x="1030" y="588"/>
                    <a:pt x="1060" y="577"/>
                    <a:pt x="1091" y="577"/>
                  </a:cubicBezTo>
                  <a:lnTo>
                    <a:pt x="1139" y="577"/>
                  </a:lnTo>
                  <a:cubicBezTo>
                    <a:pt x="1211" y="577"/>
                    <a:pt x="1271" y="630"/>
                    <a:pt x="1282" y="700"/>
                  </a:cubicBezTo>
                  <a:lnTo>
                    <a:pt x="1330" y="1020"/>
                  </a:lnTo>
                  <a:lnTo>
                    <a:pt x="1108" y="922"/>
                  </a:lnTo>
                  <a:lnTo>
                    <a:pt x="1156" y="890"/>
                  </a:lnTo>
                  <a:lnTo>
                    <a:pt x="1204" y="858"/>
                  </a:lnTo>
                  <a:cubicBezTo>
                    <a:pt x="1247" y="829"/>
                    <a:pt x="1302" y="826"/>
                    <a:pt x="1348" y="849"/>
                  </a:cubicBezTo>
                  <a:lnTo>
                    <a:pt x="1412" y="881"/>
                  </a:lnTo>
                  <a:cubicBezTo>
                    <a:pt x="1447" y="898"/>
                    <a:pt x="1474" y="930"/>
                    <a:pt x="1485" y="968"/>
                  </a:cubicBezTo>
                  <a:lnTo>
                    <a:pt x="1533" y="1128"/>
                  </a:lnTo>
                  <a:lnTo>
                    <a:pt x="1441" y="1033"/>
                  </a:lnTo>
                  <a:lnTo>
                    <a:pt x="1489" y="1049"/>
                  </a:lnTo>
                  <a:lnTo>
                    <a:pt x="1443" y="1041"/>
                  </a:lnTo>
                  <a:lnTo>
                    <a:pt x="1491" y="1041"/>
                  </a:lnTo>
                  <a:lnTo>
                    <a:pt x="1457" y="1046"/>
                  </a:lnTo>
                  <a:lnTo>
                    <a:pt x="1521" y="1030"/>
                  </a:lnTo>
                  <a:lnTo>
                    <a:pt x="1454" y="1068"/>
                  </a:lnTo>
                  <a:lnTo>
                    <a:pt x="1502" y="1020"/>
                  </a:lnTo>
                  <a:lnTo>
                    <a:pt x="1469" y="1071"/>
                  </a:lnTo>
                  <a:lnTo>
                    <a:pt x="1517" y="943"/>
                  </a:lnTo>
                  <a:lnTo>
                    <a:pt x="1565" y="815"/>
                  </a:lnTo>
                  <a:cubicBezTo>
                    <a:pt x="1580" y="774"/>
                    <a:pt x="1613" y="742"/>
                    <a:pt x="1655" y="728"/>
                  </a:cubicBezTo>
                  <a:cubicBezTo>
                    <a:pt x="1697" y="715"/>
                    <a:pt x="1743" y="721"/>
                    <a:pt x="1779" y="746"/>
                  </a:cubicBezTo>
                  <a:lnTo>
                    <a:pt x="1827" y="778"/>
                  </a:lnTo>
                  <a:lnTo>
                    <a:pt x="1619" y="833"/>
                  </a:lnTo>
                  <a:lnTo>
                    <a:pt x="1683" y="705"/>
                  </a:lnTo>
                  <a:cubicBezTo>
                    <a:pt x="1690" y="691"/>
                    <a:pt x="1699" y="679"/>
                    <a:pt x="1710" y="668"/>
                  </a:cubicBezTo>
                  <a:lnTo>
                    <a:pt x="1758" y="620"/>
                  </a:lnTo>
                  <a:lnTo>
                    <a:pt x="1727" y="665"/>
                  </a:lnTo>
                  <a:lnTo>
                    <a:pt x="1775" y="553"/>
                  </a:lnTo>
                  <a:cubicBezTo>
                    <a:pt x="1782" y="536"/>
                    <a:pt x="1793" y="521"/>
                    <a:pt x="1806" y="508"/>
                  </a:cubicBezTo>
                  <a:lnTo>
                    <a:pt x="1854" y="460"/>
                  </a:lnTo>
                  <a:cubicBezTo>
                    <a:pt x="1891" y="422"/>
                    <a:pt x="1946" y="408"/>
                    <a:pt x="1997" y="424"/>
                  </a:cubicBezTo>
                  <a:cubicBezTo>
                    <a:pt x="2048" y="439"/>
                    <a:pt x="2086" y="481"/>
                    <a:pt x="2097" y="533"/>
                  </a:cubicBezTo>
                  <a:lnTo>
                    <a:pt x="2145" y="773"/>
                  </a:lnTo>
                  <a:lnTo>
                    <a:pt x="1878" y="730"/>
                  </a:lnTo>
                  <a:lnTo>
                    <a:pt x="1942" y="618"/>
                  </a:lnTo>
                  <a:cubicBezTo>
                    <a:pt x="1960" y="587"/>
                    <a:pt x="1988" y="564"/>
                    <a:pt x="2022" y="553"/>
                  </a:cubicBezTo>
                  <a:lnTo>
                    <a:pt x="2070" y="537"/>
                  </a:lnTo>
                  <a:cubicBezTo>
                    <a:pt x="2145" y="512"/>
                    <a:pt x="2227" y="552"/>
                    <a:pt x="2252" y="628"/>
                  </a:cubicBezTo>
                  <a:lnTo>
                    <a:pt x="2300" y="772"/>
                  </a:lnTo>
                  <a:lnTo>
                    <a:pt x="2023" y="787"/>
                  </a:lnTo>
                  <a:lnTo>
                    <a:pt x="2071" y="563"/>
                  </a:lnTo>
                  <a:lnTo>
                    <a:pt x="2119" y="353"/>
                  </a:lnTo>
                  <a:cubicBezTo>
                    <a:pt x="2133" y="292"/>
                    <a:pt x="2186" y="247"/>
                    <a:pt x="2248" y="242"/>
                  </a:cubicBezTo>
                  <a:cubicBezTo>
                    <a:pt x="2311" y="237"/>
                    <a:pt x="2370" y="274"/>
                    <a:pt x="2393" y="332"/>
                  </a:cubicBezTo>
                  <a:lnTo>
                    <a:pt x="2457" y="492"/>
                  </a:lnTo>
                  <a:lnTo>
                    <a:pt x="2439" y="459"/>
                  </a:lnTo>
                  <a:lnTo>
                    <a:pt x="2487" y="523"/>
                  </a:lnTo>
                  <a:lnTo>
                    <a:pt x="2292" y="490"/>
                  </a:lnTo>
                  <a:lnTo>
                    <a:pt x="2340" y="458"/>
                  </a:lnTo>
                  <a:lnTo>
                    <a:pt x="2276" y="562"/>
                  </a:lnTo>
                  <a:lnTo>
                    <a:pt x="2324" y="130"/>
                  </a:lnTo>
                  <a:cubicBezTo>
                    <a:pt x="2332" y="58"/>
                    <a:pt x="2392" y="3"/>
                    <a:pt x="2464" y="2"/>
                  </a:cubicBezTo>
                  <a:cubicBezTo>
                    <a:pt x="2536" y="0"/>
                    <a:pt x="2598" y="52"/>
                    <a:pt x="2610" y="123"/>
                  </a:cubicBezTo>
                  <a:lnTo>
                    <a:pt x="2658" y="427"/>
                  </a:lnTo>
                  <a:lnTo>
                    <a:pt x="2720" y="688"/>
                  </a:lnTo>
                  <a:lnTo>
                    <a:pt x="2770" y="1054"/>
                  </a:lnTo>
                  <a:lnTo>
                    <a:pt x="2814" y="1212"/>
                  </a:lnTo>
                  <a:lnTo>
                    <a:pt x="2596" y="1130"/>
                  </a:lnTo>
                  <a:lnTo>
                    <a:pt x="2644" y="1098"/>
                  </a:lnTo>
                  <a:cubicBezTo>
                    <a:pt x="2654" y="1091"/>
                    <a:pt x="2666" y="1085"/>
                    <a:pt x="2678" y="1081"/>
                  </a:cubicBezTo>
                  <a:lnTo>
                    <a:pt x="2726" y="1065"/>
                  </a:lnTo>
                  <a:lnTo>
                    <a:pt x="2670" y="1100"/>
                  </a:lnTo>
                  <a:lnTo>
                    <a:pt x="2734" y="1036"/>
                  </a:lnTo>
                  <a:lnTo>
                    <a:pt x="2695" y="1105"/>
                  </a:lnTo>
                  <a:lnTo>
                    <a:pt x="2743" y="897"/>
                  </a:lnTo>
                  <a:cubicBezTo>
                    <a:pt x="2758" y="834"/>
                    <a:pt x="2812" y="789"/>
                    <a:pt x="2877" y="786"/>
                  </a:cubicBezTo>
                  <a:cubicBezTo>
                    <a:pt x="2941" y="783"/>
                    <a:pt x="3000" y="823"/>
                    <a:pt x="3020" y="884"/>
                  </a:cubicBezTo>
                  <a:lnTo>
                    <a:pt x="3068" y="1028"/>
                  </a:lnTo>
                  <a:lnTo>
                    <a:pt x="2886" y="937"/>
                  </a:lnTo>
                  <a:lnTo>
                    <a:pt x="2934" y="921"/>
                  </a:lnTo>
                  <a:lnTo>
                    <a:pt x="2841" y="1020"/>
                  </a:lnTo>
                  <a:lnTo>
                    <a:pt x="2889" y="844"/>
                  </a:lnTo>
                  <a:cubicBezTo>
                    <a:pt x="2906" y="781"/>
                    <a:pt x="2963" y="737"/>
                    <a:pt x="3027" y="737"/>
                  </a:cubicBezTo>
                  <a:lnTo>
                    <a:pt x="3091" y="737"/>
                  </a:lnTo>
                  <a:cubicBezTo>
                    <a:pt x="3130" y="737"/>
                    <a:pt x="3166" y="753"/>
                    <a:pt x="3193" y="780"/>
                  </a:cubicBezTo>
                  <a:lnTo>
                    <a:pt x="3241" y="828"/>
                  </a:lnTo>
                  <a:lnTo>
                    <a:pt x="3289" y="876"/>
                  </a:lnTo>
                  <a:lnTo>
                    <a:pt x="3059" y="913"/>
                  </a:lnTo>
                  <a:lnTo>
                    <a:pt x="3107" y="817"/>
                  </a:lnTo>
                  <a:cubicBezTo>
                    <a:pt x="3117" y="797"/>
                    <a:pt x="3131" y="780"/>
                    <a:pt x="3149" y="766"/>
                  </a:cubicBezTo>
                  <a:lnTo>
                    <a:pt x="3213" y="718"/>
                  </a:lnTo>
                  <a:cubicBezTo>
                    <a:pt x="3246" y="694"/>
                    <a:pt x="3287" y="684"/>
                    <a:pt x="3327" y="692"/>
                  </a:cubicBezTo>
                  <a:cubicBezTo>
                    <a:pt x="3367" y="700"/>
                    <a:pt x="3402" y="724"/>
                    <a:pt x="3423" y="759"/>
                  </a:cubicBezTo>
                  <a:lnTo>
                    <a:pt x="3471" y="839"/>
                  </a:lnTo>
                  <a:lnTo>
                    <a:pt x="3213" y="863"/>
                  </a:lnTo>
                  <a:lnTo>
                    <a:pt x="3261" y="735"/>
                  </a:lnTo>
                  <a:cubicBezTo>
                    <a:pt x="3282" y="679"/>
                    <a:pt x="3335" y="641"/>
                    <a:pt x="3395" y="641"/>
                  </a:cubicBezTo>
                  <a:lnTo>
                    <a:pt x="3443" y="641"/>
                  </a:lnTo>
                  <a:cubicBezTo>
                    <a:pt x="3510" y="641"/>
                    <a:pt x="3567" y="686"/>
                    <a:pt x="3583" y="751"/>
                  </a:cubicBezTo>
                  <a:lnTo>
                    <a:pt x="3631" y="943"/>
                  </a:lnTo>
                  <a:lnTo>
                    <a:pt x="3491" y="833"/>
                  </a:lnTo>
                  <a:lnTo>
                    <a:pt x="3555" y="833"/>
                  </a:lnTo>
                  <a:lnTo>
                    <a:pt x="3432" y="903"/>
                  </a:lnTo>
                  <a:lnTo>
                    <a:pt x="3480" y="823"/>
                  </a:lnTo>
                  <a:cubicBezTo>
                    <a:pt x="3506" y="780"/>
                    <a:pt x="3553" y="753"/>
                    <a:pt x="3603" y="753"/>
                  </a:cubicBezTo>
                  <a:cubicBezTo>
                    <a:pt x="3654" y="753"/>
                    <a:pt x="3701" y="780"/>
                    <a:pt x="3727" y="823"/>
                  </a:cubicBezTo>
                  <a:lnTo>
                    <a:pt x="3775" y="903"/>
                  </a:lnTo>
                  <a:lnTo>
                    <a:pt x="3753" y="876"/>
                  </a:lnTo>
                  <a:lnTo>
                    <a:pt x="3801" y="924"/>
                  </a:lnTo>
                  <a:lnTo>
                    <a:pt x="3565" y="975"/>
                  </a:lnTo>
                  <a:lnTo>
                    <a:pt x="3613" y="847"/>
                  </a:lnTo>
                  <a:cubicBezTo>
                    <a:pt x="3630" y="801"/>
                    <a:pt x="3669" y="767"/>
                    <a:pt x="3717" y="757"/>
                  </a:cubicBezTo>
                  <a:cubicBezTo>
                    <a:pt x="3765" y="746"/>
                    <a:pt x="3815" y="761"/>
                    <a:pt x="3849" y="796"/>
                  </a:cubicBezTo>
                  <a:lnTo>
                    <a:pt x="3913" y="860"/>
                  </a:lnTo>
                  <a:cubicBezTo>
                    <a:pt x="3929" y="875"/>
                    <a:pt x="3941" y="895"/>
                    <a:pt x="3948" y="916"/>
                  </a:cubicBezTo>
                  <a:lnTo>
                    <a:pt x="3996" y="1060"/>
                  </a:lnTo>
                  <a:lnTo>
                    <a:pt x="3723" y="1060"/>
                  </a:lnTo>
                  <a:lnTo>
                    <a:pt x="3771" y="916"/>
                  </a:lnTo>
                  <a:lnTo>
                    <a:pt x="3819" y="772"/>
                  </a:lnTo>
                  <a:cubicBezTo>
                    <a:pt x="3835" y="725"/>
                    <a:pt x="3874" y="689"/>
                    <a:pt x="3922" y="677"/>
                  </a:cubicBezTo>
                  <a:cubicBezTo>
                    <a:pt x="3971" y="666"/>
                    <a:pt x="4022" y="680"/>
                    <a:pt x="4057" y="716"/>
                  </a:cubicBezTo>
                  <a:lnTo>
                    <a:pt x="4105" y="764"/>
                  </a:lnTo>
                  <a:lnTo>
                    <a:pt x="3969" y="726"/>
                  </a:lnTo>
                  <a:lnTo>
                    <a:pt x="4033" y="710"/>
                  </a:lnTo>
                  <a:lnTo>
                    <a:pt x="3930" y="808"/>
                  </a:lnTo>
                  <a:lnTo>
                    <a:pt x="3978" y="648"/>
                  </a:lnTo>
                  <a:cubicBezTo>
                    <a:pt x="3992" y="600"/>
                    <a:pt x="4031" y="562"/>
                    <a:pt x="4080" y="550"/>
                  </a:cubicBezTo>
                  <a:cubicBezTo>
                    <a:pt x="4129" y="537"/>
                    <a:pt x="4181" y="552"/>
                    <a:pt x="4217" y="588"/>
                  </a:cubicBezTo>
                  <a:lnTo>
                    <a:pt x="4265" y="636"/>
                  </a:lnTo>
                  <a:lnTo>
                    <a:pt x="4062" y="636"/>
                  </a:lnTo>
                  <a:lnTo>
                    <a:pt x="4110" y="588"/>
                  </a:lnTo>
                  <a:lnTo>
                    <a:pt x="4079" y="633"/>
                  </a:lnTo>
                  <a:lnTo>
                    <a:pt x="4127" y="521"/>
                  </a:lnTo>
                  <a:cubicBezTo>
                    <a:pt x="4147" y="474"/>
                    <a:pt x="4190" y="442"/>
                    <a:pt x="4240" y="435"/>
                  </a:cubicBezTo>
                  <a:cubicBezTo>
                    <a:pt x="4290" y="428"/>
                    <a:pt x="4340" y="448"/>
                    <a:pt x="4372" y="488"/>
                  </a:cubicBezTo>
                  <a:lnTo>
                    <a:pt x="4436" y="568"/>
                  </a:lnTo>
                  <a:lnTo>
                    <a:pt x="4495" y="663"/>
                  </a:lnTo>
                  <a:lnTo>
                    <a:pt x="4535" y="715"/>
                  </a:lnTo>
                  <a:lnTo>
                    <a:pt x="4318" y="700"/>
                  </a:lnTo>
                  <a:lnTo>
                    <a:pt x="4366" y="652"/>
                  </a:lnTo>
                  <a:cubicBezTo>
                    <a:pt x="4422" y="595"/>
                    <a:pt x="4513" y="595"/>
                    <a:pt x="4569" y="652"/>
                  </a:cubicBezTo>
                  <a:lnTo>
                    <a:pt x="4617" y="700"/>
                  </a:lnTo>
                  <a:lnTo>
                    <a:pt x="4429" y="686"/>
                  </a:lnTo>
                  <a:lnTo>
                    <a:pt x="4493" y="638"/>
                  </a:lnTo>
                  <a:cubicBezTo>
                    <a:pt x="4542" y="602"/>
                    <a:pt x="4609" y="600"/>
                    <a:pt x="4659" y="634"/>
                  </a:cubicBezTo>
                  <a:lnTo>
                    <a:pt x="4707" y="666"/>
                  </a:lnTo>
                  <a:cubicBezTo>
                    <a:pt x="4715" y="671"/>
                    <a:pt x="4723" y="677"/>
                    <a:pt x="4729" y="684"/>
                  </a:cubicBezTo>
                  <a:lnTo>
                    <a:pt x="4777" y="732"/>
                  </a:lnTo>
                  <a:lnTo>
                    <a:pt x="4675" y="689"/>
                  </a:lnTo>
                  <a:lnTo>
                    <a:pt x="4723" y="689"/>
                  </a:lnTo>
                  <a:lnTo>
                    <a:pt x="4644" y="714"/>
                  </a:lnTo>
                  <a:lnTo>
                    <a:pt x="4692" y="682"/>
                  </a:lnTo>
                  <a:lnTo>
                    <a:pt x="4771" y="641"/>
                  </a:lnTo>
                  <a:cubicBezTo>
                    <a:pt x="4805" y="624"/>
                    <a:pt x="4845" y="621"/>
                    <a:pt x="4881" y="633"/>
                  </a:cubicBezTo>
                  <a:lnTo>
                    <a:pt x="4929" y="649"/>
                  </a:lnTo>
                  <a:lnTo>
                    <a:pt x="4977" y="665"/>
                  </a:lnTo>
                  <a:lnTo>
                    <a:pt x="4830" y="700"/>
                  </a:lnTo>
                  <a:lnTo>
                    <a:pt x="4878" y="652"/>
                  </a:lnTo>
                  <a:cubicBezTo>
                    <a:pt x="4934" y="595"/>
                    <a:pt x="5025" y="595"/>
                    <a:pt x="5081" y="652"/>
                  </a:cubicBezTo>
                  <a:lnTo>
                    <a:pt x="5129" y="700"/>
                  </a:lnTo>
                  <a:lnTo>
                    <a:pt x="5062" y="662"/>
                  </a:lnTo>
                  <a:lnTo>
                    <a:pt x="5126" y="678"/>
                  </a:lnTo>
                  <a:lnTo>
                    <a:pt x="4976" y="731"/>
                  </a:lnTo>
                  <a:lnTo>
                    <a:pt x="5024" y="667"/>
                  </a:lnTo>
                  <a:cubicBezTo>
                    <a:pt x="5028" y="662"/>
                    <a:pt x="5033" y="656"/>
                    <a:pt x="5038" y="652"/>
                  </a:cubicBezTo>
                  <a:lnTo>
                    <a:pt x="5086" y="604"/>
                  </a:lnTo>
                  <a:cubicBezTo>
                    <a:pt x="5134" y="555"/>
                    <a:pt x="5210" y="548"/>
                    <a:pt x="5267" y="586"/>
                  </a:cubicBezTo>
                  <a:lnTo>
                    <a:pt x="5315" y="618"/>
                  </a:lnTo>
                  <a:lnTo>
                    <a:pt x="5201" y="598"/>
                  </a:lnTo>
                  <a:lnTo>
                    <a:pt x="5265" y="582"/>
                  </a:lnTo>
                  <a:lnTo>
                    <a:pt x="5176" y="647"/>
                  </a:lnTo>
                  <a:lnTo>
                    <a:pt x="5224" y="567"/>
                  </a:lnTo>
                  <a:cubicBezTo>
                    <a:pt x="5259" y="510"/>
                    <a:pt x="5329" y="484"/>
                    <a:pt x="5393" y="505"/>
                  </a:cubicBezTo>
                  <a:lnTo>
                    <a:pt x="5441" y="521"/>
                  </a:lnTo>
                  <a:cubicBezTo>
                    <a:pt x="5462" y="528"/>
                    <a:pt x="5481" y="540"/>
                    <a:pt x="5497" y="556"/>
                  </a:cubicBezTo>
                  <a:lnTo>
                    <a:pt x="5545" y="604"/>
                  </a:lnTo>
                  <a:lnTo>
                    <a:pt x="5328" y="619"/>
                  </a:lnTo>
                  <a:lnTo>
                    <a:pt x="5376" y="555"/>
                  </a:lnTo>
                  <a:cubicBezTo>
                    <a:pt x="5418" y="499"/>
                    <a:pt x="5494" y="482"/>
                    <a:pt x="5556" y="513"/>
                  </a:cubicBezTo>
                  <a:lnTo>
                    <a:pt x="5620" y="545"/>
                  </a:lnTo>
                  <a:lnTo>
                    <a:pt x="5555" y="529"/>
                  </a:lnTo>
                  <a:lnTo>
                    <a:pt x="5603" y="529"/>
                  </a:lnTo>
                  <a:cubicBezTo>
                    <a:pt x="5642" y="529"/>
                    <a:pt x="5678" y="545"/>
                    <a:pt x="5705" y="572"/>
                  </a:cubicBezTo>
                  <a:lnTo>
                    <a:pt x="5753" y="620"/>
                  </a:lnTo>
                  <a:lnTo>
                    <a:pt x="5731" y="602"/>
                  </a:lnTo>
                  <a:lnTo>
                    <a:pt x="5779" y="634"/>
                  </a:lnTo>
                  <a:lnTo>
                    <a:pt x="5576" y="679"/>
                  </a:lnTo>
                  <a:lnTo>
                    <a:pt x="5624" y="599"/>
                  </a:lnTo>
                  <a:cubicBezTo>
                    <a:pt x="5649" y="557"/>
                    <a:pt x="5695" y="531"/>
                    <a:pt x="5744" y="530"/>
                  </a:cubicBezTo>
                  <a:cubicBezTo>
                    <a:pt x="5793" y="528"/>
                    <a:pt x="5840" y="553"/>
                    <a:pt x="5867" y="594"/>
                  </a:cubicBezTo>
                  <a:lnTo>
                    <a:pt x="5931" y="690"/>
                  </a:lnTo>
                  <a:lnTo>
                    <a:pt x="5673" y="732"/>
                  </a:lnTo>
                  <a:lnTo>
                    <a:pt x="5721" y="556"/>
                  </a:lnTo>
                  <a:cubicBezTo>
                    <a:pt x="5737" y="494"/>
                    <a:pt x="5793" y="450"/>
                    <a:pt x="5858" y="449"/>
                  </a:cubicBezTo>
                  <a:cubicBezTo>
                    <a:pt x="5922" y="449"/>
                    <a:pt x="5979" y="491"/>
                    <a:pt x="5997" y="552"/>
                  </a:cubicBezTo>
                  <a:lnTo>
                    <a:pt x="6045" y="712"/>
                  </a:lnTo>
                  <a:lnTo>
                    <a:pt x="5828" y="634"/>
                  </a:lnTo>
                  <a:lnTo>
                    <a:pt x="5876" y="602"/>
                  </a:lnTo>
                  <a:cubicBezTo>
                    <a:pt x="5911" y="578"/>
                    <a:pt x="5955" y="571"/>
                    <a:pt x="5997" y="583"/>
                  </a:cubicBezTo>
                  <a:cubicBezTo>
                    <a:pt x="6038" y="596"/>
                    <a:pt x="6071" y="625"/>
                    <a:pt x="6088" y="665"/>
                  </a:cubicBezTo>
                  <a:lnTo>
                    <a:pt x="6136" y="777"/>
                  </a:lnTo>
                  <a:lnTo>
                    <a:pt x="5939" y="705"/>
                  </a:lnTo>
                  <a:lnTo>
                    <a:pt x="6003" y="673"/>
                  </a:lnTo>
                  <a:cubicBezTo>
                    <a:pt x="6009" y="670"/>
                    <a:pt x="6015" y="667"/>
                    <a:pt x="6022" y="665"/>
                  </a:cubicBezTo>
                  <a:lnTo>
                    <a:pt x="6070" y="649"/>
                  </a:lnTo>
                  <a:cubicBezTo>
                    <a:pt x="6138" y="626"/>
                    <a:pt x="6212" y="657"/>
                    <a:pt x="6244" y="721"/>
                  </a:cubicBezTo>
                  <a:lnTo>
                    <a:pt x="6292" y="817"/>
                  </a:lnTo>
                  <a:cubicBezTo>
                    <a:pt x="6297" y="826"/>
                    <a:pt x="6301" y="836"/>
                    <a:pt x="6303" y="847"/>
                  </a:cubicBezTo>
                  <a:lnTo>
                    <a:pt x="6351" y="1039"/>
                  </a:lnTo>
                  <a:lnTo>
                    <a:pt x="6088" y="999"/>
                  </a:lnTo>
                  <a:lnTo>
                    <a:pt x="6136" y="919"/>
                  </a:lnTo>
                  <a:cubicBezTo>
                    <a:pt x="6161" y="877"/>
                    <a:pt x="6207" y="851"/>
                    <a:pt x="6256" y="850"/>
                  </a:cubicBezTo>
                  <a:cubicBezTo>
                    <a:pt x="6305" y="848"/>
                    <a:pt x="6352" y="873"/>
                    <a:pt x="6379" y="914"/>
                  </a:cubicBezTo>
                  <a:lnTo>
                    <a:pt x="6443" y="1010"/>
                  </a:lnTo>
                  <a:lnTo>
                    <a:pt x="6323" y="945"/>
                  </a:lnTo>
                  <a:lnTo>
                    <a:pt x="6371" y="945"/>
                  </a:lnTo>
                  <a:lnTo>
                    <a:pt x="6243" y="1025"/>
                  </a:lnTo>
                  <a:lnTo>
                    <a:pt x="6291" y="929"/>
                  </a:lnTo>
                  <a:lnTo>
                    <a:pt x="6344" y="839"/>
                  </a:lnTo>
                  <a:cubicBezTo>
                    <a:pt x="6350" y="829"/>
                    <a:pt x="6357" y="820"/>
                    <a:pt x="6366" y="812"/>
                  </a:cubicBezTo>
                  <a:lnTo>
                    <a:pt x="6414" y="764"/>
                  </a:lnTo>
                  <a:lnTo>
                    <a:pt x="6478" y="700"/>
                  </a:lnTo>
                  <a:cubicBezTo>
                    <a:pt x="6516" y="661"/>
                    <a:pt x="6573" y="648"/>
                    <a:pt x="6625" y="665"/>
                  </a:cubicBezTo>
                  <a:lnTo>
                    <a:pt x="6673" y="681"/>
                  </a:lnTo>
                  <a:lnTo>
                    <a:pt x="6627" y="673"/>
                  </a:lnTo>
                  <a:lnTo>
                    <a:pt x="6675" y="673"/>
                  </a:lnTo>
                  <a:cubicBezTo>
                    <a:pt x="6714" y="673"/>
                    <a:pt x="6750" y="689"/>
                    <a:pt x="6777" y="716"/>
                  </a:cubicBezTo>
                  <a:lnTo>
                    <a:pt x="6825" y="764"/>
                  </a:lnTo>
                  <a:lnTo>
                    <a:pt x="6644" y="746"/>
                  </a:lnTo>
                  <a:lnTo>
                    <a:pt x="6692" y="714"/>
                  </a:lnTo>
                  <a:cubicBezTo>
                    <a:pt x="6742" y="680"/>
                    <a:pt x="6809" y="682"/>
                    <a:pt x="6858" y="718"/>
                  </a:cubicBezTo>
                  <a:lnTo>
                    <a:pt x="6922" y="766"/>
                  </a:lnTo>
                  <a:lnTo>
                    <a:pt x="6790" y="745"/>
                  </a:lnTo>
                  <a:lnTo>
                    <a:pt x="6838" y="729"/>
                  </a:lnTo>
                  <a:cubicBezTo>
                    <a:pt x="6867" y="719"/>
                    <a:pt x="6899" y="719"/>
                    <a:pt x="6929" y="729"/>
                  </a:cubicBezTo>
                  <a:lnTo>
                    <a:pt x="6977" y="745"/>
                  </a:lnTo>
                  <a:lnTo>
                    <a:pt x="6816" y="795"/>
                  </a:lnTo>
                  <a:lnTo>
                    <a:pt x="6864" y="731"/>
                  </a:lnTo>
                  <a:cubicBezTo>
                    <a:pt x="6899" y="685"/>
                    <a:pt x="6958" y="664"/>
                    <a:pt x="7014" y="678"/>
                  </a:cubicBezTo>
                  <a:lnTo>
                    <a:pt x="7078" y="694"/>
                  </a:lnTo>
                  <a:lnTo>
                    <a:pt x="6928" y="747"/>
                  </a:lnTo>
                  <a:lnTo>
                    <a:pt x="6976" y="683"/>
                  </a:lnTo>
                  <a:cubicBezTo>
                    <a:pt x="7001" y="650"/>
                    <a:pt x="7040" y="629"/>
                    <a:pt x="7081" y="626"/>
                  </a:cubicBezTo>
                  <a:cubicBezTo>
                    <a:pt x="7123" y="623"/>
                    <a:pt x="7164" y="638"/>
                    <a:pt x="7193" y="668"/>
                  </a:cubicBezTo>
                  <a:lnTo>
                    <a:pt x="7241" y="716"/>
                  </a:lnTo>
                  <a:lnTo>
                    <a:pt x="7289" y="764"/>
                  </a:lnTo>
                  <a:cubicBezTo>
                    <a:pt x="7294" y="768"/>
                    <a:pt x="7299" y="774"/>
                    <a:pt x="7303" y="779"/>
                  </a:cubicBezTo>
                  <a:lnTo>
                    <a:pt x="7351" y="843"/>
                  </a:lnTo>
                  <a:lnTo>
                    <a:pt x="7149" y="814"/>
                  </a:lnTo>
                  <a:lnTo>
                    <a:pt x="7213" y="766"/>
                  </a:lnTo>
                  <a:cubicBezTo>
                    <a:pt x="7238" y="748"/>
                    <a:pt x="7268" y="737"/>
                    <a:pt x="7299" y="737"/>
                  </a:cubicBezTo>
                  <a:lnTo>
                    <a:pt x="7347" y="737"/>
                  </a:lnTo>
                  <a:cubicBezTo>
                    <a:pt x="7386" y="737"/>
                    <a:pt x="7422" y="753"/>
                    <a:pt x="7449" y="780"/>
                  </a:cubicBezTo>
                  <a:lnTo>
                    <a:pt x="7497" y="828"/>
                  </a:lnTo>
                  <a:lnTo>
                    <a:pt x="7441" y="793"/>
                  </a:lnTo>
                  <a:lnTo>
                    <a:pt x="7489" y="809"/>
                  </a:lnTo>
                  <a:lnTo>
                    <a:pt x="7537" y="825"/>
                  </a:lnTo>
                  <a:cubicBezTo>
                    <a:pt x="7573" y="837"/>
                    <a:pt x="7603" y="863"/>
                    <a:pt x="7620" y="897"/>
                  </a:cubicBezTo>
                  <a:lnTo>
                    <a:pt x="7684" y="1025"/>
                  </a:lnTo>
                  <a:lnTo>
                    <a:pt x="7440" y="1003"/>
                  </a:lnTo>
                  <a:lnTo>
                    <a:pt x="7488" y="939"/>
                  </a:lnTo>
                  <a:cubicBezTo>
                    <a:pt x="7506" y="916"/>
                    <a:pt x="7530" y="898"/>
                    <a:pt x="7558" y="889"/>
                  </a:cubicBezTo>
                  <a:lnTo>
                    <a:pt x="7606" y="873"/>
                  </a:lnTo>
                  <a:cubicBezTo>
                    <a:pt x="7665" y="853"/>
                    <a:pt x="7729" y="873"/>
                    <a:pt x="7767" y="923"/>
                  </a:cubicBezTo>
                  <a:lnTo>
                    <a:pt x="7815" y="987"/>
                  </a:lnTo>
                  <a:lnTo>
                    <a:pt x="7598" y="972"/>
                  </a:lnTo>
                  <a:lnTo>
                    <a:pt x="7646" y="924"/>
                  </a:lnTo>
                  <a:cubicBezTo>
                    <a:pt x="7681" y="888"/>
                    <a:pt x="7733" y="873"/>
                    <a:pt x="7782" y="886"/>
                  </a:cubicBezTo>
                  <a:lnTo>
                    <a:pt x="7846" y="902"/>
                  </a:lnTo>
                  <a:lnTo>
                    <a:pt x="7766" y="905"/>
                  </a:lnTo>
                  <a:lnTo>
                    <a:pt x="7814" y="889"/>
                  </a:lnTo>
                  <a:cubicBezTo>
                    <a:pt x="7873" y="869"/>
                    <a:pt x="7937" y="889"/>
                    <a:pt x="7975" y="939"/>
                  </a:cubicBezTo>
                  <a:lnTo>
                    <a:pt x="8023" y="1003"/>
                  </a:lnTo>
                  <a:lnTo>
                    <a:pt x="8071" y="1067"/>
                  </a:lnTo>
                  <a:lnTo>
                    <a:pt x="7819" y="1108"/>
                  </a:lnTo>
                  <a:lnTo>
                    <a:pt x="7867" y="964"/>
                  </a:lnTo>
                  <a:cubicBezTo>
                    <a:pt x="7886" y="905"/>
                    <a:pt x="7941" y="865"/>
                    <a:pt x="8003" y="865"/>
                  </a:cubicBezTo>
                  <a:lnTo>
                    <a:pt x="8067" y="865"/>
                  </a:lnTo>
                  <a:cubicBezTo>
                    <a:pt x="8122" y="865"/>
                    <a:pt x="8172" y="896"/>
                    <a:pt x="8196" y="945"/>
                  </a:cubicBezTo>
                  <a:lnTo>
                    <a:pt x="8244" y="1041"/>
                  </a:lnTo>
                  <a:lnTo>
                    <a:pt x="8014" y="1004"/>
                  </a:lnTo>
                  <a:lnTo>
                    <a:pt x="8062" y="956"/>
                  </a:lnTo>
                  <a:cubicBezTo>
                    <a:pt x="8100" y="917"/>
                    <a:pt x="8157" y="904"/>
                    <a:pt x="8209" y="921"/>
                  </a:cubicBezTo>
                  <a:lnTo>
                    <a:pt x="8257" y="937"/>
                  </a:lnTo>
                  <a:lnTo>
                    <a:pt x="8110" y="972"/>
                  </a:lnTo>
                  <a:lnTo>
                    <a:pt x="8158" y="924"/>
                  </a:lnTo>
                  <a:cubicBezTo>
                    <a:pt x="8208" y="873"/>
                    <a:pt x="8289" y="867"/>
                    <a:pt x="8346" y="910"/>
                  </a:cubicBezTo>
                  <a:lnTo>
                    <a:pt x="8410" y="958"/>
                  </a:lnTo>
                  <a:lnTo>
                    <a:pt x="8323" y="929"/>
                  </a:lnTo>
                  <a:lnTo>
                    <a:pt x="8371" y="929"/>
                  </a:lnTo>
                  <a:lnTo>
                    <a:pt x="8256" y="987"/>
                  </a:lnTo>
                  <a:lnTo>
                    <a:pt x="8304" y="923"/>
                  </a:lnTo>
                  <a:cubicBezTo>
                    <a:pt x="8331" y="887"/>
                    <a:pt x="8374" y="865"/>
                    <a:pt x="8419" y="865"/>
                  </a:cubicBezTo>
                  <a:cubicBezTo>
                    <a:pt x="8465" y="865"/>
                    <a:pt x="8507" y="887"/>
                    <a:pt x="8535" y="923"/>
                  </a:cubicBezTo>
                  <a:lnTo>
                    <a:pt x="8583" y="987"/>
                  </a:lnTo>
                  <a:lnTo>
                    <a:pt x="8547" y="954"/>
                  </a:lnTo>
                  <a:lnTo>
                    <a:pt x="8595" y="986"/>
                  </a:lnTo>
                  <a:lnTo>
                    <a:pt x="8550" y="966"/>
                  </a:lnTo>
                  <a:lnTo>
                    <a:pt x="8614" y="982"/>
                  </a:lnTo>
                  <a:lnTo>
                    <a:pt x="8673" y="1001"/>
                  </a:lnTo>
                  <a:lnTo>
                    <a:pt x="8526" y="1036"/>
                  </a:lnTo>
                  <a:lnTo>
                    <a:pt x="8574" y="988"/>
                  </a:lnTo>
                  <a:cubicBezTo>
                    <a:pt x="8606" y="955"/>
                    <a:pt x="8653" y="940"/>
                    <a:pt x="8699" y="947"/>
                  </a:cubicBezTo>
                  <a:cubicBezTo>
                    <a:pt x="8744" y="955"/>
                    <a:pt x="8784" y="984"/>
                    <a:pt x="8804" y="1025"/>
                  </a:cubicBezTo>
                  <a:lnTo>
                    <a:pt x="8852" y="1121"/>
                  </a:lnTo>
                  <a:lnTo>
                    <a:pt x="8758" y="1046"/>
                  </a:lnTo>
                  <a:lnTo>
                    <a:pt x="8822" y="1062"/>
                  </a:lnTo>
                  <a:lnTo>
                    <a:pt x="8787" y="1057"/>
                  </a:lnTo>
                  <a:lnTo>
                    <a:pt x="8835" y="1057"/>
                  </a:lnTo>
                  <a:lnTo>
                    <a:pt x="8756" y="1082"/>
                  </a:lnTo>
                  <a:lnTo>
                    <a:pt x="8804" y="1050"/>
                  </a:lnTo>
                  <a:lnTo>
                    <a:pt x="8782" y="1068"/>
                  </a:lnTo>
                  <a:lnTo>
                    <a:pt x="8830" y="1020"/>
                  </a:lnTo>
                  <a:lnTo>
                    <a:pt x="8808" y="1047"/>
                  </a:lnTo>
                  <a:lnTo>
                    <a:pt x="8856" y="967"/>
                  </a:lnTo>
                  <a:lnTo>
                    <a:pt x="8918" y="858"/>
                  </a:lnTo>
                  <a:cubicBezTo>
                    <a:pt x="8952" y="798"/>
                    <a:pt x="9024" y="771"/>
                    <a:pt x="9089" y="793"/>
                  </a:cubicBezTo>
                  <a:lnTo>
                    <a:pt x="9137" y="809"/>
                  </a:lnTo>
                  <a:cubicBezTo>
                    <a:pt x="9158" y="816"/>
                    <a:pt x="9177" y="828"/>
                    <a:pt x="9193" y="844"/>
                  </a:cubicBezTo>
                  <a:lnTo>
                    <a:pt x="9241" y="892"/>
                  </a:lnTo>
                  <a:cubicBezTo>
                    <a:pt x="9246" y="896"/>
                    <a:pt x="9251" y="902"/>
                    <a:pt x="9255" y="907"/>
                  </a:cubicBezTo>
                  <a:lnTo>
                    <a:pt x="9303" y="971"/>
                  </a:lnTo>
                  <a:lnTo>
                    <a:pt x="9233" y="921"/>
                  </a:lnTo>
                  <a:lnTo>
                    <a:pt x="9281" y="937"/>
                  </a:lnTo>
                  <a:cubicBezTo>
                    <a:pt x="9296" y="942"/>
                    <a:pt x="9309" y="949"/>
                    <a:pt x="9322" y="958"/>
                  </a:cubicBezTo>
                  <a:lnTo>
                    <a:pt x="9386" y="1006"/>
                  </a:lnTo>
                  <a:lnTo>
                    <a:pt x="9184" y="1035"/>
                  </a:lnTo>
                  <a:lnTo>
                    <a:pt x="9232" y="971"/>
                  </a:lnTo>
                  <a:cubicBezTo>
                    <a:pt x="9242" y="958"/>
                    <a:pt x="9254" y="947"/>
                    <a:pt x="9268" y="938"/>
                  </a:cubicBezTo>
                  <a:lnTo>
                    <a:pt x="9316" y="906"/>
                  </a:lnTo>
                  <a:cubicBezTo>
                    <a:pt x="9364" y="873"/>
                    <a:pt x="9427" y="873"/>
                    <a:pt x="9475" y="906"/>
                  </a:cubicBezTo>
                  <a:lnTo>
                    <a:pt x="9523" y="938"/>
                  </a:lnTo>
                  <a:lnTo>
                    <a:pt x="9443" y="913"/>
                  </a:lnTo>
                  <a:lnTo>
                    <a:pt x="9491" y="913"/>
                  </a:lnTo>
                  <a:lnTo>
                    <a:pt x="9363" y="993"/>
                  </a:lnTo>
                  <a:lnTo>
                    <a:pt x="9427" y="865"/>
                  </a:lnTo>
                  <a:cubicBezTo>
                    <a:pt x="9447" y="824"/>
                    <a:pt x="9487" y="795"/>
                    <a:pt x="9532" y="787"/>
                  </a:cubicBezTo>
                  <a:cubicBezTo>
                    <a:pt x="9578" y="780"/>
                    <a:pt x="9625" y="795"/>
                    <a:pt x="9657" y="828"/>
                  </a:cubicBezTo>
                  <a:lnTo>
                    <a:pt x="9705" y="876"/>
                  </a:lnTo>
                  <a:cubicBezTo>
                    <a:pt x="9714" y="884"/>
                    <a:pt x="9721" y="893"/>
                    <a:pt x="9727" y="903"/>
                  </a:cubicBezTo>
                  <a:lnTo>
                    <a:pt x="9775" y="983"/>
                  </a:lnTo>
                  <a:lnTo>
                    <a:pt x="9572" y="938"/>
                  </a:lnTo>
                  <a:lnTo>
                    <a:pt x="9620" y="906"/>
                  </a:lnTo>
                  <a:lnTo>
                    <a:pt x="9584" y="939"/>
                  </a:lnTo>
                  <a:lnTo>
                    <a:pt x="9632" y="875"/>
                  </a:lnTo>
                  <a:cubicBezTo>
                    <a:pt x="9674" y="819"/>
                    <a:pt x="9750" y="802"/>
                    <a:pt x="9812" y="833"/>
                  </a:cubicBezTo>
                  <a:lnTo>
                    <a:pt x="9876" y="865"/>
                  </a:lnTo>
                  <a:cubicBezTo>
                    <a:pt x="9906" y="880"/>
                    <a:pt x="9930" y="905"/>
                    <a:pt x="9944" y="937"/>
                  </a:cubicBezTo>
                  <a:lnTo>
                    <a:pt x="9992" y="1049"/>
                  </a:lnTo>
                  <a:lnTo>
                    <a:pt x="9758" y="1004"/>
                  </a:lnTo>
                  <a:lnTo>
                    <a:pt x="9806" y="956"/>
                  </a:lnTo>
                  <a:cubicBezTo>
                    <a:pt x="9838" y="923"/>
                    <a:pt x="9885" y="908"/>
                    <a:pt x="9931" y="915"/>
                  </a:cubicBezTo>
                  <a:cubicBezTo>
                    <a:pt x="9976" y="923"/>
                    <a:pt x="10016" y="952"/>
                    <a:pt x="10036" y="993"/>
                  </a:cubicBezTo>
                  <a:lnTo>
                    <a:pt x="10084" y="1089"/>
                  </a:lnTo>
                  <a:lnTo>
                    <a:pt x="10138" y="1231"/>
                  </a:lnTo>
                  <a:lnTo>
                    <a:pt x="9902" y="1180"/>
                  </a:lnTo>
                  <a:lnTo>
                    <a:pt x="9966" y="1116"/>
                  </a:lnTo>
                  <a:lnTo>
                    <a:pt x="10014" y="1068"/>
                  </a:lnTo>
                  <a:cubicBezTo>
                    <a:pt x="10020" y="1061"/>
                    <a:pt x="10028" y="1055"/>
                    <a:pt x="10036" y="1050"/>
                  </a:cubicBezTo>
                  <a:lnTo>
                    <a:pt x="10084" y="1018"/>
                  </a:lnTo>
                  <a:lnTo>
                    <a:pt x="10132" y="986"/>
                  </a:lnTo>
                  <a:lnTo>
                    <a:pt x="10088" y="1031"/>
                  </a:lnTo>
                  <a:lnTo>
                    <a:pt x="10136" y="951"/>
                  </a:lnTo>
                  <a:cubicBezTo>
                    <a:pt x="10162" y="908"/>
                    <a:pt x="10209" y="881"/>
                    <a:pt x="10259" y="881"/>
                  </a:cubicBezTo>
                  <a:lnTo>
                    <a:pt x="10323" y="881"/>
                  </a:lnTo>
                  <a:lnTo>
                    <a:pt x="10371" y="881"/>
                  </a:lnTo>
                  <a:lnTo>
                    <a:pt x="10419" y="881"/>
                  </a:lnTo>
                  <a:cubicBezTo>
                    <a:pt x="10499" y="881"/>
                    <a:pt x="10563" y="946"/>
                    <a:pt x="10563" y="1025"/>
                  </a:cubicBezTo>
                  <a:cubicBezTo>
                    <a:pt x="10563" y="1105"/>
                    <a:pt x="10499" y="1169"/>
                    <a:pt x="10419" y="1169"/>
                  </a:cubicBezTo>
                  <a:lnTo>
                    <a:pt x="10371" y="1169"/>
                  </a:lnTo>
                  <a:lnTo>
                    <a:pt x="10323" y="1169"/>
                  </a:lnTo>
                  <a:lnTo>
                    <a:pt x="10259" y="1169"/>
                  </a:lnTo>
                  <a:lnTo>
                    <a:pt x="10383" y="1100"/>
                  </a:lnTo>
                  <a:lnTo>
                    <a:pt x="10335" y="1180"/>
                  </a:lnTo>
                  <a:cubicBezTo>
                    <a:pt x="10324" y="1198"/>
                    <a:pt x="10309" y="1213"/>
                    <a:pt x="10291" y="1225"/>
                  </a:cubicBezTo>
                  <a:lnTo>
                    <a:pt x="10243" y="1257"/>
                  </a:lnTo>
                  <a:lnTo>
                    <a:pt x="10195" y="1289"/>
                  </a:lnTo>
                  <a:lnTo>
                    <a:pt x="10217" y="1271"/>
                  </a:lnTo>
                  <a:lnTo>
                    <a:pt x="10169" y="1319"/>
                  </a:lnTo>
                  <a:lnTo>
                    <a:pt x="10105" y="1383"/>
                  </a:lnTo>
                  <a:cubicBezTo>
                    <a:pt x="10071" y="1418"/>
                    <a:pt x="10021" y="1433"/>
                    <a:pt x="9973" y="1422"/>
                  </a:cubicBezTo>
                  <a:cubicBezTo>
                    <a:pt x="9925" y="1412"/>
                    <a:pt x="9886" y="1378"/>
                    <a:pt x="9869" y="1332"/>
                  </a:cubicBezTo>
                  <a:lnTo>
                    <a:pt x="9827" y="1218"/>
                  </a:lnTo>
                  <a:lnTo>
                    <a:pt x="9779" y="1122"/>
                  </a:lnTo>
                  <a:lnTo>
                    <a:pt x="10009" y="1159"/>
                  </a:lnTo>
                  <a:lnTo>
                    <a:pt x="9961" y="1207"/>
                  </a:lnTo>
                  <a:cubicBezTo>
                    <a:pt x="9928" y="1241"/>
                    <a:pt x="9879" y="1256"/>
                    <a:pt x="9832" y="1247"/>
                  </a:cubicBezTo>
                  <a:cubicBezTo>
                    <a:pt x="9785" y="1238"/>
                    <a:pt x="9746" y="1206"/>
                    <a:pt x="9727" y="1162"/>
                  </a:cubicBezTo>
                  <a:lnTo>
                    <a:pt x="9679" y="1050"/>
                  </a:lnTo>
                  <a:lnTo>
                    <a:pt x="9747" y="1122"/>
                  </a:lnTo>
                  <a:lnTo>
                    <a:pt x="9683" y="1090"/>
                  </a:lnTo>
                  <a:lnTo>
                    <a:pt x="9863" y="1048"/>
                  </a:lnTo>
                  <a:lnTo>
                    <a:pt x="9815" y="1112"/>
                  </a:lnTo>
                  <a:cubicBezTo>
                    <a:pt x="9805" y="1125"/>
                    <a:pt x="9793" y="1136"/>
                    <a:pt x="9779" y="1145"/>
                  </a:cubicBezTo>
                  <a:lnTo>
                    <a:pt x="9731" y="1177"/>
                  </a:lnTo>
                  <a:cubicBezTo>
                    <a:pt x="9699" y="1199"/>
                    <a:pt x="9658" y="1207"/>
                    <a:pt x="9620" y="1198"/>
                  </a:cubicBezTo>
                  <a:cubicBezTo>
                    <a:pt x="9581" y="1189"/>
                    <a:pt x="9548" y="1165"/>
                    <a:pt x="9528" y="1132"/>
                  </a:cubicBezTo>
                  <a:lnTo>
                    <a:pt x="9480" y="1052"/>
                  </a:lnTo>
                  <a:lnTo>
                    <a:pt x="9502" y="1079"/>
                  </a:lnTo>
                  <a:lnTo>
                    <a:pt x="9454" y="1031"/>
                  </a:lnTo>
                  <a:lnTo>
                    <a:pt x="9684" y="994"/>
                  </a:lnTo>
                  <a:lnTo>
                    <a:pt x="9620" y="1122"/>
                  </a:lnTo>
                  <a:cubicBezTo>
                    <a:pt x="9596" y="1171"/>
                    <a:pt x="9546" y="1201"/>
                    <a:pt x="9491" y="1201"/>
                  </a:cubicBezTo>
                  <a:lnTo>
                    <a:pt x="9443" y="1201"/>
                  </a:lnTo>
                  <a:cubicBezTo>
                    <a:pt x="9415" y="1201"/>
                    <a:pt x="9387" y="1193"/>
                    <a:pt x="9364" y="1177"/>
                  </a:cubicBezTo>
                  <a:lnTo>
                    <a:pt x="9316" y="1145"/>
                  </a:lnTo>
                  <a:lnTo>
                    <a:pt x="9475" y="1145"/>
                  </a:lnTo>
                  <a:lnTo>
                    <a:pt x="9427" y="1177"/>
                  </a:lnTo>
                  <a:lnTo>
                    <a:pt x="9463" y="1144"/>
                  </a:lnTo>
                  <a:lnTo>
                    <a:pt x="9415" y="1208"/>
                  </a:lnTo>
                  <a:cubicBezTo>
                    <a:pt x="9367" y="1271"/>
                    <a:pt x="9277" y="1284"/>
                    <a:pt x="9213" y="1237"/>
                  </a:cubicBezTo>
                  <a:lnTo>
                    <a:pt x="9149" y="1189"/>
                  </a:lnTo>
                  <a:lnTo>
                    <a:pt x="9190" y="1210"/>
                  </a:lnTo>
                  <a:lnTo>
                    <a:pt x="9142" y="1194"/>
                  </a:lnTo>
                  <a:cubicBezTo>
                    <a:pt x="9114" y="1185"/>
                    <a:pt x="9090" y="1167"/>
                    <a:pt x="9072" y="1144"/>
                  </a:cubicBezTo>
                  <a:lnTo>
                    <a:pt x="9024" y="1080"/>
                  </a:lnTo>
                  <a:lnTo>
                    <a:pt x="9038" y="1095"/>
                  </a:lnTo>
                  <a:lnTo>
                    <a:pt x="8990" y="1047"/>
                  </a:lnTo>
                  <a:lnTo>
                    <a:pt x="9046" y="1082"/>
                  </a:lnTo>
                  <a:lnTo>
                    <a:pt x="8998" y="1066"/>
                  </a:lnTo>
                  <a:lnTo>
                    <a:pt x="9168" y="1001"/>
                  </a:lnTo>
                  <a:lnTo>
                    <a:pt x="9103" y="1116"/>
                  </a:lnTo>
                  <a:lnTo>
                    <a:pt x="9055" y="1196"/>
                  </a:lnTo>
                  <a:cubicBezTo>
                    <a:pt x="9049" y="1206"/>
                    <a:pt x="9042" y="1215"/>
                    <a:pt x="9033" y="1223"/>
                  </a:cubicBezTo>
                  <a:lnTo>
                    <a:pt x="8985" y="1271"/>
                  </a:lnTo>
                  <a:cubicBezTo>
                    <a:pt x="8979" y="1278"/>
                    <a:pt x="8971" y="1284"/>
                    <a:pt x="8963" y="1289"/>
                  </a:cubicBezTo>
                  <a:lnTo>
                    <a:pt x="8915" y="1321"/>
                  </a:lnTo>
                  <a:cubicBezTo>
                    <a:pt x="8892" y="1337"/>
                    <a:pt x="8864" y="1345"/>
                    <a:pt x="8835" y="1345"/>
                  </a:cubicBezTo>
                  <a:lnTo>
                    <a:pt x="8787" y="1345"/>
                  </a:lnTo>
                  <a:cubicBezTo>
                    <a:pt x="8776" y="1345"/>
                    <a:pt x="8764" y="1344"/>
                    <a:pt x="8753" y="1341"/>
                  </a:cubicBezTo>
                  <a:lnTo>
                    <a:pt x="8689" y="1325"/>
                  </a:lnTo>
                  <a:cubicBezTo>
                    <a:pt x="8648" y="1315"/>
                    <a:pt x="8613" y="1287"/>
                    <a:pt x="8595" y="1250"/>
                  </a:cubicBezTo>
                  <a:lnTo>
                    <a:pt x="8547" y="1154"/>
                  </a:lnTo>
                  <a:lnTo>
                    <a:pt x="8777" y="1191"/>
                  </a:lnTo>
                  <a:lnTo>
                    <a:pt x="8729" y="1239"/>
                  </a:lnTo>
                  <a:cubicBezTo>
                    <a:pt x="8691" y="1278"/>
                    <a:pt x="8634" y="1291"/>
                    <a:pt x="8582" y="1274"/>
                  </a:cubicBezTo>
                  <a:lnTo>
                    <a:pt x="8545" y="1261"/>
                  </a:lnTo>
                  <a:lnTo>
                    <a:pt x="8481" y="1245"/>
                  </a:lnTo>
                  <a:cubicBezTo>
                    <a:pt x="8465" y="1241"/>
                    <a:pt x="8449" y="1234"/>
                    <a:pt x="8436" y="1225"/>
                  </a:cubicBezTo>
                  <a:lnTo>
                    <a:pt x="8388" y="1193"/>
                  </a:lnTo>
                  <a:cubicBezTo>
                    <a:pt x="8374" y="1184"/>
                    <a:pt x="8362" y="1173"/>
                    <a:pt x="8352" y="1160"/>
                  </a:cubicBezTo>
                  <a:lnTo>
                    <a:pt x="8304" y="1096"/>
                  </a:lnTo>
                  <a:lnTo>
                    <a:pt x="8535" y="1096"/>
                  </a:lnTo>
                  <a:lnTo>
                    <a:pt x="8487" y="1160"/>
                  </a:lnTo>
                  <a:cubicBezTo>
                    <a:pt x="8459" y="1196"/>
                    <a:pt x="8417" y="1217"/>
                    <a:pt x="8371" y="1217"/>
                  </a:cubicBezTo>
                  <a:lnTo>
                    <a:pt x="8323" y="1217"/>
                  </a:lnTo>
                  <a:cubicBezTo>
                    <a:pt x="8292" y="1217"/>
                    <a:pt x="8262" y="1207"/>
                    <a:pt x="8237" y="1189"/>
                  </a:cubicBezTo>
                  <a:lnTo>
                    <a:pt x="8173" y="1141"/>
                  </a:lnTo>
                  <a:lnTo>
                    <a:pt x="8361" y="1127"/>
                  </a:lnTo>
                  <a:lnTo>
                    <a:pt x="8313" y="1175"/>
                  </a:lnTo>
                  <a:cubicBezTo>
                    <a:pt x="8275" y="1214"/>
                    <a:pt x="8218" y="1227"/>
                    <a:pt x="8166" y="1210"/>
                  </a:cubicBezTo>
                  <a:lnTo>
                    <a:pt x="8118" y="1194"/>
                  </a:lnTo>
                  <a:lnTo>
                    <a:pt x="8265" y="1159"/>
                  </a:lnTo>
                  <a:lnTo>
                    <a:pt x="8217" y="1207"/>
                  </a:lnTo>
                  <a:cubicBezTo>
                    <a:pt x="8185" y="1240"/>
                    <a:pt x="8138" y="1255"/>
                    <a:pt x="8092" y="1248"/>
                  </a:cubicBezTo>
                  <a:cubicBezTo>
                    <a:pt x="8047" y="1240"/>
                    <a:pt x="8007" y="1211"/>
                    <a:pt x="7987" y="1170"/>
                  </a:cubicBezTo>
                  <a:lnTo>
                    <a:pt x="7939" y="1074"/>
                  </a:lnTo>
                  <a:lnTo>
                    <a:pt x="8067" y="1153"/>
                  </a:lnTo>
                  <a:lnTo>
                    <a:pt x="8003" y="1153"/>
                  </a:lnTo>
                  <a:lnTo>
                    <a:pt x="8140" y="1055"/>
                  </a:lnTo>
                  <a:lnTo>
                    <a:pt x="8092" y="1199"/>
                  </a:lnTo>
                  <a:cubicBezTo>
                    <a:pt x="8075" y="1250"/>
                    <a:pt x="8031" y="1287"/>
                    <a:pt x="7979" y="1296"/>
                  </a:cubicBezTo>
                  <a:cubicBezTo>
                    <a:pt x="7926" y="1304"/>
                    <a:pt x="7872" y="1283"/>
                    <a:pt x="7840" y="1240"/>
                  </a:cubicBezTo>
                  <a:lnTo>
                    <a:pt x="7792" y="1176"/>
                  </a:lnTo>
                  <a:lnTo>
                    <a:pt x="7744" y="1112"/>
                  </a:lnTo>
                  <a:lnTo>
                    <a:pt x="7905" y="1162"/>
                  </a:lnTo>
                  <a:lnTo>
                    <a:pt x="7857" y="1178"/>
                  </a:lnTo>
                  <a:cubicBezTo>
                    <a:pt x="7831" y="1187"/>
                    <a:pt x="7803" y="1188"/>
                    <a:pt x="7777" y="1181"/>
                  </a:cubicBezTo>
                  <a:lnTo>
                    <a:pt x="7713" y="1165"/>
                  </a:lnTo>
                  <a:lnTo>
                    <a:pt x="7849" y="1127"/>
                  </a:lnTo>
                  <a:lnTo>
                    <a:pt x="7801" y="1175"/>
                  </a:lnTo>
                  <a:cubicBezTo>
                    <a:pt x="7772" y="1205"/>
                    <a:pt x="7731" y="1220"/>
                    <a:pt x="7689" y="1217"/>
                  </a:cubicBezTo>
                  <a:cubicBezTo>
                    <a:pt x="7648" y="1214"/>
                    <a:pt x="7609" y="1193"/>
                    <a:pt x="7584" y="1160"/>
                  </a:cubicBezTo>
                  <a:lnTo>
                    <a:pt x="7536" y="1096"/>
                  </a:lnTo>
                  <a:lnTo>
                    <a:pt x="7697" y="1146"/>
                  </a:lnTo>
                  <a:lnTo>
                    <a:pt x="7649" y="1162"/>
                  </a:lnTo>
                  <a:lnTo>
                    <a:pt x="7719" y="1112"/>
                  </a:lnTo>
                  <a:lnTo>
                    <a:pt x="7671" y="1176"/>
                  </a:lnTo>
                  <a:cubicBezTo>
                    <a:pt x="7641" y="1216"/>
                    <a:pt x="7592" y="1237"/>
                    <a:pt x="7543" y="1233"/>
                  </a:cubicBezTo>
                  <a:cubicBezTo>
                    <a:pt x="7493" y="1228"/>
                    <a:pt x="7449" y="1199"/>
                    <a:pt x="7427" y="1154"/>
                  </a:cubicBezTo>
                  <a:lnTo>
                    <a:pt x="7363" y="1026"/>
                  </a:lnTo>
                  <a:lnTo>
                    <a:pt x="7446" y="1098"/>
                  </a:lnTo>
                  <a:lnTo>
                    <a:pt x="7398" y="1082"/>
                  </a:lnTo>
                  <a:lnTo>
                    <a:pt x="7350" y="1066"/>
                  </a:lnTo>
                  <a:cubicBezTo>
                    <a:pt x="7329" y="1059"/>
                    <a:pt x="7309" y="1047"/>
                    <a:pt x="7294" y="1031"/>
                  </a:cubicBezTo>
                  <a:lnTo>
                    <a:pt x="7246" y="983"/>
                  </a:lnTo>
                  <a:lnTo>
                    <a:pt x="7347" y="1025"/>
                  </a:lnTo>
                  <a:lnTo>
                    <a:pt x="7299" y="1025"/>
                  </a:lnTo>
                  <a:lnTo>
                    <a:pt x="7386" y="997"/>
                  </a:lnTo>
                  <a:lnTo>
                    <a:pt x="7322" y="1045"/>
                  </a:lnTo>
                  <a:cubicBezTo>
                    <a:pt x="7258" y="1092"/>
                    <a:pt x="7168" y="1079"/>
                    <a:pt x="7120" y="1016"/>
                  </a:cubicBezTo>
                  <a:lnTo>
                    <a:pt x="7072" y="952"/>
                  </a:lnTo>
                  <a:lnTo>
                    <a:pt x="7086" y="967"/>
                  </a:lnTo>
                  <a:lnTo>
                    <a:pt x="7038" y="919"/>
                  </a:lnTo>
                  <a:lnTo>
                    <a:pt x="6990" y="871"/>
                  </a:lnTo>
                  <a:lnTo>
                    <a:pt x="7207" y="856"/>
                  </a:lnTo>
                  <a:lnTo>
                    <a:pt x="7159" y="920"/>
                  </a:lnTo>
                  <a:cubicBezTo>
                    <a:pt x="7124" y="966"/>
                    <a:pt x="7065" y="987"/>
                    <a:pt x="7009" y="973"/>
                  </a:cubicBezTo>
                  <a:lnTo>
                    <a:pt x="6945" y="957"/>
                  </a:lnTo>
                  <a:lnTo>
                    <a:pt x="7095" y="904"/>
                  </a:lnTo>
                  <a:lnTo>
                    <a:pt x="7047" y="968"/>
                  </a:lnTo>
                  <a:cubicBezTo>
                    <a:pt x="7009" y="1017"/>
                    <a:pt x="6945" y="1038"/>
                    <a:pt x="6886" y="1018"/>
                  </a:cubicBezTo>
                  <a:lnTo>
                    <a:pt x="6838" y="1002"/>
                  </a:lnTo>
                  <a:lnTo>
                    <a:pt x="6929" y="1002"/>
                  </a:lnTo>
                  <a:lnTo>
                    <a:pt x="6881" y="1018"/>
                  </a:lnTo>
                  <a:cubicBezTo>
                    <a:pt x="6836" y="1033"/>
                    <a:pt x="6787" y="1025"/>
                    <a:pt x="6749" y="997"/>
                  </a:cubicBezTo>
                  <a:lnTo>
                    <a:pt x="6685" y="949"/>
                  </a:lnTo>
                  <a:lnTo>
                    <a:pt x="6851" y="953"/>
                  </a:lnTo>
                  <a:lnTo>
                    <a:pt x="6803" y="985"/>
                  </a:lnTo>
                  <a:cubicBezTo>
                    <a:pt x="6746" y="1023"/>
                    <a:pt x="6670" y="1016"/>
                    <a:pt x="6622" y="967"/>
                  </a:cubicBezTo>
                  <a:lnTo>
                    <a:pt x="6574" y="919"/>
                  </a:lnTo>
                  <a:lnTo>
                    <a:pt x="6675" y="961"/>
                  </a:lnTo>
                  <a:lnTo>
                    <a:pt x="6627" y="961"/>
                  </a:lnTo>
                  <a:cubicBezTo>
                    <a:pt x="6612" y="961"/>
                    <a:pt x="6597" y="959"/>
                    <a:pt x="6582" y="954"/>
                  </a:cubicBezTo>
                  <a:lnTo>
                    <a:pt x="6534" y="938"/>
                  </a:lnTo>
                  <a:lnTo>
                    <a:pt x="6681" y="903"/>
                  </a:lnTo>
                  <a:lnTo>
                    <a:pt x="6617" y="967"/>
                  </a:lnTo>
                  <a:lnTo>
                    <a:pt x="6569" y="1015"/>
                  </a:lnTo>
                  <a:lnTo>
                    <a:pt x="6591" y="988"/>
                  </a:lnTo>
                  <a:lnTo>
                    <a:pt x="6548" y="1058"/>
                  </a:lnTo>
                  <a:lnTo>
                    <a:pt x="6500" y="1154"/>
                  </a:lnTo>
                  <a:cubicBezTo>
                    <a:pt x="6476" y="1203"/>
                    <a:pt x="6426" y="1233"/>
                    <a:pt x="6371" y="1233"/>
                  </a:cubicBezTo>
                  <a:lnTo>
                    <a:pt x="6323" y="1233"/>
                  </a:lnTo>
                  <a:cubicBezTo>
                    <a:pt x="6275" y="1233"/>
                    <a:pt x="6230" y="1209"/>
                    <a:pt x="6204" y="1169"/>
                  </a:cubicBezTo>
                  <a:lnTo>
                    <a:pt x="6140" y="1073"/>
                  </a:lnTo>
                  <a:lnTo>
                    <a:pt x="6383" y="1068"/>
                  </a:lnTo>
                  <a:lnTo>
                    <a:pt x="6335" y="1148"/>
                  </a:lnTo>
                  <a:cubicBezTo>
                    <a:pt x="6305" y="1197"/>
                    <a:pt x="6248" y="1224"/>
                    <a:pt x="6190" y="1216"/>
                  </a:cubicBezTo>
                  <a:cubicBezTo>
                    <a:pt x="6133" y="1207"/>
                    <a:pt x="6086" y="1165"/>
                    <a:pt x="6072" y="1108"/>
                  </a:cubicBezTo>
                  <a:lnTo>
                    <a:pt x="6024" y="916"/>
                  </a:lnTo>
                  <a:lnTo>
                    <a:pt x="6035" y="946"/>
                  </a:lnTo>
                  <a:lnTo>
                    <a:pt x="5987" y="850"/>
                  </a:lnTo>
                  <a:lnTo>
                    <a:pt x="6161" y="922"/>
                  </a:lnTo>
                  <a:lnTo>
                    <a:pt x="6113" y="938"/>
                  </a:lnTo>
                  <a:lnTo>
                    <a:pt x="6132" y="930"/>
                  </a:lnTo>
                  <a:lnTo>
                    <a:pt x="6068" y="962"/>
                  </a:lnTo>
                  <a:cubicBezTo>
                    <a:pt x="6032" y="980"/>
                    <a:pt x="5991" y="982"/>
                    <a:pt x="5954" y="969"/>
                  </a:cubicBezTo>
                  <a:cubicBezTo>
                    <a:pt x="5917" y="955"/>
                    <a:pt x="5887" y="927"/>
                    <a:pt x="5871" y="890"/>
                  </a:cubicBezTo>
                  <a:lnTo>
                    <a:pt x="5823" y="778"/>
                  </a:lnTo>
                  <a:lnTo>
                    <a:pt x="6035" y="841"/>
                  </a:lnTo>
                  <a:lnTo>
                    <a:pt x="5987" y="873"/>
                  </a:lnTo>
                  <a:cubicBezTo>
                    <a:pt x="5949" y="899"/>
                    <a:pt x="5902" y="904"/>
                    <a:pt x="5859" y="889"/>
                  </a:cubicBezTo>
                  <a:cubicBezTo>
                    <a:pt x="5816" y="873"/>
                    <a:pt x="5783" y="839"/>
                    <a:pt x="5770" y="795"/>
                  </a:cubicBezTo>
                  <a:lnTo>
                    <a:pt x="5722" y="635"/>
                  </a:lnTo>
                  <a:lnTo>
                    <a:pt x="5998" y="631"/>
                  </a:lnTo>
                  <a:lnTo>
                    <a:pt x="5950" y="807"/>
                  </a:lnTo>
                  <a:cubicBezTo>
                    <a:pt x="5936" y="862"/>
                    <a:pt x="5890" y="903"/>
                    <a:pt x="5835" y="912"/>
                  </a:cubicBezTo>
                  <a:cubicBezTo>
                    <a:pt x="5779" y="921"/>
                    <a:pt x="5723" y="896"/>
                    <a:pt x="5692" y="849"/>
                  </a:cubicBezTo>
                  <a:lnTo>
                    <a:pt x="5628" y="753"/>
                  </a:lnTo>
                  <a:lnTo>
                    <a:pt x="5871" y="748"/>
                  </a:lnTo>
                  <a:lnTo>
                    <a:pt x="5823" y="828"/>
                  </a:lnTo>
                  <a:cubicBezTo>
                    <a:pt x="5803" y="861"/>
                    <a:pt x="5769" y="885"/>
                    <a:pt x="5731" y="894"/>
                  </a:cubicBezTo>
                  <a:cubicBezTo>
                    <a:pt x="5693" y="903"/>
                    <a:pt x="5652" y="895"/>
                    <a:pt x="5620" y="873"/>
                  </a:cubicBezTo>
                  <a:lnTo>
                    <a:pt x="5572" y="841"/>
                  </a:lnTo>
                  <a:cubicBezTo>
                    <a:pt x="5564" y="836"/>
                    <a:pt x="5556" y="830"/>
                    <a:pt x="5550" y="823"/>
                  </a:cubicBezTo>
                  <a:lnTo>
                    <a:pt x="5502" y="775"/>
                  </a:lnTo>
                  <a:lnTo>
                    <a:pt x="5603" y="817"/>
                  </a:lnTo>
                  <a:lnTo>
                    <a:pt x="5555" y="817"/>
                  </a:lnTo>
                  <a:cubicBezTo>
                    <a:pt x="5533" y="817"/>
                    <a:pt x="5511" y="812"/>
                    <a:pt x="5491" y="802"/>
                  </a:cubicBezTo>
                  <a:lnTo>
                    <a:pt x="5427" y="770"/>
                  </a:lnTo>
                  <a:lnTo>
                    <a:pt x="5607" y="728"/>
                  </a:lnTo>
                  <a:lnTo>
                    <a:pt x="5559" y="792"/>
                  </a:lnTo>
                  <a:cubicBezTo>
                    <a:pt x="5534" y="825"/>
                    <a:pt x="5495" y="846"/>
                    <a:pt x="5454" y="849"/>
                  </a:cubicBezTo>
                  <a:cubicBezTo>
                    <a:pt x="5412" y="852"/>
                    <a:pt x="5371" y="837"/>
                    <a:pt x="5342" y="807"/>
                  </a:cubicBezTo>
                  <a:lnTo>
                    <a:pt x="5294" y="759"/>
                  </a:lnTo>
                  <a:lnTo>
                    <a:pt x="5350" y="794"/>
                  </a:lnTo>
                  <a:lnTo>
                    <a:pt x="5302" y="778"/>
                  </a:lnTo>
                  <a:lnTo>
                    <a:pt x="5471" y="716"/>
                  </a:lnTo>
                  <a:lnTo>
                    <a:pt x="5423" y="796"/>
                  </a:lnTo>
                  <a:cubicBezTo>
                    <a:pt x="5403" y="828"/>
                    <a:pt x="5371" y="852"/>
                    <a:pt x="5334" y="861"/>
                  </a:cubicBezTo>
                  <a:lnTo>
                    <a:pt x="5270" y="877"/>
                  </a:lnTo>
                  <a:cubicBezTo>
                    <a:pt x="5231" y="887"/>
                    <a:pt x="5189" y="880"/>
                    <a:pt x="5156" y="857"/>
                  </a:cubicBezTo>
                  <a:lnTo>
                    <a:pt x="5108" y="825"/>
                  </a:lnTo>
                  <a:lnTo>
                    <a:pt x="5289" y="807"/>
                  </a:lnTo>
                  <a:lnTo>
                    <a:pt x="5241" y="855"/>
                  </a:lnTo>
                  <a:lnTo>
                    <a:pt x="5255" y="840"/>
                  </a:lnTo>
                  <a:lnTo>
                    <a:pt x="5207" y="904"/>
                  </a:lnTo>
                  <a:cubicBezTo>
                    <a:pt x="5172" y="950"/>
                    <a:pt x="5113" y="971"/>
                    <a:pt x="5057" y="957"/>
                  </a:cubicBezTo>
                  <a:lnTo>
                    <a:pt x="4993" y="941"/>
                  </a:lnTo>
                  <a:cubicBezTo>
                    <a:pt x="4967" y="935"/>
                    <a:pt x="4944" y="922"/>
                    <a:pt x="4926" y="903"/>
                  </a:cubicBezTo>
                  <a:lnTo>
                    <a:pt x="4878" y="855"/>
                  </a:lnTo>
                  <a:lnTo>
                    <a:pt x="5081" y="855"/>
                  </a:lnTo>
                  <a:lnTo>
                    <a:pt x="5033" y="903"/>
                  </a:lnTo>
                  <a:cubicBezTo>
                    <a:pt x="4995" y="942"/>
                    <a:pt x="4938" y="955"/>
                    <a:pt x="4886" y="938"/>
                  </a:cubicBezTo>
                  <a:lnTo>
                    <a:pt x="4838" y="922"/>
                  </a:lnTo>
                  <a:lnTo>
                    <a:pt x="4790" y="906"/>
                  </a:lnTo>
                  <a:lnTo>
                    <a:pt x="4900" y="898"/>
                  </a:lnTo>
                  <a:lnTo>
                    <a:pt x="4851" y="921"/>
                  </a:lnTo>
                  <a:lnTo>
                    <a:pt x="4803" y="953"/>
                  </a:lnTo>
                  <a:cubicBezTo>
                    <a:pt x="4780" y="969"/>
                    <a:pt x="4752" y="977"/>
                    <a:pt x="4723" y="977"/>
                  </a:cubicBezTo>
                  <a:lnTo>
                    <a:pt x="4675" y="977"/>
                  </a:lnTo>
                  <a:cubicBezTo>
                    <a:pt x="4637" y="977"/>
                    <a:pt x="4601" y="962"/>
                    <a:pt x="4574" y="935"/>
                  </a:cubicBezTo>
                  <a:lnTo>
                    <a:pt x="4526" y="887"/>
                  </a:lnTo>
                  <a:lnTo>
                    <a:pt x="4548" y="905"/>
                  </a:lnTo>
                  <a:lnTo>
                    <a:pt x="4500" y="873"/>
                  </a:lnTo>
                  <a:lnTo>
                    <a:pt x="4666" y="869"/>
                  </a:lnTo>
                  <a:lnTo>
                    <a:pt x="4602" y="917"/>
                  </a:lnTo>
                  <a:cubicBezTo>
                    <a:pt x="4545" y="960"/>
                    <a:pt x="4464" y="954"/>
                    <a:pt x="4414" y="903"/>
                  </a:cubicBezTo>
                  <a:lnTo>
                    <a:pt x="4366" y="855"/>
                  </a:lnTo>
                  <a:lnTo>
                    <a:pt x="4569" y="855"/>
                  </a:lnTo>
                  <a:lnTo>
                    <a:pt x="4521" y="903"/>
                  </a:lnTo>
                  <a:cubicBezTo>
                    <a:pt x="4492" y="933"/>
                    <a:pt x="4451" y="948"/>
                    <a:pt x="4409" y="945"/>
                  </a:cubicBezTo>
                  <a:cubicBezTo>
                    <a:pt x="4368" y="942"/>
                    <a:pt x="4329" y="921"/>
                    <a:pt x="4304" y="888"/>
                  </a:cubicBezTo>
                  <a:lnTo>
                    <a:pt x="4248" y="812"/>
                  </a:lnTo>
                  <a:lnTo>
                    <a:pt x="4211" y="747"/>
                  </a:lnTo>
                  <a:lnTo>
                    <a:pt x="4147" y="667"/>
                  </a:lnTo>
                  <a:lnTo>
                    <a:pt x="4392" y="634"/>
                  </a:lnTo>
                  <a:lnTo>
                    <a:pt x="4344" y="746"/>
                  </a:lnTo>
                  <a:cubicBezTo>
                    <a:pt x="4337" y="763"/>
                    <a:pt x="4326" y="778"/>
                    <a:pt x="4313" y="791"/>
                  </a:cubicBezTo>
                  <a:lnTo>
                    <a:pt x="4265" y="839"/>
                  </a:lnTo>
                  <a:cubicBezTo>
                    <a:pt x="4209" y="896"/>
                    <a:pt x="4118" y="896"/>
                    <a:pt x="4062" y="839"/>
                  </a:cubicBezTo>
                  <a:lnTo>
                    <a:pt x="4014" y="791"/>
                  </a:lnTo>
                  <a:lnTo>
                    <a:pt x="4253" y="731"/>
                  </a:lnTo>
                  <a:lnTo>
                    <a:pt x="4205" y="891"/>
                  </a:lnTo>
                  <a:cubicBezTo>
                    <a:pt x="4191" y="939"/>
                    <a:pt x="4152" y="977"/>
                    <a:pt x="4102" y="989"/>
                  </a:cubicBezTo>
                  <a:lnTo>
                    <a:pt x="4038" y="1005"/>
                  </a:lnTo>
                  <a:cubicBezTo>
                    <a:pt x="3989" y="1017"/>
                    <a:pt x="3937" y="1003"/>
                    <a:pt x="3902" y="967"/>
                  </a:cubicBezTo>
                  <a:lnTo>
                    <a:pt x="3854" y="919"/>
                  </a:lnTo>
                  <a:lnTo>
                    <a:pt x="4092" y="863"/>
                  </a:lnTo>
                  <a:lnTo>
                    <a:pt x="4044" y="1007"/>
                  </a:lnTo>
                  <a:lnTo>
                    <a:pt x="3996" y="1151"/>
                  </a:lnTo>
                  <a:cubicBezTo>
                    <a:pt x="3976" y="1210"/>
                    <a:pt x="3921" y="1249"/>
                    <a:pt x="3859" y="1249"/>
                  </a:cubicBezTo>
                  <a:cubicBezTo>
                    <a:pt x="3797" y="1249"/>
                    <a:pt x="3742" y="1210"/>
                    <a:pt x="3723" y="1151"/>
                  </a:cubicBezTo>
                  <a:lnTo>
                    <a:pt x="3675" y="1007"/>
                  </a:lnTo>
                  <a:lnTo>
                    <a:pt x="3710" y="1063"/>
                  </a:lnTo>
                  <a:lnTo>
                    <a:pt x="3646" y="999"/>
                  </a:lnTo>
                  <a:lnTo>
                    <a:pt x="3882" y="948"/>
                  </a:lnTo>
                  <a:lnTo>
                    <a:pt x="3834" y="1076"/>
                  </a:lnTo>
                  <a:cubicBezTo>
                    <a:pt x="3817" y="1122"/>
                    <a:pt x="3778" y="1156"/>
                    <a:pt x="3730" y="1166"/>
                  </a:cubicBezTo>
                  <a:cubicBezTo>
                    <a:pt x="3682" y="1177"/>
                    <a:pt x="3632" y="1162"/>
                    <a:pt x="3598" y="1127"/>
                  </a:cubicBezTo>
                  <a:lnTo>
                    <a:pt x="3550" y="1079"/>
                  </a:lnTo>
                  <a:cubicBezTo>
                    <a:pt x="3541" y="1071"/>
                    <a:pt x="3534" y="1062"/>
                    <a:pt x="3528" y="1052"/>
                  </a:cubicBezTo>
                  <a:lnTo>
                    <a:pt x="3480" y="972"/>
                  </a:lnTo>
                  <a:lnTo>
                    <a:pt x="3727" y="972"/>
                  </a:lnTo>
                  <a:lnTo>
                    <a:pt x="3679" y="1052"/>
                  </a:lnTo>
                  <a:cubicBezTo>
                    <a:pt x="3653" y="1095"/>
                    <a:pt x="3606" y="1121"/>
                    <a:pt x="3555" y="1121"/>
                  </a:cubicBezTo>
                  <a:lnTo>
                    <a:pt x="3491" y="1121"/>
                  </a:lnTo>
                  <a:cubicBezTo>
                    <a:pt x="3425" y="1121"/>
                    <a:pt x="3368" y="1076"/>
                    <a:pt x="3352" y="1012"/>
                  </a:cubicBezTo>
                  <a:lnTo>
                    <a:pt x="3304" y="820"/>
                  </a:lnTo>
                  <a:lnTo>
                    <a:pt x="3443" y="929"/>
                  </a:lnTo>
                  <a:lnTo>
                    <a:pt x="3395" y="929"/>
                  </a:lnTo>
                  <a:lnTo>
                    <a:pt x="3530" y="836"/>
                  </a:lnTo>
                  <a:lnTo>
                    <a:pt x="3482" y="964"/>
                  </a:lnTo>
                  <a:cubicBezTo>
                    <a:pt x="3463" y="1016"/>
                    <a:pt x="3416" y="1052"/>
                    <a:pt x="3361" y="1057"/>
                  </a:cubicBezTo>
                  <a:cubicBezTo>
                    <a:pt x="3305" y="1062"/>
                    <a:pt x="3252" y="1035"/>
                    <a:pt x="3224" y="988"/>
                  </a:cubicBezTo>
                  <a:lnTo>
                    <a:pt x="3176" y="908"/>
                  </a:lnTo>
                  <a:lnTo>
                    <a:pt x="3386" y="949"/>
                  </a:lnTo>
                  <a:lnTo>
                    <a:pt x="3322" y="997"/>
                  </a:lnTo>
                  <a:lnTo>
                    <a:pt x="3364" y="946"/>
                  </a:lnTo>
                  <a:lnTo>
                    <a:pt x="3316" y="1042"/>
                  </a:lnTo>
                  <a:cubicBezTo>
                    <a:pt x="3296" y="1083"/>
                    <a:pt x="3256" y="1112"/>
                    <a:pt x="3211" y="1120"/>
                  </a:cubicBezTo>
                  <a:cubicBezTo>
                    <a:pt x="3165" y="1127"/>
                    <a:pt x="3118" y="1112"/>
                    <a:pt x="3086" y="1079"/>
                  </a:cubicBezTo>
                  <a:lnTo>
                    <a:pt x="3038" y="1031"/>
                  </a:lnTo>
                  <a:lnTo>
                    <a:pt x="2990" y="983"/>
                  </a:lnTo>
                  <a:lnTo>
                    <a:pt x="3091" y="1025"/>
                  </a:lnTo>
                  <a:lnTo>
                    <a:pt x="3027" y="1025"/>
                  </a:lnTo>
                  <a:lnTo>
                    <a:pt x="3166" y="919"/>
                  </a:lnTo>
                  <a:lnTo>
                    <a:pt x="3118" y="1095"/>
                  </a:lnTo>
                  <a:cubicBezTo>
                    <a:pt x="3106" y="1142"/>
                    <a:pt x="3071" y="1179"/>
                    <a:pt x="3025" y="1194"/>
                  </a:cubicBezTo>
                  <a:lnTo>
                    <a:pt x="2977" y="1210"/>
                  </a:lnTo>
                  <a:cubicBezTo>
                    <a:pt x="2902" y="1235"/>
                    <a:pt x="2820" y="1194"/>
                    <a:pt x="2795" y="1119"/>
                  </a:cubicBezTo>
                  <a:lnTo>
                    <a:pt x="2747" y="975"/>
                  </a:lnTo>
                  <a:lnTo>
                    <a:pt x="3024" y="962"/>
                  </a:lnTo>
                  <a:lnTo>
                    <a:pt x="2976" y="1170"/>
                  </a:lnTo>
                  <a:cubicBezTo>
                    <a:pt x="2970" y="1196"/>
                    <a:pt x="2956" y="1220"/>
                    <a:pt x="2937" y="1239"/>
                  </a:cubicBezTo>
                  <a:lnTo>
                    <a:pt x="2873" y="1303"/>
                  </a:lnTo>
                  <a:cubicBezTo>
                    <a:pt x="2857" y="1319"/>
                    <a:pt x="2838" y="1331"/>
                    <a:pt x="2817" y="1338"/>
                  </a:cubicBezTo>
                  <a:lnTo>
                    <a:pt x="2769" y="1354"/>
                  </a:lnTo>
                  <a:lnTo>
                    <a:pt x="2803" y="1337"/>
                  </a:lnTo>
                  <a:lnTo>
                    <a:pt x="2755" y="1369"/>
                  </a:lnTo>
                  <a:cubicBezTo>
                    <a:pt x="2717" y="1395"/>
                    <a:pt x="2668" y="1401"/>
                    <a:pt x="2625" y="1384"/>
                  </a:cubicBezTo>
                  <a:cubicBezTo>
                    <a:pt x="2582" y="1368"/>
                    <a:pt x="2549" y="1332"/>
                    <a:pt x="2537" y="1287"/>
                  </a:cubicBezTo>
                  <a:lnTo>
                    <a:pt x="2485" y="1093"/>
                  </a:lnTo>
                  <a:lnTo>
                    <a:pt x="2439" y="754"/>
                  </a:lnTo>
                  <a:lnTo>
                    <a:pt x="2373" y="472"/>
                  </a:lnTo>
                  <a:lnTo>
                    <a:pt x="2325" y="168"/>
                  </a:lnTo>
                  <a:lnTo>
                    <a:pt x="2611" y="161"/>
                  </a:lnTo>
                  <a:lnTo>
                    <a:pt x="2563" y="593"/>
                  </a:lnTo>
                  <a:cubicBezTo>
                    <a:pt x="2558" y="636"/>
                    <a:pt x="2535" y="674"/>
                    <a:pt x="2499" y="697"/>
                  </a:cubicBezTo>
                  <a:lnTo>
                    <a:pt x="2451" y="729"/>
                  </a:lnTo>
                  <a:cubicBezTo>
                    <a:pt x="2388" y="772"/>
                    <a:pt x="2302" y="757"/>
                    <a:pt x="2256" y="696"/>
                  </a:cubicBezTo>
                  <a:lnTo>
                    <a:pt x="2208" y="632"/>
                  </a:lnTo>
                  <a:cubicBezTo>
                    <a:pt x="2201" y="622"/>
                    <a:pt x="2194" y="611"/>
                    <a:pt x="2190" y="599"/>
                  </a:cubicBezTo>
                  <a:lnTo>
                    <a:pt x="2126" y="439"/>
                  </a:lnTo>
                  <a:lnTo>
                    <a:pt x="2400" y="418"/>
                  </a:lnTo>
                  <a:lnTo>
                    <a:pt x="2352" y="624"/>
                  </a:lnTo>
                  <a:lnTo>
                    <a:pt x="2304" y="848"/>
                  </a:lnTo>
                  <a:cubicBezTo>
                    <a:pt x="2291" y="911"/>
                    <a:pt x="2236" y="958"/>
                    <a:pt x="2171" y="961"/>
                  </a:cubicBezTo>
                  <a:cubicBezTo>
                    <a:pt x="2107" y="965"/>
                    <a:pt x="2047" y="925"/>
                    <a:pt x="2027" y="863"/>
                  </a:cubicBezTo>
                  <a:lnTo>
                    <a:pt x="1979" y="719"/>
                  </a:lnTo>
                  <a:lnTo>
                    <a:pt x="2161" y="810"/>
                  </a:lnTo>
                  <a:lnTo>
                    <a:pt x="2113" y="826"/>
                  </a:lnTo>
                  <a:lnTo>
                    <a:pt x="2192" y="761"/>
                  </a:lnTo>
                  <a:lnTo>
                    <a:pt x="2128" y="873"/>
                  </a:lnTo>
                  <a:cubicBezTo>
                    <a:pt x="2099" y="925"/>
                    <a:pt x="2040" y="953"/>
                    <a:pt x="1980" y="944"/>
                  </a:cubicBezTo>
                  <a:cubicBezTo>
                    <a:pt x="1921" y="934"/>
                    <a:pt x="1874" y="889"/>
                    <a:pt x="1862" y="830"/>
                  </a:cubicBezTo>
                  <a:lnTo>
                    <a:pt x="1814" y="590"/>
                  </a:lnTo>
                  <a:lnTo>
                    <a:pt x="2057" y="663"/>
                  </a:lnTo>
                  <a:lnTo>
                    <a:pt x="2009" y="711"/>
                  </a:lnTo>
                  <a:lnTo>
                    <a:pt x="2040" y="666"/>
                  </a:lnTo>
                  <a:lnTo>
                    <a:pt x="1992" y="778"/>
                  </a:lnTo>
                  <a:cubicBezTo>
                    <a:pt x="1985" y="795"/>
                    <a:pt x="1974" y="810"/>
                    <a:pt x="1961" y="823"/>
                  </a:cubicBezTo>
                  <a:lnTo>
                    <a:pt x="1913" y="871"/>
                  </a:lnTo>
                  <a:lnTo>
                    <a:pt x="1940" y="834"/>
                  </a:lnTo>
                  <a:lnTo>
                    <a:pt x="1876" y="962"/>
                  </a:lnTo>
                  <a:cubicBezTo>
                    <a:pt x="1858" y="999"/>
                    <a:pt x="1824" y="1026"/>
                    <a:pt x="1784" y="1037"/>
                  </a:cubicBezTo>
                  <a:cubicBezTo>
                    <a:pt x="1745" y="1047"/>
                    <a:pt x="1702" y="1040"/>
                    <a:pt x="1668" y="1017"/>
                  </a:cubicBezTo>
                  <a:lnTo>
                    <a:pt x="1620" y="985"/>
                  </a:lnTo>
                  <a:lnTo>
                    <a:pt x="1834" y="916"/>
                  </a:lnTo>
                  <a:lnTo>
                    <a:pt x="1786" y="1044"/>
                  </a:lnTo>
                  <a:lnTo>
                    <a:pt x="1738" y="1172"/>
                  </a:lnTo>
                  <a:cubicBezTo>
                    <a:pt x="1731" y="1191"/>
                    <a:pt x="1720" y="1209"/>
                    <a:pt x="1705" y="1223"/>
                  </a:cubicBezTo>
                  <a:lnTo>
                    <a:pt x="1657" y="1271"/>
                  </a:lnTo>
                  <a:cubicBezTo>
                    <a:pt x="1639" y="1290"/>
                    <a:pt x="1616" y="1303"/>
                    <a:pt x="1590" y="1309"/>
                  </a:cubicBezTo>
                  <a:lnTo>
                    <a:pt x="1526" y="1325"/>
                  </a:lnTo>
                  <a:cubicBezTo>
                    <a:pt x="1515" y="1328"/>
                    <a:pt x="1503" y="1329"/>
                    <a:pt x="1491" y="1329"/>
                  </a:cubicBezTo>
                  <a:lnTo>
                    <a:pt x="1443" y="1329"/>
                  </a:lnTo>
                  <a:cubicBezTo>
                    <a:pt x="1428" y="1329"/>
                    <a:pt x="1413" y="1327"/>
                    <a:pt x="1398" y="1322"/>
                  </a:cubicBezTo>
                  <a:lnTo>
                    <a:pt x="1350" y="1306"/>
                  </a:lnTo>
                  <a:cubicBezTo>
                    <a:pt x="1305" y="1291"/>
                    <a:pt x="1271" y="1256"/>
                    <a:pt x="1258" y="1211"/>
                  </a:cubicBezTo>
                  <a:lnTo>
                    <a:pt x="1210" y="1051"/>
                  </a:lnTo>
                  <a:lnTo>
                    <a:pt x="1283" y="1138"/>
                  </a:lnTo>
                  <a:lnTo>
                    <a:pt x="1219" y="1106"/>
                  </a:lnTo>
                  <a:lnTo>
                    <a:pt x="1363" y="1097"/>
                  </a:lnTo>
                  <a:lnTo>
                    <a:pt x="1315" y="1129"/>
                  </a:lnTo>
                  <a:lnTo>
                    <a:pt x="1267" y="1161"/>
                  </a:lnTo>
                  <a:cubicBezTo>
                    <a:pt x="1226" y="1189"/>
                    <a:pt x="1174" y="1193"/>
                    <a:pt x="1129" y="1173"/>
                  </a:cubicBezTo>
                  <a:cubicBezTo>
                    <a:pt x="1084" y="1153"/>
                    <a:pt x="1052" y="1112"/>
                    <a:pt x="1045" y="1063"/>
                  </a:cubicBezTo>
                  <a:lnTo>
                    <a:pt x="997" y="743"/>
                  </a:lnTo>
                  <a:lnTo>
                    <a:pt x="1139" y="865"/>
                  </a:lnTo>
                  <a:lnTo>
                    <a:pt x="1091" y="865"/>
                  </a:lnTo>
                  <a:lnTo>
                    <a:pt x="1178" y="837"/>
                  </a:lnTo>
                  <a:lnTo>
                    <a:pt x="1114" y="885"/>
                  </a:lnTo>
                  <a:lnTo>
                    <a:pt x="1160" y="826"/>
                  </a:lnTo>
                  <a:lnTo>
                    <a:pt x="1112" y="938"/>
                  </a:lnTo>
                  <a:lnTo>
                    <a:pt x="1120" y="914"/>
                  </a:lnTo>
                  <a:lnTo>
                    <a:pt x="1072" y="1122"/>
                  </a:lnTo>
                  <a:cubicBezTo>
                    <a:pt x="1059" y="1176"/>
                    <a:pt x="1016" y="1219"/>
                    <a:pt x="961" y="1230"/>
                  </a:cubicBezTo>
                  <a:cubicBezTo>
                    <a:pt x="906" y="1242"/>
                    <a:pt x="850" y="1221"/>
                    <a:pt x="816" y="1176"/>
                  </a:cubicBezTo>
                  <a:lnTo>
                    <a:pt x="768" y="1112"/>
                  </a:lnTo>
                  <a:lnTo>
                    <a:pt x="929" y="1162"/>
                  </a:lnTo>
                  <a:lnTo>
                    <a:pt x="881" y="1178"/>
                  </a:lnTo>
                  <a:cubicBezTo>
                    <a:pt x="824" y="1197"/>
                    <a:pt x="761" y="1179"/>
                    <a:pt x="723" y="1131"/>
                  </a:cubicBezTo>
                  <a:lnTo>
                    <a:pt x="659" y="1051"/>
                  </a:lnTo>
                  <a:cubicBezTo>
                    <a:pt x="648" y="1038"/>
                    <a:pt x="640" y="1023"/>
                    <a:pt x="635" y="1007"/>
                  </a:cubicBezTo>
                  <a:lnTo>
                    <a:pt x="587" y="863"/>
                  </a:lnTo>
                  <a:lnTo>
                    <a:pt x="595" y="882"/>
                  </a:lnTo>
                  <a:lnTo>
                    <a:pt x="547" y="786"/>
                  </a:lnTo>
                  <a:lnTo>
                    <a:pt x="574" y="823"/>
                  </a:lnTo>
                  <a:lnTo>
                    <a:pt x="526" y="775"/>
                  </a:lnTo>
                  <a:lnTo>
                    <a:pt x="756" y="738"/>
                  </a:lnTo>
                  <a:lnTo>
                    <a:pt x="708" y="834"/>
                  </a:lnTo>
                  <a:cubicBezTo>
                    <a:pt x="678" y="894"/>
                    <a:pt x="610" y="926"/>
                    <a:pt x="545" y="909"/>
                  </a:cubicBezTo>
                  <a:lnTo>
                    <a:pt x="481" y="893"/>
                  </a:lnTo>
                  <a:cubicBezTo>
                    <a:pt x="430" y="881"/>
                    <a:pt x="390" y="842"/>
                    <a:pt x="377" y="791"/>
                  </a:cubicBezTo>
                  <a:lnTo>
                    <a:pt x="329" y="615"/>
                  </a:lnTo>
                  <a:lnTo>
                    <a:pt x="583" y="664"/>
                  </a:lnTo>
                  <a:lnTo>
                    <a:pt x="535" y="728"/>
                  </a:lnTo>
                  <a:cubicBezTo>
                    <a:pt x="489" y="789"/>
                    <a:pt x="403" y="804"/>
                    <a:pt x="340" y="761"/>
                  </a:cubicBezTo>
                  <a:lnTo>
                    <a:pt x="292" y="729"/>
                  </a:lnTo>
                  <a:cubicBezTo>
                    <a:pt x="284" y="724"/>
                    <a:pt x="276" y="718"/>
                    <a:pt x="270" y="711"/>
                  </a:cubicBezTo>
                  <a:lnTo>
                    <a:pt x="222" y="663"/>
                  </a:lnTo>
                  <a:lnTo>
                    <a:pt x="358" y="701"/>
                  </a:lnTo>
                  <a:lnTo>
                    <a:pt x="294" y="717"/>
                  </a:lnTo>
                  <a:lnTo>
                    <a:pt x="339" y="697"/>
                  </a:lnTo>
                  <a:lnTo>
                    <a:pt x="291" y="729"/>
                  </a:lnTo>
                  <a:lnTo>
                    <a:pt x="243" y="761"/>
                  </a:lnTo>
                  <a:cubicBezTo>
                    <a:pt x="177" y="805"/>
                    <a:pt x="88" y="788"/>
                    <a:pt x="44" y="721"/>
                  </a:cubicBezTo>
                  <a:cubicBezTo>
                    <a:pt x="0" y="655"/>
                    <a:pt x="17" y="566"/>
                    <a:pt x="84" y="522"/>
                  </a:cubicBezTo>
                  <a:close/>
                </a:path>
              </a:pathLst>
            </a:custGeom>
            <a:solidFill>
              <a:srgbClr val="00B050"/>
            </a:solidFill>
            <a:ln w="1" cap="flat">
              <a:solidFill>
                <a:srgbClr val="00B050"/>
              </a:solidFill>
              <a:prstDash val="solid"/>
              <a:bevel/>
              <a:headEnd/>
              <a:tailEnd/>
            </a:ln>
          </p:spPr>
          <p:txBody>
            <a:bodyPr vert="horz" wrap="square" lIns="91440" tIns="45720" rIns="91440" bIns="45720" numCol="1" anchor="t" anchorCtr="0" compatLnSpc="1">
              <a:prstTxWarp prst="textNoShape">
                <a:avLst/>
              </a:prstTxWarp>
            </a:bodyPr>
            <a:lstStyle/>
            <a:p>
              <a:endParaRPr lang="en-US"/>
            </a:p>
          </p:txBody>
        </p:sp>
        <p:sp>
          <p:nvSpPr>
            <p:cNvPr id="1823" name="Freeform 16"/>
            <p:cNvSpPr>
              <a:spLocks/>
            </p:cNvSpPr>
            <p:nvPr/>
          </p:nvSpPr>
          <p:spPr bwMode="auto">
            <a:xfrm>
              <a:off x="2163763" y="3275013"/>
              <a:ext cx="1008062" cy="125413"/>
            </a:xfrm>
            <a:custGeom>
              <a:avLst/>
              <a:gdLst>
                <a:gd name="T0" fmla="*/ 346 w 10581"/>
                <a:gd name="T1" fmla="*/ 518 h 1307"/>
                <a:gd name="T2" fmla="*/ 935 w 10581"/>
                <a:gd name="T3" fmla="*/ 368 h 1307"/>
                <a:gd name="T4" fmla="*/ 1058 w 10581"/>
                <a:gd name="T5" fmla="*/ 510 h 1307"/>
                <a:gd name="T6" fmla="*/ 1487 w 10581"/>
                <a:gd name="T7" fmla="*/ 461 h 1307"/>
                <a:gd name="T8" fmla="*/ 1810 w 10581"/>
                <a:gd name="T9" fmla="*/ 485 h 1307"/>
                <a:gd name="T10" fmla="*/ 2057 w 10581"/>
                <a:gd name="T11" fmla="*/ 470 h 1307"/>
                <a:gd name="T12" fmla="*/ 2268 w 10581"/>
                <a:gd name="T13" fmla="*/ 608 h 1307"/>
                <a:gd name="T14" fmla="*/ 2530 w 10581"/>
                <a:gd name="T15" fmla="*/ 1142 h 1307"/>
                <a:gd name="T16" fmla="*/ 3106 w 10581"/>
                <a:gd name="T17" fmla="*/ 181 h 1307"/>
                <a:gd name="T18" fmla="*/ 3169 w 10581"/>
                <a:gd name="T19" fmla="*/ 677 h 1307"/>
                <a:gd name="T20" fmla="*/ 3649 w 10581"/>
                <a:gd name="T21" fmla="*/ 645 h 1307"/>
                <a:gd name="T22" fmla="*/ 3777 w 10581"/>
                <a:gd name="T23" fmla="*/ 757 h 1307"/>
                <a:gd name="T24" fmla="*/ 4360 w 10581"/>
                <a:gd name="T25" fmla="*/ 946 h 1307"/>
                <a:gd name="T26" fmla="*/ 4679 w 10581"/>
                <a:gd name="T27" fmla="*/ 624 h 1307"/>
                <a:gd name="T28" fmla="*/ 5009 w 10581"/>
                <a:gd name="T29" fmla="*/ 510 h 1307"/>
                <a:gd name="T30" fmla="*/ 5362 w 10581"/>
                <a:gd name="T31" fmla="*/ 581 h 1307"/>
                <a:gd name="T32" fmla="*/ 5486 w 10581"/>
                <a:gd name="T33" fmla="*/ 639 h 1307"/>
                <a:gd name="T34" fmla="*/ 5826 w 10581"/>
                <a:gd name="T35" fmla="*/ 334 h 1307"/>
                <a:gd name="T36" fmla="*/ 6393 w 10581"/>
                <a:gd name="T37" fmla="*/ 630 h 1307"/>
                <a:gd name="T38" fmla="*/ 6577 w 10581"/>
                <a:gd name="T39" fmla="*/ 437 h 1307"/>
                <a:gd name="T40" fmla="*/ 6983 w 10581"/>
                <a:gd name="T41" fmla="*/ 688 h 1307"/>
                <a:gd name="T42" fmla="*/ 7169 w 10581"/>
                <a:gd name="T43" fmla="*/ 309 h 1307"/>
                <a:gd name="T44" fmla="*/ 7765 w 10581"/>
                <a:gd name="T45" fmla="*/ 623 h 1307"/>
                <a:gd name="T46" fmla="*/ 8052 w 10581"/>
                <a:gd name="T47" fmla="*/ 842 h 1307"/>
                <a:gd name="T48" fmla="*/ 8220 w 10581"/>
                <a:gd name="T49" fmla="*/ 736 h 1307"/>
                <a:gd name="T50" fmla="*/ 8454 w 10581"/>
                <a:gd name="T51" fmla="*/ 795 h 1307"/>
                <a:gd name="T52" fmla="*/ 9067 w 10581"/>
                <a:gd name="T53" fmla="*/ 764 h 1307"/>
                <a:gd name="T54" fmla="*/ 9297 w 10581"/>
                <a:gd name="T55" fmla="*/ 949 h 1307"/>
                <a:gd name="T56" fmla="*/ 9729 w 10581"/>
                <a:gd name="T57" fmla="*/ 814 h 1307"/>
                <a:gd name="T58" fmla="*/ 10052 w 10581"/>
                <a:gd name="T59" fmla="*/ 698 h 1307"/>
                <a:gd name="T60" fmla="*/ 10367 w 10581"/>
                <a:gd name="T61" fmla="*/ 957 h 1307"/>
                <a:gd name="T62" fmla="*/ 10148 w 10581"/>
                <a:gd name="T63" fmla="*/ 1149 h 1307"/>
                <a:gd name="T64" fmla="*/ 9790 w 10581"/>
                <a:gd name="T65" fmla="*/ 844 h 1307"/>
                <a:gd name="T66" fmla="*/ 9618 w 10581"/>
                <a:gd name="T67" fmla="*/ 998 h 1307"/>
                <a:gd name="T68" fmla="*/ 9140 w 10581"/>
                <a:gd name="T69" fmla="*/ 1214 h 1307"/>
                <a:gd name="T70" fmla="*/ 8833 w 10581"/>
                <a:gd name="T71" fmla="*/ 789 h 1307"/>
                <a:gd name="T72" fmla="*/ 8401 w 10581"/>
                <a:gd name="T73" fmla="*/ 838 h 1307"/>
                <a:gd name="T74" fmla="*/ 8347 w 10581"/>
                <a:gd name="T75" fmla="*/ 1136 h 1307"/>
                <a:gd name="T76" fmla="*/ 7782 w 10581"/>
                <a:gd name="T77" fmla="*/ 960 h 1307"/>
                <a:gd name="T78" fmla="*/ 7418 w 10581"/>
                <a:gd name="T79" fmla="*/ 599 h 1307"/>
                <a:gd name="T80" fmla="*/ 7327 w 10581"/>
                <a:gd name="T81" fmla="*/ 784 h 1307"/>
                <a:gd name="T82" fmla="*/ 6738 w 10581"/>
                <a:gd name="T83" fmla="*/ 802 h 1307"/>
                <a:gd name="T84" fmla="*/ 6529 w 10581"/>
                <a:gd name="T85" fmla="*/ 725 h 1307"/>
                <a:gd name="T86" fmla="*/ 6154 w 10581"/>
                <a:gd name="T87" fmla="*/ 789 h 1307"/>
                <a:gd name="T88" fmla="*/ 5852 w 10581"/>
                <a:gd name="T89" fmla="*/ 587 h 1307"/>
                <a:gd name="T90" fmla="*/ 5669 w 10581"/>
                <a:gd name="T91" fmla="*/ 876 h 1307"/>
                <a:gd name="T92" fmla="*/ 5233 w 10581"/>
                <a:gd name="T93" fmla="*/ 821 h 1307"/>
                <a:gd name="T94" fmla="*/ 4997 w 10581"/>
                <a:gd name="T95" fmla="*/ 796 h 1307"/>
                <a:gd name="T96" fmla="*/ 4631 w 10581"/>
                <a:gd name="T97" fmla="*/ 875 h 1307"/>
                <a:gd name="T98" fmla="*/ 4289 w 10581"/>
                <a:gd name="T99" fmla="*/ 1133 h 1307"/>
                <a:gd name="T100" fmla="*/ 3790 w 10581"/>
                <a:gd name="T101" fmla="*/ 908 h 1307"/>
                <a:gd name="T102" fmla="*/ 3681 w 10581"/>
                <a:gd name="T103" fmla="*/ 909 h 1307"/>
                <a:gd name="T104" fmla="*/ 3270 w 10581"/>
                <a:gd name="T105" fmla="*/ 1009 h 1307"/>
                <a:gd name="T106" fmla="*/ 2801 w 10581"/>
                <a:gd name="T107" fmla="*/ 214 h 1307"/>
                <a:gd name="T108" fmla="*/ 2536 w 10581"/>
                <a:gd name="T109" fmla="*/ 1199 h 1307"/>
                <a:gd name="T110" fmla="*/ 2450 w 10581"/>
                <a:gd name="T111" fmla="*/ 870 h 1307"/>
                <a:gd name="T112" fmla="*/ 1982 w 10581"/>
                <a:gd name="T113" fmla="*/ 868 h 1307"/>
                <a:gd name="T114" fmla="*/ 1743 w 10581"/>
                <a:gd name="T115" fmla="*/ 766 h 1307"/>
                <a:gd name="T116" fmla="*/ 1278 w 10581"/>
                <a:gd name="T117" fmla="*/ 668 h 1307"/>
                <a:gd name="T118" fmla="*/ 1089 w 10581"/>
                <a:gd name="T119" fmla="*/ 725 h 1307"/>
                <a:gd name="T120" fmla="*/ 687 w 10581"/>
                <a:gd name="T121" fmla="*/ 545 h 1307"/>
                <a:gd name="T122" fmla="*/ 519 w 10581"/>
                <a:gd name="T123" fmla="*/ 731 h 1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0581" h="1307">
                  <a:moveTo>
                    <a:pt x="116" y="509"/>
                  </a:moveTo>
                  <a:lnTo>
                    <a:pt x="164" y="493"/>
                  </a:lnTo>
                  <a:cubicBezTo>
                    <a:pt x="206" y="479"/>
                    <a:pt x="252" y="485"/>
                    <a:pt x="289" y="510"/>
                  </a:cubicBezTo>
                  <a:lnTo>
                    <a:pt x="337" y="542"/>
                  </a:lnTo>
                  <a:lnTo>
                    <a:pt x="223" y="522"/>
                  </a:lnTo>
                  <a:lnTo>
                    <a:pt x="287" y="506"/>
                  </a:lnTo>
                  <a:cubicBezTo>
                    <a:pt x="326" y="496"/>
                    <a:pt x="368" y="503"/>
                    <a:pt x="401" y="526"/>
                  </a:cubicBezTo>
                  <a:lnTo>
                    <a:pt x="449" y="558"/>
                  </a:lnTo>
                  <a:lnTo>
                    <a:pt x="268" y="576"/>
                  </a:lnTo>
                  <a:lnTo>
                    <a:pt x="316" y="528"/>
                  </a:lnTo>
                  <a:cubicBezTo>
                    <a:pt x="322" y="521"/>
                    <a:pt x="330" y="515"/>
                    <a:pt x="338" y="510"/>
                  </a:cubicBezTo>
                  <a:lnTo>
                    <a:pt x="386" y="478"/>
                  </a:lnTo>
                  <a:lnTo>
                    <a:pt x="346" y="518"/>
                  </a:lnTo>
                  <a:lnTo>
                    <a:pt x="410" y="422"/>
                  </a:lnTo>
                  <a:cubicBezTo>
                    <a:pt x="415" y="414"/>
                    <a:pt x="421" y="406"/>
                    <a:pt x="428" y="400"/>
                  </a:cubicBezTo>
                  <a:lnTo>
                    <a:pt x="476" y="352"/>
                  </a:lnTo>
                  <a:cubicBezTo>
                    <a:pt x="482" y="345"/>
                    <a:pt x="490" y="339"/>
                    <a:pt x="498" y="334"/>
                  </a:cubicBezTo>
                  <a:lnTo>
                    <a:pt x="546" y="302"/>
                  </a:lnTo>
                  <a:cubicBezTo>
                    <a:pt x="556" y="295"/>
                    <a:pt x="568" y="289"/>
                    <a:pt x="580" y="285"/>
                  </a:cubicBezTo>
                  <a:lnTo>
                    <a:pt x="628" y="269"/>
                  </a:lnTo>
                  <a:cubicBezTo>
                    <a:pt x="643" y="264"/>
                    <a:pt x="658" y="261"/>
                    <a:pt x="673" y="261"/>
                  </a:cubicBezTo>
                  <a:lnTo>
                    <a:pt x="721" y="261"/>
                  </a:lnTo>
                  <a:cubicBezTo>
                    <a:pt x="733" y="261"/>
                    <a:pt x="745" y="263"/>
                    <a:pt x="756" y="266"/>
                  </a:cubicBezTo>
                  <a:lnTo>
                    <a:pt x="820" y="282"/>
                  </a:lnTo>
                  <a:cubicBezTo>
                    <a:pt x="846" y="288"/>
                    <a:pt x="869" y="301"/>
                    <a:pt x="887" y="320"/>
                  </a:cubicBezTo>
                  <a:lnTo>
                    <a:pt x="935" y="368"/>
                  </a:lnTo>
                  <a:lnTo>
                    <a:pt x="879" y="333"/>
                  </a:lnTo>
                  <a:lnTo>
                    <a:pt x="927" y="349"/>
                  </a:lnTo>
                  <a:cubicBezTo>
                    <a:pt x="939" y="353"/>
                    <a:pt x="951" y="359"/>
                    <a:pt x="961" y="366"/>
                  </a:cubicBezTo>
                  <a:lnTo>
                    <a:pt x="1009" y="398"/>
                  </a:lnTo>
                  <a:cubicBezTo>
                    <a:pt x="1027" y="409"/>
                    <a:pt x="1042" y="425"/>
                    <a:pt x="1053" y="443"/>
                  </a:cubicBezTo>
                  <a:lnTo>
                    <a:pt x="1101" y="523"/>
                  </a:lnTo>
                  <a:lnTo>
                    <a:pt x="943" y="458"/>
                  </a:lnTo>
                  <a:lnTo>
                    <a:pt x="1007" y="442"/>
                  </a:lnTo>
                  <a:cubicBezTo>
                    <a:pt x="1018" y="439"/>
                    <a:pt x="1030" y="437"/>
                    <a:pt x="1041" y="437"/>
                  </a:cubicBezTo>
                  <a:lnTo>
                    <a:pt x="1089" y="437"/>
                  </a:lnTo>
                  <a:cubicBezTo>
                    <a:pt x="1128" y="437"/>
                    <a:pt x="1164" y="453"/>
                    <a:pt x="1191" y="480"/>
                  </a:cubicBezTo>
                  <a:lnTo>
                    <a:pt x="1239" y="528"/>
                  </a:lnTo>
                  <a:lnTo>
                    <a:pt x="1058" y="510"/>
                  </a:lnTo>
                  <a:lnTo>
                    <a:pt x="1106" y="478"/>
                  </a:lnTo>
                  <a:lnTo>
                    <a:pt x="1070" y="511"/>
                  </a:lnTo>
                  <a:lnTo>
                    <a:pt x="1118" y="447"/>
                  </a:lnTo>
                  <a:cubicBezTo>
                    <a:pt x="1143" y="414"/>
                    <a:pt x="1182" y="393"/>
                    <a:pt x="1223" y="390"/>
                  </a:cubicBezTo>
                  <a:cubicBezTo>
                    <a:pt x="1265" y="387"/>
                    <a:pt x="1306" y="402"/>
                    <a:pt x="1335" y="432"/>
                  </a:cubicBezTo>
                  <a:lnTo>
                    <a:pt x="1399" y="496"/>
                  </a:lnTo>
                  <a:lnTo>
                    <a:pt x="1174" y="523"/>
                  </a:lnTo>
                  <a:lnTo>
                    <a:pt x="1222" y="443"/>
                  </a:lnTo>
                  <a:cubicBezTo>
                    <a:pt x="1247" y="402"/>
                    <a:pt x="1290" y="376"/>
                    <a:pt x="1338" y="374"/>
                  </a:cubicBezTo>
                  <a:cubicBezTo>
                    <a:pt x="1386" y="371"/>
                    <a:pt x="1432" y="393"/>
                    <a:pt x="1461" y="431"/>
                  </a:cubicBezTo>
                  <a:lnTo>
                    <a:pt x="1509" y="495"/>
                  </a:lnTo>
                  <a:lnTo>
                    <a:pt x="1439" y="445"/>
                  </a:lnTo>
                  <a:lnTo>
                    <a:pt x="1487" y="461"/>
                  </a:lnTo>
                  <a:cubicBezTo>
                    <a:pt x="1499" y="465"/>
                    <a:pt x="1511" y="471"/>
                    <a:pt x="1521" y="478"/>
                  </a:cubicBezTo>
                  <a:lnTo>
                    <a:pt x="1569" y="510"/>
                  </a:lnTo>
                  <a:cubicBezTo>
                    <a:pt x="1577" y="515"/>
                    <a:pt x="1585" y="521"/>
                    <a:pt x="1591" y="528"/>
                  </a:cubicBezTo>
                  <a:lnTo>
                    <a:pt x="1655" y="592"/>
                  </a:lnTo>
                  <a:lnTo>
                    <a:pt x="1633" y="574"/>
                  </a:lnTo>
                  <a:lnTo>
                    <a:pt x="1681" y="606"/>
                  </a:lnTo>
                  <a:lnTo>
                    <a:pt x="1522" y="606"/>
                  </a:lnTo>
                  <a:lnTo>
                    <a:pt x="1570" y="574"/>
                  </a:lnTo>
                  <a:lnTo>
                    <a:pt x="1534" y="607"/>
                  </a:lnTo>
                  <a:lnTo>
                    <a:pt x="1582" y="543"/>
                  </a:lnTo>
                  <a:cubicBezTo>
                    <a:pt x="1600" y="520"/>
                    <a:pt x="1624" y="502"/>
                    <a:pt x="1652" y="493"/>
                  </a:cubicBezTo>
                  <a:lnTo>
                    <a:pt x="1700" y="477"/>
                  </a:lnTo>
                  <a:cubicBezTo>
                    <a:pt x="1736" y="465"/>
                    <a:pt x="1776" y="468"/>
                    <a:pt x="1810" y="485"/>
                  </a:cubicBezTo>
                  <a:lnTo>
                    <a:pt x="1874" y="517"/>
                  </a:lnTo>
                  <a:lnTo>
                    <a:pt x="1708" y="544"/>
                  </a:lnTo>
                  <a:lnTo>
                    <a:pt x="1756" y="496"/>
                  </a:lnTo>
                  <a:cubicBezTo>
                    <a:pt x="1804" y="447"/>
                    <a:pt x="1880" y="440"/>
                    <a:pt x="1937" y="478"/>
                  </a:cubicBezTo>
                  <a:lnTo>
                    <a:pt x="1985" y="510"/>
                  </a:lnTo>
                  <a:lnTo>
                    <a:pt x="1777" y="565"/>
                  </a:lnTo>
                  <a:lnTo>
                    <a:pt x="1825" y="469"/>
                  </a:lnTo>
                  <a:cubicBezTo>
                    <a:pt x="1852" y="415"/>
                    <a:pt x="1909" y="384"/>
                    <a:pt x="1969" y="390"/>
                  </a:cubicBezTo>
                  <a:cubicBezTo>
                    <a:pt x="2029" y="397"/>
                    <a:pt x="2079" y="440"/>
                    <a:pt x="2093" y="499"/>
                  </a:cubicBezTo>
                  <a:lnTo>
                    <a:pt x="2141" y="691"/>
                  </a:lnTo>
                  <a:lnTo>
                    <a:pt x="1876" y="654"/>
                  </a:lnTo>
                  <a:lnTo>
                    <a:pt x="1940" y="542"/>
                  </a:lnTo>
                  <a:cubicBezTo>
                    <a:pt x="1964" y="500"/>
                    <a:pt x="2008" y="473"/>
                    <a:pt x="2057" y="470"/>
                  </a:cubicBezTo>
                  <a:cubicBezTo>
                    <a:pt x="2105" y="467"/>
                    <a:pt x="2152" y="488"/>
                    <a:pt x="2181" y="527"/>
                  </a:cubicBezTo>
                  <a:lnTo>
                    <a:pt x="2229" y="591"/>
                  </a:lnTo>
                  <a:lnTo>
                    <a:pt x="2034" y="558"/>
                  </a:lnTo>
                  <a:lnTo>
                    <a:pt x="2082" y="526"/>
                  </a:lnTo>
                  <a:lnTo>
                    <a:pt x="2130" y="494"/>
                  </a:lnTo>
                  <a:cubicBezTo>
                    <a:pt x="2164" y="471"/>
                    <a:pt x="2207" y="464"/>
                    <a:pt x="2246" y="474"/>
                  </a:cubicBezTo>
                  <a:cubicBezTo>
                    <a:pt x="2286" y="485"/>
                    <a:pt x="2320" y="512"/>
                    <a:pt x="2338" y="549"/>
                  </a:cubicBezTo>
                  <a:lnTo>
                    <a:pt x="2402" y="677"/>
                  </a:lnTo>
                  <a:lnTo>
                    <a:pt x="2389" y="655"/>
                  </a:lnTo>
                  <a:lnTo>
                    <a:pt x="2437" y="719"/>
                  </a:lnTo>
                  <a:lnTo>
                    <a:pt x="2193" y="741"/>
                  </a:lnTo>
                  <a:lnTo>
                    <a:pt x="2241" y="645"/>
                  </a:lnTo>
                  <a:cubicBezTo>
                    <a:pt x="2248" y="631"/>
                    <a:pt x="2257" y="619"/>
                    <a:pt x="2268" y="608"/>
                  </a:cubicBezTo>
                  <a:lnTo>
                    <a:pt x="2316" y="560"/>
                  </a:lnTo>
                  <a:cubicBezTo>
                    <a:pt x="2372" y="503"/>
                    <a:pt x="2463" y="503"/>
                    <a:pt x="2519" y="560"/>
                  </a:cubicBezTo>
                  <a:lnTo>
                    <a:pt x="2567" y="608"/>
                  </a:lnTo>
                  <a:lnTo>
                    <a:pt x="2465" y="565"/>
                  </a:lnTo>
                  <a:lnTo>
                    <a:pt x="2529" y="565"/>
                  </a:lnTo>
                  <a:lnTo>
                    <a:pt x="2406" y="635"/>
                  </a:lnTo>
                  <a:lnTo>
                    <a:pt x="2454" y="555"/>
                  </a:lnTo>
                  <a:cubicBezTo>
                    <a:pt x="2486" y="503"/>
                    <a:pt x="2547" y="476"/>
                    <a:pt x="2607" y="488"/>
                  </a:cubicBezTo>
                  <a:cubicBezTo>
                    <a:pt x="2667" y="501"/>
                    <a:pt x="2712" y="550"/>
                    <a:pt x="2720" y="611"/>
                  </a:cubicBezTo>
                  <a:lnTo>
                    <a:pt x="2768" y="979"/>
                  </a:lnTo>
                  <a:lnTo>
                    <a:pt x="2763" y="956"/>
                  </a:lnTo>
                  <a:lnTo>
                    <a:pt x="2811" y="1116"/>
                  </a:lnTo>
                  <a:lnTo>
                    <a:pt x="2530" y="1142"/>
                  </a:lnTo>
                  <a:lnTo>
                    <a:pt x="2578" y="710"/>
                  </a:lnTo>
                  <a:cubicBezTo>
                    <a:pt x="2583" y="670"/>
                    <a:pt x="2603" y="634"/>
                    <a:pt x="2635" y="610"/>
                  </a:cubicBezTo>
                  <a:lnTo>
                    <a:pt x="2699" y="562"/>
                  </a:lnTo>
                  <a:lnTo>
                    <a:pt x="2642" y="661"/>
                  </a:lnTo>
                  <a:lnTo>
                    <a:pt x="2690" y="245"/>
                  </a:lnTo>
                  <a:cubicBezTo>
                    <a:pt x="2697" y="184"/>
                    <a:pt x="2743" y="134"/>
                    <a:pt x="2803" y="121"/>
                  </a:cubicBezTo>
                  <a:cubicBezTo>
                    <a:pt x="2863" y="108"/>
                    <a:pt x="2925" y="134"/>
                    <a:pt x="2957" y="187"/>
                  </a:cubicBezTo>
                  <a:lnTo>
                    <a:pt x="3005" y="267"/>
                  </a:lnTo>
                  <a:lnTo>
                    <a:pt x="2742" y="307"/>
                  </a:lnTo>
                  <a:lnTo>
                    <a:pt x="2790" y="115"/>
                  </a:lnTo>
                  <a:cubicBezTo>
                    <a:pt x="2804" y="56"/>
                    <a:pt x="2854" y="13"/>
                    <a:pt x="2914" y="6"/>
                  </a:cubicBezTo>
                  <a:cubicBezTo>
                    <a:pt x="2974" y="0"/>
                    <a:pt x="3031" y="31"/>
                    <a:pt x="3058" y="85"/>
                  </a:cubicBezTo>
                  <a:lnTo>
                    <a:pt x="3106" y="181"/>
                  </a:lnTo>
                  <a:cubicBezTo>
                    <a:pt x="3114" y="197"/>
                    <a:pt x="3119" y="214"/>
                    <a:pt x="3121" y="231"/>
                  </a:cubicBezTo>
                  <a:lnTo>
                    <a:pt x="3185" y="871"/>
                  </a:lnTo>
                  <a:lnTo>
                    <a:pt x="3179" y="844"/>
                  </a:lnTo>
                  <a:lnTo>
                    <a:pt x="3227" y="1004"/>
                  </a:lnTo>
                  <a:lnTo>
                    <a:pt x="2955" y="995"/>
                  </a:lnTo>
                  <a:lnTo>
                    <a:pt x="3003" y="867"/>
                  </a:lnTo>
                  <a:cubicBezTo>
                    <a:pt x="3006" y="859"/>
                    <a:pt x="3010" y="851"/>
                    <a:pt x="3014" y="843"/>
                  </a:cubicBezTo>
                  <a:lnTo>
                    <a:pt x="3062" y="763"/>
                  </a:lnTo>
                  <a:cubicBezTo>
                    <a:pt x="3082" y="730"/>
                    <a:pt x="3115" y="706"/>
                    <a:pt x="3154" y="697"/>
                  </a:cubicBezTo>
                  <a:cubicBezTo>
                    <a:pt x="3192" y="688"/>
                    <a:pt x="3233" y="696"/>
                    <a:pt x="3265" y="718"/>
                  </a:cubicBezTo>
                  <a:lnTo>
                    <a:pt x="3313" y="750"/>
                  </a:lnTo>
                  <a:lnTo>
                    <a:pt x="3105" y="805"/>
                  </a:lnTo>
                  <a:lnTo>
                    <a:pt x="3169" y="677"/>
                  </a:lnTo>
                  <a:lnTo>
                    <a:pt x="3211" y="563"/>
                  </a:lnTo>
                  <a:cubicBezTo>
                    <a:pt x="3230" y="511"/>
                    <a:pt x="3277" y="475"/>
                    <a:pt x="3332" y="470"/>
                  </a:cubicBezTo>
                  <a:cubicBezTo>
                    <a:pt x="3387" y="465"/>
                    <a:pt x="3441" y="492"/>
                    <a:pt x="3469" y="539"/>
                  </a:cubicBezTo>
                  <a:lnTo>
                    <a:pt x="3517" y="619"/>
                  </a:lnTo>
                  <a:lnTo>
                    <a:pt x="3565" y="699"/>
                  </a:lnTo>
                  <a:cubicBezTo>
                    <a:pt x="3570" y="708"/>
                    <a:pt x="3575" y="718"/>
                    <a:pt x="3578" y="728"/>
                  </a:cubicBezTo>
                  <a:lnTo>
                    <a:pt x="3626" y="872"/>
                  </a:lnTo>
                  <a:lnTo>
                    <a:pt x="3370" y="838"/>
                  </a:lnTo>
                  <a:lnTo>
                    <a:pt x="3434" y="742"/>
                  </a:lnTo>
                  <a:cubicBezTo>
                    <a:pt x="3444" y="726"/>
                    <a:pt x="3458" y="712"/>
                    <a:pt x="3474" y="702"/>
                  </a:cubicBezTo>
                  <a:lnTo>
                    <a:pt x="3522" y="670"/>
                  </a:lnTo>
                  <a:cubicBezTo>
                    <a:pt x="3545" y="654"/>
                    <a:pt x="3573" y="645"/>
                    <a:pt x="3601" y="645"/>
                  </a:cubicBezTo>
                  <a:lnTo>
                    <a:pt x="3649" y="645"/>
                  </a:lnTo>
                  <a:cubicBezTo>
                    <a:pt x="3665" y="645"/>
                    <a:pt x="3680" y="648"/>
                    <a:pt x="3695" y="653"/>
                  </a:cubicBezTo>
                  <a:lnTo>
                    <a:pt x="3743" y="669"/>
                  </a:lnTo>
                  <a:lnTo>
                    <a:pt x="3582" y="719"/>
                  </a:lnTo>
                  <a:lnTo>
                    <a:pt x="3630" y="655"/>
                  </a:lnTo>
                  <a:cubicBezTo>
                    <a:pt x="3657" y="619"/>
                    <a:pt x="3699" y="598"/>
                    <a:pt x="3743" y="597"/>
                  </a:cubicBezTo>
                  <a:cubicBezTo>
                    <a:pt x="3788" y="597"/>
                    <a:pt x="3830" y="617"/>
                    <a:pt x="3858" y="652"/>
                  </a:cubicBezTo>
                  <a:lnTo>
                    <a:pt x="3922" y="732"/>
                  </a:lnTo>
                  <a:lnTo>
                    <a:pt x="3694" y="735"/>
                  </a:lnTo>
                  <a:lnTo>
                    <a:pt x="3742" y="671"/>
                  </a:lnTo>
                  <a:cubicBezTo>
                    <a:pt x="3769" y="635"/>
                    <a:pt x="3812" y="613"/>
                    <a:pt x="3857" y="613"/>
                  </a:cubicBezTo>
                  <a:cubicBezTo>
                    <a:pt x="3903" y="613"/>
                    <a:pt x="3945" y="635"/>
                    <a:pt x="3973" y="671"/>
                  </a:cubicBezTo>
                  <a:lnTo>
                    <a:pt x="4021" y="735"/>
                  </a:lnTo>
                  <a:lnTo>
                    <a:pt x="3777" y="757"/>
                  </a:lnTo>
                  <a:lnTo>
                    <a:pt x="3825" y="661"/>
                  </a:lnTo>
                  <a:cubicBezTo>
                    <a:pt x="3848" y="614"/>
                    <a:pt x="3895" y="584"/>
                    <a:pt x="3948" y="582"/>
                  </a:cubicBezTo>
                  <a:cubicBezTo>
                    <a:pt x="4000" y="580"/>
                    <a:pt x="4050" y="606"/>
                    <a:pt x="4077" y="651"/>
                  </a:cubicBezTo>
                  <a:lnTo>
                    <a:pt x="4125" y="731"/>
                  </a:lnTo>
                  <a:lnTo>
                    <a:pt x="4088" y="690"/>
                  </a:lnTo>
                  <a:lnTo>
                    <a:pt x="4152" y="738"/>
                  </a:lnTo>
                  <a:cubicBezTo>
                    <a:pt x="4170" y="752"/>
                    <a:pt x="4184" y="769"/>
                    <a:pt x="4194" y="789"/>
                  </a:cubicBezTo>
                  <a:lnTo>
                    <a:pt x="4242" y="885"/>
                  </a:lnTo>
                  <a:lnTo>
                    <a:pt x="4290" y="981"/>
                  </a:lnTo>
                  <a:lnTo>
                    <a:pt x="4082" y="926"/>
                  </a:lnTo>
                  <a:lnTo>
                    <a:pt x="4130" y="894"/>
                  </a:lnTo>
                  <a:cubicBezTo>
                    <a:pt x="4180" y="860"/>
                    <a:pt x="4247" y="862"/>
                    <a:pt x="4296" y="898"/>
                  </a:cubicBezTo>
                  <a:lnTo>
                    <a:pt x="4360" y="946"/>
                  </a:lnTo>
                  <a:lnTo>
                    <a:pt x="4158" y="975"/>
                  </a:lnTo>
                  <a:lnTo>
                    <a:pt x="4206" y="911"/>
                  </a:lnTo>
                  <a:lnTo>
                    <a:pt x="4189" y="941"/>
                  </a:lnTo>
                  <a:lnTo>
                    <a:pt x="4237" y="829"/>
                  </a:lnTo>
                  <a:cubicBezTo>
                    <a:pt x="4242" y="818"/>
                    <a:pt x="4247" y="808"/>
                    <a:pt x="4254" y="799"/>
                  </a:cubicBezTo>
                  <a:lnTo>
                    <a:pt x="4302" y="735"/>
                  </a:lnTo>
                  <a:cubicBezTo>
                    <a:pt x="4312" y="722"/>
                    <a:pt x="4324" y="711"/>
                    <a:pt x="4338" y="702"/>
                  </a:cubicBezTo>
                  <a:lnTo>
                    <a:pt x="4386" y="670"/>
                  </a:lnTo>
                  <a:cubicBezTo>
                    <a:pt x="4399" y="660"/>
                    <a:pt x="4415" y="654"/>
                    <a:pt x="4431" y="650"/>
                  </a:cubicBezTo>
                  <a:lnTo>
                    <a:pt x="4495" y="634"/>
                  </a:lnTo>
                  <a:lnTo>
                    <a:pt x="4428" y="672"/>
                  </a:lnTo>
                  <a:lnTo>
                    <a:pt x="4476" y="624"/>
                  </a:lnTo>
                  <a:cubicBezTo>
                    <a:pt x="4532" y="567"/>
                    <a:pt x="4623" y="567"/>
                    <a:pt x="4679" y="624"/>
                  </a:cubicBezTo>
                  <a:lnTo>
                    <a:pt x="4727" y="672"/>
                  </a:lnTo>
                  <a:lnTo>
                    <a:pt x="4580" y="637"/>
                  </a:lnTo>
                  <a:lnTo>
                    <a:pt x="4628" y="621"/>
                  </a:lnTo>
                  <a:cubicBezTo>
                    <a:pt x="4696" y="598"/>
                    <a:pt x="4770" y="629"/>
                    <a:pt x="4802" y="693"/>
                  </a:cubicBezTo>
                  <a:lnTo>
                    <a:pt x="4850" y="789"/>
                  </a:lnTo>
                  <a:lnTo>
                    <a:pt x="4635" y="738"/>
                  </a:lnTo>
                  <a:lnTo>
                    <a:pt x="4699" y="690"/>
                  </a:lnTo>
                  <a:lnTo>
                    <a:pt x="4754" y="654"/>
                  </a:lnTo>
                  <a:lnTo>
                    <a:pt x="4718" y="687"/>
                  </a:lnTo>
                  <a:lnTo>
                    <a:pt x="4766" y="623"/>
                  </a:lnTo>
                  <a:lnTo>
                    <a:pt x="4806" y="555"/>
                  </a:lnTo>
                  <a:cubicBezTo>
                    <a:pt x="4826" y="522"/>
                    <a:pt x="4859" y="498"/>
                    <a:pt x="4898" y="489"/>
                  </a:cubicBezTo>
                  <a:cubicBezTo>
                    <a:pt x="4936" y="480"/>
                    <a:pt x="4977" y="488"/>
                    <a:pt x="5009" y="510"/>
                  </a:cubicBezTo>
                  <a:lnTo>
                    <a:pt x="5057" y="542"/>
                  </a:lnTo>
                  <a:lnTo>
                    <a:pt x="4876" y="560"/>
                  </a:lnTo>
                  <a:lnTo>
                    <a:pt x="4940" y="496"/>
                  </a:lnTo>
                  <a:cubicBezTo>
                    <a:pt x="4967" y="469"/>
                    <a:pt x="5003" y="453"/>
                    <a:pt x="5041" y="453"/>
                  </a:cubicBezTo>
                  <a:lnTo>
                    <a:pt x="5089" y="453"/>
                  </a:lnTo>
                  <a:cubicBezTo>
                    <a:pt x="5105" y="453"/>
                    <a:pt x="5120" y="456"/>
                    <a:pt x="5135" y="461"/>
                  </a:cubicBezTo>
                  <a:lnTo>
                    <a:pt x="5183" y="477"/>
                  </a:lnTo>
                  <a:cubicBezTo>
                    <a:pt x="5211" y="486"/>
                    <a:pt x="5235" y="504"/>
                    <a:pt x="5253" y="527"/>
                  </a:cubicBezTo>
                  <a:lnTo>
                    <a:pt x="5301" y="591"/>
                  </a:lnTo>
                  <a:lnTo>
                    <a:pt x="5185" y="533"/>
                  </a:lnTo>
                  <a:lnTo>
                    <a:pt x="5233" y="533"/>
                  </a:lnTo>
                  <a:cubicBezTo>
                    <a:pt x="5256" y="533"/>
                    <a:pt x="5278" y="539"/>
                    <a:pt x="5298" y="549"/>
                  </a:cubicBezTo>
                  <a:lnTo>
                    <a:pt x="5362" y="581"/>
                  </a:lnTo>
                  <a:lnTo>
                    <a:pt x="5169" y="645"/>
                  </a:lnTo>
                  <a:lnTo>
                    <a:pt x="5217" y="549"/>
                  </a:lnTo>
                  <a:cubicBezTo>
                    <a:pt x="5243" y="497"/>
                    <a:pt x="5298" y="466"/>
                    <a:pt x="5356" y="470"/>
                  </a:cubicBezTo>
                  <a:cubicBezTo>
                    <a:pt x="5414" y="474"/>
                    <a:pt x="5464" y="513"/>
                    <a:pt x="5482" y="568"/>
                  </a:cubicBezTo>
                  <a:lnTo>
                    <a:pt x="5530" y="712"/>
                  </a:lnTo>
                  <a:lnTo>
                    <a:pt x="5439" y="621"/>
                  </a:lnTo>
                  <a:lnTo>
                    <a:pt x="5487" y="637"/>
                  </a:lnTo>
                  <a:cubicBezTo>
                    <a:pt x="5499" y="641"/>
                    <a:pt x="5511" y="647"/>
                    <a:pt x="5521" y="654"/>
                  </a:cubicBezTo>
                  <a:lnTo>
                    <a:pt x="5569" y="686"/>
                  </a:lnTo>
                  <a:lnTo>
                    <a:pt x="5455" y="666"/>
                  </a:lnTo>
                  <a:lnTo>
                    <a:pt x="5519" y="650"/>
                  </a:lnTo>
                  <a:lnTo>
                    <a:pt x="5438" y="703"/>
                  </a:lnTo>
                  <a:lnTo>
                    <a:pt x="5486" y="639"/>
                  </a:lnTo>
                  <a:lnTo>
                    <a:pt x="5461" y="695"/>
                  </a:lnTo>
                  <a:lnTo>
                    <a:pt x="5509" y="471"/>
                  </a:lnTo>
                  <a:cubicBezTo>
                    <a:pt x="5519" y="421"/>
                    <a:pt x="5556" y="381"/>
                    <a:pt x="5604" y="365"/>
                  </a:cubicBezTo>
                  <a:lnTo>
                    <a:pt x="5652" y="349"/>
                  </a:lnTo>
                  <a:lnTo>
                    <a:pt x="5574" y="411"/>
                  </a:lnTo>
                  <a:lnTo>
                    <a:pt x="5622" y="331"/>
                  </a:lnTo>
                  <a:lnTo>
                    <a:pt x="5678" y="203"/>
                  </a:lnTo>
                  <a:cubicBezTo>
                    <a:pt x="5694" y="166"/>
                    <a:pt x="5726" y="138"/>
                    <a:pt x="5764" y="125"/>
                  </a:cubicBezTo>
                  <a:lnTo>
                    <a:pt x="5812" y="109"/>
                  </a:lnTo>
                  <a:cubicBezTo>
                    <a:pt x="5850" y="96"/>
                    <a:pt x="5893" y="100"/>
                    <a:pt x="5928" y="120"/>
                  </a:cubicBezTo>
                  <a:cubicBezTo>
                    <a:pt x="5963" y="140"/>
                    <a:pt x="5989" y="174"/>
                    <a:pt x="5998" y="213"/>
                  </a:cubicBezTo>
                  <a:lnTo>
                    <a:pt x="6046" y="421"/>
                  </a:lnTo>
                  <a:lnTo>
                    <a:pt x="5826" y="334"/>
                  </a:lnTo>
                  <a:lnTo>
                    <a:pt x="5874" y="302"/>
                  </a:lnTo>
                  <a:cubicBezTo>
                    <a:pt x="5909" y="278"/>
                    <a:pt x="5953" y="271"/>
                    <a:pt x="5994" y="283"/>
                  </a:cubicBezTo>
                  <a:cubicBezTo>
                    <a:pt x="6034" y="295"/>
                    <a:pt x="6068" y="324"/>
                    <a:pt x="6085" y="363"/>
                  </a:cubicBezTo>
                  <a:lnTo>
                    <a:pt x="6149" y="507"/>
                  </a:lnTo>
                  <a:lnTo>
                    <a:pt x="5894" y="491"/>
                  </a:lnTo>
                  <a:lnTo>
                    <a:pt x="5942" y="411"/>
                  </a:lnTo>
                  <a:lnTo>
                    <a:pt x="5990" y="331"/>
                  </a:lnTo>
                  <a:cubicBezTo>
                    <a:pt x="6018" y="284"/>
                    <a:pt x="6071" y="257"/>
                    <a:pt x="6127" y="262"/>
                  </a:cubicBezTo>
                  <a:cubicBezTo>
                    <a:pt x="6182" y="267"/>
                    <a:pt x="6229" y="303"/>
                    <a:pt x="6248" y="355"/>
                  </a:cubicBezTo>
                  <a:lnTo>
                    <a:pt x="6296" y="483"/>
                  </a:lnTo>
                  <a:lnTo>
                    <a:pt x="6285" y="459"/>
                  </a:lnTo>
                  <a:lnTo>
                    <a:pt x="6333" y="539"/>
                  </a:lnTo>
                  <a:lnTo>
                    <a:pt x="6393" y="630"/>
                  </a:lnTo>
                  <a:lnTo>
                    <a:pt x="6158" y="623"/>
                  </a:lnTo>
                  <a:lnTo>
                    <a:pt x="6206" y="559"/>
                  </a:lnTo>
                  <a:cubicBezTo>
                    <a:pt x="6216" y="546"/>
                    <a:pt x="6228" y="535"/>
                    <a:pt x="6242" y="526"/>
                  </a:cubicBezTo>
                  <a:lnTo>
                    <a:pt x="6290" y="494"/>
                  </a:lnTo>
                  <a:lnTo>
                    <a:pt x="6231" y="576"/>
                  </a:lnTo>
                  <a:lnTo>
                    <a:pt x="6279" y="400"/>
                  </a:lnTo>
                  <a:cubicBezTo>
                    <a:pt x="6296" y="334"/>
                    <a:pt x="6357" y="290"/>
                    <a:pt x="6425" y="294"/>
                  </a:cubicBezTo>
                  <a:cubicBezTo>
                    <a:pt x="6492" y="297"/>
                    <a:pt x="6548" y="347"/>
                    <a:pt x="6560" y="414"/>
                  </a:cubicBezTo>
                  <a:lnTo>
                    <a:pt x="6608" y="702"/>
                  </a:lnTo>
                  <a:lnTo>
                    <a:pt x="6334" y="667"/>
                  </a:lnTo>
                  <a:lnTo>
                    <a:pt x="6398" y="523"/>
                  </a:lnTo>
                  <a:cubicBezTo>
                    <a:pt x="6421" y="471"/>
                    <a:pt x="6473" y="437"/>
                    <a:pt x="6529" y="437"/>
                  </a:cubicBezTo>
                  <a:lnTo>
                    <a:pt x="6577" y="437"/>
                  </a:lnTo>
                  <a:cubicBezTo>
                    <a:pt x="6644" y="437"/>
                    <a:pt x="6701" y="482"/>
                    <a:pt x="6717" y="547"/>
                  </a:cubicBezTo>
                  <a:lnTo>
                    <a:pt x="6765" y="739"/>
                  </a:lnTo>
                  <a:lnTo>
                    <a:pt x="6491" y="723"/>
                  </a:lnTo>
                  <a:lnTo>
                    <a:pt x="6539" y="595"/>
                  </a:lnTo>
                  <a:lnTo>
                    <a:pt x="6593" y="485"/>
                  </a:lnTo>
                  <a:lnTo>
                    <a:pt x="6581" y="518"/>
                  </a:lnTo>
                  <a:lnTo>
                    <a:pt x="6645" y="230"/>
                  </a:lnTo>
                  <a:cubicBezTo>
                    <a:pt x="6656" y="181"/>
                    <a:pt x="6692" y="141"/>
                    <a:pt x="6740" y="125"/>
                  </a:cubicBezTo>
                  <a:lnTo>
                    <a:pt x="6788" y="109"/>
                  </a:lnTo>
                  <a:cubicBezTo>
                    <a:pt x="6830" y="95"/>
                    <a:pt x="6876" y="101"/>
                    <a:pt x="6912" y="125"/>
                  </a:cubicBezTo>
                  <a:cubicBezTo>
                    <a:pt x="6949" y="149"/>
                    <a:pt x="6973" y="189"/>
                    <a:pt x="6977" y="233"/>
                  </a:cubicBezTo>
                  <a:lnTo>
                    <a:pt x="7025" y="777"/>
                  </a:lnTo>
                  <a:lnTo>
                    <a:pt x="6983" y="688"/>
                  </a:lnTo>
                  <a:lnTo>
                    <a:pt x="7031" y="736"/>
                  </a:lnTo>
                  <a:lnTo>
                    <a:pt x="7079" y="784"/>
                  </a:lnTo>
                  <a:lnTo>
                    <a:pt x="6841" y="840"/>
                  </a:lnTo>
                  <a:lnTo>
                    <a:pt x="6905" y="648"/>
                  </a:lnTo>
                  <a:cubicBezTo>
                    <a:pt x="6930" y="572"/>
                    <a:pt x="7012" y="532"/>
                    <a:pt x="7087" y="557"/>
                  </a:cubicBezTo>
                  <a:lnTo>
                    <a:pt x="7135" y="573"/>
                  </a:lnTo>
                  <a:lnTo>
                    <a:pt x="7183" y="589"/>
                  </a:lnTo>
                  <a:cubicBezTo>
                    <a:pt x="7195" y="593"/>
                    <a:pt x="7207" y="599"/>
                    <a:pt x="7217" y="606"/>
                  </a:cubicBezTo>
                  <a:lnTo>
                    <a:pt x="7265" y="638"/>
                  </a:lnTo>
                  <a:lnTo>
                    <a:pt x="7044" y="731"/>
                  </a:lnTo>
                  <a:lnTo>
                    <a:pt x="7092" y="475"/>
                  </a:lnTo>
                  <a:cubicBezTo>
                    <a:pt x="7094" y="462"/>
                    <a:pt x="7099" y="449"/>
                    <a:pt x="7105" y="437"/>
                  </a:cubicBezTo>
                  <a:lnTo>
                    <a:pt x="7169" y="309"/>
                  </a:lnTo>
                  <a:cubicBezTo>
                    <a:pt x="7176" y="295"/>
                    <a:pt x="7185" y="283"/>
                    <a:pt x="7196" y="272"/>
                  </a:cubicBezTo>
                  <a:lnTo>
                    <a:pt x="7244" y="224"/>
                  </a:lnTo>
                  <a:cubicBezTo>
                    <a:pt x="7300" y="167"/>
                    <a:pt x="7391" y="167"/>
                    <a:pt x="7447" y="224"/>
                  </a:cubicBezTo>
                  <a:lnTo>
                    <a:pt x="7495" y="272"/>
                  </a:lnTo>
                  <a:lnTo>
                    <a:pt x="7439" y="237"/>
                  </a:lnTo>
                  <a:lnTo>
                    <a:pt x="7487" y="253"/>
                  </a:lnTo>
                  <a:lnTo>
                    <a:pt x="7396" y="253"/>
                  </a:lnTo>
                  <a:lnTo>
                    <a:pt x="7444" y="237"/>
                  </a:lnTo>
                  <a:cubicBezTo>
                    <a:pt x="7518" y="212"/>
                    <a:pt x="7598" y="251"/>
                    <a:pt x="7625" y="324"/>
                  </a:cubicBezTo>
                  <a:lnTo>
                    <a:pt x="7689" y="500"/>
                  </a:lnTo>
                  <a:lnTo>
                    <a:pt x="7730" y="581"/>
                  </a:lnTo>
                  <a:lnTo>
                    <a:pt x="7717" y="559"/>
                  </a:lnTo>
                  <a:lnTo>
                    <a:pt x="7765" y="623"/>
                  </a:lnTo>
                  <a:lnTo>
                    <a:pt x="7649" y="565"/>
                  </a:lnTo>
                  <a:lnTo>
                    <a:pt x="7697" y="565"/>
                  </a:lnTo>
                  <a:lnTo>
                    <a:pt x="7663" y="570"/>
                  </a:lnTo>
                  <a:lnTo>
                    <a:pt x="7727" y="554"/>
                  </a:lnTo>
                  <a:cubicBezTo>
                    <a:pt x="7788" y="538"/>
                    <a:pt x="7852" y="565"/>
                    <a:pt x="7885" y="619"/>
                  </a:cubicBezTo>
                  <a:lnTo>
                    <a:pt x="7933" y="699"/>
                  </a:lnTo>
                  <a:lnTo>
                    <a:pt x="7986" y="805"/>
                  </a:lnTo>
                  <a:lnTo>
                    <a:pt x="7903" y="733"/>
                  </a:lnTo>
                  <a:lnTo>
                    <a:pt x="7951" y="749"/>
                  </a:lnTo>
                  <a:cubicBezTo>
                    <a:pt x="7984" y="760"/>
                    <a:pt x="8011" y="782"/>
                    <a:pt x="8029" y="811"/>
                  </a:cubicBezTo>
                  <a:lnTo>
                    <a:pt x="8077" y="891"/>
                  </a:lnTo>
                  <a:lnTo>
                    <a:pt x="7988" y="826"/>
                  </a:lnTo>
                  <a:lnTo>
                    <a:pt x="8052" y="842"/>
                  </a:lnTo>
                  <a:lnTo>
                    <a:pt x="7972" y="845"/>
                  </a:lnTo>
                  <a:lnTo>
                    <a:pt x="8020" y="829"/>
                  </a:lnTo>
                  <a:cubicBezTo>
                    <a:pt x="8035" y="824"/>
                    <a:pt x="8050" y="821"/>
                    <a:pt x="8065" y="821"/>
                  </a:cubicBezTo>
                  <a:lnTo>
                    <a:pt x="8113" y="821"/>
                  </a:lnTo>
                  <a:lnTo>
                    <a:pt x="8034" y="846"/>
                  </a:lnTo>
                  <a:lnTo>
                    <a:pt x="8082" y="814"/>
                  </a:lnTo>
                  <a:cubicBezTo>
                    <a:pt x="8120" y="788"/>
                    <a:pt x="8167" y="783"/>
                    <a:pt x="8210" y="798"/>
                  </a:cubicBezTo>
                  <a:cubicBezTo>
                    <a:pt x="8253" y="813"/>
                    <a:pt x="8286" y="848"/>
                    <a:pt x="8299" y="892"/>
                  </a:cubicBezTo>
                  <a:lnTo>
                    <a:pt x="8347" y="1052"/>
                  </a:lnTo>
                  <a:lnTo>
                    <a:pt x="8072" y="1051"/>
                  </a:lnTo>
                  <a:lnTo>
                    <a:pt x="8136" y="843"/>
                  </a:lnTo>
                  <a:cubicBezTo>
                    <a:pt x="8143" y="821"/>
                    <a:pt x="8155" y="800"/>
                    <a:pt x="8172" y="784"/>
                  </a:cubicBezTo>
                  <a:lnTo>
                    <a:pt x="8220" y="736"/>
                  </a:lnTo>
                  <a:cubicBezTo>
                    <a:pt x="8258" y="697"/>
                    <a:pt x="8315" y="684"/>
                    <a:pt x="8367" y="701"/>
                  </a:cubicBezTo>
                  <a:lnTo>
                    <a:pt x="8415" y="717"/>
                  </a:lnTo>
                  <a:lnTo>
                    <a:pt x="8241" y="789"/>
                  </a:lnTo>
                  <a:lnTo>
                    <a:pt x="8289" y="693"/>
                  </a:lnTo>
                  <a:cubicBezTo>
                    <a:pt x="8312" y="646"/>
                    <a:pt x="8359" y="616"/>
                    <a:pt x="8412" y="614"/>
                  </a:cubicBezTo>
                  <a:cubicBezTo>
                    <a:pt x="8464" y="612"/>
                    <a:pt x="8514" y="638"/>
                    <a:pt x="8541" y="683"/>
                  </a:cubicBezTo>
                  <a:lnTo>
                    <a:pt x="8589" y="763"/>
                  </a:lnTo>
                  <a:lnTo>
                    <a:pt x="8364" y="736"/>
                  </a:lnTo>
                  <a:lnTo>
                    <a:pt x="8428" y="672"/>
                  </a:lnTo>
                  <a:cubicBezTo>
                    <a:pt x="8460" y="639"/>
                    <a:pt x="8507" y="624"/>
                    <a:pt x="8553" y="631"/>
                  </a:cubicBezTo>
                  <a:cubicBezTo>
                    <a:pt x="8598" y="639"/>
                    <a:pt x="8638" y="668"/>
                    <a:pt x="8658" y="709"/>
                  </a:cubicBezTo>
                  <a:lnTo>
                    <a:pt x="8706" y="805"/>
                  </a:lnTo>
                  <a:lnTo>
                    <a:pt x="8454" y="795"/>
                  </a:lnTo>
                  <a:lnTo>
                    <a:pt x="8502" y="715"/>
                  </a:lnTo>
                  <a:cubicBezTo>
                    <a:pt x="8513" y="697"/>
                    <a:pt x="8528" y="681"/>
                    <a:pt x="8546" y="670"/>
                  </a:cubicBezTo>
                  <a:lnTo>
                    <a:pt x="8594" y="638"/>
                  </a:lnTo>
                  <a:lnTo>
                    <a:pt x="8558" y="671"/>
                  </a:lnTo>
                  <a:lnTo>
                    <a:pt x="8606" y="607"/>
                  </a:lnTo>
                  <a:cubicBezTo>
                    <a:pt x="8620" y="589"/>
                    <a:pt x="8637" y="575"/>
                    <a:pt x="8657" y="565"/>
                  </a:cubicBezTo>
                  <a:lnTo>
                    <a:pt x="8721" y="533"/>
                  </a:lnTo>
                  <a:cubicBezTo>
                    <a:pt x="8727" y="530"/>
                    <a:pt x="8733" y="527"/>
                    <a:pt x="8740" y="525"/>
                  </a:cubicBezTo>
                  <a:lnTo>
                    <a:pt x="8788" y="509"/>
                  </a:lnTo>
                  <a:cubicBezTo>
                    <a:pt x="8803" y="504"/>
                    <a:pt x="8818" y="501"/>
                    <a:pt x="8833" y="501"/>
                  </a:cubicBezTo>
                  <a:lnTo>
                    <a:pt x="8881" y="501"/>
                  </a:lnTo>
                  <a:cubicBezTo>
                    <a:pt x="8945" y="501"/>
                    <a:pt x="9001" y="543"/>
                    <a:pt x="9019" y="604"/>
                  </a:cubicBezTo>
                  <a:lnTo>
                    <a:pt x="9067" y="764"/>
                  </a:lnTo>
                  <a:lnTo>
                    <a:pt x="8975" y="669"/>
                  </a:lnTo>
                  <a:lnTo>
                    <a:pt x="9023" y="685"/>
                  </a:lnTo>
                  <a:cubicBezTo>
                    <a:pt x="9059" y="697"/>
                    <a:pt x="9089" y="723"/>
                    <a:pt x="9106" y="757"/>
                  </a:cubicBezTo>
                  <a:lnTo>
                    <a:pt x="9170" y="885"/>
                  </a:lnTo>
                  <a:lnTo>
                    <a:pt x="9121" y="830"/>
                  </a:lnTo>
                  <a:lnTo>
                    <a:pt x="9169" y="862"/>
                  </a:lnTo>
                  <a:lnTo>
                    <a:pt x="9217" y="894"/>
                  </a:lnTo>
                  <a:cubicBezTo>
                    <a:pt x="9231" y="903"/>
                    <a:pt x="9243" y="914"/>
                    <a:pt x="9253" y="927"/>
                  </a:cubicBezTo>
                  <a:lnTo>
                    <a:pt x="9301" y="991"/>
                  </a:lnTo>
                  <a:lnTo>
                    <a:pt x="9231" y="941"/>
                  </a:lnTo>
                  <a:lnTo>
                    <a:pt x="9279" y="957"/>
                  </a:lnTo>
                  <a:lnTo>
                    <a:pt x="9233" y="949"/>
                  </a:lnTo>
                  <a:lnTo>
                    <a:pt x="9297" y="949"/>
                  </a:lnTo>
                  <a:lnTo>
                    <a:pt x="9218" y="974"/>
                  </a:lnTo>
                  <a:lnTo>
                    <a:pt x="9266" y="942"/>
                  </a:lnTo>
                  <a:cubicBezTo>
                    <a:pt x="9303" y="917"/>
                    <a:pt x="9349" y="911"/>
                    <a:pt x="9391" y="925"/>
                  </a:cubicBezTo>
                  <a:lnTo>
                    <a:pt x="9439" y="941"/>
                  </a:lnTo>
                  <a:lnTo>
                    <a:pt x="9393" y="933"/>
                  </a:lnTo>
                  <a:lnTo>
                    <a:pt x="9441" y="933"/>
                  </a:lnTo>
                  <a:lnTo>
                    <a:pt x="9303" y="1040"/>
                  </a:lnTo>
                  <a:lnTo>
                    <a:pt x="9351" y="864"/>
                  </a:lnTo>
                  <a:cubicBezTo>
                    <a:pt x="9361" y="824"/>
                    <a:pt x="9388" y="791"/>
                    <a:pt x="9425" y="773"/>
                  </a:cubicBezTo>
                  <a:lnTo>
                    <a:pt x="9489" y="741"/>
                  </a:lnTo>
                  <a:cubicBezTo>
                    <a:pt x="9535" y="718"/>
                    <a:pt x="9590" y="721"/>
                    <a:pt x="9633" y="750"/>
                  </a:cubicBezTo>
                  <a:lnTo>
                    <a:pt x="9681" y="782"/>
                  </a:lnTo>
                  <a:lnTo>
                    <a:pt x="9729" y="814"/>
                  </a:lnTo>
                  <a:lnTo>
                    <a:pt x="9604" y="797"/>
                  </a:lnTo>
                  <a:lnTo>
                    <a:pt x="9652" y="781"/>
                  </a:lnTo>
                  <a:cubicBezTo>
                    <a:pt x="9667" y="776"/>
                    <a:pt x="9682" y="773"/>
                    <a:pt x="9697" y="773"/>
                  </a:cubicBezTo>
                  <a:lnTo>
                    <a:pt x="9761" y="773"/>
                  </a:lnTo>
                  <a:lnTo>
                    <a:pt x="9633" y="853"/>
                  </a:lnTo>
                  <a:lnTo>
                    <a:pt x="9681" y="757"/>
                  </a:lnTo>
                  <a:cubicBezTo>
                    <a:pt x="9692" y="735"/>
                    <a:pt x="9709" y="716"/>
                    <a:pt x="9730" y="702"/>
                  </a:cubicBezTo>
                  <a:lnTo>
                    <a:pt x="9778" y="670"/>
                  </a:lnTo>
                  <a:lnTo>
                    <a:pt x="9826" y="638"/>
                  </a:lnTo>
                  <a:cubicBezTo>
                    <a:pt x="9889" y="595"/>
                    <a:pt x="9975" y="610"/>
                    <a:pt x="10021" y="671"/>
                  </a:cubicBezTo>
                  <a:lnTo>
                    <a:pt x="10069" y="735"/>
                  </a:lnTo>
                  <a:lnTo>
                    <a:pt x="9988" y="682"/>
                  </a:lnTo>
                  <a:lnTo>
                    <a:pt x="10052" y="698"/>
                  </a:lnTo>
                  <a:cubicBezTo>
                    <a:pt x="10093" y="708"/>
                    <a:pt x="10127" y="735"/>
                    <a:pt x="10146" y="773"/>
                  </a:cubicBezTo>
                  <a:lnTo>
                    <a:pt x="10194" y="869"/>
                  </a:lnTo>
                  <a:lnTo>
                    <a:pt x="10181" y="847"/>
                  </a:lnTo>
                  <a:lnTo>
                    <a:pt x="10229" y="911"/>
                  </a:lnTo>
                  <a:lnTo>
                    <a:pt x="10159" y="861"/>
                  </a:lnTo>
                  <a:lnTo>
                    <a:pt x="10207" y="877"/>
                  </a:lnTo>
                  <a:lnTo>
                    <a:pt x="10060" y="912"/>
                  </a:lnTo>
                  <a:lnTo>
                    <a:pt x="10108" y="864"/>
                  </a:lnTo>
                  <a:cubicBezTo>
                    <a:pt x="10139" y="832"/>
                    <a:pt x="10184" y="817"/>
                    <a:pt x="10229" y="823"/>
                  </a:cubicBezTo>
                  <a:cubicBezTo>
                    <a:pt x="10273" y="829"/>
                    <a:pt x="10312" y="855"/>
                    <a:pt x="10334" y="894"/>
                  </a:cubicBezTo>
                  <a:lnTo>
                    <a:pt x="10398" y="1006"/>
                  </a:lnTo>
                  <a:lnTo>
                    <a:pt x="10319" y="941"/>
                  </a:lnTo>
                  <a:lnTo>
                    <a:pt x="10367" y="957"/>
                  </a:lnTo>
                  <a:lnTo>
                    <a:pt x="10193" y="1029"/>
                  </a:lnTo>
                  <a:lnTo>
                    <a:pt x="10241" y="933"/>
                  </a:lnTo>
                  <a:cubicBezTo>
                    <a:pt x="10259" y="896"/>
                    <a:pt x="10293" y="869"/>
                    <a:pt x="10333" y="858"/>
                  </a:cubicBezTo>
                  <a:cubicBezTo>
                    <a:pt x="10372" y="848"/>
                    <a:pt x="10415" y="855"/>
                    <a:pt x="10449" y="878"/>
                  </a:cubicBezTo>
                  <a:lnTo>
                    <a:pt x="10497" y="910"/>
                  </a:lnTo>
                  <a:cubicBezTo>
                    <a:pt x="10564" y="954"/>
                    <a:pt x="10581" y="1043"/>
                    <a:pt x="10537" y="1109"/>
                  </a:cubicBezTo>
                  <a:cubicBezTo>
                    <a:pt x="10493" y="1176"/>
                    <a:pt x="10404" y="1193"/>
                    <a:pt x="10338" y="1149"/>
                  </a:cubicBezTo>
                  <a:lnTo>
                    <a:pt x="10290" y="1117"/>
                  </a:lnTo>
                  <a:lnTo>
                    <a:pt x="10498" y="1062"/>
                  </a:lnTo>
                  <a:lnTo>
                    <a:pt x="10450" y="1158"/>
                  </a:lnTo>
                  <a:cubicBezTo>
                    <a:pt x="10418" y="1222"/>
                    <a:pt x="10344" y="1253"/>
                    <a:pt x="10276" y="1230"/>
                  </a:cubicBezTo>
                  <a:lnTo>
                    <a:pt x="10228" y="1214"/>
                  </a:lnTo>
                  <a:cubicBezTo>
                    <a:pt x="10194" y="1203"/>
                    <a:pt x="10166" y="1180"/>
                    <a:pt x="10148" y="1149"/>
                  </a:cubicBezTo>
                  <a:lnTo>
                    <a:pt x="10084" y="1037"/>
                  </a:lnTo>
                  <a:lnTo>
                    <a:pt x="10311" y="1067"/>
                  </a:lnTo>
                  <a:lnTo>
                    <a:pt x="10263" y="1115"/>
                  </a:lnTo>
                  <a:cubicBezTo>
                    <a:pt x="10225" y="1154"/>
                    <a:pt x="10168" y="1167"/>
                    <a:pt x="10116" y="1150"/>
                  </a:cubicBezTo>
                  <a:lnTo>
                    <a:pt x="10068" y="1134"/>
                  </a:lnTo>
                  <a:cubicBezTo>
                    <a:pt x="10040" y="1125"/>
                    <a:pt x="10016" y="1107"/>
                    <a:pt x="9998" y="1084"/>
                  </a:cubicBezTo>
                  <a:lnTo>
                    <a:pt x="9950" y="1020"/>
                  </a:lnTo>
                  <a:cubicBezTo>
                    <a:pt x="9945" y="1013"/>
                    <a:pt x="9941" y="1006"/>
                    <a:pt x="9937" y="998"/>
                  </a:cubicBezTo>
                  <a:lnTo>
                    <a:pt x="9889" y="902"/>
                  </a:lnTo>
                  <a:lnTo>
                    <a:pt x="9983" y="977"/>
                  </a:lnTo>
                  <a:lnTo>
                    <a:pt x="9919" y="961"/>
                  </a:lnTo>
                  <a:cubicBezTo>
                    <a:pt x="9886" y="953"/>
                    <a:pt x="9858" y="934"/>
                    <a:pt x="9838" y="908"/>
                  </a:cubicBezTo>
                  <a:lnTo>
                    <a:pt x="9790" y="844"/>
                  </a:lnTo>
                  <a:lnTo>
                    <a:pt x="9985" y="877"/>
                  </a:lnTo>
                  <a:lnTo>
                    <a:pt x="9937" y="909"/>
                  </a:lnTo>
                  <a:lnTo>
                    <a:pt x="9889" y="941"/>
                  </a:lnTo>
                  <a:lnTo>
                    <a:pt x="9938" y="886"/>
                  </a:lnTo>
                  <a:lnTo>
                    <a:pt x="9890" y="982"/>
                  </a:lnTo>
                  <a:cubicBezTo>
                    <a:pt x="9866" y="1031"/>
                    <a:pt x="9816" y="1061"/>
                    <a:pt x="9761" y="1061"/>
                  </a:cubicBezTo>
                  <a:lnTo>
                    <a:pt x="9697" y="1061"/>
                  </a:lnTo>
                  <a:lnTo>
                    <a:pt x="9743" y="1054"/>
                  </a:lnTo>
                  <a:lnTo>
                    <a:pt x="9695" y="1070"/>
                  </a:lnTo>
                  <a:cubicBezTo>
                    <a:pt x="9653" y="1084"/>
                    <a:pt x="9607" y="1078"/>
                    <a:pt x="9570" y="1053"/>
                  </a:cubicBezTo>
                  <a:lnTo>
                    <a:pt x="9522" y="1021"/>
                  </a:lnTo>
                  <a:lnTo>
                    <a:pt x="9474" y="989"/>
                  </a:lnTo>
                  <a:lnTo>
                    <a:pt x="9618" y="998"/>
                  </a:lnTo>
                  <a:lnTo>
                    <a:pt x="9554" y="1030"/>
                  </a:lnTo>
                  <a:lnTo>
                    <a:pt x="9628" y="939"/>
                  </a:lnTo>
                  <a:lnTo>
                    <a:pt x="9580" y="1115"/>
                  </a:lnTo>
                  <a:cubicBezTo>
                    <a:pt x="9563" y="1178"/>
                    <a:pt x="9506" y="1221"/>
                    <a:pt x="9441" y="1221"/>
                  </a:cubicBezTo>
                  <a:lnTo>
                    <a:pt x="9393" y="1221"/>
                  </a:lnTo>
                  <a:cubicBezTo>
                    <a:pt x="9378" y="1221"/>
                    <a:pt x="9363" y="1219"/>
                    <a:pt x="9348" y="1214"/>
                  </a:cubicBezTo>
                  <a:lnTo>
                    <a:pt x="9300" y="1198"/>
                  </a:lnTo>
                  <a:lnTo>
                    <a:pt x="9425" y="1181"/>
                  </a:lnTo>
                  <a:lnTo>
                    <a:pt x="9377" y="1213"/>
                  </a:lnTo>
                  <a:cubicBezTo>
                    <a:pt x="9354" y="1229"/>
                    <a:pt x="9326" y="1237"/>
                    <a:pt x="9297" y="1237"/>
                  </a:cubicBezTo>
                  <a:lnTo>
                    <a:pt x="9233" y="1237"/>
                  </a:lnTo>
                  <a:cubicBezTo>
                    <a:pt x="9218" y="1237"/>
                    <a:pt x="9203" y="1235"/>
                    <a:pt x="9188" y="1230"/>
                  </a:cubicBezTo>
                  <a:lnTo>
                    <a:pt x="9140" y="1214"/>
                  </a:lnTo>
                  <a:cubicBezTo>
                    <a:pt x="9112" y="1205"/>
                    <a:pt x="9088" y="1187"/>
                    <a:pt x="9070" y="1164"/>
                  </a:cubicBezTo>
                  <a:lnTo>
                    <a:pt x="9022" y="1100"/>
                  </a:lnTo>
                  <a:lnTo>
                    <a:pt x="9058" y="1133"/>
                  </a:lnTo>
                  <a:lnTo>
                    <a:pt x="9010" y="1101"/>
                  </a:lnTo>
                  <a:lnTo>
                    <a:pt x="8962" y="1069"/>
                  </a:lnTo>
                  <a:cubicBezTo>
                    <a:pt x="8941" y="1055"/>
                    <a:pt x="8924" y="1036"/>
                    <a:pt x="8913" y="1014"/>
                  </a:cubicBezTo>
                  <a:lnTo>
                    <a:pt x="8849" y="886"/>
                  </a:lnTo>
                  <a:lnTo>
                    <a:pt x="8932" y="958"/>
                  </a:lnTo>
                  <a:lnTo>
                    <a:pt x="8884" y="942"/>
                  </a:lnTo>
                  <a:cubicBezTo>
                    <a:pt x="8839" y="927"/>
                    <a:pt x="8805" y="892"/>
                    <a:pt x="8792" y="847"/>
                  </a:cubicBezTo>
                  <a:lnTo>
                    <a:pt x="8744" y="687"/>
                  </a:lnTo>
                  <a:lnTo>
                    <a:pt x="8881" y="789"/>
                  </a:lnTo>
                  <a:lnTo>
                    <a:pt x="8833" y="789"/>
                  </a:lnTo>
                  <a:lnTo>
                    <a:pt x="8879" y="782"/>
                  </a:lnTo>
                  <a:lnTo>
                    <a:pt x="8831" y="798"/>
                  </a:lnTo>
                  <a:lnTo>
                    <a:pt x="8850" y="790"/>
                  </a:lnTo>
                  <a:lnTo>
                    <a:pt x="8786" y="822"/>
                  </a:lnTo>
                  <a:lnTo>
                    <a:pt x="8837" y="780"/>
                  </a:lnTo>
                  <a:lnTo>
                    <a:pt x="8789" y="844"/>
                  </a:lnTo>
                  <a:cubicBezTo>
                    <a:pt x="8779" y="857"/>
                    <a:pt x="8767" y="868"/>
                    <a:pt x="8753" y="877"/>
                  </a:cubicBezTo>
                  <a:lnTo>
                    <a:pt x="8705" y="909"/>
                  </a:lnTo>
                  <a:lnTo>
                    <a:pt x="8749" y="864"/>
                  </a:lnTo>
                  <a:lnTo>
                    <a:pt x="8701" y="944"/>
                  </a:lnTo>
                  <a:cubicBezTo>
                    <a:pt x="8674" y="989"/>
                    <a:pt x="8624" y="1015"/>
                    <a:pt x="8572" y="1013"/>
                  </a:cubicBezTo>
                  <a:cubicBezTo>
                    <a:pt x="8519" y="1011"/>
                    <a:pt x="8472" y="981"/>
                    <a:pt x="8449" y="934"/>
                  </a:cubicBezTo>
                  <a:lnTo>
                    <a:pt x="8401" y="838"/>
                  </a:lnTo>
                  <a:lnTo>
                    <a:pt x="8631" y="875"/>
                  </a:lnTo>
                  <a:lnTo>
                    <a:pt x="8567" y="939"/>
                  </a:lnTo>
                  <a:cubicBezTo>
                    <a:pt x="8536" y="971"/>
                    <a:pt x="8492" y="986"/>
                    <a:pt x="8448" y="980"/>
                  </a:cubicBezTo>
                  <a:cubicBezTo>
                    <a:pt x="8404" y="975"/>
                    <a:pt x="8365" y="950"/>
                    <a:pt x="8342" y="912"/>
                  </a:cubicBezTo>
                  <a:lnTo>
                    <a:pt x="8294" y="832"/>
                  </a:lnTo>
                  <a:lnTo>
                    <a:pt x="8546" y="822"/>
                  </a:lnTo>
                  <a:lnTo>
                    <a:pt x="8498" y="918"/>
                  </a:lnTo>
                  <a:cubicBezTo>
                    <a:pt x="8466" y="982"/>
                    <a:pt x="8392" y="1013"/>
                    <a:pt x="8324" y="990"/>
                  </a:cubicBezTo>
                  <a:lnTo>
                    <a:pt x="8276" y="974"/>
                  </a:lnTo>
                  <a:lnTo>
                    <a:pt x="8423" y="939"/>
                  </a:lnTo>
                  <a:lnTo>
                    <a:pt x="8375" y="987"/>
                  </a:lnTo>
                  <a:lnTo>
                    <a:pt x="8411" y="928"/>
                  </a:lnTo>
                  <a:lnTo>
                    <a:pt x="8347" y="1136"/>
                  </a:lnTo>
                  <a:cubicBezTo>
                    <a:pt x="8328" y="1196"/>
                    <a:pt x="8272" y="1238"/>
                    <a:pt x="8209" y="1237"/>
                  </a:cubicBezTo>
                  <a:cubicBezTo>
                    <a:pt x="8146" y="1237"/>
                    <a:pt x="8090" y="1196"/>
                    <a:pt x="8072" y="1135"/>
                  </a:cubicBezTo>
                  <a:lnTo>
                    <a:pt x="8024" y="975"/>
                  </a:lnTo>
                  <a:lnTo>
                    <a:pt x="8241" y="1053"/>
                  </a:lnTo>
                  <a:lnTo>
                    <a:pt x="8193" y="1085"/>
                  </a:lnTo>
                  <a:cubicBezTo>
                    <a:pt x="8170" y="1101"/>
                    <a:pt x="8142" y="1109"/>
                    <a:pt x="8113" y="1109"/>
                  </a:cubicBezTo>
                  <a:lnTo>
                    <a:pt x="8065" y="1109"/>
                  </a:lnTo>
                  <a:lnTo>
                    <a:pt x="8111" y="1102"/>
                  </a:lnTo>
                  <a:lnTo>
                    <a:pt x="8063" y="1118"/>
                  </a:lnTo>
                  <a:cubicBezTo>
                    <a:pt x="8037" y="1127"/>
                    <a:pt x="8009" y="1128"/>
                    <a:pt x="7983" y="1121"/>
                  </a:cubicBezTo>
                  <a:lnTo>
                    <a:pt x="7919" y="1105"/>
                  </a:lnTo>
                  <a:cubicBezTo>
                    <a:pt x="7881" y="1096"/>
                    <a:pt x="7850" y="1072"/>
                    <a:pt x="7830" y="1040"/>
                  </a:cubicBezTo>
                  <a:lnTo>
                    <a:pt x="7782" y="960"/>
                  </a:lnTo>
                  <a:lnTo>
                    <a:pt x="7860" y="1022"/>
                  </a:lnTo>
                  <a:lnTo>
                    <a:pt x="7812" y="1006"/>
                  </a:lnTo>
                  <a:cubicBezTo>
                    <a:pt x="7776" y="994"/>
                    <a:pt x="7746" y="968"/>
                    <a:pt x="7729" y="934"/>
                  </a:cubicBezTo>
                  <a:lnTo>
                    <a:pt x="7686" y="848"/>
                  </a:lnTo>
                  <a:lnTo>
                    <a:pt x="7638" y="768"/>
                  </a:lnTo>
                  <a:lnTo>
                    <a:pt x="7796" y="833"/>
                  </a:lnTo>
                  <a:lnTo>
                    <a:pt x="7732" y="849"/>
                  </a:lnTo>
                  <a:cubicBezTo>
                    <a:pt x="7721" y="852"/>
                    <a:pt x="7709" y="853"/>
                    <a:pt x="7697" y="853"/>
                  </a:cubicBezTo>
                  <a:lnTo>
                    <a:pt x="7649" y="853"/>
                  </a:lnTo>
                  <a:cubicBezTo>
                    <a:pt x="7604" y="853"/>
                    <a:pt x="7561" y="832"/>
                    <a:pt x="7534" y="796"/>
                  </a:cubicBezTo>
                  <a:lnTo>
                    <a:pt x="7486" y="732"/>
                  </a:lnTo>
                  <a:cubicBezTo>
                    <a:pt x="7481" y="725"/>
                    <a:pt x="7477" y="718"/>
                    <a:pt x="7473" y="710"/>
                  </a:cubicBezTo>
                  <a:lnTo>
                    <a:pt x="7418" y="599"/>
                  </a:lnTo>
                  <a:lnTo>
                    <a:pt x="7354" y="423"/>
                  </a:lnTo>
                  <a:lnTo>
                    <a:pt x="7535" y="510"/>
                  </a:lnTo>
                  <a:lnTo>
                    <a:pt x="7487" y="526"/>
                  </a:lnTo>
                  <a:cubicBezTo>
                    <a:pt x="7457" y="536"/>
                    <a:pt x="7425" y="536"/>
                    <a:pt x="7396" y="526"/>
                  </a:cubicBezTo>
                  <a:lnTo>
                    <a:pt x="7348" y="510"/>
                  </a:lnTo>
                  <a:cubicBezTo>
                    <a:pt x="7327" y="503"/>
                    <a:pt x="7307" y="491"/>
                    <a:pt x="7292" y="475"/>
                  </a:cubicBezTo>
                  <a:lnTo>
                    <a:pt x="7244" y="427"/>
                  </a:lnTo>
                  <a:lnTo>
                    <a:pt x="7447" y="427"/>
                  </a:lnTo>
                  <a:lnTo>
                    <a:pt x="7399" y="475"/>
                  </a:lnTo>
                  <a:lnTo>
                    <a:pt x="7426" y="438"/>
                  </a:lnTo>
                  <a:lnTo>
                    <a:pt x="7362" y="566"/>
                  </a:lnTo>
                  <a:lnTo>
                    <a:pt x="7375" y="528"/>
                  </a:lnTo>
                  <a:lnTo>
                    <a:pt x="7327" y="784"/>
                  </a:lnTo>
                  <a:cubicBezTo>
                    <a:pt x="7318" y="832"/>
                    <a:pt x="7286" y="871"/>
                    <a:pt x="7241" y="890"/>
                  </a:cubicBezTo>
                  <a:cubicBezTo>
                    <a:pt x="7197" y="909"/>
                    <a:pt x="7146" y="904"/>
                    <a:pt x="7106" y="877"/>
                  </a:cubicBezTo>
                  <a:lnTo>
                    <a:pt x="7058" y="845"/>
                  </a:lnTo>
                  <a:lnTo>
                    <a:pt x="7092" y="862"/>
                  </a:lnTo>
                  <a:lnTo>
                    <a:pt x="7044" y="846"/>
                  </a:lnTo>
                  <a:lnTo>
                    <a:pt x="6996" y="830"/>
                  </a:lnTo>
                  <a:lnTo>
                    <a:pt x="7178" y="739"/>
                  </a:lnTo>
                  <a:lnTo>
                    <a:pt x="7114" y="931"/>
                  </a:lnTo>
                  <a:cubicBezTo>
                    <a:pt x="7098" y="978"/>
                    <a:pt x="7059" y="1014"/>
                    <a:pt x="7011" y="1026"/>
                  </a:cubicBezTo>
                  <a:cubicBezTo>
                    <a:pt x="6962" y="1037"/>
                    <a:pt x="6911" y="1023"/>
                    <a:pt x="6876" y="987"/>
                  </a:cubicBezTo>
                  <a:lnTo>
                    <a:pt x="6828" y="939"/>
                  </a:lnTo>
                  <a:lnTo>
                    <a:pt x="6780" y="891"/>
                  </a:lnTo>
                  <a:cubicBezTo>
                    <a:pt x="6756" y="867"/>
                    <a:pt x="6741" y="836"/>
                    <a:pt x="6738" y="802"/>
                  </a:cubicBezTo>
                  <a:lnTo>
                    <a:pt x="6690" y="258"/>
                  </a:lnTo>
                  <a:lnTo>
                    <a:pt x="6879" y="382"/>
                  </a:lnTo>
                  <a:lnTo>
                    <a:pt x="6831" y="398"/>
                  </a:lnTo>
                  <a:lnTo>
                    <a:pt x="6926" y="293"/>
                  </a:lnTo>
                  <a:lnTo>
                    <a:pt x="6862" y="581"/>
                  </a:lnTo>
                  <a:cubicBezTo>
                    <a:pt x="6859" y="592"/>
                    <a:pt x="6856" y="603"/>
                    <a:pt x="6850" y="614"/>
                  </a:cubicBezTo>
                  <a:lnTo>
                    <a:pt x="6808" y="696"/>
                  </a:lnTo>
                  <a:lnTo>
                    <a:pt x="6760" y="824"/>
                  </a:lnTo>
                  <a:cubicBezTo>
                    <a:pt x="6738" y="883"/>
                    <a:pt x="6680" y="921"/>
                    <a:pt x="6617" y="917"/>
                  </a:cubicBezTo>
                  <a:cubicBezTo>
                    <a:pt x="6554" y="914"/>
                    <a:pt x="6501" y="870"/>
                    <a:pt x="6486" y="808"/>
                  </a:cubicBezTo>
                  <a:lnTo>
                    <a:pt x="6438" y="616"/>
                  </a:lnTo>
                  <a:lnTo>
                    <a:pt x="6577" y="725"/>
                  </a:lnTo>
                  <a:lnTo>
                    <a:pt x="6529" y="725"/>
                  </a:lnTo>
                  <a:lnTo>
                    <a:pt x="6661" y="640"/>
                  </a:lnTo>
                  <a:lnTo>
                    <a:pt x="6597" y="784"/>
                  </a:lnTo>
                  <a:cubicBezTo>
                    <a:pt x="6571" y="842"/>
                    <a:pt x="6510" y="876"/>
                    <a:pt x="6447" y="868"/>
                  </a:cubicBezTo>
                  <a:cubicBezTo>
                    <a:pt x="6384" y="860"/>
                    <a:pt x="6334" y="812"/>
                    <a:pt x="6323" y="749"/>
                  </a:cubicBezTo>
                  <a:lnTo>
                    <a:pt x="6275" y="461"/>
                  </a:lnTo>
                  <a:lnTo>
                    <a:pt x="6556" y="475"/>
                  </a:lnTo>
                  <a:lnTo>
                    <a:pt x="6508" y="651"/>
                  </a:lnTo>
                  <a:cubicBezTo>
                    <a:pt x="6499" y="685"/>
                    <a:pt x="6478" y="714"/>
                    <a:pt x="6449" y="733"/>
                  </a:cubicBezTo>
                  <a:lnTo>
                    <a:pt x="6401" y="765"/>
                  </a:lnTo>
                  <a:lnTo>
                    <a:pt x="6437" y="732"/>
                  </a:lnTo>
                  <a:lnTo>
                    <a:pt x="6389" y="796"/>
                  </a:lnTo>
                  <a:cubicBezTo>
                    <a:pt x="6361" y="833"/>
                    <a:pt x="6316" y="855"/>
                    <a:pt x="6269" y="853"/>
                  </a:cubicBezTo>
                  <a:cubicBezTo>
                    <a:pt x="6223" y="852"/>
                    <a:pt x="6180" y="828"/>
                    <a:pt x="6154" y="789"/>
                  </a:cubicBezTo>
                  <a:lnTo>
                    <a:pt x="6086" y="688"/>
                  </a:lnTo>
                  <a:lnTo>
                    <a:pt x="6038" y="608"/>
                  </a:lnTo>
                  <a:cubicBezTo>
                    <a:pt x="6033" y="600"/>
                    <a:pt x="6030" y="592"/>
                    <a:pt x="6027" y="584"/>
                  </a:cubicBezTo>
                  <a:lnTo>
                    <a:pt x="5979" y="456"/>
                  </a:lnTo>
                  <a:lnTo>
                    <a:pt x="6237" y="480"/>
                  </a:lnTo>
                  <a:lnTo>
                    <a:pt x="6189" y="560"/>
                  </a:lnTo>
                  <a:lnTo>
                    <a:pt x="6141" y="640"/>
                  </a:lnTo>
                  <a:cubicBezTo>
                    <a:pt x="6113" y="686"/>
                    <a:pt x="6062" y="712"/>
                    <a:pt x="6009" y="709"/>
                  </a:cubicBezTo>
                  <a:cubicBezTo>
                    <a:pt x="5955" y="706"/>
                    <a:pt x="5908" y="673"/>
                    <a:pt x="5886" y="624"/>
                  </a:cubicBezTo>
                  <a:lnTo>
                    <a:pt x="5822" y="480"/>
                  </a:lnTo>
                  <a:lnTo>
                    <a:pt x="6033" y="541"/>
                  </a:lnTo>
                  <a:lnTo>
                    <a:pt x="5985" y="573"/>
                  </a:lnTo>
                  <a:cubicBezTo>
                    <a:pt x="5946" y="600"/>
                    <a:pt x="5896" y="605"/>
                    <a:pt x="5852" y="587"/>
                  </a:cubicBezTo>
                  <a:cubicBezTo>
                    <a:pt x="5808" y="570"/>
                    <a:pt x="5776" y="532"/>
                    <a:pt x="5765" y="486"/>
                  </a:cubicBezTo>
                  <a:lnTo>
                    <a:pt x="5717" y="278"/>
                  </a:lnTo>
                  <a:lnTo>
                    <a:pt x="5903" y="382"/>
                  </a:lnTo>
                  <a:lnTo>
                    <a:pt x="5855" y="398"/>
                  </a:lnTo>
                  <a:lnTo>
                    <a:pt x="5941" y="320"/>
                  </a:lnTo>
                  <a:lnTo>
                    <a:pt x="5869" y="480"/>
                  </a:lnTo>
                  <a:lnTo>
                    <a:pt x="5821" y="560"/>
                  </a:lnTo>
                  <a:cubicBezTo>
                    <a:pt x="5803" y="589"/>
                    <a:pt x="5776" y="611"/>
                    <a:pt x="5743" y="622"/>
                  </a:cubicBezTo>
                  <a:lnTo>
                    <a:pt x="5695" y="638"/>
                  </a:lnTo>
                  <a:lnTo>
                    <a:pt x="5790" y="532"/>
                  </a:lnTo>
                  <a:lnTo>
                    <a:pt x="5742" y="756"/>
                  </a:lnTo>
                  <a:cubicBezTo>
                    <a:pt x="5738" y="776"/>
                    <a:pt x="5729" y="795"/>
                    <a:pt x="5717" y="812"/>
                  </a:cubicBezTo>
                  <a:lnTo>
                    <a:pt x="5669" y="876"/>
                  </a:lnTo>
                  <a:cubicBezTo>
                    <a:pt x="5649" y="902"/>
                    <a:pt x="5620" y="921"/>
                    <a:pt x="5588" y="929"/>
                  </a:cubicBezTo>
                  <a:lnTo>
                    <a:pt x="5524" y="945"/>
                  </a:lnTo>
                  <a:cubicBezTo>
                    <a:pt x="5485" y="955"/>
                    <a:pt x="5443" y="948"/>
                    <a:pt x="5410" y="925"/>
                  </a:cubicBezTo>
                  <a:lnTo>
                    <a:pt x="5362" y="893"/>
                  </a:lnTo>
                  <a:lnTo>
                    <a:pt x="5396" y="910"/>
                  </a:lnTo>
                  <a:lnTo>
                    <a:pt x="5348" y="894"/>
                  </a:lnTo>
                  <a:cubicBezTo>
                    <a:pt x="5305" y="880"/>
                    <a:pt x="5271" y="846"/>
                    <a:pt x="5257" y="803"/>
                  </a:cubicBezTo>
                  <a:lnTo>
                    <a:pt x="5209" y="659"/>
                  </a:lnTo>
                  <a:lnTo>
                    <a:pt x="5474" y="678"/>
                  </a:lnTo>
                  <a:lnTo>
                    <a:pt x="5426" y="774"/>
                  </a:lnTo>
                  <a:cubicBezTo>
                    <a:pt x="5391" y="845"/>
                    <a:pt x="5304" y="874"/>
                    <a:pt x="5233" y="838"/>
                  </a:cubicBezTo>
                  <a:lnTo>
                    <a:pt x="5169" y="806"/>
                  </a:lnTo>
                  <a:lnTo>
                    <a:pt x="5233" y="821"/>
                  </a:lnTo>
                  <a:lnTo>
                    <a:pt x="5185" y="821"/>
                  </a:lnTo>
                  <a:cubicBezTo>
                    <a:pt x="5140" y="821"/>
                    <a:pt x="5097" y="800"/>
                    <a:pt x="5070" y="764"/>
                  </a:cubicBezTo>
                  <a:lnTo>
                    <a:pt x="5022" y="700"/>
                  </a:lnTo>
                  <a:lnTo>
                    <a:pt x="5092" y="750"/>
                  </a:lnTo>
                  <a:lnTo>
                    <a:pt x="5044" y="734"/>
                  </a:lnTo>
                  <a:lnTo>
                    <a:pt x="5089" y="741"/>
                  </a:lnTo>
                  <a:lnTo>
                    <a:pt x="5041" y="741"/>
                  </a:lnTo>
                  <a:lnTo>
                    <a:pt x="5143" y="699"/>
                  </a:lnTo>
                  <a:lnTo>
                    <a:pt x="5079" y="763"/>
                  </a:lnTo>
                  <a:cubicBezTo>
                    <a:pt x="5031" y="812"/>
                    <a:pt x="4955" y="819"/>
                    <a:pt x="4898" y="781"/>
                  </a:cubicBezTo>
                  <a:lnTo>
                    <a:pt x="4850" y="749"/>
                  </a:lnTo>
                  <a:lnTo>
                    <a:pt x="5053" y="704"/>
                  </a:lnTo>
                  <a:lnTo>
                    <a:pt x="4997" y="796"/>
                  </a:lnTo>
                  <a:lnTo>
                    <a:pt x="4949" y="860"/>
                  </a:lnTo>
                  <a:cubicBezTo>
                    <a:pt x="4939" y="873"/>
                    <a:pt x="4927" y="884"/>
                    <a:pt x="4913" y="893"/>
                  </a:cubicBezTo>
                  <a:lnTo>
                    <a:pt x="4872" y="921"/>
                  </a:lnTo>
                  <a:lnTo>
                    <a:pt x="4808" y="969"/>
                  </a:lnTo>
                  <a:cubicBezTo>
                    <a:pt x="4774" y="994"/>
                    <a:pt x="4730" y="1003"/>
                    <a:pt x="4688" y="994"/>
                  </a:cubicBezTo>
                  <a:cubicBezTo>
                    <a:pt x="4647" y="984"/>
                    <a:pt x="4612" y="956"/>
                    <a:pt x="4593" y="918"/>
                  </a:cubicBezTo>
                  <a:lnTo>
                    <a:pt x="4545" y="822"/>
                  </a:lnTo>
                  <a:lnTo>
                    <a:pt x="4719" y="894"/>
                  </a:lnTo>
                  <a:lnTo>
                    <a:pt x="4671" y="910"/>
                  </a:lnTo>
                  <a:cubicBezTo>
                    <a:pt x="4619" y="927"/>
                    <a:pt x="4562" y="914"/>
                    <a:pt x="4524" y="875"/>
                  </a:cubicBezTo>
                  <a:lnTo>
                    <a:pt x="4476" y="827"/>
                  </a:lnTo>
                  <a:lnTo>
                    <a:pt x="4679" y="827"/>
                  </a:lnTo>
                  <a:lnTo>
                    <a:pt x="4631" y="875"/>
                  </a:lnTo>
                  <a:cubicBezTo>
                    <a:pt x="4613" y="894"/>
                    <a:pt x="4590" y="907"/>
                    <a:pt x="4564" y="913"/>
                  </a:cubicBezTo>
                  <a:lnTo>
                    <a:pt x="4500" y="929"/>
                  </a:lnTo>
                  <a:lnTo>
                    <a:pt x="4545" y="909"/>
                  </a:lnTo>
                  <a:lnTo>
                    <a:pt x="4497" y="941"/>
                  </a:lnTo>
                  <a:lnTo>
                    <a:pt x="4533" y="908"/>
                  </a:lnTo>
                  <a:lnTo>
                    <a:pt x="4485" y="972"/>
                  </a:lnTo>
                  <a:lnTo>
                    <a:pt x="4502" y="942"/>
                  </a:lnTo>
                  <a:lnTo>
                    <a:pt x="4454" y="1054"/>
                  </a:lnTo>
                  <a:cubicBezTo>
                    <a:pt x="4449" y="1065"/>
                    <a:pt x="4444" y="1075"/>
                    <a:pt x="4437" y="1084"/>
                  </a:cubicBezTo>
                  <a:lnTo>
                    <a:pt x="4389" y="1148"/>
                  </a:lnTo>
                  <a:cubicBezTo>
                    <a:pt x="4341" y="1211"/>
                    <a:pt x="4251" y="1224"/>
                    <a:pt x="4187" y="1177"/>
                  </a:cubicBezTo>
                  <a:lnTo>
                    <a:pt x="4123" y="1129"/>
                  </a:lnTo>
                  <a:lnTo>
                    <a:pt x="4289" y="1133"/>
                  </a:lnTo>
                  <a:lnTo>
                    <a:pt x="4241" y="1165"/>
                  </a:lnTo>
                  <a:cubicBezTo>
                    <a:pt x="4207" y="1188"/>
                    <a:pt x="4164" y="1195"/>
                    <a:pt x="4125" y="1185"/>
                  </a:cubicBezTo>
                  <a:cubicBezTo>
                    <a:pt x="4085" y="1174"/>
                    <a:pt x="4051" y="1147"/>
                    <a:pt x="4033" y="1110"/>
                  </a:cubicBezTo>
                  <a:lnTo>
                    <a:pt x="3985" y="1014"/>
                  </a:lnTo>
                  <a:lnTo>
                    <a:pt x="3937" y="918"/>
                  </a:lnTo>
                  <a:lnTo>
                    <a:pt x="3979" y="969"/>
                  </a:lnTo>
                  <a:lnTo>
                    <a:pt x="3915" y="921"/>
                  </a:lnTo>
                  <a:cubicBezTo>
                    <a:pt x="3900" y="909"/>
                    <a:pt x="3888" y="896"/>
                    <a:pt x="3878" y="880"/>
                  </a:cubicBezTo>
                  <a:lnTo>
                    <a:pt x="3830" y="800"/>
                  </a:lnTo>
                  <a:lnTo>
                    <a:pt x="4082" y="790"/>
                  </a:lnTo>
                  <a:lnTo>
                    <a:pt x="4034" y="886"/>
                  </a:lnTo>
                  <a:cubicBezTo>
                    <a:pt x="4012" y="931"/>
                    <a:pt x="3968" y="960"/>
                    <a:pt x="3918" y="965"/>
                  </a:cubicBezTo>
                  <a:cubicBezTo>
                    <a:pt x="3869" y="969"/>
                    <a:pt x="3820" y="948"/>
                    <a:pt x="3790" y="908"/>
                  </a:cubicBezTo>
                  <a:lnTo>
                    <a:pt x="3742" y="844"/>
                  </a:lnTo>
                  <a:lnTo>
                    <a:pt x="3973" y="844"/>
                  </a:lnTo>
                  <a:lnTo>
                    <a:pt x="3925" y="908"/>
                  </a:lnTo>
                  <a:cubicBezTo>
                    <a:pt x="3898" y="943"/>
                    <a:pt x="3856" y="965"/>
                    <a:pt x="3812" y="965"/>
                  </a:cubicBezTo>
                  <a:cubicBezTo>
                    <a:pt x="3767" y="966"/>
                    <a:pt x="3725" y="946"/>
                    <a:pt x="3697" y="911"/>
                  </a:cubicBezTo>
                  <a:lnTo>
                    <a:pt x="3633" y="831"/>
                  </a:lnTo>
                  <a:lnTo>
                    <a:pt x="3861" y="828"/>
                  </a:lnTo>
                  <a:lnTo>
                    <a:pt x="3813" y="892"/>
                  </a:lnTo>
                  <a:cubicBezTo>
                    <a:pt x="3775" y="941"/>
                    <a:pt x="3711" y="962"/>
                    <a:pt x="3652" y="942"/>
                  </a:cubicBezTo>
                  <a:lnTo>
                    <a:pt x="3604" y="926"/>
                  </a:lnTo>
                  <a:lnTo>
                    <a:pt x="3649" y="933"/>
                  </a:lnTo>
                  <a:lnTo>
                    <a:pt x="3601" y="933"/>
                  </a:lnTo>
                  <a:lnTo>
                    <a:pt x="3681" y="909"/>
                  </a:lnTo>
                  <a:lnTo>
                    <a:pt x="3633" y="941"/>
                  </a:lnTo>
                  <a:lnTo>
                    <a:pt x="3673" y="901"/>
                  </a:lnTo>
                  <a:lnTo>
                    <a:pt x="3609" y="997"/>
                  </a:lnTo>
                  <a:cubicBezTo>
                    <a:pt x="3579" y="1043"/>
                    <a:pt x="3525" y="1067"/>
                    <a:pt x="3470" y="1060"/>
                  </a:cubicBezTo>
                  <a:cubicBezTo>
                    <a:pt x="3416" y="1053"/>
                    <a:pt x="3370" y="1015"/>
                    <a:pt x="3353" y="963"/>
                  </a:cubicBezTo>
                  <a:lnTo>
                    <a:pt x="3305" y="819"/>
                  </a:lnTo>
                  <a:lnTo>
                    <a:pt x="3318" y="848"/>
                  </a:lnTo>
                  <a:lnTo>
                    <a:pt x="3270" y="768"/>
                  </a:lnTo>
                  <a:lnTo>
                    <a:pt x="3222" y="688"/>
                  </a:lnTo>
                  <a:lnTo>
                    <a:pt x="3480" y="664"/>
                  </a:lnTo>
                  <a:lnTo>
                    <a:pt x="3426" y="806"/>
                  </a:lnTo>
                  <a:lnTo>
                    <a:pt x="3362" y="934"/>
                  </a:lnTo>
                  <a:cubicBezTo>
                    <a:pt x="3344" y="971"/>
                    <a:pt x="3310" y="998"/>
                    <a:pt x="3270" y="1009"/>
                  </a:cubicBezTo>
                  <a:cubicBezTo>
                    <a:pt x="3231" y="1019"/>
                    <a:pt x="3188" y="1012"/>
                    <a:pt x="3154" y="989"/>
                  </a:cubicBezTo>
                  <a:lnTo>
                    <a:pt x="3106" y="957"/>
                  </a:lnTo>
                  <a:lnTo>
                    <a:pt x="3309" y="912"/>
                  </a:lnTo>
                  <a:lnTo>
                    <a:pt x="3261" y="992"/>
                  </a:lnTo>
                  <a:lnTo>
                    <a:pt x="3272" y="968"/>
                  </a:lnTo>
                  <a:lnTo>
                    <a:pt x="3224" y="1096"/>
                  </a:lnTo>
                  <a:cubicBezTo>
                    <a:pt x="3203" y="1154"/>
                    <a:pt x="3146" y="1191"/>
                    <a:pt x="3085" y="1189"/>
                  </a:cubicBezTo>
                  <a:cubicBezTo>
                    <a:pt x="3023" y="1187"/>
                    <a:pt x="2969" y="1146"/>
                    <a:pt x="2952" y="1087"/>
                  </a:cubicBezTo>
                  <a:lnTo>
                    <a:pt x="2904" y="927"/>
                  </a:lnTo>
                  <a:cubicBezTo>
                    <a:pt x="2901" y="918"/>
                    <a:pt x="2899" y="909"/>
                    <a:pt x="2898" y="900"/>
                  </a:cubicBezTo>
                  <a:lnTo>
                    <a:pt x="2834" y="260"/>
                  </a:lnTo>
                  <a:lnTo>
                    <a:pt x="2849" y="310"/>
                  </a:lnTo>
                  <a:lnTo>
                    <a:pt x="2801" y="214"/>
                  </a:lnTo>
                  <a:lnTo>
                    <a:pt x="3069" y="184"/>
                  </a:lnTo>
                  <a:lnTo>
                    <a:pt x="3021" y="376"/>
                  </a:lnTo>
                  <a:cubicBezTo>
                    <a:pt x="3007" y="433"/>
                    <a:pt x="2960" y="475"/>
                    <a:pt x="2903" y="484"/>
                  </a:cubicBezTo>
                  <a:cubicBezTo>
                    <a:pt x="2845" y="492"/>
                    <a:pt x="2788" y="465"/>
                    <a:pt x="2758" y="416"/>
                  </a:cubicBezTo>
                  <a:lnTo>
                    <a:pt x="2710" y="336"/>
                  </a:lnTo>
                  <a:lnTo>
                    <a:pt x="2977" y="278"/>
                  </a:lnTo>
                  <a:lnTo>
                    <a:pt x="2929" y="694"/>
                  </a:lnTo>
                  <a:cubicBezTo>
                    <a:pt x="2924" y="733"/>
                    <a:pt x="2904" y="769"/>
                    <a:pt x="2872" y="793"/>
                  </a:cubicBezTo>
                  <a:lnTo>
                    <a:pt x="2808" y="841"/>
                  </a:lnTo>
                  <a:lnTo>
                    <a:pt x="2865" y="741"/>
                  </a:lnTo>
                  <a:lnTo>
                    <a:pt x="2817" y="1173"/>
                  </a:lnTo>
                  <a:cubicBezTo>
                    <a:pt x="2809" y="1241"/>
                    <a:pt x="2755" y="1295"/>
                    <a:pt x="2686" y="1301"/>
                  </a:cubicBezTo>
                  <a:cubicBezTo>
                    <a:pt x="2618" y="1307"/>
                    <a:pt x="2555" y="1264"/>
                    <a:pt x="2536" y="1199"/>
                  </a:cubicBezTo>
                  <a:lnTo>
                    <a:pt x="2488" y="1039"/>
                  </a:lnTo>
                  <a:cubicBezTo>
                    <a:pt x="2485" y="1031"/>
                    <a:pt x="2484" y="1024"/>
                    <a:pt x="2483" y="1016"/>
                  </a:cubicBezTo>
                  <a:lnTo>
                    <a:pt x="2435" y="648"/>
                  </a:lnTo>
                  <a:lnTo>
                    <a:pt x="2701" y="704"/>
                  </a:lnTo>
                  <a:lnTo>
                    <a:pt x="2653" y="784"/>
                  </a:lnTo>
                  <a:cubicBezTo>
                    <a:pt x="2627" y="827"/>
                    <a:pt x="2580" y="853"/>
                    <a:pt x="2529" y="853"/>
                  </a:cubicBezTo>
                  <a:lnTo>
                    <a:pt x="2465" y="853"/>
                  </a:lnTo>
                  <a:cubicBezTo>
                    <a:pt x="2427" y="853"/>
                    <a:pt x="2391" y="838"/>
                    <a:pt x="2364" y="811"/>
                  </a:cubicBezTo>
                  <a:lnTo>
                    <a:pt x="2316" y="763"/>
                  </a:lnTo>
                  <a:lnTo>
                    <a:pt x="2519" y="763"/>
                  </a:lnTo>
                  <a:lnTo>
                    <a:pt x="2471" y="811"/>
                  </a:lnTo>
                  <a:lnTo>
                    <a:pt x="2498" y="774"/>
                  </a:lnTo>
                  <a:lnTo>
                    <a:pt x="2450" y="870"/>
                  </a:lnTo>
                  <a:cubicBezTo>
                    <a:pt x="2428" y="915"/>
                    <a:pt x="2384" y="944"/>
                    <a:pt x="2334" y="949"/>
                  </a:cubicBezTo>
                  <a:cubicBezTo>
                    <a:pt x="2285" y="953"/>
                    <a:pt x="2236" y="932"/>
                    <a:pt x="2206" y="892"/>
                  </a:cubicBezTo>
                  <a:lnTo>
                    <a:pt x="2158" y="828"/>
                  </a:lnTo>
                  <a:cubicBezTo>
                    <a:pt x="2153" y="821"/>
                    <a:pt x="2149" y="814"/>
                    <a:pt x="2145" y="806"/>
                  </a:cubicBezTo>
                  <a:lnTo>
                    <a:pt x="2081" y="678"/>
                  </a:lnTo>
                  <a:lnTo>
                    <a:pt x="2289" y="733"/>
                  </a:lnTo>
                  <a:lnTo>
                    <a:pt x="2241" y="765"/>
                  </a:lnTo>
                  <a:lnTo>
                    <a:pt x="2193" y="797"/>
                  </a:lnTo>
                  <a:cubicBezTo>
                    <a:pt x="2130" y="840"/>
                    <a:pt x="2044" y="825"/>
                    <a:pt x="1998" y="764"/>
                  </a:cubicBezTo>
                  <a:lnTo>
                    <a:pt x="1950" y="700"/>
                  </a:lnTo>
                  <a:lnTo>
                    <a:pt x="2190" y="685"/>
                  </a:lnTo>
                  <a:lnTo>
                    <a:pt x="2126" y="797"/>
                  </a:lnTo>
                  <a:cubicBezTo>
                    <a:pt x="2097" y="848"/>
                    <a:pt x="2040" y="876"/>
                    <a:pt x="1982" y="868"/>
                  </a:cubicBezTo>
                  <a:cubicBezTo>
                    <a:pt x="1924" y="860"/>
                    <a:pt x="1876" y="817"/>
                    <a:pt x="1862" y="760"/>
                  </a:cubicBezTo>
                  <a:lnTo>
                    <a:pt x="1814" y="568"/>
                  </a:lnTo>
                  <a:lnTo>
                    <a:pt x="2082" y="598"/>
                  </a:lnTo>
                  <a:lnTo>
                    <a:pt x="2034" y="694"/>
                  </a:lnTo>
                  <a:cubicBezTo>
                    <a:pt x="2016" y="731"/>
                    <a:pt x="1982" y="758"/>
                    <a:pt x="1942" y="769"/>
                  </a:cubicBezTo>
                  <a:cubicBezTo>
                    <a:pt x="1903" y="779"/>
                    <a:pt x="1860" y="772"/>
                    <a:pt x="1826" y="749"/>
                  </a:cubicBezTo>
                  <a:lnTo>
                    <a:pt x="1778" y="717"/>
                  </a:lnTo>
                  <a:lnTo>
                    <a:pt x="1959" y="699"/>
                  </a:lnTo>
                  <a:lnTo>
                    <a:pt x="1911" y="747"/>
                  </a:lnTo>
                  <a:cubicBezTo>
                    <a:pt x="1867" y="791"/>
                    <a:pt x="1801" y="802"/>
                    <a:pt x="1745" y="774"/>
                  </a:cubicBezTo>
                  <a:lnTo>
                    <a:pt x="1681" y="742"/>
                  </a:lnTo>
                  <a:lnTo>
                    <a:pt x="1791" y="750"/>
                  </a:lnTo>
                  <a:lnTo>
                    <a:pt x="1743" y="766"/>
                  </a:lnTo>
                  <a:lnTo>
                    <a:pt x="1813" y="716"/>
                  </a:lnTo>
                  <a:lnTo>
                    <a:pt x="1765" y="780"/>
                  </a:lnTo>
                  <a:cubicBezTo>
                    <a:pt x="1755" y="793"/>
                    <a:pt x="1743" y="804"/>
                    <a:pt x="1729" y="813"/>
                  </a:cubicBezTo>
                  <a:lnTo>
                    <a:pt x="1681" y="845"/>
                  </a:lnTo>
                  <a:cubicBezTo>
                    <a:pt x="1633" y="878"/>
                    <a:pt x="1570" y="878"/>
                    <a:pt x="1522" y="845"/>
                  </a:cubicBezTo>
                  <a:lnTo>
                    <a:pt x="1474" y="813"/>
                  </a:lnTo>
                  <a:cubicBezTo>
                    <a:pt x="1466" y="808"/>
                    <a:pt x="1458" y="802"/>
                    <a:pt x="1452" y="795"/>
                  </a:cubicBezTo>
                  <a:lnTo>
                    <a:pt x="1388" y="731"/>
                  </a:lnTo>
                  <a:lnTo>
                    <a:pt x="1410" y="749"/>
                  </a:lnTo>
                  <a:lnTo>
                    <a:pt x="1362" y="717"/>
                  </a:lnTo>
                  <a:lnTo>
                    <a:pt x="1396" y="734"/>
                  </a:lnTo>
                  <a:lnTo>
                    <a:pt x="1348" y="718"/>
                  </a:lnTo>
                  <a:cubicBezTo>
                    <a:pt x="1320" y="709"/>
                    <a:pt x="1296" y="691"/>
                    <a:pt x="1278" y="668"/>
                  </a:cubicBezTo>
                  <a:lnTo>
                    <a:pt x="1230" y="604"/>
                  </a:lnTo>
                  <a:lnTo>
                    <a:pt x="1469" y="592"/>
                  </a:lnTo>
                  <a:lnTo>
                    <a:pt x="1421" y="672"/>
                  </a:lnTo>
                  <a:cubicBezTo>
                    <a:pt x="1398" y="710"/>
                    <a:pt x="1359" y="735"/>
                    <a:pt x="1315" y="740"/>
                  </a:cubicBezTo>
                  <a:cubicBezTo>
                    <a:pt x="1271" y="746"/>
                    <a:pt x="1227" y="731"/>
                    <a:pt x="1196" y="699"/>
                  </a:cubicBezTo>
                  <a:lnTo>
                    <a:pt x="1132" y="635"/>
                  </a:lnTo>
                  <a:lnTo>
                    <a:pt x="1349" y="620"/>
                  </a:lnTo>
                  <a:lnTo>
                    <a:pt x="1301" y="684"/>
                  </a:lnTo>
                  <a:cubicBezTo>
                    <a:pt x="1291" y="697"/>
                    <a:pt x="1279" y="708"/>
                    <a:pt x="1265" y="717"/>
                  </a:cubicBezTo>
                  <a:lnTo>
                    <a:pt x="1217" y="749"/>
                  </a:lnTo>
                  <a:cubicBezTo>
                    <a:pt x="1160" y="787"/>
                    <a:pt x="1084" y="780"/>
                    <a:pt x="1036" y="731"/>
                  </a:cubicBezTo>
                  <a:lnTo>
                    <a:pt x="988" y="683"/>
                  </a:lnTo>
                  <a:lnTo>
                    <a:pt x="1089" y="725"/>
                  </a:lnTo>
                  <a:lnTo>
                    <a:pt x="1041" y="725"/>
                  </a:lnTo>
                  <a:lnTo>
                    <a:pt x="1076" y="721"/>
                  </a:lnTo>
                  <a:lnTo>
                    <a:pt x="1012" y="737"/>
                  </a:lnTo>
                  <a:cubicBezTo>
                    <a:pt x="951" y="753"/>
                    <a:pt x="887" y="726"/>
                    <a:pt x="854" y="672"/>
                  </a:cubicBezTo>
                  <a:lnTo>
                    <a:pt x="806" y="592"/>
                  </a:lnTo>
                  <a:lnTo>
                    <a:pt x="850" y="637"/>
                  </a:lnTo>
                  <a:lnTo>
                    <a:pt x="802" y="605"/>
                  </a:lnTo>
                  <a:lnTo>
                    <a:pt x="836" y="622"/>
                  </a:lnTo>
                  <a:lnTo>
                    <a:pt x="788" y="606"/>
                  </a:lnTo>
                  <a:cubicBezTo>
                    <a:pt x="767" y="599"/>
                    <a:pt x="747" y="587"/>
                    <a:pt x="732" y="571"/>
                  </a:cubicBezTo>
                  <a:lnTo>
                    <a:pt x="684" y="523"/>
                  </a:lnTo>
                  <a:lnTo>
                    <a:pt x="751" y="561"/>
                  </a:lnTo>
                  <a:lnTo>
                    <a:pt x="687" y="545"/>
                  </a:lnTo>
                  <a:lnTo>
                    <a:pt x="721" y="549"/>
                  </a:lnTo>
                  <a:lnTo>
                    <a:pt x="673" y="549"/>
                  </a:lnTo>
                  <a:lnTo>
                    <a:pt x="719" y="542"/>
                  </a:lnTo>
                  <a:lnTo>
                    <a:pt x="671" y="558"/>
                  </a:lnTo>
                  <a:lnTo>
                    <a:pt x="705" y="541"/>
                  </a:lnTo>
                  <a:lnTo>
                    <a:pt x="657" y="573"/>
                  </a:lnTo>
                  <a:lnTo>
                    <a:pt x="679" y="555"/>
                  </a:lnTo>
                  <a:lnTo>
                    <a:pt x="631" y="603"/>
                  </a:lnTo>
                  <a:lnTo>
                    <a:pt x="649" y="581"/>
                  </a:lnTo>
                  <a:lnTo>
                    <a:pt x="585" y="677"/>
                  </a:lnTo>
                  <a:cubicBezTo>
                    <a:pt x="575" y="693"/>
                    <a:pt x="561" y="707"/>
                    <a:pt x="545" y="717"/>
                  </a:cubicBezTo>
                  <a:lnTo>
                    <a:pt x="497" y="749"/>
                  </a:lnTo>
                  <a:lnTo>
                    <a:pt x="519" y="731"/>
                  </a:lnTo>
                  <a:lnTo>
                    <a:pt x="471" y="779"/>
                  </a:lnTo>
                  <a:cubicBezTo>
                    <a:pt x="423" y="828"/>
                    <a:pt x="347" y="835"/>
                    <a:pt x="290" y="797"/>
                  </a:cubicBezTo>
                  <a:lnTo>
                    <a:pt x="242" y="765"/>
                  </a:lnTo>
                  <a:lnTo>
                    <a:pt x="356" y="785"/>
                  </a:lnTo>
                  <a:lnTo>
                    <a:pt x="292" y="801"/>
                  </a:lnTo>
                  <a:cubicBezTo>
                    <a:pt x="253" y="811"/>
                    <a:pt x="211" y="804"/>
                    <a:pt x="178" y="781"/>
                  </a:cubicBezTo>
                  <a:lnTo>
                    <a:pt x="130" y="749"/>
                  </a:lnTo>
                  <a:lnTo>
                    <a:pt x="255" y="766"/>
                  </a:lnTo>
                  <a:lnTo>
                    <a:pt x="207" y="782"/>
                  </a:lnTo>
                  <a:cubicBezTo>
                    <a:pt x="132" y="807"/>
                    <a:pt x="50" y="766"/>
                    <a:pt x="25" y="691"/>
                  </a:cubicBezTo>
                  <a:cubicBezTo>
                    <a:pt x="0" y="616"/>
                    <a:pt x="40" y="534"/>
                    <a:pt x="116" y="509"/>
                  </a:cubicBezTo>
                  <a:close/>
                </a:path>
              </a:pathLst>
            </a:custGeom>
            <a:solidFill>
              <a:srgbClr val="00B050"/>
            </a:solidFill>
            <a:ln w="1" cap="flat">
              <a:solidFill>
                <a:srgbClr val="00B050"/>
              </a:solidFill>
              <a:prstDash val="solid"/>
              <a:bevel/>
              <a:headEnd/>
              <a:tailEnd/>
            </a:ln>
          </p:spPr>
          <p:txBody>
            <a:bodyPr vert="horz" wrap="square" lIns="91440" tIns="45720" rIns="91440" bIns="45720" numCol="1" anchor="t" anchorCtr="0" compatLnSpc="1">
              <a:prstTxWarp prst="textNoShape">
                <a:avLst/>
              </a:prstTxWarp>
            </a:bodyPr>
            <a:lstStyle/>
            <a:p>
              <a:endParaRPr lang="en-US"/>
            </a:p>
          </p:txBody>
        </p:sp>
        <p:sp>
          <p:nvSpPr>
            <p:cNvPr id="1824" name="Freeform 17"/>
            <p:cNvSpPr>
              <a:spLocks/>
            </p:cNvSpPr>
            <p:nvPr/>
          </p:nvSpPr>
          <p:spPr bwMode="auto">
            <a:xfrm>
              <a:off x="3140075" y="3306763"/>
              <a:ext cx="1006475" cy="193675"/>
            </a:xfrm>
            <a:custGeom>
              <a:avLst/>
              <a:gdLst>
                <a:gd name="T0" fmla="*/ 202 w 5280"/>
                <a:gd name="T1" fmla="*/ 271 h 1010"/>
                <a:gd name="T2" fmla="*/ 390 w 5280"/>
                <a:gd name="T3" fmla="*/ 184 h 1010"/>
                <a:gd name="T4" fmla="*/ 555 w 5280"/>
                <a:gd name="T5" fmla="*/ 121 h 1010"/>
                <a:gd name="T6" fmla="*/ 841 w 5280"/>
                <a:gd name="T7" fmla="*/ 362 h 1010"/>
                <a:gd name="T8" fmla="*/ 929 w 5280"/>
                <a:gd name="T9" fmla="*/ 114 h 1010"/>
                <a:gd name="T10" fmla="*/ 1106 w 5280"/>
                <a:gd name="T11" fmla="*/ 119 h 1010"/>
                <a:gd name="T12" fmla="*/ 1265 w 5280"/>
                <a:gd name="T13" fmla="*/ 202 h 1010"/>
                <a:gd name="T14" fmla="*/ 1359 w 5280"/>
                <a:gd name="T15" fmla="*/ 191 h 1010"/>
                <a:gd name="T16" fmla="*/ 1568 w 5280"/>
                <a:gd name="T17" fmla="*/ 130 h 1010"/>
                <a:gd name="T18" fmla="*/ 1818 w 5280"/>
                <a:gd name="T19" fmla="*/ 173 h 1010"/>
                <a:gd name="T20" fmla="*/ 1862 w 5280"/>
                <a:gd name="T21" fmla="*/ 198 h 1010"/>
                <a:gd name="T22" fmla="*/ 2041 w 5280"/>
                <a:gd name="T23" fmla="*/ 343 h 1010"/>
                <a:gd name="T24" fmla="*/ 2333 w 5280"/>
                <a:gd name="T25" fmla="*/ 284 h 1010"/>
                <a:gd name="T26" fmla="*/ 2370 w 5280"/>
                <a:gd name="T27" fmla="*/ 131 h 1010"/>
                <a:gd name="T28" fmla="*/ 2592 w 5280"/>
                <a:gd name="T29" fmla="*/ 194 h 1010"/>
                <a:gd name="T30" fmla="*/ 2707 w 5280"/>
                <a:gd name="T31" fmla="*/ 241 h 1010"/>
                <a:gd name="T32" fmla="*/ 2895 w 5280"/>
                <a:gd name="T33" fmla="*/ 191 h 1010"/>
                <a:gd name="T34" fmla="*/ 3079 w 5280"/>
                <a:gd name="T35" fmla="*/ 199 h 1010"/>
                <a:gd name="T36" fmla="*/ 3394 w 5280"/>
                <a:gd name="T37" fmla="*/ 287 h 1010"/>
                <a:gd name="T38" fmla="*/ 3520 w 5280"/>
                <a:gd name="T39" fmla="*/ 266 h 1010"/>
                <a:gd name="T40" fmla="*/ 3743 w 5280"/>
                <a:gd name="T41" fmla="*/ 276 h 1010"/>
                <a:gd name="T42" fmla="*/ 3816 w 5280"/>
                <a:gd name="T43" fmla="*/ 466 h 1010"/>
                <a:gd name="T44" fmla="*/ 4099 w 5280"/>
                <a:gd name="T45" fmla="*/ 590 h 1010"/>
                <a:gd name="T46" fmla="*/ 4169 w 5280"/>
                <a:gd name="T47" fmla="*/ 679 h 1010"/>
                <a:gd name="T48" fmla="*/ 4326 w 5280"/>
                <a:gd name="T49" fmla="*/ 726 h 1010"/>
                <a:gd name="T50" fmla="*/ 4606 w 5280"/>
                <a:gd name="T51" fmla="*/ 797 h 1010"/>
                <a:gd name="T52" fmla="*/ 4664 w 5280"/>
                <a:gd name="T53" fmla="*/ 797 h 1010"/>
                <a:gd name="T54" fmla="*/ 4854 w 5280"/>
                <a:gd name="T55" fmla="*/ 832 h 1010"/>
                <a:gd name="T56" fmla="*/ 5058 w 5280"/>
                <a:gd name="T57" fmla="*/ 822 h 1010"/>
                <a:gd name="T58" fmla="*/ 5246 w 5280"/>
                <a:gd name="T59" fmla="*/ 936 h 1010"/>
                <a:gd name="T60" fmla="*/ 4986 w 5280"/>
                <a:gd name="T61" fmla="*/ 959 h 1010"/>
                <a:gd name="T62" fmla="*/ 4791 w 5280"/>
                <a:gd name="T63" fmla="*/ 934 h 1010"/>
                <a:gd name="T64" fmla="*/ 4591 w 5280"/>
                <a:gd name="T65" fmla="*/ 926 h 1010"/>
                <a:gd name="T66" fmla="*/ 4414 w 5280"/>
                <a:gd name="T67" fmla="*/ 805 h 1010"/>
                <a:gd name="T68" fmla="*/ 4273 w 5280"/>
                <a:gd name="T69" fmla="*/ 798 h 1010"/>
                <a:gd name="T70" fmla="*/ 4092 w 5280"/>
                <a:gd name="T71" fmla="*/ 753 h 1010"/>
                <a:gd name="T72" fmla="*/ 3915 w 5280"/>
                <a:gd name="T73" fmla="*/ 616 h 1010"/>
                <a:gd name="T74" fmla="*/ 3729 w 5280"/>
                <a:gd name="T75" fmla="*/ 524 h 1010"/>
                <a:gd name="T76" fmla="*/ 3668 w 5280"/>
                <a:gd name="T77" fmla="*/ 452 h 1010"/>
                <a:gd name="T78" fmla="*/ 3383 w 5280"/>
                <a:gd name="T79" fmla="*/ 366 h 1010"/>
                <a:gd name="T80" fmla="*/ 3329 w 5280"/>
                <a:gd name="T81" fmla="*/ 379 h 1010"/>
                <a:gd name="T82" fmla="*/ 3041 w 5280"/>
                <a:gd name="T83" fmla="*/ 310 h 1010"/>
                <a:gd name="T84" fmla="*/ 2944 w 5280"/>
                <a:gd name="T85" fmla="*/ 310 h 1010"/>
                <a:gd name="T86" fmla="*/ 2758 w 5280"/>
                <a:gd name="T87" fmla="*/ 448 h 1010"/>
                <a:gd name="T88" fmla="*/ 2602 w 5280"/>
                <a:gd name="T89" fmla="*/ 358 h 1010"/>
                <a:gd name="T90" fmla="*/ 2342 w 5280"/>
                <a:gd name="T91" fmla="*/ 285 h 1010"/>
                <a:gd name="T92" fmla="*/ 2248 w 5280"/>
                <a:gd name="T93" fmla="*/ 286 h 1010"/>
                <a:gd name="T94" fmla="*/ 1988 w 5280"/>
                <a:gd name="T95" fmla="*/ 385 h 1010"/>
                <a:gd name="T96" fmla="*/ 1881 w 5280"/>
                <a:gd name="T97" fmla="*/ 443 h 1010"/>
                <a:gd name="T98" fmla="*/ 1740 w 5280"/>
                <a:gd name="T99" fmla="*/ 164 h 1010"/>
                <a:gd name="T100" fmla="*/ 1494 w 5280"/>
                <a:gd name="T101" fmla="*/ 333 h 1010"/>
                <a:gd name="T102" fmla="*/ 1375 w 5280"/>
                <a:gd name="T103" fmla="*/ 200 h 1010"/>
                <a:gd name="T104" fmla="*/ 1270 w 5280"/>
                <a:gd name="T105" fmla="*/ 304 h 1010"/>
                <a:gd name="T106" fmla="*/ 1099 w 5280"/>
                <a:gd name="T107" fmla="*/ 287 h 1010"/>
                <a:gd name="T108" fmla="*/ 905 w 5280"/>
                <a:gd name="T109" fmla="*/ 414 h 1010"/>
                <a:gd name="T110" fmla="*/ 788 w 5280"/>
                <a:gd name="T111" fmla="*/ 300 h 1010"/>
                <a:gd name="T112" fmla="*/ 500 w 5280"/>
                <a:gd name="T113" fmla="*/ 393 h 1010"/>
                <a:gd name="T114" fmla="*/ 330 w 5280"/>
                <a:gd name="T115" fmla="*/ 294 h 1010"/>
                <a:gd name="T116" fmla="*/ 186 w 5280"/>
                <a:gd name="T117" fmla="*/ 447 h 10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280" h="1010">
                  <a:moveTo>
                    <a:pt x="103" y="278"/>
                  </a:moveTo>
                  <a:lnTo>
                    <a:pt x="127" y="286"/>
                  </a:lnTo>
                  <a:lnTo>
                    <a:pt x="61" y="297"/>
                  </a:lnTo>
                  <a:lnTo>
                    <a:pt x="93" y="273"/>
                  </a:lnTo>
                  <a:cubicBezTo>
                    <a:pt x="122" y="251"/>
                    <a:pt x="162" y="254"/>
                    <a:pt x="187" y="280"/>
                  </a:cubicBezTo>
                  <a:lnTo>
                    <a:pt x="211" y="304"/>
                  </a:lnTo>
                  <a:lnTo>
                    <a:pt x="200" y="295"/>
                  </a:lnTo>
                  <a:lnTo>
                    <a:pt x="224" y="311"/>
                  </a:lnTo>
                  <a:lnTo>
                    <a:pt x="207" y="302"/>
                  </a:lnTo>
                  <a:lnTo>
                    <a:pt x="231" y="310"/>
                  </a:lnTo>
                  <a:lnTo>
                    <a:pt x="169" y="319"/>
                  </a:lnTo>
                  <a:lnTo>
                    <a:pt x="193" y="303"/>
                  </a:lnTo>
                  <a:lnTo>
                    <a:pt x="170" y="327"/>
                  </a:lnTo>
                  <a:lnTo>
                    <a:pt x="202" y="271"/>
                  </a:lnTo>
                  <a:cubicBezTo>
                    <a:pt x="219" y="241"/>
                    <a:pt x="255" y="227"/>
                    <a:pt x="287" y="238"/>
                  </a:cubicBezTo>
                  <a:lnTo>
                    <a:pt x="311" y="246"/>
                  </a:lnTo>
                  <a:lnTo>
                    <a:pt x="238" y="264"/>
                  </a:lnTo>
                  <a:lnTo>
                    <a:pt x="262" y="240"/>
                  </a:lnTo>
                  <a:lnTo>
                    <a:pt x="244" y="270"/>
                  </a:lnTo>
                  <a:lnTo>
                    <a:pt x="268" y="190"/>
                  </a:lnTo>
                  <a:cubicBezTo>
                    <a:pt x="274" y="167"/>
                    <a:pt x="291" y="150"/>
                    <a:pt x="314" y="142"/>
                  </a:cubicBezTo>
                  <a:lnTo>
                    <a:pt x="338" y="134"/>
                  </a:lnTo>
                  <a:cubicBezTo>
                    <a:pt x="370" y="123"/>
                    <a:pt x="406" y="137"/>
                    <a:pt x="423" y="167"/>
                  </a:cubicBezTo>
                  <a:lnTo>
                    <a:pt x="455" y="223"/>
                  </a:lnTo>
                  <a:lnTo>
                    <a:pt x="392" y="186"/>
                  </a:lnTo>
                  <a:lnTo>
                    <a:pt x="416" y="186"/>
                  </a:lnTo>
                  <a:lnTo>
                    <a:pt x="366" y="208"/>
                  </a:lnTo>
                  <a:lnTo>
                    <a:pt x="390" y="184"/>
                  </a:lnTo>
                  <a:lnTo>
                    <a:pt x="374" y="206"/>
                  </a:lnTo>
                  <a:lnTo>
                    <a:pt x="398" y="150"/>
                  </a:lnTo>
                  <a:cubicBezTo>
                    <a:pt x="411" y="121"/>
                    <a:pt x="441" y="104"/>
                    <a:pt x="472" y="107"/>
                  </a:cubicBezTo>
                  <a:cubicBezTo>
                    <a:pt x="503" y="110"/>
                    <a:pt x="529" y="133"/>
                    <a:pt x="535" y="164"/>
                  </a:cubicBezTo>
                  <a:lnTo>
                    <a:pt x="559" y="284"/>
                  </a:lnTo>
                  <a:lnTo>
                    <a:pt x="426" y="263"/>
                  </a:lnTo>
                  <a:lnTo>
                    <a:pt x="458" y="207"/>
                  </a:lnTo>
                  <a:cubicBezTo>
                    <a:pt x="472" y="183"/>
                    <a:pt x="497" y="169"/>
                    <a:pt x="525" y="171"/>
                  </a:cubicBezTo>
                  <a:cubicBezTo>
                    <a:pt x="552" y="172"/>
                    <a:pt x="576" y="189"/>
                    <a:pt x="587" y="214"/>
                  </a:cubicBezTo>
                  <a:lnTo>
                    <a:pt x="611" y="270"/>
                  </a:lnTo>
                  <a:lnTo>
                    <a:pt x="637" y="348"/>
                  </a:lnTo>
                  <a:lnTo>
                    <a:pt x="498" y="354"/>
                  </a:lnTo>
                  <a:lnTo>
                    <a:pt x="522" y="250"/>
                  </a:lnTo>
                  <a:lnTo>
                    <a:pt x="555" y="121"/>
                  </a:lnTo>
                  <a:cubicBezTo>
                    <a:pt x="563" y="89"/>
                    <a:pt x="592" y="66"/>
                    <a:pt x="626" y="66"/>
                  </a:cubicBezTo>
                  <a:cubicBezTo>
                    <a:pt x="659" y="67"/>
                    <a:pt x="688" y="91"/>
                    <a:pt x="695" y="123"/>
                  </a:cubicBezTo>
                  <a:lnTo>
                    <a:pt x="719" y="235"/>
                  </a:lnTo>
                  <a:lnTo>
                    <a:pt x="580" y="228"/>
                  </a:lnTo>
                  <a:lnTo>
                    <a:pt x="604" y="156"/>
                  </a:lnTo>
                  <a:cubicBezTo>
                    <a:pt x="615" y="124"/>
                    <a:pt x="646" y="104"/>
                    <a:pt x="679" y="107"/>
                  </a:cubicBezTo>
                  <a:cubicBezTo>
                    <a:pt x="712" y="110"/>
                    <a:pt x="739" y="135"/>
                    <a:pt x="744" y="168"/>
                  </a:cubicBezTo>
                  <a:lnTo>
                    <a:pt x="768" y="328"/>
                  </a:lnTo>
                  <a:lnTo>
                    <a:pt x="629" y="313"/>
                  </a:lnTo>
                  <a:lnTo>
                    <a:pt x="653" y="249"/>
                  </a:lnTo>
                  <a:cubicBezTo>
                    <a:pt x="663" y="222"/>
                    <a:pt x="689" y="203"/>
                    <a:pt x="718" y="203"/>
                  </a:cubicBezTo>
                  <a:cubicBezTo>
                    <a:pt x="748" y="202"/>
                    <a:pt x="774" y="219"/>
                    <a:pt x="786" y="245"/>
                  </a:cubicBezTo>
                  <a:lnTo>
                    <a:pt x="818" y="317"/>
                  </a:lnTo>
                  <a:lnTo>
                    <a:pt x="841" y="362"/>
                  </a:lnTo>
                  <a:lnTo>
                    <a:pt x="706" y="382"/>
                  </a:lnTo>
                  <a:lnTo>
                    <a:pt x="730" y="246"/>
                  </a:lnTo>
                  <a:cubicBezTo>
                    <a:pt x="736" y="212"/>
                    <a:pt x="765" y="187"/>
                    <a:pt x="800" y="186"/>
                  </a:cubicBezTo>
                  <a:cubicBezTo>
                    <a:pt x="834" y="186"/>
                    <a:pt x="864" y="210"/>
                    <a:pt x="871" y="244"/>
                  </a:cubicBezTo>
                  <a:lnTo>
                    <a:pt x="895" y="364"/>
                  </a:lnTo>
                  <a:lnTo>
                    <a:pt x="760" y="346"/>
                  </a:lnTo>
                  <a:lnTo>
                    <a:pt x="784" y="298"/>
                  </a:lnTo>
                  <a:cubicBezTo>
                    <a:pt x="802" y="263"/>
                    <a:pt x="845" y="248"/>
                    <a:pt x="881" y="266"/>
                  </a:cubicBezTo>
                  <a:lnTo>
                    <a:pt x="913" y="282"/>
                  </a:lnTo>
                  <a:lnTo>
                    <a:pt x="814" y="318"/>
                  </a:lnTo>
                  <a:lnTo>
                    <a:pt x="838" y="262"/>
                  </a:lnTo>
                  <a:lnTo>
                    <a:pt x="834" y="274"/>
                  </a:lnTo>
                  <a:lnTo>
                    <a:pt x="858" y="170"/>
                  </a:lnTo>
                  <a:cubicBezTo>
                    <a:pt x="866" y="137"/>
                    <a:pt x="895" y="114"/>
                    <a:pt x="929" y="114"/>
                  </a:cubicBezTo>
                  <a:cubicBezTo>
                    <a:pt x="963" y="115"/>
                    <a:pt x="992" y="138"/>
                    <a:pt x="999" y="171"/>
                  </a:cubicBezTo>
                  <a:lnTo>
                    <a:pt x="1023" y="283"/>
                  </a:lnTo>
                  <a:lnTo>
                    <a:pt x="884" y="278"/>
                  </a:lnTo>
                  <a:lnTo>
                    <a:pt x="908" y="198"/>
                  </a:lnTo>
                  <a:cubicBezTo>
                    <a:pt x="916" y="171"/>
                    <a:pt x="938" y="151"/>
                    <a:pt x="966" y="147"/>
                  </a:cubicBezTo>
                  <a:cubicBezTo>
                    <a:pt x="993" y="143"/>
                    <a:pt x="1021" y="155"/>
                    <a:pt x="1036" y="179"/>
                  </a:cubicBezTo>
                  <a:lnTo>
                    <a:pt x="1068" y="227"/>
                  </a:lnTo>
                  <a:lnTo>
                    <a:pt x="986" y="198"/>
                  </a:lnTo>
                  <a:lnTo>
                    <a:pt x="1010" y="190"/>
                  </a:lnTo>
                  <a:lnTo>
                    <a:pt x="966" y="230"/>
                  </a:lnTo>
                  <a:lnTo>
                    <a:pt x="990" y="174"/>
                  </a:lnTo>
                  <a:cubicBezTo>
                    <a:pt x="996" y="161"/>
                    <a:pt x="1005" y="150"/>
                    <a:pt x="1017" y="143"/>
                  </a:cubicBezTo>
                  <a:lnTo>
                    <a:pt x="1041" y="127"/>
                  </a:lnTo>
                  <a:cubicBezTo>
                    <a:pt x="1060" y="114"/>
                    <a:pt x="1084" y="111"/>
                    <a:pt x="1106" y="119"/>
                  </a:cubicBezTo>
                  <a:cubicBezTo>
                    <a:pt x="1127" y="127"/>
                    <a:pt x="1144" y="145"/>
                    <a:pt x="1150" y="168"/>
                  </a:cubicBezTo>
                  <a:lnTo>
                    <a:pt x="1174" y="256"/>
                  </a:lnTo>
                  <a:lnTo>
                    <a:pt x="1137" y="210"/>
                  </a:lnTo>
                  <a:lnTo>
                    <a:pt x="1169" y="226"/>
                  </a:lnTo>
                  <a:lnTo>
                    <a:pt x="1079" y="247"/>
                  </a:lnTo>
                  <a:lnTo>
                    <a:pt x="1103" y="215"/>
                  </a:lnTo>
                  <a:cubicBezTo>
                    <a:pt x="1118" y="195"/>
                    <a:pt x="1142" y="185"/>
                    <a:pt x="1167" y="187"/>
                  </a:cubicBezTo>
                  <a:cubicBezTo>
                    <a:pt x="1192" y="189"/>
                    <a:pt x="1214" y="204"/>
                    <a:pt x="1225" y="226"/>
                  </a:cubicBezTo>
                  <a:lnTo>
                    <a:pt x="1249" y="274"/>
                  </a:lnTo>
                  <a:lnTo>
                    <a:pt x="1123" y="269"/>
                  </a:lnTo>
                  <a:lnTo>
                    <a:pt x="1147" y="229"/>
                  </a:lnTo>
                  <a:cubicBezTo>
                    <a:pt x="1160" y="208"/>
                    <a:pt x="1183" y="194"/>
                    <a:pt x="1208" y="194"/>
                  </a:cubicBezTo>
                  <a:lnTo>
                    <a:pt x="1232" y="194"/>
                  </a:lnTo>
                  <a:cubicBezTo>
                    <a:pt x="1244" y="194"/>
                    <a:pt x="1255" y="197"/>
                    <a:pt x="1265" y="202"/>
                  </a:cubicBezTo>
                  <a:lnTo>
                    <a:pt x="1297" y="218"/>
                  </a:lnTo>
                  <a:lnTo>
                    <a:pt x="1214" y="232"/>
                  </a:lnTo>
                  <a:lnTo>
                    <a:pt x="1238" y="208"/>
                  </a:lnTo>
                  <a:lnTo>
                    <a:pt x="1219" y="241"/>
                  </a:lnTo>
                  <a:lnTo>
                    <a:pt x="1243" y="145"/>
                  </a:lnTo>
                  <a:cubicBezTo>
                    <a:pt x="1249" y="121"/>
                    <a:pt x="1266" y="102"/>
                    <a:pt x="1290" y="94"/>
                  </a:cubicBezTo>
                  <a:lnTo>
                    <a:pt x="1314" y="86"/>
                  </a:lnTo>
                  <a:lnTo>
                    <a:pt x="1279" y="111"/>
                  </a:lnTo>
                  <a:lnTo>
                    <a:pt x="1303" y="79"/>
                  </a:lnTo>
                  <a:cubicBezTo>
                    <a:pt x="1320" y="56"/>
                    <a:pt x="1350" y="46"/>
                    <a:pt x="1378" y="53"/>
                  </a:cubicBezTo>
                  <a:lnTo>
                    <a:pt x="1410" y="61"/>
                  </a:lnTo>
                  <a:cubicBezTo>
                    <a:pt x="1436" y="67"/>
                    <a:pt x="1457" y="88"/>
                    <a:pt x="1463" y="114"/>
                  </a:cubicBezTo>
                  <a:lnTo>
                    <a:pt x="1487" y="218"/>
                  </a:lnTo>
                  <a:lnTo>
                    <a:pt x="1359" y="191"/>
                  </a:lnTo>
                  <a:lnTo>
                    <a:pt x="1383" y="159"/>
                  </a:lnTo>
                  <a:cubicBezTo>
                    <a:pt x="1399" y="138"/>
                    <a:pt x="1426" y="127"/>
                    <a:pt x="1452" y="131"/>
                  </a:cubicBezTo>
                  <a:cubicBezTo>
                    <a:pt x="1478" y="136"/>
                    <a:pt x="1500" y="154"/>
                    <a:pt x="1509" y="180"/>
                  </a:cubicBezTo>
                  <a:lnTo>
                    <a:pt x="1533" y="252"/>
                  </a:lnTo>
                  <a:lnTo>
                    <a:pt x="1403" y="237"/>
                  </a:lnTo>
                  <a:lnTo>
                    <a:pt x="1427" y="197"/>
                  </a:lnTo>
                  <a:cubicBezTo>
                    <a:pt x="1437" y="180"/>
                    <a:pt x="1455" y="168"/>
                    <a:pt x="1475" y="164"/>
                  </a:cubicBezTo>
                  <a:cubicBezTo>
                    <a:pt x="1495" y="160"/>
                    <a:pt x="1515" y="165"/>
                    <a:pt x="1532" y="177"/>
                  </a:cubicBezTo>
                  <a:lnTo>
                    <a:pt x="1564" y="201"/>
                  </a:lnTo>
                  <a:cubicBezTo>
                    <a:pt x="1566" y="203"/>
                    <a:pt x="1569" y="205"/>
                    <a:pt x="1571" y="208"/>
                  </a:cubicBezTo>
                  <a:lnTo>
                    <a:pt x="1595" y="232"/>
                  </a:lnTo>
                  <a:lnTo>
                    <a:pt x="1476" y="262"/>
                  </a:lnTo>
                  <a:lnTo>
                    <a:pt x="1500" y="182"/>
                  </a:lnTo>
                  <a:cubicBezTo>
                    <a:pt x="1509" y="151"/>
                    <a:pt x="1537" y="130"/>
                    <a:pt x="1568" y="130"/>
                  </a:cubicBezTo>
                  <a:lnTo>
                    <a:pt x="1592" y="130"/>
                  </a:lnTo>
                  <a:cubicBezTo>
                    <a:pt x="1608" y="130"/>
                    <a:pt x="1623" y="136"/>
                    <a:pt x="1636" y="145"/>
                  </a:cubicBezTo>
                  <a:lnTo>
                    <a:pt x="1668" y="169"/>
                  </a:lnTo>
                  <a:lnTo>
                    <a:pt x="1553" y="215"/>
                  </a:lnTo>
                  <a:lnTo>
                    <a:pt x="1577" y="63"/>
                  </a:lnTo>
                  <a:cubicBezTo>
                    <a:pt x="1582" y="31"/>
                    <a:pt x="1609" y="6"/>
                    <a:pt x="1641" y="3"/>
                  </a:cubicBezTo>
                  <a:cubicBezTo>
                    <a:pt x="1674" y="0"/>
                    <a:pt x="1704" y="19"/>
                    <a:pt x="1716" y="49"/>
                  </a:cubicBezTo>
                  <a:lnTo>
                    <a:pt x="1740" y="113"/>
                  </a:lnTo>
                  <a:lnTo>
                    <a:pt x="1605" y="113"/>
                  </a:lnTo>
                  <a:lnTo>
                    <a:pt x="1629" y="49"/>
                  </a:lnTo>
                  <a:cubicBezTo>
                    <a:pt x="1639" y="22"/>
                    <a:pt x="1665" y="3"/>
                    <a:pt x="1695" y="2"/>
                  </a:cubicBezTo>
                  <a:cubicBezTo>
                    <a:pt x="1724" y="2"/>
                    <a:pt x="1751" y="19"/>
                    <a:pt x="1763" y="46"/>
                  </a:cubicBezTo>
                  <a:lnTo>
                    <a:pt x="1787" y="102"/>
                  </a:lnTo>
                  <a:lnTo>
                    <a:pt x="1818" y="173"/>
                  </a:lnTo>
                  <a:lnTo>
                    <a:pt x="1775" y="134"/>
                  </a:lnTo>
                  <a:lnTo>
                    <a:pt x="1799" y="142"/>
                  </a:lnTo>
                  <a:lnTo>
                    <a:pt x="1737" y="151"/>
                  </a:lnTo>
                  <a:lnTo>
                    <a:pt x="1761" y="135"/>
                  </a:lnTo>
                  <a:cubicBezTo>
                    <a:pt x="1778" y="123"/>
                    <a:pt x="1800" y="119"/>
                    <a:pt x="1821" y="125"/>
                  </a:cubicBezTo>
                  <a:cubicBezTo>
                    <a:pt x="1841" y="132"/>
                    <a:pt x="1858" y="146"/>
                    <a:pt x="1867" y="166"/>
                  </a:cubicBezTo>
                  <a:lnTo>
                    <a:pt x="1891" y="222"/>
                  </a:lnTo>
                  <a:cubicBezTo>
                    <a:pt x="1893" y="227"/>
                    <a:pt x="1894" y="232"/>
                    <a:pt x="1895" y="237"/>
                  </a:cubicBezTo>
                  <a:lnTo>
                    <a:pt x="1919" y="365"/>
                  </a:lnTo>
                  <a:lnTo>
                    <a:pt x="1816" y="314"/>
                  </a:lnTo>
                  <a:lnTo>
                    <a:pt x="1848" y="298"/>
                  </a:lnTo>
                  <a:lnTo>
                    <a:pt x="1812" y="342"/>
                  </a:lnTo>
                  <a:lnTo>
                    <a:pt x="1836" y="262"/>
                  </a:lnTo>
                  <a:lnTo>
                    <a:pt x="1862" y="198"/>
                  </a:lnTo>
                  <a:cubicBezTo>
                    <a:pt x="1873" y="172"/>
                    <a:pt x="1898" y="155"/>
                    <a:pt x="1926" y="154"/>
                  </a:cubicBezTo>
                  <a:cubicBezTo>
                    <a:pt x="1954" y="154"/>
                    <a:pt x="1980" y="169"/>
                    <a:pt x="1993" y="194"/>
                  </a:cubicBezTo>
                  <a:lnTo>
                    <a:pt x="2017" y="242"/>
                  </a:lnTo>
                  <a:lnTo>
                    <a:pt x="1885" y="249"/>
                  </a:lnTo>
                  <a:lnTo>
                    <a:pt x="1909" y="185"/>
                  </a:lnTo>
                  <a:cubicBezTo>
                    <a:pt x="1918" y="161"/>
                    <a:pt x="1940" y="143"/>
                    <a:pt x="1965" y="139"/>
                  </a:cubicBezTo>
                  <a:cubicBezTo>
                    <a:pt x="1991" y="135"/>
                    <a:pt x="2017" y="145"/>
                    <a:pt x="2033" y="165"/>
                  </a:cubicBezTo>
                  <a:lnTo>
                    <a:pt x="2065" y="205"/>
                  </a:lnTo>
                  <a:lnTo>
                    <a:pt x="2094" y="253"/>
                  </a:lnTo>
                  <a:cubicBezTo>
                    <a:pt x="2097" y="258"/>
                    <a:pt x="2099" y="263"/>
                    <a:pt x="2101" y="268"/>
                  </a:cubicBezTo>
                  <a:lnTo>
                    <a:pt x="2125" y="340"/>
                  </a:lnTo>
                  <a:lnTo>
                    <a:pt x="2118" y="325"/>
                  </a:lnTo>
                  <a:lnTo>
                    <a:pt x="2142" y="365"/>
                  </a:lnTo>
                  <a:lnTo>
                    <a:pt x="2041" y="343"/>
                  </a:lnTo>
                  <a:lnTo>
                    <a:pt x="2065" y="327"/>
                  </a:lnTo>
                  <a:cubicBezTo>
                    <a:pt x="2076" y="319"/>
                    <a:pt x="2090" y="314"/>
                    <a:pt x="2104" y="314"/>
                  </a:cubicBezTo>
                  <a:lnTo>
                    <a:pt x="2136" y="314"/>
                  </a:lnTo>
                  <a:lnTo>
                    <a:pt x="2086" y="336"/>
                  </a:lnTo>
                  <a:lnTo>
                    <a:pt x="2110" y="312"/>
                  </a:lnTo>
                  <a:lnTo>
                    <a:pt x="2090" y="346"/>
                  </a:lnTo>
                  <a:lnTo>
                    <a:pt x="2114" y="242"/>
                  </a:lnTo>
                  <a:cubicBezTo>
                    <a:pt x="2117" y="232"/>
                    <a:pt x="2121" y="223"/>
                    <a:pt x="2127" y="215"/>
                  </a:cubicBezTo>
                  <a:lnTo>
                    <a:pt x="2151" y="183"/>
                  </a:lnTo>
                  <a:cubicBezTo>
                    <a:pt x="2156" y="177"/>
                    <a:pt x="2162" y="171"/>
                    <a:pt x="2169" y="167"/>
                  </a:cubicBezTo>
                  <a:lnTo>
                    <a:pt x="2193" y="151"/>
                  </a:lnTo>
                  <a:cubicBezTo>
                    <a:pt x="2211" y="138"/>
                    <a:pt x="2235" y="135"/>
                    <a:pt x="2256" y="142"/>
                  </a:cubicBezTo>
                  <a:cubicBezTo>
                    <a:pt x="2277" y="150"/>
                    <a:pt x="2294" y="166"/>
                    <a:pt x="2301" y="188"/>
                  </a:cubicBezTo>
                  <a:lnTo>
                    <a:pt x="2333" y="284"/>
                  </a:lnTo>
                  <a:lnTo>
                    <a:pt x="2242" y="238"/>
                  </a:lnTo>
                  <a:lnTo>
                    <a:pt x="2266" y="230"/>
                  </a:lnTo>
                  <a:lnTo>
                    <a:pt x="2219" y="281"/>
                  </a:lnTo>
                  <a:lnTo>
                    <a:pt x="2243" y="185"/>
                  </a:lnTo>
                  <a:cubicBezTo>
                    <a:pt x="2249" y="158"/>
                    <a:pt x="2271" y="137"/>
                    <a:pt x="2298" y="132"/>
                  </a:cubicBezTo>
                  <a:cubicBezTo>
                    <a:pt x="2325" y="126"/>
                    <a:pt x="2353" y="137"/>
                    <a:pt x="2370" y="159"/>
                  </a:cubicBezTo>
                  <a:lnTo>
                    <a:pt x="2394" y="191"/>
                  </a:lnTo>
                  <a:lnTo>
                    <a:pt x="2418" y="223"/>
                  </a:lnTo>
                  <a:lnTo>
                    <a:pt x="2310" y="216"/>
                  </a:lnTo>
                  <a:lnTo>
                    <a:pt x="2342" y="184"/>
                  </a:lnTo>
                  <a:cubicBezTo>
                    <a:pt x="2370" y="155"/>
                    <a:pt x="2415" y="155"/>
                    <a:pt x="2443" y="184"/>
                  </a:cubicBezTo>
                  <a:lnTo>
                    <a:pt x="2467" y="208"/>
                  </a:lnTo>
                  <a:lnTo>
                    <a:pt x="2346" y="243"/>
                  </a:lnTo>
                  <a:lnTo>
                    <a:pt x="2370" y="131"/>
                  </a:lnTo>
                  <a:cubicBezTo>
                    <a:pt x="2376" y="106"/>
                    <a:pt x="2395" y="85"/>
                    <a:pt x="2420" y="77"/>
                  </a:cubicBezTo>
                  <a:cubicBezTo>
                    <a:pt x="2445" y="70"/>
                    <a:pt x="2473" y="77"/>
                    <a:pt x="2491" y="96"/>
                  </a:cubicBezTo>
                  <a:lnTo>
                    <a:pt x="2515" y="120"/>
                  </a:lnTo>
                  <a:cubicBezTo>
                    <a:pt x="2523" y="127"/>
                    <a:pt x="2529" y="137"/>
                    <a:pt x="2533" y="148"/>
                  </a:cubicBezTo>
                  <a:lnTo>
                    <a:pt x="2565" y="244"/>
                  </a:lnTo>
                  <a:lnTo>
                    <a:pt x="2474" y="198"/>
                  </a:lnTo>
                  <a:lnTo>
                    <a:pt x="2498" y="190"/>
                  </a:lnTo>
                  <a:cubicBezTo>
                    <a:pt x="2533" y="178"/>
                    <a:pt x="2572" y="196"/>
                    <a:pt x="2587" y="230"/>
                  </a:cubicBezTo>
                  <a:lnTo>
                    <a:pt x="2611" y="286"/>
                  </a:lnTo>
                  <a:lnTo>
                    <a:pt x="2487" y="271"/>
                  </a:lnTo>
                  <a:lnTo>
                    <a:pt x="2511" y="239"/>
                  </a:lnTo>
                  <a:cubicBezTo>
                    <a:pt x="2516" y="233"/>
                    <a:pt x="2522" y="227"/>
                    <a:pt x="2529" y="223"/>
                  </a:cubicBezTo>
                  <a:lnTo>
                    <a:pt x="2553" y="207"/>
                  </a:lnTo>
                  <a:cubicBezTo>
                    <a:pt x="2564" y="199"/>
                    <a:pt x="2578" y="194"/>
                    <a:pt x="2592" y="194"/>
                  </a:cubicBezTo>
                  <a:lnTo>
                    <a:pt x="2624" y="194"/>
                  </a:lnTo>
                  <a:cubicBezTo>
                    <a:pt x="2644" y="194"/>
                    <a:pt x="2662" y="202"/>
                    <a:pt x="2675" y="216"/>
                  </a:cubicBezTo>
                  <a:lnTo>
                    <a:pt x="2699" y="240"/>
                  </a:lnTo>
                  <a:lnTo>
                    <a:pt x="2581" y="265"/>
                  </a:lnTo>
                  <a:lnTo>
                    <a:pt x="2605" y="201"/>
                  </a:lnTo>
                  <a:cubicBezTo>
                    <a:pt x="2617" y="170"/>
                    <a:pt x="2648" y="151"/>
                    <a:pt x="2681" y="155"/>
                  </a:cubicBezTo>
                  <a:cubicBezTo>
                    <a:pt x="2714" y="159"/>
                    <a:pt x="2740" y="184"/>
                    <a:pt x="2744" y="217"/>
                  </a:cubicBezTo>
                  <a:lnTo>
                    <a:pt x="2768" y="401"/>
                  </a:lnTo>
                  <a:lnTo>
                    <a:pt x="2635" y="373"/>
                  </a:lnTo>
                  <a:lnTo>
                    <a:pt x="2659" y="333"/>
                  </a:lnTo>
                  <a:cubicBezTo>
                    <a:pt x="2666" y="322"/>
                    <a:pt x="2676" y="312"/>
                    <a:pt x="2688" y="306"/>
                  </a:cubicBezTo>
                  <a:lnTo>
                    <a:pt x="2720" y="290"/>
                  </a:lnTo>
                  <a:lnTo>
                    <a:pt x="2683" y="337"/>
                  </a:lnTo>
                  <a:lnTo>
                    <a:pt x="2707" y="241"/>
                  </a:lnTo>
                  <a:cubicBezTo>
                    <a:pt x="2714" y="213"/>
                    <a:pt x="2737" y="192"/>
                    <a:pt x="2766" y="187"/>
                  </a:cubicBezTo>
                  <a:cubicBezTo>
                    <a:pt x="2795" y="183"/>
                    <a:pt x="2823" y="196"/>
                    <a:pt x="2838" y="221"/>
                  </a:cubicBezTo>
                  <a:lnTo>
                    <a:pt x="2862" y="261"/>
                  </a:lnTo>
                  <a:lnTo>
                    <a:pt x="2840" y="239"/>
                  </a:lnTo>
                  <a:lnTo>
                    <a:pt x="2864" y="255"/>
                  </a:lnTo>
                  <a:lnTo>
                    <a:pt x="2767" y="271"/>
                  </a:lnTo>
                  <a:lnTo>
                    <a:pt x="2791" y="239"/>
                  </a:lnTo>
                  <a:cubicBezTo>
                    <a:pt x="2798" y="230"/>
                    <a:pt x="2806" y="223"/>
                    <a:pt x="2816" y="218"/>
                  </a:cubicBezTo>
                  <a:lnTo>
                    <a:pt x="2848" y="202"/>
                  </a:lnTo>
                  <a:lnTo>
                    <a:pt x="2865" y="191"/>
                  </a:lnTo>
                  <a:cubicBezTo>
                    <a:pt x="2889" y="174"/>
                    <a:pt x="2920" y="174"/>
                    <a:pt x="2944" y="191"/>
                  </a:cubicBezTo>
                  <a:lnTo>
                    <a:pt x="2968" y="207"/>
                  </a:lnTo>
                  <a:lnTo>
                    <a:pt x="2871" y="223"/>
                  </a:lnTo>
                  <a:lnTo>
                    <a:pt x="2895" y="191"/>
                  </a:lnTo>
                  <a:lnTo>
                    <a:pt x="2919" y="159"/>
                  </a:lnTo>
                  <a:cubicBezTo>
                    <a:pt x="2940" y="131"/>
                    <a:pt x="2978" y="123"/>
                    <a:pt x="3009" y="138"/>
                  </a:cubicBezTo>
                  <a:lnTo>
                    <a:pt x="3041" y="154"/>
                  </a:lnTo>
                  <a:lnTo>
                    <a:pt x="3031" y="150"/>
                  </a:lnTo>
                  <a:lnTo>
                    <a:pt x="3055" y="158"/>
                  </a:lnTo>
                  <a:cubicBezTo>
                    <a:pt x="3069" y="163"/>
                    <a:pt x="3081" y="172"/>
                    <a:pt x="3090" y="183"/>
                  </a:cubicBezTo>
                  <a:lnTo>
                    <a:pt x="3114" y="215"/>
                  </a:lnTo>
                  <a:lnTo>
                    <a:pt x="3034" y="190"/>
                  </a:lnTo>
                  <a:lnTo>
                    <a:pt x="3058" y="182"/>
                  </a:lnTo>
                  <a:cubicBezTo>
                    <a:pt x="3079" y="175"/>
                    <a:pt x="3102" y="178"/>
                    <a:pt x="3120" y="191"/>
                  </a:cubicBezTo>
                  <a:lnTo>
                    <a:pt x="3144" y="207"/>
                  </a:lnTo>
                  <a:lnTo>
                    <a:pt x="3061" y="209"/>
                  </a:lnTo>
                  <a:lnTo>
                    <a:pt x="3093" y="185"/>
                  </a:lnTo>
                  <a:lnTo>
                    <a:pt x="3079" y="199"/>
                  </a:lnTo>
                  <a:lnTo>
                    <a:pt x="3103" y="167"/>
                  </a:lnTo>
                  <a:cubicBezTo>
                    <a:pt x="3121" y="142"/>
                    <a:pt x="3154" y="132"/>
                    <a:pt x="3183" y="142"/>
                  </a:cubicBezTo>
                  <a:lnTo>
                    <a:pt x="3207" y="150"/>
                  </a:lnTo>
                  <a:cubicBezTo>
                    <a:pt x="3213" y="152"/>
                    <a:pt x="3219" y="155"/>
                    <a:pt x="3224" y="159"/>
                  </a:cubicBezTo>
                  <a:lnTo>
                    <a:pt x="3248" y="175"/>
                  </a:lnTo>
                  <a:cubicBezTo>
                    <a:pt x="3260" y="182"/>
                    <a:pt x="3269" y="193"/>
                    <a:pt x="3275" y="206"/>
                  </a:cubicBezTo>
                  <a:lnTo>
                    <a:pt x="3299" y="262"/>
                  </a:lnTo>
                  <a:lnTo>
                    <a:pt x="3327" y="311"/>
                  </a:lnTo>
                  <a:lnTo>
                    <a:pt x="3200" y="314"/>
                  </a:lnTo>
                  <a:lnTo>
                    <a:pt x="3224" y="266"/>
                  </a:lnTo>
                  <a:cubicBezTo>
                    <a:pt x="3236" y="242"/>
                    <a:pt x="3261" y="226"/>
                    <a:pt x="3288" y="226"/>
                  </a:cubicBezTo>
                  <a:lnTo>
                    <a:pt x="3312" y="226"/>
                  </a:lnTo>
                  <a:cubicBezTo>
                    <a:pt x="3335" y="226"/>
                    <a:pt x="3356" y="237"/>
                    <a:pt x="3370" y="255"/>
                  </a:cubicBezTo>
                  <a:lnTo>
                    <a:pt x="3394" y="287"/>
                  </a:lnTo>
                  <a:lnTo>
                    <a:pt x="3266" y="315"/>
                  </a:lnTo>
                  <a:lnTo>
                    <a:pt x="3290" y="203"/>
                  </a:lnTo>
                  <a:cubicBezTo>
                    <a:pt x="3295" y="182"/>
                    <a:pt x="3309" y="163"/>
                    <a:pt x="3329" y="154"/>
                  </a:cubicBezTo>
                  <a:cubicBezTo>
                    <a:pt x="3349" y="144"/>
                    <a:pt x="3373" y="144"/>
                    <a:pt x="3393" y="154"/>
                  </a:cubicBezTo>
                  <a:lnTo>
                    <a:pt x="3425" y="170"/>
                  </a:lnTo>
                  <a:cubicBezTo>
                    <a:pt x="3437" y="176"/>
                    <a:pt x="3447" y="186"/>
                    <a:pt x="3454" y="197"/>
                  </a:cubicBezTo>
                  <a:lnTo>
                    <a:pt x="3478" y="237"/>
                  </a:lnTo>
                  <a:lnTo>
                    <a:pt x="3505" y="290"/>
                  </a:lnTo>
                  <a:lnTo>
                    <a:pt x="3498" y="279"/>
                  </a:lnTo>
                  <a:lnTo>
                    <a:pt x="3522" y="311"/>
                  </a:lnTo>
                  <a:lnTo>
                    <a:pt x="3432" y="290"/>
                  </a:lnTo>
                  <a:lnTo>
                    <a:pt x="3464" y="274"/>
                  </a:lnTo>
                  <a:cubicBezTo>
                    <a:pt x="3474" y="269"/>
                    <a:pt x="3485" y="266"/>
                    <a:pt x="3496" y="266"/>
                  </a:cubicBezTo>
                  <a:lnTo>
                    <a:pt x="3520" y="266"/>
                  </a:lnTo>
                  <a:cubicBezTo>
                    <a:pt x="3555" y="266"/>
                    <a:pt x="3584" y="291"/>
                    <a:pt x="3591" y="324"/>
                  </a:cubicBezTo>
                  <a:lnTo>
                    <a:pt x="3615" y="444"/>
                  </a:lnTo>
                  <a:lnTo>
                    <a:pt x="3483" y="421"/>
                  </a:lnTo>
                  <a:lnTo>
                    <a:pt x="3507" y="381"/>
                  </a:lnTo>
                  <a:cubicBezTo>
                    <a:pt x="3520" y="360"/>
                    <a:pt x="3543" y="346"/>
                    <a:pt x="3568" y="346"/>
                  </a:cubicBezTo>
                  <a:lnTo>
                    <a:pt x="3592" y="346"/>
                  </a:lnTo>
                  <a:lnTo>
                    <a:pt x="3549" y="361"/>
                  </a:lnTo>
                  <a:lnTo>
                    <a:pt x="3581" y="337"/>
                  </a:lnTo>
                  <a:lnTo>
                    <a:pt x="3555" y="376"/>
                  </a:lnTo>
                  <a:lnTo>
                    <a:pt x="3579" y="288"/>
                  </a:lnTo>
                  <a:cubicBezTo>
                    <a:pt x="3584" y="271"/>
                    <a:pt x="3594" y="256"/>
                    <a:pt x="3609" y="247"/>
                  </a:cubicBezTo>
                  <a:lnTo>
                    <a:pt x="3633" y="231"/>
                  </a:lnTo>
                  <a:cubicBezTo>
                    <a:pt x="3653" y="217"/>
                    <a:pt x="3678" y="215"/>
                    <a:pt x="3700" y="224"/>
                  </a:cubicBezTo>
                  <a:cubicBezTo>
                    <a:pt x="3722" y="233"/>
                    <a:pt x="3738" y="253"/>
                    <a:pt x="3743" y="276"/>
                  </a:cubicBezTo>
                  <a:lnTo>
                    <a:pt x="3767" y="396"/>
                  </a:lnTo>
                  <a:lnTo>
                    <a:pt x="3789" y="460"/>
                  </a:lnTo>
                  <a:lnTo>
                    <a:pt x="3656" y="450"/>
                  </a:lnTo>
                  <a:lnTo>
                    <a:pt x="3688" y="386"/>
                  </a:lnTo>
                  <a:lnTo>
                    <a:pt x="3684" y="398"/>
                  </a:lnTo>
                  <a:lnTo>
                    <a:pt x="3708" y="318"/>
                  </a:lnTo>
                  <a:cubicBezTo>
                    <a:pt x="3717" y="285"/>
                    <a:pt x="3748" y="264"/>
                    <a:pt x="3782" y="267"/>
                  </a:cubicBezTo>
                  <a:cubicBezTo>
                    <a:pt x="3816" y="269"/>
                    <a:pt x="3843" y="295"/>
                    <a:pt x="3848" y="329"/>
                  </a:cubicBezTo>
                  <a:lnTo>
                    <a:pt x="3872" y="505"/>
                  </a:lnTo>
                  <a:lnTo>
                    <a:pt x="3851" y="464"/>
                  </a:lnTo>
                  <a:lnTo>
                    <a:pt x="3875" y="488"/>
                  </a:lnTo>
                  <a:lnTo>
                    <a:pt x="3802" y="470"/>
                  </a:lnTo>
                  <a:lnTo>
                    <a:pt x="3826" y="462"/>
                  </a:lnTo>
                  <a:lnTo>
                    <a:pt x="3816" y="466"/>
                  </a:lnTo>
                  <a:lnTo>
                    <a:pt x="3848" y="450"/>
                  </a:lnTo>
                  <a:cubicBezTo>
                    <a:pt x="3879" y="435"/>
                    <a:pt x="3917" y="443"/>
                    <a:pt x="3938" y="471"/>
                  </a:cubicBezTo>
                  <a:lnTo>
                    <a:pt x="3962" y="503"/>
                  </a:lnTo>
                  <a:lnTo>
                    <a:pt x="3840" y="514"/>
                  </a:lnTo>
                  <a:lnTo>
                    <a:pt x="3864" y="466"/>
                  </a:lnTo>
                  <a:cubicBezTo>
                    <a:pt x="3876" y="443"/>
                    <a:pt x="3899" y="428"/>
                    <a:pt x="3926" y="427"/>
                  </a:cubicBezTo>
                  <a:cubicBezTo>
                    <a:pt x="3952" y="426"/>
                    <a:pt x="3977" y="439"/>
                    <a:pt x="3990" y="461"/>
                  </a:cubicBezTo>
                  <a:lnTo>
                    <a:pt x="4014" y="501"/>
                  </a:lnTo>
                  <a:lnTo>
                    <a:pt x="4038" y="541"/>
                  </a:lnTo>
                  <a:lnTo>
                    <a:pt x="3944" y="514"/>
                  </a:lnTo>
                  <a:lnTo>
                    <a:pt x="3976" y="498"/>
                  </a:lnTo>
                  <a:cubicBezTo>
                    <a:pt x="3994" y="489"/>
                    <a:pt x="4015" y="488"/>
                    <a:pt x="4033" y="495"/>
                  </a:cubicBezTo>
                  <a:cubicBezTo>
                    <a:pt x="4052" y="502"/>
                    <a:pt x="4067" y="516"/>
                    <a:pt x="4075" y="534"/>
                  </a:cubicBezTo>
                  <a:lnTo>
                    <a:pt x="4099" y="590"/>
                  </a:lnTo>
                  <a:lnTo>
                    <a:pt x="3993" y="559"/>
                  </a:lnTo>
                  <a:lnTo>
                    <a:pt x="4017" y="543"/>
                  </a:lnTo>
                  <a:lnTo>
                    <a:pt x="3995" y="565"/>
                  </a:lnTo>
                  <a:lnTo>
                    <a:pt x="4019" y="525"/>
                  </a:lnTo>
                  <a:cubicBezTo>
                    <a:pt x="4036" y="496"/>
                    <a:pt x="4071" y="483"/>
                    <a:pt x="4103" y="494"/>
                  </a:cubicBezTo>
                  <a:lnTo>
                    <a:pt x="4127" y="502"/>
                  </a:lnTo>
                  <a:cubicBezTo>
                    <a:pt x="4148" y="509"/>
                    <a:pt x="4165" y="525"/>
                    <a:pt x="4172" y="546"/>
                  </a:cubicBezTo>
                  <a:lnTo>
                    <a:pt x="4204" y="634"/>
                  </a:lnTo>
                  <a:lnTo>
                    <a:pt x="4229" y="708"/>
                  </a:lnTo>
                  <a:lnTo>
                    <a:pt x="4183" y="662"/>
                  </a:lnTo>
                  <a:lnTo>
                    <a:pt x="4207" y="670"/>
                  </a:lnTo>
                  <a:lnTo>
                    <a:pt x="4184" y="666"/>
                  </a:lnTo>
                  <a:lnTo>
                    <a:pt x="4208" y="666"/>
                  </a:lnTo>
                  <a:lnTo>
                    <a:pt x="4169" y="679"/>
                  </a:lnTo>
                  <a:lnTo>
                    <a:pt x="4193" y="663"/>
                  </a:lnTo>
                  <a:cubicBezTo>
                    <a:pt x="4218" y="646"/>
                    <a:pt x="4251" y="647"/>
                    <a:pt x="4276" y="665"/>
                  </a:cubicBezTo>
                  <a:lnTo>
                    <a:pt x="4308" y="689"/>
                  </a:lnTo>
                  <a:cubicBezTo>
                    <a:pt x="4315" y="694"/>
                    <a:pt x="4321" y="701"/>
                    <a:pt x="4326" y="709"/>
                  </a:cubicBezTo>
                  <a:lnTo>
                    <a:pt x="4350" y="749"/>
                  </a:lnTo>
                  <a:lnTo>
                    <a:pt x="4224" y="754"/>
                  </a:lnTo>
                  <a:lnTo>
                    <a:pt x="4248" y="706"/>
                  </a:lnTo>
                  <a:cubicBezTo>
                    <a:pt x="4257" y="688"/>
                    <a:pt x="4274" y="674"/>
                    <a:pt x="4294" y="669"/>
                  </a:cubicBezTo>
                  <a:cubicBezTo>
                    <a:pt x="4314" y="664"/>
                    <a:pt x="4335" y="667"/>
                    <a:pt x="4352" y="679"/>
                  </a:cubicBezTo>
                  <a:lnTo>
                    <a:pt x="4376" y="695"/>
                  </a:lnTo>
                  <a:cubicBezTo>
                    <a:pt x="4386" y="701"/>
                    <a:pt x="4393" y="709"/>
                    <a:pt x="4399" y="719"/>
                  </a:cubicBezTo>
                  <a:lnTo>
                    <a:pt x="4431" y="775"/>
                  </a:lnTo>
                  <a:lnTo>
                    <a:pt x="4302" y="782"/>
                  </a:lnTo>
                  <a:lnTo>
                    <a:pt x="4326" y="726"/>
                  </a:lnTo>
                  <a:cubicBezTo>
                    <a:pt x="4338" y="700"/>
                    <a:pt x="4364" y="682"/>
                    <a:pt x="4392" y="682"/>
                  </a:cubicBezTo>
                  <a:cubicBezTo>
                    <a:pt x="4421" y="682"/>
                    <a:pt x="4447" y="700"/>
                    <a:pt x="4459" y="726"/>
                  </a:cubicBezTo>
                  <a:lnTo>
                    <a:pt x="4483" y="782"/>
                  </a:lnTo>
                  <a:lnTo>
                    <a:pt x="4359" y="767"/>
                  </a:lnTo>
                  <a:lnTo>
                    <a:pt x="4383" y="735"/>
                  </a:lnTo>
                  <a:cubicBezTo>
                    <a:pt x="4385" y="733"/>
                    <a:pt x="4387" y="730"/>
                    <a:pt x="4390" y="728"/>
                  </a:cubicBezTo>
                  <a:lnTo>
                    <a:pt x="4414" y="704"/>
                  </a:lnTo>
                  <a:cubicBezTo>
                    <a:pt x="4442" y="675"/>
                    <a:pt x="4487" y="675"/>
                    <a:pt x="4515" y="704"/>
                  </a:cubicBezTo>
                  <a:lnTo>
                    <a:pt x="4547" y="736"/>
                  </a:lnTo>
                  <a:cubicBezTo>
                    <a:pt x="4553" y="741"/>
                    <a:pt x="4557" y="747"/>
                    <a:pt x="4561" y="754"/>
                  </a:cubicBezTo>
                  <a:lnTo>
                    <a:pt x="4585" y="802"/>
                  </a:lnTo>
                  <a:lnTo>
                    <a:pt x="4520" y="762"/>
                  </a:lnTo>
                  <a:lnTo>
                    <a:pt x="4544" y="762"/>
                  </a:lnTo>
                  <a:cubicBezTo>
                    <a:pt x="4570" y="762"/>
                    <a:pt x="4593" y="776"/>
                    <a:pt x="4606" y="797"/>
                  </a:cubicBezTo>
                  <a:lnTo>
                    <a:pt x="4630" y="837"/>
                  </a:lnTo>
                  <a:lnTo>
                    <a:pt x="4591" y="806"/>
                  </a:lnTo>
                  <a:lnTo>
                    <a:pt x="4615" y="814"/>
                  </a:lnTo>
                  <a:cubicBezTo>
                    <a:pt x="4618" y="815"/>
                    <a:pt x="4622" y="817"/>
                    <a:pt x="4625" y="818"/>
                  </a:cubicBezTo>
                  <a:lnTo>
                    <a:pt x="4657" y="834"/>
                  </a:lnTo>
                  <a:lnTo>
                    <a:pt x="4585" y="839"/>
                  </a:lnTo>
                  <a:lnTo>
                    <a:pt x="4609" y="823"/>
                  </a:lnTo>
                  <a:cubicBezTo>
                    <a:pt x="4640" y="801"/>
                    <a:pt x="4683" y="809"/>
                    <a:pt x="4706" y="839"/>
                  </a:cubicBezTo>
                  <a:lnTo>
                    <a:pt x="4730" y="871"/>
                  </a:lnTo>
                  <a:lnTo>
                    <a:pt x="4672" y="842"/>
                  </a:lnTo>
                  <a:lnTo>
                    <a:pt x="4696" y="842"/>
                  </a:lnTo>
                  <a:lnTo>
                    <a:pt x="4628" y="892"/>
                  </a:lnTo>
                  <a:lnTo>
                    <a:pt x="4652" y="820"/>
                  </a:lnTo>
                  <a:cubicBezTo>
                    <a:pt x="4655" y="812"/>
                    <a:pt x="4659" y="804"/>
                    <a:pt x="4664" y="797"/>
                  </a:cubicBezTo>
                  <a:lnTo>
                    <a:pt x="4696" y="757"/>
                  </a:lnTo>
                  <a:cubicBezTo>
                    <a:pt x="4713" y="737"/>
                    <a:pt x="4739" y="727"/>
                    <a:pt x="4765" y="732"/>
                  </a:cubicBezTo>
                  <a:cubicBezTo>
                    <a:pt x="4791" y="736"/>
                    <a:pt x="4812" y="755"/>
                    <a:pt x="4821" y="780"/>
                  </a:cubicBezTo>
                  <a:lnTo>
                    <a:pt x="4845" y="852"/>
                  </a:lnTo>
                  <a:lnTo>
                    <a:pt x="4754" y="806"/>
                  </a:lnTo>
                  <a:lnTo>
                    <a:pt x="4778" y="798"/>
                  </a:lnTo>
                  <a:lnTo>
                    <a:pt x="4802" y="790"/>
                  </a:lnTo>
                  <a:cubicBezTo>
                    <a:pt x="4831" y="780"/>
                    <a:pt x="4863" y="790"/>
                    <a:pt x="4882" y="815"/>
                  </a:cubicBezTo>
                  <a:lnTo>
                    <a:pt x="4906" y="847"/>
                  </a:lnTo>
                  <a:lnTo>
                    <a:pt x="4798" y="840"/>
                  </a:lnTo>
                  <a:lnTo>
                    <a:pt x="4830" y="808"/>
                  </a:lnTo>
                  <a:cubicBezTo>
                    <a:pt x="4858" y="779"/>
                    <a:pt x="4903" y="779"/>
                    <a:pt x="4931" y="808"/>
                  </a:cubicBezTo>
                  <a:lnTo>
                    <a:pt x="4955" y="832"/>
                  </a:lnTo>
                  <a:lnTo>
                    <a:pt x="4854" y="832"/>
                  </a:lnTo>
                  <a:lnTo>
                    <a:pt x="4878" y="808"/>
                  </a:lnTo>
                  <a:cubicBezTo>
                    <a:pt x="4894" y="791"/>
                    <a:pt x="4919" y="783"/>
                    <a:pt x="4942" y="788"/>
                  </a:cubicBezTo>
                  <a:cubicBezTo>
                    <a:pt x="4966" y="792"/>
                    <a:pt x="4985" y="808"/>
                    <a:pt x="4995" y="830"/>
                  </a:cubicBezTo>
                  <a:lnTo>
                    <a:pt x="5019" y="886"/>
                  </a:lnTo>
                  <a:lnTo>
                    <a:pt x="4930" y="846"/>
                  </a:lnTo>
                  <a:lnTo>
                    <a:pt x="4954" y="838"/>
                  </a:lnTo>
                  <a:lnTo>
                    <a:pt x="4944" y="842"/>
                  </a:lnTo>
                  <a:lnTo>
                    <a:pt x="4976" y="826"/>
                  </a:lnTo>
                  <a:cubicBezTo>
                    <a:pt x="4993" y="818"/>
                    <a:pt x="5013" y="816"/>
                    <a:pt x="5031" y="822"/>
                  </a:cubicBezTo>
                  <a:lnTo>
                    <a:pt x="5055" y="830"/>
                  </a:lnTo>
                  <a:lnTo>
                    <a:pt x="5032" y="826"/>
                  </a:lnTo>
                  <a:lnTo>
                    <a:pt x="5056" y="826"/>
                  </a:lnTo>
                  <a:lnTo>
                    <a:pt x="5034" y="830"/>
                  </a:lnTo>
                  <a:lnTo>
                    <a:pt x="5058" y="822"/>
                  </a:lnTo>
                  <a:cubicBezTo>
                    <a:pt x="5072" y="817"/>
                    <a:pt x="5088" y="817"/>
                    <a:pt x="5103" y="822"/>
                  </a:cubicBezTo>
                  <a:lnTo>
                    <a:pt x="5127" y="830"/>
                  </a:lnTo>
                  <a:lnTo>
                    <a:pt x="5104" y="826"/>
                  </a:lnTo>
                  <a:lnTo>
                    <a:pt x="5136" y="826"/>
                  </a:lnTo>
                  <a:cubicBezTo>
                    <a:pt x="5162" y="826"/>
                    <a:pt x="5185" y="840"/>
                    <a:pt x="5198" y="861"/>
                  </a:cubicBezTo>
                  <a:lnTo>
                    <a:pt x="5222" y="901"/>
                  </a:lnTo>
                  <a:lnTo>
                    <a:pt x="5099" y="901"/>
                  </a:lnTo>
                  <a:lnTo>
                    <a:pt x="5123" y="861"/>
                  </a:lnTo>
                  <a:cubicBezTo>
                    <a:pt x="5136" y="840"/>
                    <a:pt x="5159" y="826"/>
                    <a:pt x="5184" y="826"/>
                  </a:cubicBezTo>
                  <a:lnTo>
                    <a:pt x="5208" y="826"/>
                  </a:lnTo>
                  <a:cubicBezTo>
                    <a:pt x="5248" y="826"/>
                    <a:pt x="5280" y="859"/>
                    <a:pt x="5280" y="898"/>
                  </a:cubicBezTo>
                  <a:cubicBezTo>
                    <a:pt x="5280" y="938"/>
                    <a:pt x="5248" y="970"/>
                    <a:pt x="5208" y="970"/>
                  </a:cubicBezTo>
                  <a:lnTo>
                    <a:pt x="5184" y="970"/>
                  </a:lnTo>
                  <a:lnTo>
                    <a:pt x="5246" y="936"/>
                  </a:lnTo>
                  <a:lnTo>
                    <a:pt x="5222" y="976"/>
                  </a:lnTo>
                  <a:cubicBezTo>
                    <a:pt x="5209" y="997"/>
                    <a:pt x="5186" y="1010"/>
                    <a:pt x="5160" y="1010"/>
                  </a:cubicBezTo>
                  <a:cubicBezTo>
                    <a:pt x="5135" y="1010"/>
                    <a:pt x="5112" y="997"/>
                    <a:pt x="5099" y="976"/>
                  </a:cubicBezTo>
                  <a:lnTo>
                    <a:pt x="5075" y="936"/>
                  </a:lnTo>
                  <a:lnTo>
                    <a:pt x="5136" y="970"/>
                  </a:lnTo>
                  <a:lnTo>
                    <a:pt x="5104" y="970"/>
                  </a:lnTo>
                  <a:cubicBezTo>
                    <a:pt x="5097" y="970"/>
                    <a:pt x="5089" y="969"/>
                    <a:pt x="5082" y="967"/>
                  </a:cubicBezTo>
                  <a:lnTo>
                    <a:pt x="5058" y="959"/>
                  </a:lnTo>
                  <a:lnTo>
                    <a:pt x="5103" y="959"/>
                  </a:lnTo>
                  <a:lnTo>
                    <a:pt x="5079" y="967"/>
                  </a:lnTo>
                  <a:cubicBezTo>
                    <a:pt x="5072" y="969"/>
                    <a:pt x="5064" y="970"/>
                    <a:pt x="5056" y="970"/>
                  </a:cubicBezTo>
                  <a:lnTo>
                    <a:pt x="5032" y="970"/>
                  </a:lnTo>
                  <a:cubicBezTo>
                    <a:pt x="5025" y="970"/>
                    <a:pt x="5017" y="969"/>
                    <a:pt x="5010" y="967"/>
                  </a:cubicBezTo>
                  <a:lnTo>
                    <a:pt x="4986" y="959"/>
                  </a:lnTo>
                  <a:lnTo>
                    <a:pt x="5041" y="955"/>
                  </a:lnTo>
                  <a:lnTo>
                    <a:pt x="5009" y="971"/>
                  </a:lnTo>
                  <a:cubicBezTo>
                    <a:pt x="5006" y="972"/>
                    <a:pt x="5002" y="974"/>
                    <a:pt x="4999" y="975"/>
                  </a:cubicBezTo>
                  <a:lnTo>
                    <a:pt x="4975" y="983"/>
                  </a:lnTo>
                  <a:cubicBezTo>
                    <a:pt x="4940" y="995"/>
                    <a:pt x="4901" y="977"/>
                    <a:pt x="4886" y="943"/>
                  </a:cubicBezTo>
                  <a:lnTo>
                    <a:pt x="4862" y="887"/>
                  </a:lnTo>
                  <a:lnTo>
                    <a:pt x="4979" y="909"/>
                  </a:lnTo>
                  <a:lnTo>
                    <a:pt x="4955" y="933"/>
                  </a:lnTo>
                  <a:cubicBezTo>
                    <a:pt x="4927" y="961"/>
                    <a:pt x="4882" y="961"/>
                    <a:pt x="4854" y="933"/>
                  </a:cubicBezTo>
                  <a:lnTo>
                    <a:pt x="4830" y="909"/>
                  </a:lnTo>
                  <a:lnTo>
                    <a:pt x="4931" y="909"/>
                  </a:lnTo>
                  <a:lnTo>
                    <a:pt x="4899" y="941"/>
                  </a:lnTo>
                  <a:cubicBezTo>
                    <a:pt x="4885" y="956"/>
                    <a:pt x="4864" y="964"/>
                    <a:pt x="4843" y="962"/>
                  </a:cubicBezTo>
                  <a:cubicBezTo>
                    <a:pt x="4823" y="961"/>
                    <a:pt x="4803" y="950"/>
                    <a:pt x="4791" y="934"/>
                  </a:cubicBezTo>
                  <a:lnTo>
                    <a:pt x="4767" y="902"/>
                  </a:lnTo>
                  <a:lnTo>
                    <a:pt x="4847" y="927"/>
                  </a:lnTo>
                  <a:lnTo>
                    <a:pt x="4823" y="935"/>
                  </a:lnTo>
                  <a:lnTo>
                    <a:pt x="4799" y="943"/>
                  </a:lnTo>
                  <a:cubicBezTo>
                    <a:pt x="4762" y="955"/>
                    <a:pt x="4721" y="935"/>
                    <a:pt x="4708" y="897"/>
                  </a:cubicBezTo>
                  <a:lnTo>
                    <a:pt x="4684" y="825"/>
                  </a:lnTo>
                  <a:lnTo>
                    <a:pt x="4809" y="847"/>
                  </a:lnTo>
                  <a:lnTo>
                    <a:pt x="4777" y="887"/>
                  </a:lnTo>
                  <a:lnTo>
                    <a:pt x="4789" y="865"/>
                  </a:lnTo>
                  <a:lnTo>
                    <a:pt x="4765" y="937"/>
                  </a:lnTo>
                  <a:cubicBezTo>
                    <a:pt x="4755" y="967"/>
                    <a:pt x="4727" y="986"/>
                    <a:pt x="4696" y="986"/>
                  </a:cubicBezTo>
                  <a:lnTo>
                    <a:pt x="4672" y="986"/>
                  </a:lnTo>
                  <a:cubicBezTo>
                    <a:pt x="4650" y="986"/>
                    <a:pt x="4628" y="976"/>
                    <a:pt x="4615" y="958"/>
                  </a:cubicBezTo>
                  <a:lnTo>
                    <a:pt x="4591" y="926"/>
                  </a:lnTo>
                  <a:lnTo>
                    <a:pt x="4688" y="942"/>
                  </a:lnTo>
                  <a:lnTo>
                    <a:pt x="4664" y="958"/>
                  </a:lnTo>
                  <a:cubicBezTo>
                    <a:pt x="4643" y="973"/>
                    <a:pt x="4615" y="974"/>
                    <a:pt x="4592" y="963"/>
                  </a:cubicBezTo>
                  <a:lnTo>
                    <a:pt x="4560" y="947"/>
                  </a:lnTo>
                  <a:lnTo>
                    <a:pt x="4570" y="951"/>
                  </a:lnTo>
                  <a:lnTo>
                    <a:pt x="4546" y="943"/>
                  </a:lnTo>
                  <a:cubicBezTo>
                    <a:pt x="4529" y="937"/>
                    <a:pt x="4516" y="926"/>
                    <a:pt x="4507" y="912"/>
                  </a:cubicBezTo>
                  <a:lnTo>
                    <a:pt x="4483" y="872"/>
                  </a:lnTo>
                  <a:lnTo>
                    <a:pt x="4544" y="906"/>
                  </a:lnTo>
                  <a:lnTo>
                    <a:pt x="4520" y="906"/>
                  </a:lnTo>
                  <a:cubicBezTo>
                    <a:pt x="4493" y="906"/>
                    <a:pt x="4468" y="891"/>
                    <a:pt x="4456" y="867"/>
                  </a:cubicBezTo>
                  <a:lnTo>
                    <a:pt x="4432" y="819"/>
                  </a:lnTo>
                  <a:lnTo>
                    <a:pt x="4446" y="837"/>
                  </a:lnTo>
                  <a:lnTo>
                    <a:pt x="4414" y="805"/>
                  </a:lnTo>
                  <a:lnTo>
                    <a:pt x="4515" y="805"/>
                  </a:lnTo>
                  <a:lnTo>
                    <a:pt x="4491" y="829"/>
                  </a:lnTo>
                  <a:lnTo>
                    <a:pt x="4498" y="822"/>
                  </a:lnTo>
                  <a:lnTo>
                    <a:pt x="4474" y="854"/>
                  </a:lnTo>
                  <a:cubicBezTo>
                    <a:pt x="4459" y="874"/>
                    <a:pt x="4433" y="885"/>
                    <a:pt x="4408" y="882"/>
                  </a:cubicBezTo>
                  <a:cubicBezTo>
                    <a:pt x="4382" y="879"/>
                    <a:pt x="4360" y="862"/>
                    <a:pt x="4350" y="839"/>
                  </a:cubicBezTo>
                  <a:lnTo>
                    <a:pt x="4326" y="783"/>
                  </a:lnTo>
                  <a:lnTo>
                    <a:pt x="4459" y="783"/>
                  </a:lnTo>
                  <a:lnTo>
                    <a:pt x="4435" y="839"/>
                  </a:lnTo>
                  <a:cubicBezTo>
                    <a:pt x="4424" y="864"/>
                    <a:pt x="4400" y="881"/>
                    <a:pt x="4373" y="882"/>
                  </a:cubicBezTo>
                  <a:cubicBezTo>
                    <a:pt x="4345" y="884"/>
                    <a:pt x="4320" y="870"/>
                    <a:pt x="4306" y="846"/>
                  </a:cubicBezTo>
                  <a:lnTo>
                    <a:pt x="4274" y="790"/>
                  </a:lnTo>
                  <a:lnTo>
                    <a:pt x="4297" y="814"/>
                  </a:lnTo>
                  <a:lnTo>
                    <a:pt x="4273" y="798"/>
                  </a:lnTo>
                  <a:lnTo>
                    <a:pt x="4377" y="771"/>
                  </a:lnTo>
                  <a:lnTo>
                    <a:pt x="4353" y="819"/>
                  </a:lnTo>
                  <a:cubicBezTo>
                    <a:pt x="4341" y="842"/>
                    <a:pt x="4317" y="857"/>
                    <a:pt x="4291" y="858"/>
                  </a:cubicBezTo>
                  <a:cubicBezTo>
                    <a:pt x="4265" y="859"/>
                    <a:pt x="4240" y="846"/>
                    <a:pt x="4227" y="824"/>
                  </a:cubicBezTo>
                  <a:lnTo>
                    <a:pt x="4203" y="784"/>
                  </a:lnTo>
                  <a:lnTo>
                    <a:pt x="4221" y="804"/>
                  </a:lnTo>
                  <a:lnTo>
                    <a:pt x="4189" y="780"/>
                  </a:lnTo>
                  <a:lnTo>
                    <a:pt x="4272" y="782"/>
                  </a:lnTo>
                  <a:lnTo>
                    <a:pt x="4248" y="798"/>
                  </a:lnTo>
                  <a:cubicBezTo>
                    <a:pt x="4237" y="806"/>
                    <a:pt x="4223" y="810"/>
                    <a:pt x="4208" y="810"/>
                  </a:cubicBezTo>
                  <a:lnTo>
                    <a:pt x="4184" y="810"/>
                  </a:lnTo>
                  <a:cubicBezTo>
                    <a:pt x="4177" y="810"/>
                    <a:pt x="4169" y="809"/>
                    <a:pt x="4162" y="807"/>
                  </a:cubicBezTo>
                  <a:lnTo>
                    <a:pt x="4138" y="799"/>
                  </a:lnTo>
                  <a:cubicBezTo>
                    <a:pt x="4116" y="792"/>
                    <a:pt x="4099" y="775"/>
                    <a:pt x="4092" y="753"/>
                  </a:cubicBezTo>
                  <a:lnTo>
                    <a:pt x="4069" y="683"/>
                  </a:lnTo>
                  <a:lnTo>
                    <a:pt x="4037" y="595"/>
                  </a:lnTo>
                  <a:lnTo>
                    <a:pt x="4082" y="639"/>
                  </a:lnTo>
                  <a:lnTo>
                    <a:pt x="4058" y="631"/>
                  </a:lnTo>
                  <a:lnTo>
                    <a:pt x="4142" y="600"/>
                  </a:lnTo>
                  <a:lnTo>
                    <a:pt x="4118" y="640"/>
                  </a:lnTo>
                  <a:cubicBezTo>
                    <a:pt x="4113" y="649"/>
                    <a:pt x="4105" y="656"/>
                    <a:pt x="4096" y="662"/>
                  </a:cubicBezTo>
                  <a:lnTo>
                    <a:pt x="4072" y="678"/>
                  </a:lnTo>
                  <a:cubicBezTo>
                    <a:pt x="4055" y="690"/>
                    <a:pt x="4032" y="694"/>
                    <a:pt x="4012" y="687"/>
                  </a:cubicBezTo>
                  <a:cubicBezTo>
                    <a:pt x="3991" y="681"/>
                    <a:pt x="3975" y="666"/>
                    <a:pt x="3966" y="647"/>
                  </a:cubicBezTo>
                  <a:lnTo>
                    <a:pt x="3942" y="591"/>
                  </a:lnTo>
                  <a:lnTo>
                    <a:pt x="4041" y="627"/>
                  </a:lnTo>
                  <a:lnTo>
                    <a:pt x="4009" y="643"/>
                  </a:lnTo>
                  <a:cubicBezTo>
                    <a:pt x="3975" y="660"/>
                    <a:pt x="3934" y="648"/>
                    <a:pt x="3915" y="616"/>
                  </a:cubicBezTo>
                  <a:lnTo>
                    <a:pt x="3891" y="576"/>
                  </a:lnTo>
                  <a:lnTo>
                    <a:pt x="3867" y="536"/>
                  </a:lnTo>
                  <a:lnTo>
                    <a:pt x="3993" y="531"/>
                  </a:lnTo>
                  <a:lnTo>
                    <a:pt x="3969" y="579"/>
                  </a:lnTo>
                  <a:cubicBezTo>
                    <a:pt x="3958" y="601"/>
                    <a:pt x="3936" y="616"/>
                    <a:pt x="3911" y="618"/>
                  </a:cubicBezTo>
                  <a:cubicBezTo>
                    <a:pt x="3886" y="620"/>
                    <a:pt x="3862" y="610"/>
                    <a:pt x="3847" y="590"/>
                  </a:cubicBezTo>
                  <a:lnTo>
                    <a:pt x="3823" y="558"/>
                  </a:lnTo>
                  <a:lnTo>
                    <a:pt x="3913" y="579"/>
                  </a:lnTo>
                  <a:lnTo>
                    <a:pt x="3881" y="595"/>
                  </a:lnTo>
                  <a:cubicBezTo>
                    <a:pt x="3878" y="596"/>
                    <a:pt x="3874" y="598"/>
                    <a:pt x="3871" y="599"/>
                  </a:cubicBezTo>
                  <a:lnTo>
                    <a:pt x="3847" y="607"/>
                  </a:lnTo>
                  <a:cubicBezTo>
                    <a:pt x="3821" y="615"/>
                    <a:pt x="3793" y="609"/>
                    <a:pt x="3774" y="589"/>
                  </a:cubicBezTo>
                  <a:lnTo>
                    <a:pt x="3750" y="565"/>
                  </a:lnTo>
                  <a:cubicBezTo>
                    <a:pt x="3738" y="554"/>
                    <a:pt x="3731" y="540"/>
                    <a:pt x="3729" y="524"/>
                  </a:cubicBezTo>
                  <a:lnTo>
                    <a:pt x="3705" y="348"/>
                  </a:lnTo>
                  <a:lnTo>
                    <a:pt x="3845" y="359"/>
                  </a:lnTo>
                  <a:lnTo>
                    <a:pt x="3821" y="439"/>
                  </a:lnTo>
                  <a:cubicBezTo>
                    <a:pt x="3820" y="443"/>
                    <a:pt x="3819" y="447"/>
                    <a:pt x="3817" y="451"/>
                  </a:cubicBezTo>
                  <a:lnTo>
                    <a:pt x="3785" y="515"/>
                  </a:lnTo>
                  <a:cubicBezTo>
                    <a:pt x="3772" y="541"/>
                    <a:pt x="3744" y="556"/>
                    <a:pt x="3715" y="554"/>
                  </a:cubicBezTo>
                  <a:cubicBezTo>
                    <a:pt x="3686" y="552"/>
                    <a:pt x="3661" y="533"/>
                    <a:pt x="3652" y="505"/>
                  </a:cubicBezTo>
                  <a:lnTo>
                    <a:pt x="3626" y="425"/>
                  </a:lnTo>
                  <a:lnTo>
                    <a:pt x="3602" y="305"/>
                  </a:lnTo>
                  <a:lnTo>
                    <a:pt x="3712" y="350"/>
                  </a:lnTo>
                  <a:lnTo>
                    <a:pt x="3688" y="366"/>
                  </a:lnTo>
                  <a:lnTo>
                    <a:pt x="3718" y="325"/>
                  </a:lnTo>
                  <a:lnTo>
                    <a:pt x="3694" y="413"/>
                  </a:lnTo>
                  <a:cubicBezTo>
                    <a:pt x="3690" y="429"/>
                    <a:pt x="3680" y="442"/>
                    <a:pt x="3668" y="452"/>
                  </a:cubicBezTo>
                  <a:lnTo>
                    <a:pt x="3636" y="476"/>
                  </a:lnTo>
                  <a:cubicBezTo>
                    <a:pt x="3623" y="485"/>
                    <a:pt x="3608" y="490"/>
                    <a:pt x="3592" y="490"/>
                  </a:cubicBezTo>
                  <a:lnTo>
                    <a:pt x="3568" y="490"/>
                  </a:lnTo>
                  <a:lnTo>
                    <a:pt x="3630" y="456"/>
                  </a:lnTo>
                  <a:lnTo>
                    <a:pt x="3606" y="496"/>
                  </a:lnTo>
                  <a:cubicBezTo>
                    <a:pt x="3591" y="521"/>
                    <a:pt x="3561" y="534"/>
                    <a:pt x="3532" y="529"/>
                  </a:cubicBezTo>
                  <a:cubicBezTo>
                    <a:pt x="3503" y="524"/>
                    <a:pt x="3480" y="502"/>
                    <a:pt x="3474" y="473"/>
                  </a:cubicBezTo>
                  <a:lnTo>
                    <a:pt x="3450" y="353"/>
                  </a:lnTo>
                  <a:lnTo>
                    <a:pt x="3520" y="410"/>
                  </a:lnTo>
                  <a:lnTo>
                    <a:pt x="3496" y="410"/>
                  </a:lnTo>
                  <a:lnTo>
                    <a:pt x="3529" y="403"/>
                  </a:lnTo>
                  <a:lnTo>
                    <a:pt x="3497" y="419"/>
                  </a:lnTo>
                  <a:cubicBezTo>
                    <a:pt x="3466" y="434"/>
                    <a:pt x="3428" y="426"/>
                    <a:pt x="3407" y="398"/>
                  </a:cubicBezTo>
                  <a:lnTo>
                    <a:pt x="3383" y="366"/>
                  </a:lnTo>
                  <a:cubicBezTo>
                    <a:pt x="3380" y="362"/>
                    <a:pt x="3378" y="359"/>
                    <a:pt x="3376" y="355"/>
                  </a:cubicBezTo>
                  <a:lnTo>
                    <a:pt x="3355" y="312"/>
                  </a:lnTo>
                  <a:lnTo>
                    <a:pt x="3331" y="272"/>
                  </a:lnTo>
                  <a:lnTo>
                    <a:pt x="3360" y="299"/>
                  </a:lnTo>
                  <a:lnTo>
                    <a:pt x="3328" y="283"/>
                  </a:lnTo>
                  <a:lnTo>
                    <a:pt x="3431" y="234"/>
                  </a:lnTo>
                  <a:lnTo>
                    <a:pt x="3407" y="346"/>
                  </a:lnTo>
                  <a:cubicBezTo>
                    <a:pt x="3401" y="373"/>
                    <a:pt x="3379" y="395"/>
                    <a:pt x="3352" y="401"/>
                  </a:cubicBezTo>
                  <a:cubicBezTo>
                    <a:pt x="3324" y="407"/>
                    <a:pt x="3296" y="396"/>
                    <a:pt x="3279" y="374"/>
                  </a:cubicBezTo>
                  <a:lnTo>
                    <a:pt x="3255" y="342"/>
                  </a:lnTo>
                  <a:lnTo>
                    <a:pt x="3312" y="370"/>
                  </a:lnTo>
                  <a:lnTo>
                    <a:pt x="3288" y="370"/>
                  </a:lnTo>
                  <a:lnTo>
                    <a:pt x="3353" y="331"/>
                  </a:lnTo>
                  <a:lnTo>
                    <a:pt x="3329" y="379"/>
                  </a:lnTo>
                  <a:cubicBezTo>
                    <a:pt x="3317" y="402"/>
                    <a:pt x="3293" y="418"/>
                    <a:pt x="3266" y="418"/>
                  </a:cubicBezTo>
                  <a:cubicBezTo>
                    <a:pt x="3240" y="419"/>
                    <a:pt x="3215" y="405"/>
                    <a:pt x="3202" y="382"/>
                  </a:cubicBezTo>
                  <a:lnTo>
                    <a:pt x="3166" y="319"/>
                  </a:lnTo>
                  <a:lnTo>
                    <a:pt x="3142" y="263"/>
                  </a:lnTo>
                  <a:lnTo>
                    <a:pt x="3169" y="294"/>
                  </a:lnTo>
                  <a:lnTo>
                    <a:pt x="3145" y="278"/>
                  </a:lnTo>
                  <a:lnTo>
                    <a:pt x="3162" y="287"/>
                  </a:lnTo>
                  <a:lnTo>
                    <a:pt x="3138" y="279"/>
                  </a:lnTo>
                  <a:lnTo>
                    <a:pt x="3218" y="254"/>
                  </a:lnTo>
                  <a:lnTo>
                    <a:pt x="3194" y="286"/>
                  </a:lnTo>
                  <a:cubicBezTo>
                    <a:pt x="3190" y="291"/>
                    <a:pt x="3185" y="296"/>
                    <a:pt x="3180" y="300"/>
                  </a:cubicBezTo>
                  <a:lnTo>
                    <a:pt x="3148" y="324"/>
                  </a:lnTo>
                  <a:cubicBezTo>
                    <a:pt x="3123" y="342"/>
                    <a:pt x="3090" y="343"/>
                    <a:pt x="3065" y="326"/>
                  </a:cubicBezTo>
                  <a:lnTo>
                    <a:pt x="3041" y="310"/>
                  </a:lnTo>
                  <a:lnTo>
                    <a:pt x="3103" y="319"/>
                  </a:lnTo>
                  <a:lnTo>
                    <a:pt x="3079" y="327"/>
                  </a:lnTo>
                  <a:cubicBezTo>
                    <a:pt x="3050" y="337"/>
                    <a:pt x="3017" y="326"/>
                    <a:pt x="2999" y="302"/>
                  </a:cubicBezTo>
                  <a:lnTo>
                    <a:pt x="2975" y="270"/>
                  </a:lnTo>
                  <a:lnTo>
                    <a:pt x="3010" y="295"/>
                  </a:lnTo>
                  <a:lnTo>
                    <a:pt x="2986" y="287"/>
                  </a:lnTo>
                  <a:cubicBezTo>
                    <a:pt x="2982" y="286"/>
                    <a:pt x="2979" y="284"/>
                    <a:pt x="2976" y="283"/>
                  </a:cubicBezTo>
                  <a:lnTo>
                    <a:pt x="2944" y="267"/>
                  </a:lnTo>
                  <a:lnTo>
                    <a:pt x="3034" y="246"/>
                  </a:lnTo>
                  <a:lnTo>
                    <a:pt x="3010" y="278"/>
                  </a:lnTo>
                  <a:lnTo>
                    <a:pt x="2986" y="310"/>
                  </a:lnTo>
                  <a:cubicBezTo>
                    <a:pt x="2963" y="340"/>
                    <a:pt x="2920" y="348"/>
                    <a:pt x="2889" y="326"/>
                  </a:cubicBezTo>
                  <a:lnTo>
                    <a:pt x="2865" y="310"/>
                  </a:lnTo>
                  <a:lnTo>
                    <a:pt x="2944" y="310"/>
                  </a:lnTo>
                  <a:lnTo>
                    <a:pt x="2913" y="331"/>
                  </a:lnTo>
                  <a:lnTo>
                    <a:pt x="2881" y="347"/>
                  </a:lnTo>
                  <a:lnTo>
                    <a:pt x="2906" y="326"/>
                  </a:lnTo>
                  <a:lnTo>
                    <a:pt x="2882" y="358"/>
                  </a:lnTo>
                  <a:cubicBezTo>
                    <a:pt x="2859" y="388"/>
                    <a:pt x="2816" y="396"/>
                    <a:pt x="2785" y="374"/>
                  </a:cubicBezTo>
                  <a:lnTo>
                    <a:pt x="2761" y="358"/>
                  </a:lnTo>
                  <a:cubicBezTo>
                    <a:pt x="2752" y="352"/>
                    <a:pt x="2744" y="345"/>
                    <a:pt x="2739" y="336"/>
                  </a:cubicBezTo>
                  <a:lnTo>
                    <a:pt x="2715" y="296"/>
                  </a:lnTo>
                  <a:lnTo>
                    <a:pt x="2846" y="276"/>
                  </a:lnTo>
                  <a:lnTo>
                    <a:pt x="2822" y="372"/>
                  </a:lnTo>
                  <a:cubicBezTo>
                    <a:pt x="2817" y="392"/>
                    <a:pt x="2803" y="409"/>
                    <a:pt x="2785" y="419"/>
                  </a:cubicBezTo>
                  <a:lnTo>
                    <a:pt x="2753" y="435"/>
                  </a:lnTo>
                  <a:lnTo>
                    <a:pt x="2782" y="408"/>
                  </a:lnTo>
                  <a:lnTo>
                    <a:pt x="2758" y="448"/>
                  </a:lnTo>
                  <a:cubicBezTo>
                    <a:pt x="2742" y="474"/>
                    <a:pt x="2712" y="487"/>
                    <a:pt x="2682" y="481"/>
                  </a:cubicBezTo>
                  <a:cubicBezTo>
                    <a:pt x="2652" y="475"/>
                    <a:pt x="2629" y="450"/>
                    <a:pt x="2625" y="420"/>
                  </a:cubicBezTo>
                  <a:lnTo>
                    <a:pt x="2601" y="236"/>
                  </a:lnTo>
                  <a:lnTo>
                    <a:pt x="2740" y="252"/>
                  </a:lnTo>
                  <a:lnTo>
                    <a:pt x="2716" y="316"/>
                  </a:lnTo>
                  <a:cubicBezTo>
                    <a:pt x="2707" y="339"/>
                    <a:pt x="2688" y="356"/>
                    <a:pt x="2664" y="361"/>
                  </a:cubicBezTo>
                  <a:cubicBezTo>
                    <a:pt x="2640" y="366"/>
                    <a:pt x="2615" y="359"/>
                    <a:pt x="2598" y="341"/>
                  </a:cubicBezTo>
                  <a:lnTo>
                    <a:pt x="2574" y="317"/>
                  </a:lnTo>
                  <a:lnTo>
                    <a:pt x="2624" y="338"/>
                  </a:lnTo>
                  <a:lnTo>
                    <a:pt x="2592" y="338"/>
                  </a:lnTo>
                  <a:lnTo>
                    <a:pt x="2632" y="326"/>
                  </a:lnTo>
                  <a:lnTo>
                    <a:pt x="2608" y="342"/>
                  </a:lnTo>
                  <a:lnTo>
                    <a:pt x="2626" y="326"/>
                  </a:lnTo>
                  <a:lnTo>
                    <a:pt x="2602" y="358"/>
                  </a:lnTo>
                  <a:cubicBezTo>
                    <a:pt x="2587" y="378"/>
                    <a:pt x="2561" y="389"/>
                    <a:pt x="2536" y="386"/>
                  </a:cubicBezTo>
                  <a:cubicBezTo>
                    <a:pt x="2510" y="383"/>
                    <a:pt x="2488" y="366"/>
                    <a:pt x="2478" y="343"/>
                  </a:cubicBezTo>
                  <a:lnTo>
                    <a:pt x="2454" y="287"/>
                  </a:lnTo>
                  <a:lnTo>
                    <a:pt x="2543" y="327"/>
                  </a:lnTo>
                  <a:lnTo>
                    <a:pt x="2519" y="335"/>
                  </a:lnTo>
                  <a:cubicBezTo>
                    <a:pt x="2482" y="347"/>
                    <a:pt x="2441" y="327"/>
                    <a:pt x="2428" y="289"/>
                  </a:cubicBezTo>
                  <a:lnTo>
                    <a:pt x="2396" y="193"/>
                  </a:lnTo>
                  <a:lnTo>
                    <a:pt x="2414" y="221"/>
                  </a:lnTo>
                  <a:lnTo>
                    <a:pt x="2390" y="197"/>
                  </a:lnTo>
                  <a:lnTo>
                    <a:pt x="2511" y="162"/>
                  </a:lnTo>
                  <a:lnTo>
                    <a:pt x="2487" y="274"/>
                  </a:lnTo>
                  <a:cubicBezTo>
                    <a:pt x="2481" y="299"/>
                    <a:pt x="2462" y="320"/>
                    <a:pt x="2437" y="328"/>
                  </a:cubicBezTo>
                  <a:cubicBezTo>
                    <a:pt x="2412" y="335"/>
                    <a:pt x="2384" y="328"/>
                    <a:pt x="2366" y="309"/>
                  </a:cubicBezTo>
                  <a:lnTo>
                    <a:pt x="2342" y="285"/>
                  </a:lnTo>
                  <a:lnTo>
                    <a:pt x="2443" y="285"/>
                  </a:lnTo>
                  <a:lnTo>
                    <a:pt x="2411" y="317"/>
                  </a:lnTo>
                  <a:cubicBezTo>
                    <a:pt x="2397" y="332"/>
                    <a:pt x="2376" y="340"/>
                    <a:pt x="2355" y="338"/>
                  </a:cubicBezTo>
                  <a:cubicBezTo>
                    <a:pt x="2335" y="337"/>
                    <a:pt x="2315" y="326"/>
                    <a:pt x="2303" y="310"/>
                  </a:cubicBezTo>
                  <a:lnTo>
                    <a:pt x="2279" y="278"/>
                  </a:lnTo>
                  <a:lnTo>
                    <a:pt x="2255" y="246"/>
                  </a:lnTo>
                  <a:lnTo>
                    <a:pt x="2382" y="220"/>
                  </a:lnTo>
                  <a:lnTo>
                    <a:pt x="2358" y="316"/>
                  </a:lnTo>
                  <a:cubicBezTo>
                    <a:pt x="2352" y="340"/>
                    <a:pt x="2335" y="359"/>
                    <a:pt x="2311" y="367"/>
                  </a:cubicBezTo>
                  <a:lnTo>
                    <a:pt x="2287" y="375"/>
                  </a:lnTo>
                  <a:cubicBezTo>
                    <a:pt x="2250" y="387"/>
                    <a:pt x="2209" y="367"/>
                    <a:pt x="2196" y="329"/>
                  </a:cubicBezTo>
                  <a:lnTo>
                    <a:pt x="2164" y="233"/>
                  </a:lnTo>
                  <a:lnTo>
                    <a:pt x="2272" y="270"/>
                  </a:lnTo>
                  <a:lnTo>
                    <a:pt x="2248" y="286"/>
                  </a:lnTo>
                  <a:lnTo>
                    <a:pt x="2266" y="270"/>
                  </a:lnTo>
                  <a:lnTo>
                    <a:pt x="2242" y="302"/>
                  </a:lnTo>
                  <a:lnTo>
                    <a:pt x="2255" y="275"/>
                  </a:lnTo>
                  <a:lnTo>
                    <a:pt x="2231" y="379"/>
                  </a:lnTo>
                  <a:cubicBezTo>
                    <a:pt x="2228" y="392"/>
                    <a:pt x="2221" y="404"/>
                    <a:pt x="2211" y="413"/>
                  </a:cubicBezTo>
                  <a:lnTo>
                    <a:pt x="2187" y="437"/>
                  </a:lnTo>
                  <a:cubicBezTo>
                    <a:pt x="2174" y="451"/>
                    <a:pt x="2156" y="458"/>
                    <a:pt x="2136" y="458"/>
                  </a:cubicBezTo>
                  <a:lnTo>
                    <a:pt x="2104" y="458"/>
                  </a:lnTo>
                  <a:lnTo>
                    <a:pt x="2144" y="446"/>
                  </a:lnTo>
                  <a:lnTo>
                    <a:pt x="2120" y="462"/>
                  </a:lnTo>
                  <a:cubicBezTo>
                    <a:pt x="2104" y="473"/>
                    <a:pt x="2084" y="477"/>
                    <a:pt x="2065" y="473"/>
                  </a:cubicBezTo>
                  <a:cubicBezTo>
                    <a:pt x="2045" y="468"/>
                    <a:pt x="2029" y="456"/>
                    <a:pt x="2019" y="440"/>
                  </a:cubicBezTo>
                  <a:lnTo>
                    <a:pt x="1995" y="400"/>
                  </a:lnTo>
                  <a:cubicBezTo>
                    <a:pt x="1992" y="395"/>
                    <a:pt x="1990" y="390"/>
                    <a:pt x="1988" y="385"/>
                  </a:cubicBezTo>
                  <a:lnTo>
                    <a:pt x="1964" y="313"/>
                  </a:lnTo>
                  <a:lnTo>
                    <a:pt x="1971" y="328"/>
                  </a:lnTo>
                  <a:lnTo>
                    <a:pt x="1952" y="295"/>
                  </a:lnTo>
                  <a:lnTo>
                    <a:pt x="1920" y="255"/>
                  </a:lnTo>
                  <a:lnTo>
                    <a:pt x="2044" y="236"/>
                  </a:lnTo>
                  <a:lnTo>
                    <a:pt x="2020" y="300"/>
                  </a:lnTo>
                  <a:cubicBezTo>
                    <a:pt x="2010" y="327"/>
                    <a:pt x="1985" y="345"/>
                    <a:pt x="1956" y="346"/>
                  </a:cubicBezTo>
                  <a:cubicBezTo>
                    <a:pt x="1928" y="348"/>
                    <a:pt x="1901" y="332"/>
                    <a:pt x="1888" y="307"/>
                  </a:cubicBezTo>
                  <a:lnTo>
                    <a:pt x="1864" y="259"/>
                  </a:lnTo>
                  <a:lnTo>
                    <a:pt x="1995" y="255"/>
                  </a:lnTo>
                  <a:lnTo>
                    <a:pt x="1973" y="303"/>
                  </a:lnTo>
                  <a:lnTo>
                    <a:pt x="1949" y="383"/>
                  </a:lnTo>
                  <a:cubicBezTo>
                    <a:pt x="1944" y="402"/>
                    <a:pt x="1930" y="418"/>
                    <a:pt x="1913" y="427"/>
                  </a:cubicBezTo>
                  <a:lnTo>
                    <a:pt x="1881" y="443"/>
                  </a:lnTo>
                  <a:cubicBezTo>
                    <a:pt x="1860" y="453"/>
                    <a:pt x="1837" y="453"/>
                    <a:pt x="1816" y="443"/>
                  </a:cubicBezTo>
                  <a:cubicBezTo>
                    <a:pt x="1796" y="433"/>
                    <a:pt x="1782" y="414"/>
                    <a:pt x="1778" y="392"/>
                  </a:cubicBezTo>
                  <a:lnTo>
                    <a:pt x="1754" y="264"/>
                  </a:lnTo>
                  <a:lnTo>
                    <a:pt x="1758" y="279"/>
                  </a:lnTo>
                  <a:lnTo>
                    <a:pt x="1734" y="223"/>
                  </a:lnTo>
                  <a:lnTo>
                    <a:pt x="1840" y="254"/>
                  </a:lnTo>
                  <a:lnTo>
                    <a:pt x="1816" y="270"/>
                  </a:lnTo>
                  <a:cubicBezTo>
                    <a:pt x="1798" y="283"/>
                    <a:pt x="1775" y="286"/>
                    <a:pt x="1754" y="279"/>
                  </a:cubicBezTo>
                  <a:lnTo>
                    <a:pt x="1730" y="271"/>
                  </a:lnTo>
                  <a:cubicBezTo>
                    <a:pt x="1711" y="264"/>
                    <a:pt x="1695" y="250"/>
                    <a:pt x="1687" y="232"/>
                  </a:cubicBezTo>
                  <a:lnTo>
                    <a:pt x="1654" y="159"/>
                  </a:lnTo>
                  <a:lnTo>
                    <a:pt x="1630" y="103"/>
                  </a:lnTo>
                  <a:lnTo>
                    <a:pt x="1764" y="100"/>
                  </a:lnTo>
                  <a:lnTo>
                    <a:pt x="1740" y="164"/>
                  </a:lnTo>
                  <a:cubicBezTo>
                    <a:pt x="1729" y="192"/>
                    <a:pt x="1702" y="210"/>
                    <a:pt x="1672" y="210"/>
                  </a:cubicBezTo>
                  <a:cubicBezTo>
                    <a:pt x="1642" y="210"/>
                    <a:pt x="1616" y="192"/>
                    <a:pt x="1605" y="164"/>
                  </a:cubicBezTo>
                  <a:lnTo>
                    <a:pt x="1581" y="100"/>
                  </a:lnTo>
                  <a:lnTo>
                    <a:pt x="1720" y="86"/>
                  </a:lnTo>
                  <a:lnTo>
                    <a:pt x="1696" y="238"/>
                  </a:lnTo>
                  <a:cubicBezTo>
                    <a:pt x="1692" y="263"/>
                    <a:pt x="1675" y="284"/>
                    <a:pt x="1652" y="293"/>
                  </a:cubicBezTo>
                  <a:cubicBezTo>
                    <a:pt x="1628" y="303"/>
                    <a:pt x="1601" y="299"/>
                    <a:pt x="1581" y="284"/>
                  </a:cubicBezTo>
                  <a:lnTo>
                    <a:pt x="1549" y="260"/>
                  </a:lnTo>
                  <a:lnTo>
                    <a:pt x="1592" y="274"/>
                  </a:lnTo>
                  <a:lnTo>
                    <a:pt x="1568" y="274"/>
                  </a:lnTo>
                  <a:lnTo>
                    <a:pt x="1637" y="223"/>
                  </a:lnTo>
                  <a:lnTo>
                    <a:pt x="1613" y="303"/>
                  </a:lnTo>
                  <a:cubicBezTo>
                    <a:pt x="1606" y="327"/>
                    <a:pt x="1587" y="346"/>
                    <a:pt x="1562" y="352"/>
                  </a:cubicBezTo>
                  <a:cubicBezTo>
                    <a:pt x="1537" y="358"/>
                    <a:pt x="1511" y="351"/>
                    <a:pt x="1494" y="333"/>
                  </a:cubicBezTo>
                  <a:lnTo>
                    <a:pt x="1470" y="309"/>
                  </a:lnTo>
                  <a:lnTo>
                    <a:pt x="1477" y="316"/>
                  </a:lnTo>
                  <a:lnTo>
                    <a:pt x="1445" y="292"/>
                  </a:lnTo>
                  <a:lnTo>
                    <a:pt x="1550" y="272"/>
                  </a:lnTo>
                  <a:lnTo>
                    <a:pt x="1526" y="312"/>
                  </a:lnTo>
                  <a:cubicBezTo>
                    <a:pt x="1512" y="336"/>
                    <a:pt x="1485" y="349"/>
                    <a:pt x="1457" y="346"/>
                  </a:cubicBezTo>
                  <a:cubicBezTo>
                    <a:pt x="1429" y="343"/>
                    <a:pt x="1405" y="324"/>
                    <a:pt x="1396" y="297"/>
                  </a:cubicBezTo>
                  <a:lnTo>
                    <a:pt x="1372" y="225"/>
                  </a:lnTo>
                  <a:lnTo>
                    <a:pt x="1498" y="246"/>
                  </a:lnTo>
                  <a:lnTo>
                    <a:pt x="1474" y="278"/>
                  </a:lnTo>
                  <a:cubicBezTo>
                    <a:pt x="1457" y="300"/>
                    <a:pt x="1429" y="311"/>
                    <a:pt x="1402" y="305"/>
                  </a:cubicBezTo>
                  <a:cubicBezTo>
                    <a:pt x="1374" y="299"/>
                    <a:pt x="1353" y="278"/>
                    <a:pt x="1346" y="251"/>
                  </a:cubicBezTo>
                  <a:lnTo>
                    <a:pt x="1322" y="147"/>
                  </a:lnTo>
                  <a:lnTo>
                    <a:pt x="1375" y="200"/>
                  </a:lnTo>
                  <a:lnTo>
                    <a:pt x="1343" y="192"/>
                  </a:lnTo>
                  <a:lnTo>
                    <a:pt x="1418" y="166"/>
                  </a:lnTo>
                  <a:lnTo>
                    <a:pt x="1394" y="198"/>
                  </a:lnTo>
                  <a:cubicBezTo>
                    <a:pt x="1385" y="209"/>
                    <a:pt x="1373" y="218"/>
                    <a:pt x="1359" y="223"/>
                  </a:cubicBezTo>
                  <a:lnTo>
                    <a:pt x="1335" y="231"/>
                  </a:lnTo>
                  <a:lnTo>
                    <a:pt x="1382" y="180"/>
                  </a:lnTo>
                  <a:lnTo>
                    <a:pt x="1358" y="276"/>
                  </a:lnTo>
                  <a:cubicBezTo>
                    <a:pt x="1355" y="289"/>
                    <a:pt x="1349" y="300"/>
                    <a:pt x="1339" y="309"/>
                  </a:cubicBezTo>
                  <a:lnTo>
                    <a:pt x="1315" y="333"/>
                  </a:lnTo>
                  <a:cubicBezTo>
                    <a:pt x="1293" y="355"/>
                    <a:pt x="1260" y="361"/>
                    <a:pt x="1232" y="347"/>
                  </a:cubicBezTo>
                  <a:lnTo>
                    <a:pt x="1200" y="331"/>
                  </a:lnTo>
                  <a:lnTo>
                    <a:pt x="1232" y="338"/>
                  </a:lnTo>
                  <a:lnTo>
                    <a:pt x="1208" y="338"/>
                  </a:lnTo>
                  <a:lnTo>
                    <a:pt x="1270" y="304"/>
                  </a:lnTo>
                  <a:lnTo>
                    <a:pt x="1246" y="344"/>
                  </a:lnTo>
                  <a:cubicBezTo>
                    <a:pt x="1233" y="366"/>
                    <a:pt x="1208" y="379"/>
                    <a:pt x="1182" y="378"/>
                  </a:cubicBezTo>
                  <a:cubicBezTo>
                    <a:pt x="1155" y="377"/>
                    <a:pt x="1132" y="362"/>
                    <a:pt x="1120" y="339"/>
                  </a:cubicBezTo>
                  <a:lnTo>
                    <a:pt x="1096" y="291"/>
                  </a:lnTo>
                  <a:lnTo>
                    <a:pt x="1218" y="302"/>
                  </a:lnTo>
                  <a:lnTo>
                    <a:pt x="1194" y="334"/>
                  </a:lnTo>
                  <a:cubicBezTo>
                    <a:pt x="1173" y="362"/>
                    <a:pt x="1135" y="370"/>
                    <a:pt x="1104" y="355"/>
                  </a:cubicBezTo>
                  <a:lnTo>
                    <a:pt x="1072" y="339"/>
                  </a:lnTo>
                  <a:cubicBezTo>
                    <a:pt x="1054" y="330"/>
                    <a:pt x="1040" y="313"/>
                    <a:pt x="1035" y="293"/>
                  </a:cubicBezTo>
                  <a:lnTo>
                    <a:pt x="1011" y="205"/>
                  </a:lnTo>
                  <a:lnTo>
                    <a:pt x="1120" y="246"/>
                  </a:lnTo>
                  <a:lnTo>
                    <a:pt x="1096" y="262"/>
                  </a:lnTo>
                  <a:lnTo>
                    <a:pt x="1123" y="231"/>
                  </a:lnTo>
                  <a:lnTo>
                    <a:pt x="1099" y="287"/>
                  </a:lnTo>
                  <a:cubicBezTo>
                    <a:pt x="1091" y="306"/>
                    <a:pt x="1075" y="320"/>
                    <a:pt x="1055" y="327"/>
                  </a:cubicBezTo>
                  <a:lnTo>
                    <a:pt x="1031" y="335"/>
                  </a:lnTo>
                  <a:cubicBezTo>
                    <a:pt x="1000" y="345"/>
                    <a:pt x="967" y="333"/>
                    <a:pt x="949" y="306"/>
                  </a:cubicBezTo>
                  <a:lnTo>
                    <a:pt x="917" y="258"/>
                  </a:lnTo>
                  <a:lnTo>
                    <a:pt x="1045" y="239"/>
                  </a:lnTo>
                  <a:lnTo>
                    <a:pt x="1021" y="319"/>
                  </a:lnTo>
                  <a:cubicBezTo>
                    <a:pt x="1012" y="351"/>
                    <a:pt x="982" y="372"/>
                    <a:pt x="950" y="370"/>
                  </a:cubicBezTo>
                  <a:cubicBezTo>
                    <a:pt x="917" y="369"/>
                    <a:pt x="889" y="346"/>
                    <a:pt x="882" y="314"/>
                  </a:cubicBezTo>
                  <a:lnTo>
                    <a:pt x="858" y="202"/>
                  </a:lnTo>
                  <a:lnTo>
                    <a:pt x="999" y="203"/>
                  </a:lnTo>
                  <a:lnTo>
                    <a:pt x="975" y="307"/>
                  </a:lnTo>
                  <a:cubicBezTo>
                    <a:pt x="974" y="311"/>
                    <a:pt x="972" y="315"/>
                    <a:pt x="971" y="319"/>
                  </a:cubicBezTo>
                  <a:lnTo>
                    <a:pt x="947" y="375"/>
                  </a:lnTo>
                  <a:cubicBezTo>
                    <a:pt x="939" y="393"/>
                    <a:pt x="924" y="407"/>
                    <a:pt x="905" y="414"/>
                  </a:cubicBezTo>
                  <a:cubicBezTo>
                    <a:pt x="887" y="421"/>
                    <a:pt x="866" y="420"/>
                    <a:pt x="848" y="411"/>
                  </a:cubicBezTo>
                  <a:lnTo>
                    <a:pt x="816" y="395"/>
                  </a:lnTo>
                  <a:lnTo>
                    <a:pt x="913" y="363"/>
                  </a:lnTo>
                  <a:lnTo>
                    <a:pt x="889" y="411"/>
                  </a:lnTo>
                  <a:cubicBezTo>
                    <a:pt x="875" y="438"/>
                    <a:pt x="845" y="454"/>
                    <a:pt x="815" y="450"/>
                  </a:cubicBezTo>
                  <a:cubicBezTo>
                    <a:pt x="784" y="446"/>
                    <a:pt x="760" y="423"/>
                    <a:pt x="754" y="393"/>
                  </a:cubicBezTo>
                  <a:lnTo>
                    <a:pt x="730" y="273"/>
                  </a:lnTo>
                  <a:lnTo>
                    <a:pt x="871" y="271"/>
                  </a:lnTo>
                  <a:lnTo>
                    <a:pt x="847" y="407"/>
                  </a:lnTo>
                  <a:cubicBezTo>
                    <a:pt x="842" y="438"/>
                    <a:pt x="818" y="461"/>
                    <a:pt x="787" y="466"/>
                  </a:cubicBezTo>
                  <a:cubicBezTo>
                    <a:pt x="756" y="470"/>
                    <a:pt x="726" y="454"/>
                    <a:pt x="712" y="427"/>
                  </a:cubicBezTo>
                  <a:lnTo>
                    <a:pt x="687" y="376"/>
                  </a:lnTo>
                  <a:lnTo>
                    <a:pt x="655" y="304"/>
                  </a:lnTo>
                  <a:lnTo>
                    <a:pt x="788" y="300"/>
                  </a:lnTo>
                  <a:lnTo>
                    <a:pt x="764" y="364"/>
                  </a:lnTo>
                  <a:cubicBezTo>
                    <a:pt x="752" y="394"/>
                    <a:pt x="722" y="414"/>
                    <a:pt x="689" y="410"/>
                  </a:cubicBezTo>
                  <a:cubicBezTo>
                    <a:pt x="656" y="407"/>
                    <a:pt x="630" y="382"/>
                    <a:pt x="625" y="349"/>
                  </a:cubicBezTo>
                  <a:lnTo>
                    <a:pt x="601" y="189"/>
                  </a:lnTo>
                  <a:lnTo>
                    <a:pt x="741" y="201"/>
                  </a:lnTo>
                  <a:lnTo>
                    <a:pt x="717" y="273"/>
                  </a:lnTo>
                  <a:cubicBezTo>
                    <a:pt x="707" y="304"/>
                    <a:pt x="677" y="324"/>
                    <a:pt x="644" y="322"/>
                  </a:cubicBezTo>
                  <a:cubicBezTo>
                    <a:pt x="612" y="321"/>
                    <a:pt x="585" y="297"/>
                    <a:pt x="578" y="266"/>
                  </a:cubicBezTo>
                  <a:lnTo>
                    <a:pt x="554" y="154"/>
                  </a:lnTo>
                  <a:lnTo>
                    <a:pt x="694" y="156"/>
                  </a:lnTo>
                  <a:lnTo>
                    <a:pt x="663" y="283"/>
                  </a:lnTo>
                  <a:lnTo>
                    <a:pt x="639" y="387"/>
                  </a:lnTo>
                  <a:cubicBezTo>
                    <a:pt x="631" y="418"/>
                    <a:pt x="604" y="441"/>
                    <a:pt x="572" y="442"/>
                  </a:cubicBezTo>
                  <a:cubicBezTo>
                    <a:pt x="540" y="444"/>
                    <a:pt x="510" y="424"/>
                    <a:pt x="500" y="393"/>
                  </a:cubicBezTo>
                  <a:lnTo>
                    <a:pt x="478" y="327"/>
                  </a:lnTo>
                  <a:lnTo>
                    <a:pt x="454" y="271"/>
                  </a:lnTo>
                  <a:lnTo>
                    <a:pt x="583" y="278"/>
                  </a:lnTo>
                  <a:lnTo>
                    <a:pt x="551" y="334"/>
                  </a:lnTo>
                  <a:cubicBezTo>
                    <a:pt x="536" y="360"/>
                    <a:pt x="507" y="374"/>
                    <a:pt x="477" y="370"/>
                  </a:cubicBezTo>
                  <a:cubicBezTo>
                    <a:pt x="447" y="365"/>
                    <a:pt x="424" y="342"/>
                    <a:pt x="418" y="313"/>
                  </a:cubicBezTo>
                  <a:lnTo>
                    <a:pt x="394" y="193"/>
                  </a:lnTo>
                  <a:lnTo>
                    <a:pt x="531" y="207"/>
                  </a:lnTo>
                  <a:lnTo>
                    <a:pt x="507" y="263"/>
                  </a:lnTo>
                  <a:cubicBezTo>
                    <a:pt x="503" y="271"/>
                    <a:pt x="498" y="279"/>
                    <a:pt x="491" y="285"/>
                  </a:cubicBezTo>
                  <a:lnTo>
                    <a:pt x="467" y="309"/>
                  </a:lnTo>
                  <a:cubicBezTo>
                    <a:pt x="454" y="323"/>
                    <a:pt x="436" y="330"/>
                    <a:pt x="416" y="330"/>
                  </a:cubicBezTo>
                  <a:lnTo>
                    <a:pt x="392" y="330"/>
                  </a:lnTo>
                  <a:cubicBezTo>
                    <a:pt x="367" y="330"/>
                    <a:pt x="343" y="317"/>
                    <a:pt x="330" y="294"/>
                  </a:cubicBezTo>
                  <a:lnTo>
                    <a:pt x="298" y="238"/>
                  </a:lnTo>
                  <a:lnTo>
                    <a:pt x="383" y="271"/>
                  </a:lnTo>
                  <a:lnTo>
                    <a:pt x="359" y="279"/>
                  </a:lnTo>
                  <a:lnTo>
                    <a:pt x="405" y="231"/>
                  </a:lnTo>
                  <a:lnTo>
                    <a:pt x="381" y="311"/>
                  </a:lnTo>
                  <a:cubicBezTo>
                    <a:pt x="378" y="323"/>
                    <a:pt x="372" y="333"/>
                    <a:pt x="363" y="341"/>
                  </a:cubicBezTo>
                  <a:lnTo>
                    <a:pt x="339" y="365"/>
                  </a:lnTo>
                  <a:cubicBezTo>
                    <a:pt x="320" y="385"/>
                    <a:pt x="292" y="391"/>
                    <a:pt x="266" y="383"/>
                  </a:cubicBezTo>
                  <a:lnTo>
                    <a:pt x="242" y="375"/>
                  </a:lnTo>
                  <a:lnTo>
                    <a:pt x="327" y="342"/>
                  </a:lnTo>
                  <a:lnTo>
                    <a:pt x="295" y="398"/>
                  </a:lnTo>
                  <a:cubicBezTo>
                    <a:pt x="289" y="408"/>
                    <a:pt x="282" y="416"/>
                    <a:pt x="272" y="422"/>
                  </a:cubicBezTo>
                  <a:lnTo>
                    <a:pt x="248" y="438"/>
                  </a:lnTo>
                  <a:cubicBezTo>
                    <a:pt x="230" y="451"/>
                    <a:pt x="207" y="454"/>
                    <a:pt x="186" y="447"/>
                  </a:cubicBezTo>
                  <a:lnTo>
                    <a:pt x="162" y="439"/>
                  </a:lnTo>
                  <a:cubicBezTo>
                    <a:pt x="156" y="437"/>
                    <a:pt x="150" y="434"/>
                    <a:pt x="145" y="430"/>
                  </a:cubicBezTo>
                  <a:lnTo>
                    <a:pt x="121" y="414"/>
                  </a:lnTo>
                  <a:cubicBezTo>
                    <a:pt x="117" y="412"/>
                    <a:pt x="113" y="409"/>
                    <a:pt x="110" y="405"/>
                  </a:cubicBezTo>
                  <a:lnTo>
                    <a:pt x="86" y="381"/>
                  </a:lnTo>
                  <a:lnTo>
                    <a:pt x="180" y="388"/>
                  </a:lnTo>
                  <a:lnTo>
                    <a:pt x="148" y="412"/>
                  </a:lnTo>
                  <a:cubicBezTo>
                    <a:pt x="129" y="426"/>
                    <a:pt x="104" y="430"/>
                    <a:pt x="82" y="423"/>
                  </a:cubicBezTo>
                  <a:lnTo>
                    <a:pt x="58" y="415"/>
                  </a:lnTo>
                  <a:cubicBezTo>
                    <a:pt x="20" y="402"/>
                    <a:pt x="0" y="361"/>
                    <a:pt x="12" y="324"/>
                  </a:cubicBezTo>
                  <a:cubicBezTo>
                    <a:pt x="25" y="286"/>
                    <a:pt x="66" y="266"/>
                    <a:pt x="103" y="278"/>
                  </a:cubicBezTo>
                  <a:close/>
                </a:path>
              </a:pathLst>
            </a:custGeom>
            <a:solidFill>
              <a:srgbClr val="00B050"/>
            </a:solidFill>
            <a:ln w="1" cap="flat">
              <a:solidFill>
                <a:srgbClr val="00B050"/>
              </a:solidFill>
              <a:prstDash val="solid"/>
              <a:bevel/>
              <a:headEnd/>
              <a:tailEnd/>
            </a:ln>
          </p:spPr>
          <p:txBody>
            <a:bodyPr vert="horz" wrap="square" lIns="91440" tIns="45720" rIns="91440" bIns="45720" numCol="1" anchor="t" anchorCtr="0" compatLnSpc="1">
              <a:prstTxWarp prst="textNoShape">
                <a:avLst/>
              </a:prstTxWarp>
            </a:bodyPr>
            <a:lstStyle/>
            <a:p>
              <a:endParaRPr lang="en-US"/>
            </a:p>
          </p:txBody>
        </p:sp>
        <p:sp>
          <p:nvSpPr>
            <p:cNvPr id="1825" name="Freeform 18"/>
            <p:cNvSpPr>
              <a:spLocks/>
            </p:cNvSpPr>
            <p:nvPr/>
          </p:nvSpPr>
          <p:spPr bwMode="auto">
            <a:xfrm>
              <a:off x="4117975" y="3427413"/>
              <a:ext cx="1006475" cy="155575"/>
            </a:xfrm>
            <a:custGeom>
              <a:avLst/>
              <a:gdLst>
                <a:gd name="T0" fmla="*/ 303 w 5288"/>
                <a:gd name="T1" fmla="*/ 216 h 812"/>
                <a:gd name="T2" fmla="*/ 439 w 5288"/>
                <a:gd name="T3" fmla="*/ 387 h 812"/>
                <a:gd name="T4" fmla="*/ 530 w 5288"/>
                <a:gd name="T5" fmla="*/ 262 h 812"/>
                <a:gd name="T6" fmla="*/ 751 w 5288"/>
                <a:gd name="T7" fmla="*/ 91 h 812"/>
                <a:gd name="T8" fmla="*/ 992 w 5288"/>
                <a:gd name="T9" fmla="*/ 267 h 812"/>
                <a:gd name="T10" fmla="*/ 1113 w 5288"/>
                <a:gd name="T11" fmla="*/ 335 h 812"/>
                <a:gd name="T12" fmla="*/ 1311 w 5288"/>
                <a:gd name="T13" fmla="*/ 267 h 812"/>
                <a:gd name="T14" fmla="*/ 1557 w 5288"/>
                <a:gd name="T15" fmla="*/ 470 h 812"/>
                <a:gd name="T16" fmla="*/ 1621 w 5288"/>
                <a:gd name="T17" fmla="*/ 409 h 812"/>
                <a:gd name="T18" fmla="*/ 1801 w 5288"/>
                <a:gd name="T19" fmla="*/ 375 h 812"/>
                <a:gd name="T20" fmla="*/ 1968 w 5288"/>
                <a:gd name="T21" fmla="*/ 384 h 812"/>
                <a:gd name="T22" fmla="*/ 2183 w 5288"/>
                <a:gd name="T23" fmla="*/ 403 h 812"/>
                <a:gd name="T24" fmla="*/ 2367 w 5288"/>
                <a:gd name="T25" fmla="*/ 339 h 812"/>
                <a:gd name="T26" fmla="*/ 2566 w 5288"/>
                <a:gd name="T27" fmla="*/ 199 h 812"/>
                <a:gd name="T28" fmla="*/ 2738 w 5288"/>
                <a:gd name="T29" fmla="*/ 199 h 812"/>
                <a:gd name="T30" fmla="*/ 2917 w 5288"/>
                <a:gd name="T31" fmla="*/ 264 h 812"/>
                <a:gd name="T32" fmla="*/ 2939 w 5288"/>
                <a:gd name="T33" fmla="*/ 237 h 812"/>
                <a:gd name="T34" fmla="*/ 3231 w 5288"/>
                <a:gd name="T35" fmla="*/ 71 h 812"/>
                <a:gd name="T36" fmla="*/ 3404 w 5288"/>
                <a:gd name="T37" fmla="*/ 253 h 812"/>
                <a:gd name="T38" fmla="*/ 3427 w 5288"/>
                <a:gd name="T39" fmla="*/ 287 h 812"/>
                <a:gd name="T40" fmla="*/ 3709 w 5288"/>
                <a:gd name="T41" fmla="*/ 278 h 812"/>
                <a:gd name="T42" fmla="*/ 3874 w 5288"/>
                <a:gd name="T43" fmla="*/ 353 h 812"/>
                <a:gd name="T44" fmla="*/ 3983 w 5288"/>
                <a:gd name="T45" fmla="*/ 115 h 812"/>
                <a:gd name="T46" fmla="*/ 4200 w 5288"/>
                <a:gd name="T47" fmla="*/ 427 h 812"/>
                <a:gd name="T48" fmla="*/ 4223 w 5288"/>
                <a:gd name="T49" fmla="*/ 395 h 812"/>
                <a:gd name="T50" fmla="*/ 4394 w 5288"/>
                <a:gd name="T51" fmla="*/ 161 h 812"/>
                <a:gd name="T52" fmla="*/ 4683 w 5288"/>
                <a:gd name="T53" fmla="*/ 508 h 812"/>
                <a:gd name="T54" fmla="*/ 4822 w 5288"/>
                <a:gd name="T55" fmla="*/ 591 h 812"/>
                <a:gd name="T56" fmla="*/ 4929 w 5288"/>
                <a:gd name="T57" fmla="*/ 511 h 812"/>
                <a:gd name="T58" fmla="*/ 5072 w 5288"/>
                <a:gd name="T59" fmla="*/ 600 h 812"/>
                <a:gd name="T60" fmla="*/ 5137 w 5288"/>
                <a:gd name="T61" fmla="*/ 720 h 812"/>
                <a:gd name="T62" fmla="*/ 4944 w 5288"/>
                <a:gd name="T63" fmla="*/ 639 h 812"/>
                <a:gd name="T64" fmla="*/ 4890 w 5288"/>
                <a:gd name="T65" fmla="*/ 686 h 812"/>
                <a:gd name="T66" fmla="*/ 4590 w 5288"/>
                <a:gd name="T67" fmla="*/ 583 h 812"/>
                <a:gd name="T68" fmla="*/ 4399 w 5288"/>
                <a:gd name="T69" fmla="*/ 212 h 812"/>
                <a:gd name="T70" fmla="*/ 4376 w 5288"/>
                <a:gd name="T71" fmla="*/ 412 h 812"/>
                <a:gd name="T72" fmla="*/ 4095 w 5288"/>
                <a:gd name="T73" fmla="*/ 540 h 812"/>
                <a:gd name="T74" fmla="*/ 3915 w 5288"/>
                <a:gd name="T75" fmla="*/ 210 h 812"/>
                <a:gd name="T76" fmla="*/ 3843 w 5288"/>
                <a:gd name="T77" fmla="*/ 473 h 812"/>
                <a:gd name="T78" fmla="*/ 3610 w 5288"/>
                <a:gd name="T79" fmla="*/ 393 h 812"/>
                <a:gd name="T80" fmla="*/ 3564 w 5288"/>
                <a:gd name="T81" fmla="*/ 328 h 812"/>
                <a:gd name="T82" fmla="*/ 3267 w 5288"/>
                <a:gd name="T83" fmla="*/ 298 h 812"/>
                <a:gd name="T84" fmla="*/ 3088 w 5288"/>
                <a:gd name="T85" fmla="*/ 80 h 812"/>
                <a:gd name="T86" fmla="*/ 3076 w 5288"/>
                <a:gd name="T87" fmla="*/ 282 h 812"/>
                <a:gd name="T88" fmla="*/ 2778 w 5288"/>
                <a:gd name="T89" fmla="*/ 303 h 812"/>
                <a:gd name="T90" fmla="*/ 2614 w 5288"/>
                <a:gd name="T91" fmla="*/ 271 h 812"/>
                <a:gd name="T92" fmla="*/ 2588 w 5288"/>
                <a:gd name="T93" fmla="*/ 282 h 812"/>
                <a:gd name="T94" fmla="*/ 2393 w 5288"/>
                <a:gd name="T95" fmla="*/ 455 h 812"/>
                <a:gd name="T96" fmla="*/ 2217 w 5288"/>
                <a:gd name="T97" fmla="*/ 519 h 812"/>
                <a:gd name="T98" fmla="*/ 1983 w 5288"/>
                <a:gd name="T99" fmla="*/ 515 h 812"/>
                <a:gd name="T100" fmla="*/ 1742 w 5288"/>
                <a:gd name="T101" fmla="*/ 455 h 812"/>
                <a:gd name="T102" fmla="*/ 1712 w 5288"/>
                <a:gd name="T103" fmla="*/ 484 h 812"/>
                <a:gd name="T104" fmla="*/ 1446 w 5288"/>
                <a:gd name="T105" fmla="*/ 569 h 812"/>
                <a:gd name="T106" fmla="*/ 1354 w 5288"/>
                <a:gd name="T107" fmla="*/ 368 h 812"/>
                <a:gd name="T108" fmla="*/ 1134 w 5288"/>
                <a:gd name="T109" fmla="*/ 480 h 812"/>
                <a:gd name="T110" fmla="*/ 859 w 5288"/>
                <a:gd name="T111" fmla="*/ 322 h 812"/>
                <a:gd name="T112" fmla="*/ 751 w 5288"/>
                <a:gd name="T113" fmla="*/ 235 h 812"/>
                <a:gd name="T114" fmla="*/ 653 w 5288"/>
                <a:gd name="T115" fmla="*/ 337 h 812"/>
                <a:gd name="T116" fmla="*/ 506 w 5288"/>
                <a:gd name="T117" fmla="*/ 488 h 812"/>
                <a:gd name="T118" fmla="*/ 199 w 5288"/>
                <a:gd name="T119" fmla="*/ 308 h 812"/>
                <a:gd name="T120" fmla="*/ 62 w 5288"/>
                <a:gd name="T121" fmla="*/ 337 h 8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288" h="812">
                  <a:moveTo>
                    <a:pt x="97" y="198"/>
                  </a:moveTo>
                  <a:lnTo>
                    <a:pt x="129" y="206"/>
                  </a:lnTo>
                  <a:lnTo>
                    <a:pt x="111" y="203"/>
                  </a:lnTo>
                  <a:lnTo>
                    <a:pt x="135" y="203"/>
                  </a:lnTo>
                  <a:lnTo>
                    <a:pt x="159" y="203"/>
                  </a:lnTo>
                  <a:lnTo>
                    <a:pt x="98" y="238"/>
                  </a:lnTo>
                  <a:lnTo>
                    <a:pt x="122" y="198"/>
                  </a:lnTo>
                  <a:cubicBezTo>
                    <a:pt x="127" y="189"/>
                    <a:pt x="135" y="181"/>
                    <a:pt x="144" y="176"/>
                  </a:cubicBezTo>
                  <a:lnTo>
                    <a:pt x="168" y="160"/>
                  </a:lnTo>
                  <a:cubicBezTo>
                    <a:pt x="199" y="139"/>
                    <a:pt x="240" y="145"/>
                    <a:pt x="264" y="174"/>
                  </a:cubicBezTo>
                  <a:lnTo>
                    <a:pt x="296" y="214"/>
                  </a:lnTo>
                  <a:lnTo>
                    <a:pt x="279" y="200"/>
                  </a:lnTo>
                  <a:lnTo>
                    <a:pt x="303" y="216"/>
                  </a:lnTo>
                  <a:cubicBezTo>
                    <a:pt x="314" y="223"/>
                    <a:pt x="322" y="232"/>
                    <a:pt x="328" y="243"/>
                  </a:cubicBezTo>
                  <a:lnTo>
                    <a:pt x="352" y="291"/>
                  </a:lnTo>
                  <a:lnTo>
                    <a:pt x="338" y="273"/>
                  </a:lnTo>
                  <a:lnTo>
                    <a:pt x="362" y="297"/>
                  </a:lnTo>
                  <a:lnTo>
                    <a:pt x="289" y="279"/>
                  </a:lnTo>
                  <a:lnTo>
                    <a:pt x="313" y="271"/>
                  </a:lnTo>
                  <a:cubicBezTo>
                    <a:pt x="347" y="260"/>
                    <a:pt x="384" y="275"/>
                    <a:pt x="400" y="307"/>
                  </a:cubicBezTo>
                  <a:lnTo>
                    <a:pt x="432" y="371"/>
                  </a:lnTo>
                  <a:lnTo>
                    <a:pt x="456" y="419"/>
                  </a:lnTo>
                  <a:lnTo>
                    <a:pt x="414" y="383"/>
                  </a:lnTo>
                  <a:lnTo>
                    <a:pt x="438" y="391"/>
                  </a:lnTo>
                  <a:lnTo>
                    <a:pt x="415" y="387"/>
                  </a:lnTo>
                  <a:lnTo>
                    <a:pt x="439" y="387"/>
                  </a:lnTo>
                  <a:lnTo>
                    <a:pt x="373" y="431"/>
                  </a:lnTo>
                  <a:lnTo>
                    <a:pt x="397" y="375"/>
                  </a:lnTo>
                  <a:cubicBezTo>
                    <a:pt x="409" y="349"/>
                    <a:pt x="435" y="331"/>
                    <a:pt x="463" y="331"/>
                  </a:cubicBezTo>
                  <a:lnTo>
                    <a:pt x="495" y="331"/>
                  </a:lnTo>
                  <a:cubicBezTo>
                    <a:pt x="510" y="331"/>
                    <a:pt x="524" y="336"/>
                    <a:pt x="535" y="344"/>
                  </a:cubicBezTo>
                  <a:lnTo>
                    <a:pt x="559" y="360"/>
                  </a:lnTo>
                  <a:lnTo>
                    <a:pt x="450" y="402"/>
                  </a:lnTo>
                  <a:lnTo>
                    <a:pt x="474" y="306"/>
                  </a:lnTo>
                  <a:cubicBezTo>
                    <a:pt x="479" y="283"/>
                    <a:pt x="496" y="265"/>
                    <a:pt x="518" y="256"/>
                  </a:cubicBezTo>
                  <a:cubicBezTo>
                    <a:pt x="539" y="248"/>
                    <a:pt x="564" y="251"/>
                    <a:pt x="583" y="264"/>
                  </a:cubicBezTo>
                  <a:lnTo>
                    <a:pt x="607" y="280"/>
                  </a:lnTo>
                  <a:lnTo>
                    <a:pt x="506" y="302"/>
                  </a:lnTo>
                  <a:lnTo>
                    <a:pt x="530" y="262"/>
                  </a:lnTo>
                  <a:cubicBezTo>
                    <a:pt x="537" y="251"/>
                    <a:pt x="547" y="241"/>
                    <a:pt x="559" y="235"/>
                  </a:cubicBezTo>
                  <a:lnTo>
                    <a:pt x="591" y="219"/>
                  </a:lnTo>
                  <a:cubicBezTo>
                    <a:pt x="614" y="208"/>
                    <a:pt x="642" y="209"/>
                    <a:pt x="663" y="224"/>
                  </a:cubicBezTo>
                  <a:lnTo>
                    <a:pt x="687" y="240"/>
                  </a:lnTo>
                  <a:lnTo>
                    <a:pt x="625" y="231"/>
                  </a:lnTo>
                  <a:lnTo>
                    <a:pt x="649" y="223"/>
                  </a:lnTo>
                  <a:lnTo>
                    <a:pt x="614" y="248"/>
                  </a:lnTo>
                  <a:lnTo>
                    <a:pt x="638" y="216"/>
                  </a:lnTo>
                  <a:cubicBezTo>
                    <a:pt x="640" y="214"/>
                    <a:pt x="642" y="211"/>
                    <a:pt x="645" y="209"/>
                  </a:cubicBezTo>
                  <a:lnTo>
                    <a:pt x="669" y="185"/>
                  </a:lnTo>
                  <a:lnTo>
                    <a:pt x="654" y="206"/>
                  </a:lnTo>
                  <a:lnTo>
                    <a:pt x="686" y="134"/>
                  </a:lnTo>
                  <a:cubicBezTo>
                    <a:pt x="697" y="108"/>
                    <a:pt x="723" y="91"/>
                    <a:pt x="751" y="91"/>
                  </a:cubicBezTo>
                  <a:lnTo>
                    <a:pt x="775" y="91"/>
                  </a:lnTo>
                  <a:cubicBezTo>
                    <a:pt x="801" y="91"/>
                    <a:pt x="824" y="105"/>
                    <a:pt x="837" y="126"/>
                  </a:cubicBezTo>
                  <a:lnTo>
                    <a:pt x="861" y="166"/>
                  </a:lnTo>
                  <a:lnTo>
                    <a:pt x="850" y="153"/>
                  </a:lnTo>
                  <a:lnTo>
                    <a:pt x="874" y="177"/>
                  </a:lnTo>
                  <a:lnTo>
                    <a:pt x="755" y="207"/>
                  </a:lnTo>
                  <a:lnTo>
                    <a:pt x="779" y="127"/>
                  </a:lnTo>
                  <a:cubicBezTo>
                    <a:pt x="790" y="90"/>
                    <a:pt x="828" y="68"/>
                    <a:pt x="865" y="78"/>
                  </a:cubicBezTo>
                  <a:lnTo>
                    <a:pt x="897" y="86"/>
                  </a:lnTo>
                  <a:cubicBezTo>
                    <a:pt x="921" y="92"/>
                    <a:pt x="940" y="109"/>
                    <a:pt x="948" y="133"/>
                  </a:cubicBezTo>
                  <a:lnTo>
                    <a:pt x="972" y="205"/>
                  </a:lnTo>
                  <a:lnTo>
                    <a:pt x="996" y="277"/>
                  </a:lnTo>
                  <a:lnTo>
                    <a:pt x="992" y="267"/>
                  </a:lnTo>
                  <a:lnTo>
                    <a:pt x="1016" y="315"/>
                  </a:lnTo>
                  <a:cubicBezTo>
                    <a:pt x="1019" y="321"/>
                    <a:pt x="1021" y="326"/>
                    <a:pt x="1022" y="332"/>
                  </a:cubicBezTo>
                  <a:lnTo>
                    <a:pt x="1046" y="444"/>
                  </a:lnTo>
                  <a:lnTo>
                    <a:pt x="993" y="390"/>
                  </a:lnTo>
                  <a:lnTo>
                    <a:pt x="1025" y="398"/>
                  </a:lnTo>
                  <a:lnTo>
                    <a:pt x="1054" y="407"/>
                  </a:lnTo>
                  <a:lnTo>
                    <a:pt x="1009" y="407"/>
                  </a:lnTo>
                  <a:lnTo>
                    <a:pt x="1033" y="399"/>
                  </a:lnTo>
                  <a:lnTo>
                    <a:pt x="1057" y="391"/>
                  </a:lnTo>
                  <a:lnTo>
                    <a:pt x="1020" y="420"/>
                  </a:lnTo>
                  <a:lnTo>
                    <a:pt x="1052" y="372"/>
                  </a:lnTo>
                  <a:cubicBezTo>
                    <a:pt x="1060" y="358"/>
                    <a:pt x="1074" y="348"/>
                    <a:pt x="1089" y="343"/>
                  </a:cubicBezTo>
                  <a:lnTo>
                    <a:pt x="1113" y="335"/>
                  </a:lnTo>
                  <a:cubicBezTo>
                    <a:pt x="1127" y="330"/>
                    <a:pt x="1143" y="330"/>
                    <a:pt x="1158" y="335"/>
                  </a:cubicBezTo>
                  <a:lnTo>
                    <a:pt x="1182" y="343"/>
                  </a:lnTo>
                  <a:lnTo>
                    <a:pt x="1120" y="352"/>
                  </a:lnTo>
                  <a:lnTo>
                    <a:pt x="1144" y="336"/>
                  </a:lnTo>
                  <a:cubicBezTo>
                    <a:pt x="1155" y="328"/>
                    <a:pt x="1169" y="323"/>
                    <a:pt x="1183" y="323"/>
                  </a:cubicBezTo>
                  <a:lnTo>
                    <a:pt x="1207" y="323"/>
                  </a:lnTo>
                  <a:cubicBezTo>
                    <a:pt x="1236" y="323"/>
                    <a:pt x="1262" y="340"/>
                    <a:pt x="1273" y="366"/>
                  </a:cubicBezTo>
                  <a:lnTo>
                    <a:pt x="1305" y="438"/>
                  </a:lnTo>
                  <a:lnTo>
                    <a:pt x="1171" y="445"/>
                  </a:lnTo>
                  <a:lnTo>
                    <a:pt x="1195" y="373"/>
                  </a:lnTo>
                  <a:lnTo>
                    <a:pt x="1221" y="311"/>
                  </a:lnTo>
                  <a:cubicBezTo>
                    <a:pt x="1233" y="285"/>
                    <a:pt x="1259" y="267"/>
                    <a:pt x="1287" y="267"/>
                  </a:cubicBezTo>
                  <a:lnTo>
                    <a:pt x="1311" y="267"/>
                  </a:lnTo>
                  <a:cubicBezTo>
                    <a:pt x="1337" y="267"/>
                    <a:pt x="1360" y="281"/>
                    <a:pt x="1373" y="302"/>
                  </a:cubicBezTo>
                  <a:lnTo>
                    <a:pt x="1397" y="342"/>
                  </a:lnTo>
                  <a:lnTo>
                    <a:pt x="1424" y="374"/>
                  </a:lnTo>
                  <a:lnTo>
                    <a:pt x="1303" y="387"/>
                  </a:lnTo>
                  <a:lnTo>
                    <a:pt x="1327" y="339"/>
                  </a:lnTo>
                  <a:lnTo>
                    <a:pt x="1354" y="294"/>
                  </a:lnTo>
                  <a:cubicBezTo>
                    <a:pt x="1368" y="270"/>
                    <a:pt x="1395" y="257"/>
                    <a:pt x="1423" y="260"/>
                  </a:cubicBezTo>
                  <a:cubicBezTo>
                    <a:pt x="1451" y="263"/>
                    <a:pt x="1475" y="282"/>
                    <a:pt x="1484" y="309"/>
                  </a:cubicBezTo>
                  <a:lnTo>
                    <a:pt x="1508" y="381"/>
                  </a:lnTo>
                  <a:lnTo>
                    <a:pt x="1533" y="482"/>
                  </a:lnTo>
                  <a:lnTo>
                    <a:pt x="1481" y="430"/>
                  </a:lnTo>
                  <a:lnTo>
                    <a:pt x="1513" y="438"/>
                  </a:lnTo>
                  <a:cubicBezTo>
                    <a:pt x="1531" y="442"/>
                    <a:pt x="1547" y="454"/>
                    <a:pt x="1557" y="470"/>
                  </a:cubicBezTo>
                  <a:lnTo>
                    <a:pt x="1581" y="510"/>
                  </a:lnTo>
                  <a:lnTo>
                    <a:pt x="1601" y="536"/>
                  </a:lnTo>
                  <a:lnTo>
                    <a:pt x="1493" y="529"/>
                  </a:lnTo>
                  <a:lnTo>
                    <a:pt x="1517" y="505"/>
                  </a:lnTo>
                  <a:cubicBezTo>
                    <a:pt x="1520" y="501"/>
                    <a:pt x="1524" y="498"/>
                    <a:pt x="1528" y="496"/>
                  </a:cubicBezTo>
                  <a:lnTo>
                    <a:pt x="1552" y="480"/>
                  </a:lnTo>
                  <a:lnTo>
                    <a:pt x="1535" y="494"/>
                  </a:lnTo>
                  <a:lnTo>
                    <a:pt x="1567" y="454"/>
                  </a:lnTo>
                  <a:lnTo>
                    <a:pt x="1559" y="467"/>
                  </a:lnTo>
                  <a:lnTo>
                    <a:pt x="1583" y="419"/>
                  </a:lnTo>
                  <a:cubicBezTo>
                    <a:pt x="1599" y="387"/>
                    <a:pt x="1636" y="372"/>
                    <a:pt x="1670" y="383"/>
                  </a:cubicBezTo>
                  <a:lnTo>
                    <a:pt x="1694" y="391"/>
                  </a:lnTo>
                  <a:lnTo>
                    <a:pt x="1621" y="409"/>
                  </a:lnTo>
                  <a:lnTo>
                    <a:pt x="1645" y="385"/>
                  </a:lnTo>
                  <a:lnTo>
                    <a:pt x="1629" y="407"/>
                  </a:lnTo>
                  <a:lnTo>
                    <a:pt x="1653" y="351"/>
                  </a:lnTo>
                  <a:cubicBezTo>
                    <a:pt x="1663" y="329"/>
                    <a:pt x="1682" y="313"/>
                    <a:pt x="1706" y="309"/>
                  </a:cubicBezTo>
                  <a:cubicBezTo>
                    <a:pt x="1729" y="304"/>
                    <a:pt x="1753" y="312"/>
                    <a:pt x="1770" y="329"/>
                  </a:cubicBezTo>
                  <a:lnTo>
                    <a:pt x="1802" y="361"/>
                  </a:lnTo>
                  <a:lnTo>
                    <a:pt x="1712" y="352"/>
                  </a:lnTo>
                  <a:lnTo>
                    <a:pt x="1736" y="336"/>
                  </a:lnTo>
                  <a:cubicBezTo>
                    <a:pt x="1760" y="319"/>
                    <a:pt x="1791" y="319"/>
                    <a:pt x="1815" y="336"/>
                  </a:cubicBezTo>
                  <a:lnTo>
                    <a:pt x="1839" y="352"/>
                  </a:lnTo>
                  <a:cubicBezTo>
                    <a:pt x="1846" y="356"/>
                    <a:pt x="1852" y="362"/>
                    <a:pt x="1857" y="368"/>
                  </a:cubicBezTo>
                  <a:lnTo>
                    <a:pt x="1881" y="400"/>
                  </a:lnTo>
                  <a:lnTo>
                    <a:pt x="1801" y="375"/>
                  </a:lnTo>
                  <a:lnTo>
                    <a:pt x="1825" y="367"/>
                  </a:lnTo>
                  <a:lnTo>
                    <a:pt x="1804" y="378"/>
                  </a:lnTo>
                  <a:lnTo>
                    <a:pt x="1836" y="354"/>
                  </a:lnTo>
                  <a:cubicBezTo>
                    <a:pt x="1842" y="349"/>
                    <a:pt x="1849" y="346"/>
                    <a:pt x="1857" y="343"/>
                  </a:cubicBezTo>
                  <a:lnTo>
                    <a:pt x="1881" y="335"/>
                  </a:lnTo>
                  <a:cubicBezTo>
                    <a:pt x="1910" y="325"/>
                    <a:pt x="1942" y="335"/>
                    <a:pt x="1961" y="360"/>
                  </a:cubicBezTo>
                  <a:lnTo>
                    <a:pt x="1985" y="392"/>
                  </a:lnTo>
                  <a:lnTo>
                    <a:pt x="1950" y="367"/>
                  </a:lnTo>
                  <a:lnTo>
                    <a:pt x="1974" y="375"/>
                  </a:lnTo>
                  <a:lnTo>
                    <a:pt x="1951" y="371"/>
                  </a:lnTo>
                  <a:lnTo>
                    <a:pt x="1983" y="371"/>
                  </a:lnTo>
                  <a:lnTo>
                    <a:pt x="2007" y="371"/>
                  </a:lnTo>
                  <a:lnTo>
                    <a:pt x="1968" y="384"/>
                  </a:lnTo>
                  <a:lnTo>
                    <a:pt x="1992" y="368"/>
                  </a:lnTo>
                  <a:cubicBezTo>
                    <a:pt x="2016" y="351"/>
                    <a:pt x="2047" y="351"/>
                    <a:pt x="2071" y="368"/>
                  </a:cubicBezTo>
                  <a:lnTo>
                    <a:pt x="2095" y="384"/>
                  </a:lnTo>
                  <a:cubicBezTo>
                    <a:pt x="2106" y="391"/>
                    <a:pt x="2114" y="400"/>
                    <a:pt x="2120" y="411"/>
                  </a:cubicBezTo>
                  <a:lnTo>
                    <a:pt x="2144" y="459"/>
                  </a:lnTo>
                  <a:lnTo>
                    <a:pt x="2123" y="434"/>
                  </a:lnTo>
                  <a:lnTo>
                    <a:pt x="2155" y="458"/>
                  </a:lnTo>
                  <a:lnTo>
                    <a:pt x="2089" y="447"/>
                  </a:lnTo>
                  <a:lnTo>
                    <a:pt x="2113" y="439"/>
                  </a:lnTo>
                  <a:lnTo>
                    <a:pt x="2078" y="464"/>
                  </a:lnTo>
                  <a:lnTo>
                    <a:pt x="2102" y="432"/>
                  </a:lnTo>
                  <a:cubicBezTo>
                    <a:pt x="2115" y="414"/>
                    <a:pt x="2137" y="403"/>
                    <a:pt x="2159" y="403"/>
                  </a:cubicBezTo>
                  <a:lnTo>
                    <a:pt x="2183" y="403"/>
                  </a:lnTo>
                  <a:lnTo>
                    <a:pt x="2207" y="403"/>
                  </a:lnTo>
                  <a:lnTo>
                    <a:pt x="2175" y="411"/>
                  </a:lnTo>
                  <a:lnTo>
                    <a:pt x="2207" y="395"/>
                  </a:lnTo>
                  <a:lnTo>
                    <a:pt x="2189" y="409"/>
                  </a:lnTo>
                  <a:lnTo>
                    <a:pt x="2213" y="385"/>
                  </a:lnTo>
                  <a:cubicBezTo>
                    <a:pt x="2232" y="365"/>
                    <a:pt x="2260" y="359"/>
                    <a:pt x="2286" y="367"/>
                  </a:cubicBezTo>
                  <a:lnTo>
                    <a:pt x="2310" y="375"/>
                  </a:lnTo>
                  <a:lnTo>
                    <a:pt x="2287" y="371"/>
                  </a:lnTo>
                  <a:lnTo>
                    <a:pt x="2311" y="371"/>
                  </a:lnTo>
                  <a:lnTo>
                    <a:pt x="2254" y="400"/>
                  </a:lnTo>
                  <a:lnTo>
                    <a:pt x="2278" y="368"/>
                  </a:lnTo>
                  <a:cubicBezTo>
                    <a:pt x="2291" y="350"/>
                    <a:pt x="2313" y="339"/>
                    <a:pt x="2335" y="339"/>
                  </a:cubicBezTo>
                  <a:lnTo>
                    <a:pt x="2367" y="339"/>
                  </a:lnTo>
                  <a:cubicBezTo>
                    <a:pt x="2375" y="339"/>
                    <a:pt x="2383" y="341"/>
                    <a:pt x="2390" y="343"/>
                  </a:cubicBezTo>
                  <a:lnTo>
                    <a:pt x="2414" y="351"/>
                  </a:lnTo>
                  <a:lnTo>
                    <a:pt x="2438" y="359"/>
                  </a:lnTo>
                  <a:lnTo>
                    <a:pt x="2393" y="359"/>
                  </a:lnTo>
                  <a:lnTo>
                    <a:pt x="2417" y="351"/>
                  </a:lnTo>
                  <a:lnTo>
                    <a:pt x="2371" y="399"/>
                  </a:lnTo>
                  <a:lnTo>
                    <a:pt x="2395" y="319"/>
                  </a:lnTo>
                  <a:cubicBezTo>
                    <a:pt x="2402" y="294"/>
                    <a:pt x="2421" y="276"/>
                    <a:pt x="2446" y="270"/>
                  </a:cubicBezTo>
                  <a:lnTo>
                    <a:pt x="2478" y="262"/>
                  </a:lnTo>
                  <a:lnTo>
                    <a:pt x="2427" y="309"/>
                  </a:lnTo>
                  <a:lnTo>
                    <a:pt x="2451" y="237"/>
                  </a:lnTo>
                  <a:cubicBezTo>
                    <a:pt x="2464" y="199"/>
                    <a:pt x="2505" y="179"/>
                    <a:pt x="2542" y="191"/>
                  </a:cubicBezTo>
                  <a:lnTo>
                    <a:pt x="2566" y="199"/>
                  </a:lnTo>
                  <a:lnTo>
                    <a:pt x="2504" y="208"/>
                  </a:lnTo>
                  <a:lnTo>
                    <a:pt x="2528" y="192"/>
                  </a:lnTo>
                  <a:lnTo>
                    <a:pt x="2503" y="219"/>
                  </a:lnTo>
                  <a:lnTo>
                    <a:pt x="2527" y="171"/>
                  </a:lnTo>
                  <a:cubicBezTo>
                    <a:pt x="2538" y="149"/>
                    <a:pt x="2559" y="134"/>
                    <a:pt x="2584" y="132"/>
                  </a:cubicBezTo>
                  <a:cubicBezTo>
                    <a:pt x="2608" y="129"/>
                    <a:pt x="2632" y="139"/>
                    <a:pt x="2648" y="158"/>
                  </a:cubicBezTo>
                  <a:lnTo>
                    <a:pt x="2680" y="198"/>
                  </a:lnTo>
                  <a:lnTo>
                    <a:pt x="2559" y="211"/>
                  </a:lnTo>
                  <a:lnTo>
                    <a:pt x="2583" y="163"/>
                  </a:lnTo>
                  <a:cubicBezTo>
                    <a:pt x="2594" y="141"/>
                    <a:pt x="2616" y="126"/>
                    <a:pt x="2641" y="124"/>
                  </a:cubicBezTo>
                  <a:cubicBezTo>
                    <a:pt x="2666" y="122"/>
                    <a:pt x="2690" y="132"/>
                    <a:pt x="2705" y="152"/>
                  </a:cubicBezTo>
                  <a:lnTo>
                    <a:pt x="2729" y="184"/>
                  </a:lnTo>
                  <a:cubicBezTo>
                    <a:pt x="2733" y="189"/>
                    <a:pt x="2735" y="194"/>
                    <a:pt x="2738" y="199"/>
                  </a:cubicBezTo>
                  <a:lnTo>
                    <a:pt x="2762" y="255"/>
                  </a:lnTo>
                  <a:lnTo>
                    <a:pt x="2746" y="233"/>
                  </a:lnTo>
                  <a:lnTo>
                    <a:pt x="2770" y="257"/>
                  </a:lnTo>
                  <a:lnTo>
                    <a:pt x="2802" y="289"/>
                  </a:lnTo>
                  <a:cubicBezTo>
                    <a:pt x="2807" y="293"/>
                    <a:pt x="2810" y="297"/>
                    <a:pt x="2813" y="302"/>
                  </a:cubicBezTo>
                  <a:lnTo>
                    <a:pt x="2837" y="342"/>
                  </a:lnTo>
                  <a:lnTo>
                    <a:pt x="2753" y="311"/>
                  </a:lnTo>
                  <a:lnTo>
                    <a:pt x="2777" y="303"/>
                  </a:lnTo>
                  <a:lnTo>
                    <a:pt x="2738" y="334"/>
                  </a:lnTo>
                  <a:lnTo>
                    <a:pt x="2762" y="294"/>
                  </a:lnTo>
                  <a:lnTo>
                    <a:pt x="2783" y="251"/>
                  </a:lnTo>
                  <a:cubicBezTo>
                    <a:pt x="2796" y="225"/>
                    <a:pt x="2825" y="209"/>
                    <a:pt x="2854" y="212"/>
                  </a:cubicBezTo>
                  <a:cubicBezTo>
                    <a:pt x="2884" y="215"/>
                    <a:pt x="2909" y="235"/>
                    <a:pt x="2917" y="264"/>
                  </a:cubicBezTo>
                  <a:lnTo>
                    <a:pt x="2949" y="376"/>
                  </a:lnTo>
                  <a:lnTo>
                    <a:pt x="2941" y="358"/>
                  </a:lnTo>
                  <a:lnTo>
                    <a:pt x="2965" y="398"/>
                  </a:lnTo>
                  <a:lnTo>
                    <a:pt x="2903" y="363"/>
                  </a:lnTo>
                  <a:lnTo>
                    <a:pt x="2927" y="363"/>
                  </a:lnTo>
                  <a:lnTo>
                    <a:pt x="2857" y="420"/>
                  </a:lnTo>
                  <a:lnTo>
                    <a:pt x="2881" y="308"/>
                  </a:lnTo>
                  <a:cubicBezTo>
                    <a:pt x="2888" y="277"/>
                    <a:pt x="2915" y="253"/>
                    <a:pt x="2947" y="252"/>
                  </a:cubicBezTo>
                  <a:cubicBezTo>
                    <a:pt x="2980" y="250"/>
                    <a:pt x="3010" y="270"/>
                    <a:pt x="3020" y="301"/>
                  </a:cubicBezTo>
                  <a:lnTo>
                    <a:pt x="3052" y="397"/>
                  </a:lnTo>
                  <a:lnTo>
                    <a:pt x="2912" y="409"/>
                  </a:lnTo>
                  <a:lnTo>
                    <a:pt x="2936" y="249"/>
                  </a:lnTo>
                  <a:cubicBezTo>
                    <a:pt x="2937" y="245"/>
                    <a:pt x="2938" y="241"/>
                    <a:pt x="2939" y="237"/>
                  </a:cubicBezTo>
                  <a:lnTo>
                    <a:pt x="2963" y="165"/>
                  </a:lnTo>
                  <a:cubicBezTo>
                    <a:pt x="2974" y="133"/>
                    <a:pt x="3005" y="113"/>
                    <a:pt x="3038" y="116"/>
                  </a:cubicBezTo>
                  <a:cubicBezTo>
                    <a:pt x="3071" y="119"/>
                    <a:pt x="3098" y="144"/>
                    <a:pt x="3103" y="177"/>
                  </a:cubicBezTo>
                  <a:lnTo>
                    <a:pt x="3127" y="337"/>
                  </a:lnTo>
                  <a:lnTo>
                    <a:pt x="2991" y="315"/>
                  </a:lnTo>
                  <a:lnTo>
                    <a:pt x="3015" y="267"/>
                  </a:lnTo>
                  <a:cubicBezTo>
                    <a:pt x="3030" y="237"/>
                    <a:pt x="3064" y="221"/>
                    <a:pt x="3097" y="230"/>
                  </a:cubicBezTo>
                  <a:lnTo>
                    <a:pt x="3129" y="238"/>
                  </a:lnTo>
                  <a:lnTo>
                    <a:pt x="3040" y="296"/>
                  </a:lnTo>
                  <a:lnTo>
                    <a:pt x="3064" y="144"/>
                  </a:lnTo>
                  <a:lnTo>
                    <a:pt x="3091" y="55"/>
                  </a:lnTo>
                  <a:cubicBezTo>
                    <a:pt x="3101" y="21"/>
                    <a:pt x="3133" y="0"/>
                    <a:pt x="3168" y="4"/>
                  </a:cubicBezTo>
                  <a:cubicBezTo>
                    <a:pt x="3202" y="8"/>
                    <a:pt x="3229" y="36"/>
                    <a:pt x="3231" y="71"/>
                  </a:cubicBezTo>
                  <a:lnTo>
                    <a:pt x="3255" y="439"/>
                  </a:lnTo>
                  <a:lnTo>
                    <a:pt x="3115" y="423"/>
                  </a:lnTo>
                  <a:lnTo>
                    <a:pt x="3139" y="343"/>
                  </a:lnTo>
                  <a:lnTo>
                    <a:pt x="3170" y="232"/>
                  </a:lnTo>
                  <a:cubicBezTo>
                    <a:pt x="3178" y="203"/>
                    <a:pt x="3203" y="183"/>
                    <a:pt x="3233" y="180"/>
                  </a:cubicBezTo>
                  <a:cubicBezTo>
                    <a:pt x="3262" y="177"/>
                    <a:pt x="3291" y="193"/>
                    <a:pt x="3304" y="219"/>
                  </a:cubicBezTo>
                  <a:lnTo>
                    <a:pt x="3328" y="267"/>
                  </a:lnTo>
                  <a:lnTo>
                    <a:pt x="3192" y="288"/>
                  </a:lnTo>
                  <a:lnTo>
                    <a:pt x="3216" y="136"/>
                  </a:lnTo>
                  <a:cubicBezTo>
                    <a:pt x="3221" y="105"/>
                    <a:pt x="3247" y="80"/>
                    <a:pt x="3279" y="76"/>
                  </a:cubicBezTo>
                  <a:cubicBezTo>
                    <a:pt x="3310" y="72"/>
                    <a:pt x="3341" y="90"/>
                    <a:pt x="3354" y="119"/>
                  </a:cubicBezTo>
                  <a:lnTo>
                    <a:pt x="3378" y="175"/>
                  </a:lnTo>
                  <a:lnTo>
                    <a:pt x="3404" y="253"/>
                  </a:lnTo>
                  <a:lnTo>
                    <a:pt x="3368" y="211"/>
                  </a:lnTo>
                  <a:lnTo>
                    <a:pt x="3400" y="227"/>
                  </a:lnTo>
                  <a:lnTo>
                    <a:pt x="3303" y="259"/>
                  </a:lnTo>
                  <a:lnTo>
                    <a:pt x="3327" y="211"/>
                  </a:lnTo>
                  <a:cubicBezTo>
                    <a:pt x="3343" y="179"/>
                    <a:pt x="3380" y="164"/>
                    <a:pt x="3414" y="175"/>
                  </a:cubicBezTo>
                  <a:lnTo>
                    <a:pt x="3438" y="183"/>
                  </a:lnTo>
                  <a:cubicBezTo>
                    <a:pt x="3459" y="190"/>
                    <a:pt x="3475" y="206"/>
                    <a:pt x="3483" y="226"/>
                  </a:cubicBezTo>
                  <a:lnTo>
                    <a:pt x="3507" y="290"/>
                  </a:lnTo>
                  <a:lnTo>
                    <a:pt x="3490" y="265"/>
                  </a:lnTo>
                  <a:lnTo>
                    <a:pt x="3514" y="289"/>
                  </a:lnTo>
                  <a:lnTo>
                    <a:pt x="3413" y="289"/>
                  </a:lnTo>
                  <a:lnTo>
                    <a:pt x="3445" y="257"/>
                  </a:lnTo>
                  <a:lnTo>
                    <a:pt x="3427" y="287"/>
                  </a:lnTo>
                  <a:lnTo>
                    <a:pt x="3451" y="207"/>
                  </a:lnTo>
                  <a:lnTo>
                    <a:pt x="3475" y="133"/>
                  </a:lnTo>
                  <a:cubicBezTo>
                    <a:pt x="3484" y="105"/>
                    <a:pt x="3509" y="86"/>
                    <a:pt x="3538" y="84"/>
                  </a:cubicBezTo>
                  <a:cubicBezTo>
                    <a:pt x="3567" y="82"/>
                    <a:pt x="3595" y="97"/>
                    <a:pt x="3608" y="123"/>
                  </a:cubicBezTo>
                  <a:lnTo>
                    <a:pt x="3632" y="171"/>
                  </a:lnTo>
                  <a:cubicBezTo>
                    <a:pt x="3634" y="176"/>
                    <a:pt x="3636" y="181"/>
                    <a:pt x="3637" y="186"/>
                  </a:cubicBezTo>
                  <a:lnTo>
                    <a:pt x="3661" y="282"/>
                  </a:lnTo>
                  <a:lnTo>
                    <a:pt x="3527" y="267"/>
                  </a:lnTo>
                  <a:lnTo>
                    <a:pt x="3559" y="203"/>
                  </a:lnTo>
                  <a:cubicBezTo>
                    <a:pt x="3572" y="177"/>
                    <a:pt x="3600" y="161"/>
                    <a:pt x="3630" y="164"/>
                  </a:cubicBezTo>
                  <a:cubicBezTo>
                    <a:pt x="3659" y="166"/>
                    <a:pt x="3684" y="187"/>
                    <a:pt x="3692" y="215"/>
                  </a:cubicBezTo>
                  <a:lnTo>
                    <a:pt x="3716" y="295"/>
                  </a:lnTo>
                  <a:lnTo>
                    <a:pt x="3709" y="278"/>
                  </a:lnTo>
                  <a:lnTo>
                    <a:pt x="3733" y="318"/>
                  </a:lnTo>
                  <a:lnTo>
                    <a:pt x="3757" y="358"/>
                  </a:lnTo>
                  <a:lnTo>
                    <a:pt x="3656" y="336"/>
                  </a:lnTo>
                  <a:lnTo>
                    <a:pt x="3680" y="320"/>
                  </a:lnTo>
                  <a:lnTo>
                    <a:pt x="3650" y="361"/>
                  </a:lnTo>
                  <a:lnTo>
                    <a:pt x="3682" y="241"/>
                  </a:lnTo>
                  <a:cubicBezTo>
                    <a:pt x="3688" y="218"/>
                    <a:pt x="3706" y="199"/>
                    <a:pt x="3729" y="191"/>
                  </a:cubicBezTo>
                  <a:lnTo>
                    <a:pt x="3753" y="183"/>
                  </a:lnTo>
                  <a:cubicBezTo>
                    <a:pt x="3772" y="177"/>
                    <a:pt x="3794" y="179"/>
                    <a:pt x="3812" y="189"/>
                  </a:cubicBezTo>
                  <a:cubicBezTo>
                    <a:pt x="3830" y="200"/>
                    <a:pt x="3842" y="218"/>
                    <a:pt x="3846" y="238"/>
                  </a:cubicBezTo>
                  <a:lnTo>
                    <a:pt x="3870" y="366"/>
                  </a:lnTo>
                  <a:lnTo>
                    <a:pt x="3850" y="329"/>
                  </a:lnTo>
                  <a:lnTo>
                    <a:pt x="3874" y="353"/>
                  </a:lnTo>
                  <a:lnTo>
                    <a:pt x="3754" y="386"/>
                  </a:lnTo>
                  <a:lnTo>
                    <a:pt x="3786" y="258"/>
                  </a:lnTo>
                  <a:lnTo>
                    <a:pt x="3810" y="162"/>
                  </a:lnTo>
                  <a:cubicBezTo>
                    <a:pt x="3817" y="131"/>
                    <a:pt x="3845" y="108"/>
                    <a:pt x="3878" y="107"/>
                  </a:cubicBezTo>
                  <a:cubicBezTo>
                    <a:pt x="3910" y="107"/>
                    <a:pt x="3939" y="128"/>
                    <a:pt x="3948" y="159"/>
                  </a:cubicBezTo>
                  <a:lnTo>
                    <a:pt x="3972" y="239"/>
                  </a:lnTo>
                  <a:lnTo>
                    <a:pt x="3833" y="244"/>
                  </a:lnTo>
                  <a:lnTo>
                    <a:pt x="3857" y="132"/>
                  </a:lnTo>
                  <a:cubicBezTo>
                    <a:pt x="3863" y="103"/>
                    <a:pt x="3887" y="81"/>
                    <a:pt x="3916" y="76"/>
                  </a:cubicBezTo>
                  <a:cubicBezTo>
                    <a:pt x="3945" y="72"/>
                    <a:pt x="3974" y="85"/>
                    <a:pt x="3989" y="110"/>
                  </a:cubicBezTo>
                  <a:lnTo>
                    <a:pt x="4013" y="150"/>
                  </a:lnTo>
                  <a:lnTo>
                    <a:pt x="3951" y="115"/>
                  </a:lnTo>
                  <a:lnTo>
                    <a:pt x="3983" y="115"/>
                  </a:lnTo>
                  <a:cubicBezTo>
                    <a:pt x="4014" y="115"/>
                    <a:pt x="4042" y="135"/>
                    <a:pt x="4052" y="165"/>
                  </a:cubicBezTo>
                  <a:lnTo>
                    <a:pt x="4076" y="237"/>
                  </a:lnTo>
                  <a:lnTo>
                    <a:pt x="4007" y="187"/>
                  </a:lnTo>
                  <a:lnTo>
                    <a:pt x="4031" y="187"/>
                  </a:lnTo>
                  <a:cubicBezTo>
                    <a:pt x="4065" y="187"/>
                    <a:pt x="4094" y="211"/>
                    <a:pt x="4102" y="243"/>
                  </a:cubicBezTo>
                  <a:lnTo>
                    <a:pt x="4126" y="347"/>
                  </a:lnTo>
                  <a:lnTo>
                    <a:pt x="4106" y="313"/>
                  </a:lnTo>
                  <a:lnTo>
                    <a:pt x="4130" y="337"/>
                  </a:lnTo>
                  <a:cubicBezTo>
                    <a:pt x="4137" y="343"/>
                    <a:pt x="4142" y="350"/>
                    <a:pt x="4145" y="358"/>
                  </a:cubicBezTo>
                  <a:lnTo>
                    <a:pt x="4177" y="430"/>
                  </a:lnTo>
                  <a:lnTo>
                    <a:pt x="4111" y="387"/>
                  </a:lnTo>
                  <a:lnTo>
                    <a:pt x="4135" y="387"/>
                  </a:lnTo>
                  <a:cubicBezTo>
                    <a:pt x="4163" y="387"/>
                    <a:pt x="4188" y="403"/>
                    <a:pt x="4200" y="427"/>
                  </a:cubicBezTo>
                  <a:lnTo>
                    <a:pt x="4224" y="475"/>
                  </a:lnTo>
                  <a:lnTo>
                    <a:pt x="4089" y="493"/>
                  </a:lnTo>
                  <a:lnTo>
                    <a:pt x="4113" y="373"/>
                  </a:lnTo>
                  <a:cubicBezTo>
                    <a:pt x="4119" y="344"/>
                    <a:pt x="4142" y="322"/>
                    <a:pt x="4171" y="317"/>
                  </a:cubicBezTo>
                  <a:cubicBezTo>
                    <a:pt x="4200" y="311"/>
                    <a:pt x="4230" y="325"/>
                    <a:pt x="4245" y="350"/>
                  </a:cubicBezTo>
                  <a:lnTo>
                    <a:pt x="4269" y="390"/>
                  </a:lnTo>
                  <a:lnTo>
                    <a:pt x="4251" y="370"/>
                  </a:lnTo>
                  <a:lnTo>
                    <a:pt x="4283" y="394"/>
                  </a:lnTo>
                  <a:lnTo>
                    <a:pt x="4262" y="383"/>
                  </a:lnTo>
                  <a:lnTo>
                    <a:pt x="4286" y="391"/>
                  </a:lnTo>
                  <a:lnTo>
                    <a:pt x="4206" y="416"/>
                  </a:lnTo>
                  <a:lnTo>
                    <a:pt x="4230" y="384"/>
                  </a:lnTo>
                  <a:lnTo>
                    <a:pt x="4223" y="395"/>
                  </a:lnTo>
                  <a:lnTo>
                    <a:pt x="4247" y="347"/>
                  </a:lnTo>
                  <a:cubicBezTo>
                    <a:pt x="4258" y="325"/>
                    <a:pt x="4280" y="310"/>
                    <a:pt x="4305" y="308"/>
                  </a:cubicBezTo>
                  <a:cubicBezTo>
                    <a:pt x="4330" y="306"/>
                    <a:pt x="4354" y="316"/>
                    <a:pt x="4369" y="336"/>
                  </a:cubicBezTo>
                  <a:lnTo>
                    <a:pt x="4393" y="368"/>
                  </a:lnTo>
                  <a:cubicBezTo>
                    <a:pt x="4397" y="374"/>
                    <a:pt x="4401" y="380"/>
                    <a:pt x="4403" y="387"/>
                  </a:cubicBezTo>
                  <a:lnTo>
                    <a:pt x="4435" y="475"/>
                  </a:lnTo>
                  <a:lnTo>
                    <a:pt x="4299" y="477"/>
                  </a:lnTo>
                  <a:lnTo>
                    <a:pt x="4323" y="405"/>
                  </a:lnTo>
                  <a:cubicBezTo>
                    <a:pt x="4330" y="383"/>
                    <a:pt x="4347" y="366"/>
                    <a:pt x="4369" y="359"/>
                  </a:cubicBezTo>
                  <a:lnTo>
                    <a:pt x="4393" y="351"/>
                  </a:lnTo>
                  <a:lnTo>
                    <a:pt x="4344" y="408"/>
                  </a:lnTo>
                  <a:lnTo>
                    <a:pt x="4368" y="256"/>
                  </a:lnTo>
                  <a:lnTo>
                    <a:pt x="4394" y="161"/>
                  </a:lnTo>
                  <a:cubicBezTo>
                    <a:pt x="4402" y="132"/>
                    <a:pt x="4427" y="111"/>
                    <a:pt x="4456" y="108"/>
                  </a:cubicBezTo>
                  <a:cubicBezTo>
                    <a:pt x="4486" y="105"/>
                    <a:pt x="4515" y="121"/>
                    <a:pt x="4528" y="147"/>
                  </a:cubicBezTo>
                  <a:lnTo>
                    <a:pt x="4560" y="211"/>
                  </a:lnTo>
                  <a:cubicBezTo>
                    <a:pt x="4563" y="218"/>
                    <a:pt x="4565" y="225"/>
                    <a:pt x="4566" y="232"/>
                  </a:cubicBezTo>
                  <a:lnTo>
                    <a:pt x="4590" y="376"/>
                  </a:lnTo>
                  <a:lnTo>
                    <a:pt x="4615" y="528"/>
                  </a:lnTo>
                  <a:lnTo>
                    <a:pt x="4566" y="471"/>
                  </a:lnTo>
                  <a:lnTo>
                    <a:pt x="4590" y="479"/>
                  </a:lnTo>
                  <a:lnTo>
                    <a:pt x="4503" y="515"/>
                  </a:lnTo>
                  <a:lnTo>
                    <a:pt x="4527" y="467"/>
                  </a:lnTo>
                  <a:cubicBezTo>
                    <a:pt x="4539" y="444"/>
                    <a:pt x="4561" y="429"/>
                    <a:pt x="4587" y="428"/>
                  </a:cubicBezTo>
                  <a:cubicBezTo>
                    <a:pt x="4613" y="426"/>
                    <a:pt x="4637" y="438"/>
                    <a:pt x="4651" y="460"/>
                  </a:cubicBezTo>
                  <a:lnTo>
                    <a:pt x="4683" y="508"/>
                  </a:lnTo>
                  <a:lnTo>
                    <a:pt x="4601" y="479"/>
                  </a:lnTo>
                  <a:lnTo>
                    <a:pt x="4625" y="471"/>
                  </a:lnTo>
                  <a:cubicBezTo>
                    <a:pt x="4654" y="461"/>
                    <a:pt x="4686" y="471"/>
                    <a:pt x="4705" y="496"/>
                  </a:cubicBezTo>
                  <a:lnTo>
                    <a:pt x="4729" y="528"/>
                  </a:lnTo>
                  <a:lnTo>
                    <a:pt x="4753" y="560"/>
                  </a:lnTo>
                  <a:lnTo>
                    <a:pt x="4631" y="571"/>
                  </a:lnTo>
                  <a:lnTo>
                    <a:pt x="4663" y="507"/>
                  </a:lnTo>
                  <a:cubicBezTo>
                    <a:pt x="4675" y="483"/>
                    <a:pt x="4700" y="467"/>
                    <a:pt x="4727" y="467"/>
                  </a:cubicBezTo>
                  <a:cubicBezTo>
                    <a:pt x="4755" y="467"/>
                    <a:pt x="4780" y="483"/>
                    <a:pt x="4792" y="507"/>
                  </a:cubicBezTo>
                  <a:lnTo>
                    <a:pt x="4816" y="555"/>
                  </a:lnTo>
                  <a:lnTo>
                    <a:pt x="4843" y="626"/>
                  </a:lnTo>
                  <a:lnTo>
                    <a:pt x="4798" y="583"/>
                  </a:lnTo>
                  <a:lnTo>
                    <a:pt x="4822" y="591"/>
                  </a:lnTo>
                  <a:lnTo>
                    <a:pt x="4799" y="587"/>
                  </a:lnTo>
                  <a:lnTo>
                    <a:pt x="4823" y="587"/>
                  </a:lnTo>
                  <a:lnTo>
                    <a:pt x="4757" y="633"/>
                  </a:lnTo>
                  <a:lnTo>
                    <a:pt x="4789" y="553"/>
                  </a:lnTo>
                  <a:cubicBezTo>
                    <a:pt x="4799" y="526"/>
                    <a:pt x="4824" y="509"/>
                    <a:pt x="4852" y="508"/>
                  </a:cubicBezTo>
                  <a:cubicBezTo>
                    <a:pt x="4881" y="506"/>
                    <a:pt x="4907" y="522"/>
                    <a:pt x="4920" y="547"/>
                  </a:cubicBezTo>
                  <a:lnTo>
                    <a:pt x="4944" y="595"/>
                  </a:lnTo>
                  <a:lnTo>
                    <a:pt x="4840" y="568"/>
                  </a:lnTo>
                  <a:lnTo>
                    <a:pt x="4864" y="552"/>
                  </a:lnTo>
                  <a:lnTo>
                    <a:pt x="4853" y="561"/>
                  </a:lnTo>
                  <a:lnTo>
                    <a:pt x="4877" y="537"/>
                  </a:lnTo>
                  <a:cubicBezTo>
                    <a:pt x="4884" y="529"/>
                    <a:pt x="4894" y="523"/>
                    <a:pt x="4905" y="519"/>
                  </a:cubicBezTo>
                  <a:lnTo>
                    <a:pt x="4929" y="511"/>
                  </a:lnTo>
                  <a:cubicBezTo>
                    <a:pt x="4936" y="509"/>
                    <a:pt x="4944" y="507"/>
                    <a:pt x="4951" y="507"/>
                  </a:cubicBezTo>
                  <a:lnTo>
                    <a:pt x="4983" y="507"/>
                  </a:lnTo>
                  <a:cubicBezTo>
                    <a:pt x="4998" y="507"/>
                    <a:pt x="5012" y="512"/>
                    <a:pt x="5023" y="520"/>
                  </a:cubicBezTo>
                  <a:lnTo>
                    <a:pt x="5047" y="536"/>
                  </a:lnTo>
                  <a:lnTo>
                    <a:pt x="5007" y="523"/>
                  </a:lnTo>
                  <a:lnTo>
                    <a:pt x="5031" y="523"/>
                  </a:lnTo>
                  <a:cubicBezTo>
                    <a:pt x="5051" y="523"/>
                    <a:pt x="5069" y="531"/>
                    <a:pt x="5082" y="545"/>
                  </a:cubicBezTo>
                  <a:lnTo>
                    <a:pt x="5106" y="569"/>
                  </a:lnTo>
                  <a:cubicBezTo>
                    <a:pt x="5111" y="573"/>
                    <a:pt x="5114" y="577"/>
                    <a:pt x="5117" y="582"/>
                  </a:cubicBezTo>
                  <a:lnTo>
                    <a:pt x="5141" y="622"/>
                  </a:lnTo>
                  <a:lnTo>
                    <a:pt x="5079" y="587"/>
                  </a:lnTo>
                  <a:lnTo>
                    <a:pt x="5111" y="587"/>
                  </a:lnTo>
                  <a:lnTo>
                    <a:pt x="5072" y="600"/>
                  </a:lnTo>
                  <a:lnTo>
                    <a:pt x="5096" y="584"/>
                  </a:lnTo>
                  <a:cubicBezTo>
                    <a:pt x="5114" y="571"/>
                    <a:pt x="5137" y="568"/>
                    <a:pt x="5158" y="575"/>
                  </a:cubicBezTo>
                  <a:lnTo>
                    <a:pt x="5182" y="583"/>
                  </a:lnTo>
                  <a:lnTo>
                    <a:pt x="5159" y="579"/>
                  </a:lnTo>
                  <a:lnTo>
                    <a:pt x="5183" y="579"/>
                  </a:lnTo>
                  <a:cubicBezTo>
                    <a:pt x="5215" y="579"/>
                    <a:pt x="5243" y="600"/>
                    <a:pt x="5252" y="631"/>
                  </a:cubicBezTo>
                  <a:lnTo>
                    <a:pt x="5276" y="711"/>
                  </a:lnTo>
                  <a:cubicBezTo>
                    <a:pt x="5288" y="749"/>
                    <a:pt x="5266" y="789"/>
                    <a:pt x="5228" y="800"/>
                  </a:cubicBezTo>
                  <a:cubicBezTo>
                    <a:pt x="5190" y="812"/>
                    <a:pt x="5150" y="790"/>
                    <a:pt x="5139" y="752"/>
                  </a:cubicBezTo>
                  <a:lnTo>
                    <a:pt x="5115" y="672"/>
                  </a:lnTo>
                  <a:lnTo>
                    <a:pt x="5183" y="723"/>
                  </a:lnTo>
                  <a:lnTo>
                    <a:pt x="5159" y="723"/>
                  </a:lnTo>
                  <a:cubicBezTo>
                    <a:pt x="5152" y="723"/>
                    <a:pt x="5144" y="722"/>
                    <a:pt x="5137" y="720"/>
                  </a:cubicBezTo>
                  <a:lnTo>
                    <a:pt x="5113" y="712"/>
                  </a:lnTo>
                  <a:lnTo>
                    <a:pt x="5175" y="703"/>
                  </a:lnTo>
                  <a:lnTo>
                    <a:pt x="5151" y="719"/>
                  </a:lnTo>
                  <a:cubicBezTo>
                    <a:pt x="5140" y="727"/>
                    <a:pt x="5126" y="731"/>
                    <a:pt x="5111" y="731"/>
                  </a:cubicBezTo>
                  <a:lnTo>
                    <a:pt x="5079" y="731"/>
                  </a:lnTo>
                  <a:cubicBezTo>
                    <a:pt x="5054" y="731"/>
                    <a:pt x="5031" y="718"/>
                    <a:pt x="5018" y="697"/>
                  </a:cubicBezTo>
                  <a:lnTo>
                    <a:pt x="4994" y="657"/>
                  </a:lnTo>
                  <a:lnTo>
                    <a:pt x="5005" y="670"/>
                  </a:lnTo>
                  <a:lnTo>
                    <a:pt x="4981" y="646"/>
                  </a:lnTo>
                  <a:lnTo>
                    <a:pt x="5031" y="667"/>
                  </a:lnTo>
                  <a:lnTo>
                    <a:pt x="5007" y="667"/>
                  </a:lnTo>
                  <a:cubicBezTo>
                    <a:pt x="4993" y="667"/>
                    <a:pt x="4979" y="663"/>
                    <a:pt x="4968" y="655"/>
                  </a:cubicBezTo>
                  <a:lnTo>
                    <a:pt x="4944" y="639"/>
                  </a:lnTo>
                  <a:lnTo>
                    <a:pt x="4983" y="651"/>
                  </a:lnTo>
                  <a:lnTo>
                    <a:pt x="4951" y="651"/>
                  </a:lnTo>
                  <a:lnTo>
                    <a:pt x="4974" y="648"/>
                  </a:lnTo>
                  <a:lnTo>
                    <a:pt x="4950" y="656"/>
                  </a:lnTo>
                  <a:lnTo>
                    <a:pt x="4978" y="638"/>
                  </a:lnTo>
                  <a:lnTo>
                    <a:pt x="4954" y="662"/>
                  </a:lnTo>
                  <a:cubicBezTo>
                    <a:pt x="4951" y="666"/>
                    <a:pt x="4947" y="669"/>
                    <a:pt x="4943" y="671"/>
                  </a:cubicBezTo>
                  <a:lnTo>
                    <a:pt x="4919" y="687"/>
                  </a:lnTo>
                  <a:cubicBezTo>
                    <a:pt x="4902" y="699"/>
                    <a:pt x="4881" y="702"/>
                    <a:pt x="4861" y="697"/>
                  </a:cubicBezTo>
                  <a:cubicBezTo>
                    <a:pt x="4841" y="692"/>
                    <a:pt x="4824" y="678"/>
                    <a:pt x="4815" y="660"/>
                  </a:cubicBezTo>
                  <a:lnTo>
                    <a:pt x="4791" y="612"/>
                  </a:lnTo>
                  <a:lnTo>
                    <a:pt x="4922" y="606"/>
                  </a:lnTo>
                  <a:lnTo>
                    <a:pt x="4890" y="686"/>
                  </a:lnTo>
                  <a:cubicBezTo>
                    <a:pt x="4879" y="714"/>
                    <a:pt x="4853" y="731"/>
                    <a:pt x="4823" y="731"/>
                  </a:cubicBezTo>
                  <a:lnTo>
                    <a:pt x="4799" y="731"/>
                  </a:lnTo>
                  <a:cubicBezTo>
                    <a:pt x="4792" y="731"/>
                    <a:pt x="4784" y="730"/>
                    <a:pt x="4777" y="728"/>
                  </a:cubicBezTo>
                  <a:lnTo>
                    <a:pt x="4753" y="720"/>
                  </a:lnTo>
                  <a:cubicBezTo>
                    <a:pt x="4732" y="713"/>
                    <a:pt x="4716" y="697"/>
                    <a:pt x="4708" y="677"/>
                  </a:cubicBezTo>
                  <a:lnTo>
                    <a:pt x="4687" y="620"/>
                  </a:lnTo>
                  <a:lnTo>
                    <a:pt x="4663" y="572"/>
                  </a:lnTo>
                  <a:lnTo>
                    <a:pt x="4792" y="572"/>
                  </a:lnTo>
                  <a:lnTo>
                    <a:pt x="4760" y="636"/>
                  </a:lnTo>
                  <a:cubicBezTo>
                    <a:pt x="4749" y="658"/>
                    <a:pt x="4727" y="673"/>
                    <a:pt x="4702" y="675"/>
                  </a:cubicBezTo>
                  <a:cubicBezTo>
                    <a:pt x="4677" y="677"/>
                    <a:pt x="4653" y="667"/>
                    <a:pt x="4638" y="647"/>
                  </a:cubicBezTo>
                  <a:lnTo>
                    <a:pt x="4614" y="615"/>
                  </a:lnTo>
                  <a:lnTo>
                    <a:pt x="4590" y="583"/>
                  </a:lnTo>
                  <a:lnTo>
                    <a:pt x="4670" y="608"/>
                  </a:lnTo>
                  <a:lnTo>
                    <a:pt x="4646" y="616"/>
                  </a:lnTo>
                  <a:cubicBezTo>
                    <a:pt x="4615" y="626"/>
                    <a:pt x="4582" y="614"/>
                    <a:pt x="4564" y="587"/>
                  </a:cubicBezTo>
                  <a:lnTo>
                    <a:pt x="4532" y="539"/>
                  </a:lnTo>
                  <a:lnTo>
                    <a:pt x="4656" y="532"/>
                  </a:lnTo>
                  <a:lnTo>
                    <a:pt x="4632" y="580"/>
                  </a:lnTo>
                  <a:cubicBezTo>
                    <a:pt x="4616" y="612"/>
                    <a:pt x="4579" y="627"/>
                    <a:pt x="4545" y="616"/>
                  </a:cubicBezTo>
                  <a:lnTo>
                    <a:pt x="4521" y="608"/>
                  </a:lnTo>
                  <a:cubicBezTo>
                    <a:pt x="4495" y="599"/>
                    <a:pt x="4477" y="577"/>
                    <a:pt x="4472" y="551"/>
                  </a:cubicBezTo>
                  <a:lnTo>
                    <a:pt x="4448" y="399"/>
                  </a:lnTo>
                  <a:lnTo>
                    <a:pt x="4424" y="255"/>
                  </a:lnTo>
                  <a:lnTo>
                    <a:pt x="4431" y="276"/>
                  </a:lnTo>
                  <a:lnTo>
                    <a:pt x="4399" y="212"/>
                  </a:lnTo>
                  <a:lnTo>
                    <a:pt x="4533" y="198"/>
                  </a:lnTo>
                  <a:lnTo>
                    <a:pt x="4511" y="279"/>
                  </a:lnTo>
                  <a:lnTo>
                    <a:pt x="4487" y="431"/>
                  </a:lnTo>
                  <a:cubicBezTo>
                    <a:pt x="4482" y="457"/>
                    <a:pt x="4464" y="479"/>
                    <a:pt x="4438" y="488"/>
                  </a:cubicBezTo>
                  <a:lnTo>
                    <a:pt x="4414" y="496"/>
                  </a:lnTo>
                  <a:lnTo>
                    <a:pt x="4460" y="450"/>
                  </a:lnTo>
                  <a:lnTo>
                    <a:pt x="4436" y="522"/>
                  </a:lnTo>
                  <a:cubicBezTo>
                    <a:pt x="4426" y="551"/>
                    <a:pt x="4399" y="571"/>
                    <a:pt x="4368" y="571"/>
                  </a:cubicBezTo>
                  <a:cubicBezTo>
                    <a:pt x="4338" y="572"/>
                    <a:pt x="4310" y="553"/>
                    <a:pt x="4300" y="524"/>
                  </a:cubicBezTo>
                  <a:lnTo>
                    <a:pt x="4268" y="436"/>
                  </a:lnTo>
                  <a:lnTo>
                    <a:pt x="4278" y="455"/>
                  </a:lnTo>
                  <a:lnTo>
                    <a:pt x="4254" y="423"/>
                  </a:lnTo>
                  <a:lnTo>
                    <a:pt x="4376" y="412"/>
                  </a:lnTo>
                  <a:lnTo>
                    <a:pt x="4352" y="460"/>
                  </a:lnTo>
                  <a:cubicBezTo>
                    <a:pt x="4350" y="464"/>
                    <a:pt x="4348" y="467"/>
                    <a:pt x="4345" y="471"/>
                  </a:cubicBezTo>
                  <a:lnTo>
                    <a:pt x="4321" y="503"/>
                  </a:lnTo>
                  <a:cubicBezTo>
                    <a:pt x="4302" y="527"/>
                    <a:pt x="4270" y="538"/>
                    <a:pt x="4241" y="528"/>
                  </a:cubicBezTo>
                  <a:lnTo>
                    <a:pt x="4217" y="520"/>
                  </a:lnTo>
                  <a:cubicBezTo>
                    <a:pt x="4209" y="517"/>
                    <a:pt x="4202" y="514"/>
                    <a:pt x="4196" y="509"/>
                  </a:cubicBezTo>
                  <a:lnTo>
                    <a:pt x="4164" y="485"/>
                  </a:lnTo>
                  <a:cubicBezTo>
                    <a:pt x="4157" y="479"/>
                    <a:pt x="4151" y="472"/>
                    <a:pt x="4146" y="465"/>
                  </a:cubicBezTo>
                  <a:lnTo>
                    <a:pt x="4122" y="425"/>
                  </a:lnTo>
                  <a:lnTo>
                    <a:pt x="4254" y="402"/>
                  </a:lnTo>
                  <a:lnTo>
                    <a:pt x="4230" y="522"/>
                  </a:lnTo>
                  <a:cubicBezTo>
                    <a:pt x="4224" y="552"/>
                    <a:pt x="4200" y="575"/>
                    <a:pt x="4169" y="579"/>
                  </a:cubicBezTo>
                  <a:cubicBezTo>
                    <a:pt x="4139" y="583"/>
                    <a:pt x="4109" y="567"/>
                    <a:pt x="4095" y="540"/>
                  </a:cubicBezTo>
                  <a:lnTo>
                    <a:pt x="4071" y="492"/>
                  </a:lnTo>
                  <a:lnTo>
                    <a:pt x="4135" y="531"/>
                  </a:lnTo>
                  <a:lnTo>
                    <a:pt x="4111" y="531"/>
                  </a:lnTo>
                  <a:cubicBezTo>
                    <a:pt x="4083" y="531"/>
                    <a:pt x="4057" y="515"/>
                    <a:pt x="4046" y="489"/>
                  </a:cubicBezTo>
                  <a:lnTo>
                    <a:pt x="4014" y="417"/>
                  </a:lnTo>
                  <a:lnTo>
                    <a:pt x="4029" y="438"/>
                  </a:lnTo>
                  <a:lnTo>
                    <a:pt x="4005" y="414"/>
                  </a:lnTo>
                  <a:cubicBezTo>
                    <a:pt x="3995" y="405"/>
                    <a:pt x="3988" y="393"/>
                    <a:pt x="3985" y="380"/>
                  </a:cubicBezTo>
                  <a:lnTo>
                    <a:pt x="3961" y="276"/>
                  </a:lnTo>
                  <a:lnTo>
                    <a:pt x="4031" y="331"/>
                  </a:lnTo>
                  <a:lnTo>
                    <a:pt x="4007" y="331"/>
                  </a:lnTo>
                  <a:cubicBezTo>
                    <a:pt x="3976" y="331"/>
                    <a:pt x="3949" y="312"/>
                    <a:pt x="3939" y="282"/>
                  </a:cubicBezTo>
                  <a:lnTo>
                    <a:pt x="3915" y="210"/>
                  </a:lnTo>
                  <a:lnTo>
                    <a:pt x="3983" y="259"/>
                  </a:lnTo>
                  <a:lnTo>
                    <a:pt x="3951" y="259"/>
                  </a:lnTo>
                  <a:cubicBezTo>
                    <a:pt x="3926" y="259"/>
                    <a:pt x="3903" y="246"/>
                    <a:pt x="3890" y="225"/>
                  </a:cubicBezTo>
                  <a:lnTo>
                    <a:pt x="3866" y="185"/>
                  </a:lnTo>
                  <a:lnTo>
                    <a:pt x="3998" y="163"/>
                  </a:lnTo>
                  <a:lnTo>
                    <a:pt x="3974" y="275"/>
                  </a:lnTo>
                  <a:cubicBezTo>
                    <a:pt x="3967" y="307"/>
                    <a:pt x="3939" y="330"/>
                    <a:pt x="3906" y="331"/>
                  </a:cubicBezTo>
                  <a:cubicBezTo>
                    <a:pt x="3874" y="333"/>
                    <a:pt x="3844" y="312"/>
                    <a:pt x="3835" y="280"/>
                  </a:cubicBezTo>
                  <a:lnTo>
                    <a:pt x="3811" y="200"/>
                  </a:lnTo>
                  <a:lnTo>
                    <a:pt x="3949" y="197"/>
                  </a:lnTo>
                  <a:lnTo>
                    <a:pt x="3925" y="293"/>
                  </a:lnTo>
                  <a:lnTo>
                    <a:pt x="3893" y="421"/>
                  </a:lnTo>
                  <a:cubicBezTo>
                    <a:pt x="3887" y="446"/>
                    <a:pt x="3868" y="466"/>
                    <a:pt x="3843" y="473"/>
                  </a:cubicBezTo>
                  <a:cubicBezTo>
                    <a:pt x="3818" y="480"/>
                    <a:pt x="3791" y="473"/>
                    <a:pt x="3773" y="454"/>
                  </a:cubicBezTo>
                  <a:lnTo>
                    <a:pt x="3749" y="430"/>
                  </a:lnTo>
                  <a:cubicBezTo>
                    <a:pt x="3738" y="420"/>
                    <a:pt x="3731" y="407"/>
                    <a:pt x="3729" y="393"/>
                  </a:cubicBezTo>
                  <a:lnTo>
                    <a:pt x="3705" y="265"/>
                  </a:lnTo>
                  <a:lnTo>
                    <a:pt x="3798" y="320"/>
                  </a:lnTo>
                  <a:lnTo>
                    <a:pt x="3774" y="328"/>
                  </a:lnTo>
                  <a:lnTo>
                    <a:pt x="3821" y="278"/>
                  </a:lnTo>
                  <a:lnTo>
                    <a:pt x="3789" y="398"/>
                  </a:lnTo>
                  <a:cubicBezTo>
                    <a:pt x="3785" y="415"/>
                    <a:pt x="3774" y="430"/>
                    <a:pt x="3759" y="439"/>
                  </a:cubicBezTo>
                  <a:lnTo>
                    <a:pt x="3735" y="455"/>
                  </a:lnTo>
                  <a:cubicBezTo>
                    <a:pt x="3719" y="466"/>
                    <a:pt x="3699" y="470"/>
                    <a:pt x="3680" y="466"/>
                  </a:cubicBezTo>
                  <a:cubicBezTo>
                    <a:pt x="3660" y="461"/>
                    <a:pt x="3644" y="449"/>
                    <a:pt x="3634" y="433"/>
                  </a:cubicBezTo>
                  <a:lnTo>
                    <a:pt x="3610" y="393"/>
                  </a:lnTo>
                  <a:lnTo>
                    <a:pt x="3586" y="353"/>
                  </a:lnTo>
                  <a:cubicBezTo>
                    <a:pt x="3583" y="347"/>
                    <a:pt x="3580" y="342"/>
                    <a:pt x="3579" y="336"/>
                  </a:cubicBezTo>
                  <a:lnTo>
                    <a:pt x="3555" y="256"/>
                  </a:lnTo>
                  <a:lnTo>
                    <a:pt x="3688" y="268"/>
                  </a:lnTo>
                  <a:lnTo>
                    <a:pt x="3656" y="332"/>
                  </a:lnTo>
                  <a:cubicBezTo>
                    <a:pt x="3642" y="359"/>
                    <a:pt x="3614" y="374"/>
                    <a:pt x="3584" y="371"/>
                  </a:cubicBezTo>
                  <a:cubicBezTo>
                    <a:pt x="3554" y="368"/>
                    <a:pt x="3529" y="346"/>
                    <a:pt x="3522" y="317"/>
                  </a:cubicBezTo>
                  <a:lnTo>
                    <a:pt x="3498" y="221"/>
                  </a:lnTo>
                  <a:lnTo>
                    <a:pt x="3503" y="236"/>
                  </a:lnTo>
                  <a:lnTo>
                    <a:pt x="3479" y="188"/>
                  </a:lnTo>
                  <a:lnTo>
                    <a:pt x="3612" y="178"/>
                  </a:lnTo>
                  <a:lnTo>
                    <a:pt x="3588" y="248"/>
                  </a:lnTo>
                  <a:lnTo>
                    <a:pt x="3564" y="328"/>
                  </a:lnTo>
                  <a:cubicBezTo>
                    <a:pt x="3561" y="340"/>
                    <a:pt x="3555" y="350"/>
                    <a:pt x="3546" y="358"/>
                  </a:cubicBezTo>
                  <a:lnTo>
                    <a:pt x="3514" y="390"/>
                  </a:lnTo>
                  <a:cubicBezTo>
                    <a:pt x="3486" y="418"/>
                    <a:pt x="3441" y="418"/>
                    <a:pt x="3413" y="390"/>
                  </a:cubicBezTo>
                  <a:lnTo>
                    <a:pt x="3389" y="366"/>
                  </a:lnTo>
                  <a:cubicBezTo>
                    <a:pt x="3381" y="359"/>
                    <a:pt x="3376" y="350"/>
                    <a:pt x="3372" y="341"/>
                  </a:cubicBezTo>
                  <a:lnTo>
                    <a:pt x="3348" y="277"/>
                  </a:lnTo>
                  <a:lnTo>
                    <a:pt x="3393" y="320"/>
                  </a:lnTo>
                  <a:lnTo>
                    <a:pt x="3369" y="312"/>
                  </a:lnTo>
                  <a:lnTo>
                    <a:pt x="3456" y="276"/>
                  </a:lnTo>
                  <a:lnTo>
                    <a:pt x="3432" y="324"/>
                  </a:lnTo>
                  <a:cubicBezTo>
                    <a:pt x="3414" y="359"/>
                    <a:pt x="3371" y="374"/>
                    <a:pt x="3335" y="356"/>
                  </a:cubicBezTo>
                  <a:lnTo>
                    <a:pt x="3303" y="340"/>
                  </a:lnTo>
                  <a:cubicBezTo>
                    <a:pt x="3286" y="331"/>
                    <a:pt x="3273" y="316"/>
                    <a:pt x="3267" y="298"/>
                  </a:cubicBezTo>
                  <a:lnTo>
                    <a:pt x="3245" y="232"/>
                  </a:lnTo>
                  <a:lnTo>
                    <a:pt x="3221" y="176"/>
                  </a:lnTo>
                  <a:lnTo>
                    <a:pt x="3359" y="159"/>
                  </a:lnTo>
                  <a:lnTo>
                    <a:pt x="3335" y="311"/>
                  </a:lnTo>
                  <a:cubicBezTo>
                    <a:pt x="3330" y="342"/>
                    <a:pt x="3305" y="366"/>
                    <a:pt x="3274" y="371"/>
                  </a:cubicBezTo>
                  <a:cubicBezTo>
                    <a:pt x="3244" y="375"/>
                    <a:pt x="3213" y="360"/>
                    <a:pt x="3199" y="332"/>
                  </a:cubicBezTo>
                  <a:lnTo>
                    <a:pt x="3175" y="284"/>
                  </a:lnTo>
                  <a:lnTo>
                    <a:pt x="3309" y="271"/>
                  </a:lnTo>
                  <a:lnTo>
                    <a:pt x="3276" y="384"/>
                  </a:lnTo>
                  <a:lnTo>
                    <a:pt x="3252" y="464"/>
                  </a:lnTo>
                  <a:cubicBezTo>
                    <a:pt x="3242" y="498"/>
                    <a:pt x="3210" y="519"/>
                    <a:pt x="3175" y="515"/>
                  </a:cubicBezTo>
                  <a:cubicBezTo>
                    <a:pt x="3141" y="511"/>
                    <a:pt x="3114" y="483"/>
                    <a:pt x="3112" y="448"/>
                  </a:cubicBezTo>
                  <a:lnTo>
                    <a:pt x="3088" y="80"/>
                  </a:lnTo>
                  <a:lnTo>
                    <a:pt x="3228" y="96"/>
                  </a:lnTo>
                  <a:lnTo>
                    <a:pt x="3207" y="167"/>
                  </a:lnTo>
                  <a:lnTo>
                    <a:pt x="3183" y="319"/>
                  </a:lnTo>
                  <a:cubicBezTo>
                    <a:pt x="3179" y="339"/>
                    <a:pt x="3168" y="356"/>
                    <a:pt x="3151" y="368"/>
                  </a:cubicBezTo>
                  <a:cubicBezTo>
                    <a:pt x="3134" y="379"/>
                    <a:pt x="3114" y="382"/>
                    <a:pt x="3094" y="377"/>
                  </a:cubicBezTo>
                  <a:lnTo>
                    <a:pt x="3062" y="369"/>
                  </a:lnTo>
                  <a:lnTo>
                    <a:pt x="3144" y="332"/>
                  </a:lnTo>
                  <a:lnTo>
                    <a:pt x="3120" y="380"/>
                  </a:lnTo>
                  <a:cubicBezTo>
                    <a:pt x="3106" y="408"/>
                    <a:pt x="3075" y="424"/>
                    <a:pt x="3044" y="419"/>
                  </a:cubicBezTo>
                  <a:cubicBezTo>
                    <a:pt x="3013" y="414"/>
                    <a:pt x="2989" y="389"/>
                    <a:pt x="2984" y="358"/>
                  </a:cubicBezTo>
                  <a:lnTo>
                    <a:pt x="2960" y="198"/>
                  </a:lnTo>
                  <a:lnTo>
                    <a:pt x="3100" y="210"/>
                  </a:lnTo>
                  <a:lnTo>
                    <a:pt x="3076" y="282"/>
                  </a:lnTo>
                  <a:lnTo>
                    <a:pt x="3079" y="270"/>
                  </a:lnTo>
                  <a:lnTo>
                    <a:pt x="3055" y="430"/>
                  </a:lnTo>
                  <a:cubicBezTo>
                    <a:pt x="3050" y="463"/>
                    <a:pt x="3023" y="488"/>
                    <a:pt x="2990" y="491"/>
                  </a:cubicBezTo>
                  <a:cubicBezTo>
                    <a:pt x="2957" y="494"/>
                    <a:pt x="2926" y="474"/>
                    <a:pt x="2915" y="442"/>
                  </a:cubicBezTo>
                  <a:lnTo>
                    <a:pt x="2883" y="346"/>
                  </a:lnTo>
                  <a:lnTo>
                    <a:pt x="3022" y="339"/>
                  </a:lnTo>
                  <a:lnTo>
                    <a:pt x="2998" y="451"/>
                  </a:lnTo>
                  <a:cubicBezTo>
                    <a:pt x="2991" y="484"/>
                    <a:pt x="2961" y="507"/>
                    <a:pt x="2927" y="507"/>
                  </a:cubicBezTo>
                  <a:lnTo>
                    <a:pt x="2903" y="507"/>
                  </a:lnTo>
                  <a:cubicBezTo>
                    <a:pt x="2878" y="507"/>
                    <a:pt x="2855" y="494"/>
                    <a:pt x="2842" y="473"/>
                  </a:cubicBezTo>
                  <a:lnTo>
                    <a:pt x="2818" y="433"/>
                  </a:lnTo>
                  <a:cubicBezTo>
                    <a:pt x="2814" y="427"/>
                    <a:pt x="2812" y="421"/>
                    <a:pt x="2810" y="415"/>
                  </a:cubicBezTo>
                  <a:lnTo>
                    <a:pt x="2778" y="303"/>
                  </a:lnTo>
                  <a:lnTo>
                    <a:pt x="2912" y="316"/>
                  </a:lnTo>
                  <a:lnTo>
                    <a:pt x="2885" y="369"/>
                  </a:lnTo>
                  <a:lnTo>
                    <a:pt x="2861" y="409"/>
                  </a:lnTo>
                  <a:cubicBezTo>
                    <a:pt x="2852" y="423"/>
                    <a:pt x="2839" y="434"/>
                    <a:pt x="2822" y="440"/>
                  </a:cubicBezTo>
                  <a:lnTo>
                    <a:pt x="2798" y="448"/>
                  </a:lnTo>
                  <a:cubicBezTo>
                    <a:pt x="2766" y="458"/>
                    <a:pt x="2731" y="445"/>
                    <a:pt x="2714" y="417"/>
                  </a:cubicBezTo>
                  <a:lnTo>
                    <a:pt x="2690" y="377"/>
                  </a:lnTo>
                  <a:lnTo>
                    <a:pt x="2701" y="390"/>
                  </a:lnTo>
                  <a:lnTo>
                    <a:pt x="2669" y="358"/>
                  </a:lnTo>
                  <a:lnTo>
                    <a:pt x="2645" y="334"/>
                  </a:lnTo>
                  <a:cubicBezTo>
                    <a:pt x="2638" y="328"/>
                    <a:pt x="2633" y="320"/>
                    <a:pt x="2629" y="312"/>
                  </a:cubicBezTo>
                  <a:lnTo>
                    <a:pt x="2605" y="256"/>
                  </a:lnTo>
                  <a:lnTo>
                    <a:pt x="2614" y="271"/>
                  </a:lnTo>
                  <a:lnTo>
                    <a:pt x="2590" y="239"/>
                  </a:lnTo>
                  <a:lnTo>
                    <a:pt x="2712" y="228"/>
                  </a:lnTo>
                  <a:lnTo>
                    <a:pt x="2688" y="276"/>
                  </a:lnTo>
                  <a:cubicBezTo>
                    <a:pt x="2677" y="298"/>
                    <a:pt x="2655" y="312"/>
                    <a:pt x="2631" y="315"/>
                  </a:cubicBezTo>
                  <a:cubicBezTo>
                    <a:pt x="2607" y="318"/>
                    <a:pt x="2583" y="308"/>
                    <a:pt x="2567" y="288"/>
                  </a:cubicBezTo>
                  <a:lnTo>
                    <a:pt x="2535" y="248"/>
                  </a:lnTo>
                  <a:lnTo>
                    <a:pt x="2656" y="236"/>
                  </a:lnTo>
                  <a:lnTo>
                    <a:pt x="2632" y="284"/>
                  </a:lnTo>
                  <a:cubicBezTo>
                    <a:pt x="2626" y="295"/>
                    <a:pt x="2618" y="304"/>
                    <a:pt x="2607" y="311"/>
                  </a:cubicBezTo>
                  <a:lnTo>
                    <a:pt x="2583" y="327"/>
                  </a:lnTo>
                  <a:cubicBezTo>
                    <a:pt x="2565" y="340"/>
                    <a:pt x="2542" y="343"/>
                    <a:pt x="2521" y="336"/>
                  </a:cubicBezTo>
                  <a:lnTo>
                    <a:pt x="2497" y="328"/>
                  </a:lnTo>
                  <a:lnTo>
                    <a:pt x="2588" y="282"/>
                  </a:lnTo>
                  <a:lnTo>
                    <a:pt x="2564" y="354"/>
                  </a:lnTo>
                  <a:cubicBezTo>
                    <a:pt x="2556" y="378"/>
                    <a:pt x="2537" y="395"/>
                    <a:pt x="2513" y="401"/>
                  </a:cubicBezTo>
                  <a:lnTo>
                    <a:pt x="2481" y="409"/>
                  </a:lnTo>
                  <a:lnTo>
                    <a:pt x="2532" y="360"/>
                  </a:lnTo>
                  <a:lnTo>
                    <a:pt x="2508" y="440"/>
                  </a:lnTo>
                  <a:cubicBezTo>
                    <a:pt x="2502" y="463"/>
                    <a:pt x="2484" y="480"/>
                    <a:pt x="2462" y="488"/>
                  </a:cubicBezTo>
                  <a:lnTo>
                    <a:pt x="2438" y="496"/>
                  </a:lnTo>
                  <a:cubicBezTo>
                    <a:pt x="2423" y="501"/>
                    <a:pt x="2407" y="501"/>
                    <a:pt x="2393" y="496"/>
                  </a:cubicBezTo>
                  <a:lnTo>
                    <a:pt x="2369" y="488"/>
                  </a:lnTo>
                  <a:lnTo>
                    <a:pt x="2345" y="480"/>
                  </a:lnTo>
                  <a:lnTo>
                    <a:pt x="2367" y="483"/>
                  </a:lnTo>
                  <a:lnTo>
                    <a:pt x="2335" y="483"/>
                  </a:lnTo>
                  <a:lnTo>
                    <a:pt x="2393" y="455"/>
                  </a:lnTo>
                  <a:lnTo>
                    <a:pt x="2369" y="487"/>
                  </a:lnTo>
                  <a:cubicBezTo>
                    <a:pt x="2355" y="505"/>
                    <a:pt x="2334" y="515"/>
                    <a:pt x="2311" y="515"/>
                  </a:cubicBezTo>
                  <a:lnTo>
                    <a:pt x="2287" y="515"/>
                  </a:lnTo>
                  <a:cubicBezTo>
                    <a:pt x="2280" y="515"/>
                    <a:pt x="2272" y="514"/>
                    <a:pt x="2265" y="512"/>
                  </a:cubicBezTo>
                  <a:lnTo>
                    <a:pt x="2241" y="504"/>
                  </a:lnTo>
                  <a:lnTo>
                    <a:pt x="2314" y="486"/>
                  </a:lnTo>
                  <a:lnTo>
                    <a:pt x="2290" y="510"/>
                  </a:lnTo>
                  <a:cubicBezTo>
                    <a:pt x="2285" y="516"/>
                    <a:pt x="2279" y="520"/>
                    <a:pt x="2272" y="524"/>
                  </a:cubicBezTo>
                  <a:lnTo>
                    <a:pt x="2240" y="540"/>
                  </a:lnTo>
                  <a:cubicBezTo>
                    <a:pt x="2230" y="545"/>
                    <a:pt x="2219" y="547"/>
                    <a:pt x="2207" y="547"/>
                  </a:cubicBezTo>
                  <a:lnTo>
                    <a:pt x="2183" y="547"/>
                  </a:lnTo>
                  <a:lnTo>
                    <a:pt x="2159" y="547"/>
                  </a:lnTo>
                  <a:lnTo>
                    <a:pt x="2217" y="519"/>
                  </a:lnTo>
                  <a:lnTo>
                    <a:pt x="2193" y="551"/>
                  </a:lnTo>
                  <a:cubicBezTo>
                    <a:pt x="2184" y="562"/>
                    <a:pt x="2172" y="571"/>
                    <a:pt x="2158" y="576"/>
                  </a:cubicBezTo>
                  <a:lnTo>
                    <a:pt x="2134" y="584"/>
                  </a:lnTo>
                  <a:cubicBezTo>
                    <a:pt x="2112" y="591"/>
                    <a:pt x="2087" y="587"/>
                    <a:pt x="2068" y="573"/>
                  </a:cubicBezTo>
                  <a:lnTo>
                    <a:pt x="2036" y="549"/>
                  </a:lnTo>
                  <a:cubicBezTo>
                    <a:pt x="2027" y="542"/>
                    <a:pt x="2020" y="534"/>
                    <a:pt x="2015" y="524"/>
                  </a:cubicBezTo>
                  <a:lnTo>
                    <a:pt x="1991" y="476"/>
                  </a:lnTo>
                  <a:lnTo>
                    <a:pt x="2016" y="503"/>
                  </a:lnTo>
                  <a:lnTo>
                    <a:pt x="1992" y="487"/>
                  </a:lnTo>
                  <a:lnTo>
                    <a:pt x="2071" y="487"/>
                  </a:lnTo>
                  <a:lnTo>
                    <a:pt x="2047" y="503"/>
                  </a:lnTo>
                  <a:cubicBezTo>
                    <a:pt x="2036" y="511"/>
                    <a:pt x="2022" y="515"/>
                    <a:pt x="2007" y="515"/>
                  </a:cubicBezTo>
                  <a:lnTo>
                    <a:pt x="1983" y="515"/>
                  </a:lnTo>
                  <a:lnTo>
                    <a:pt x="1951" y="515"/>
                  </a:lnTo>
                  <a:cubicBezTo>
                    <a:pt x="1944" y="515"/>
                    <a:pt x="1936" y="514"/>
                    <a:pt x="1929" y="512"/>
                  </a:cubicBezTo>
                  <a:lnTo>
                    <a:pt x="1905" y="504"/>
                  </a:lnTo>
                  <a:cubicBezTo>
                    <a:pt x="1891" y="499"/>
                    <a:pt x="1879" y="490"/>
                    <a:pt x="1870" y="479"/>
                  </a:cubicBezTo>
                  <a:lnTo>
                    <a:pt x="1846" y="447"/>
                  </a:lnTo>
                  <a:lnTo>
                    <a:pt x="1926" y="472"/>
                  </a:lnTo>
                  <a:lnTo>
                    <a:pt x="1902" y="480"/>
                  </a:lnTo>
                  <a:lnTo>
                    <a:pt x="1923" y="469"/>
                  </a:lnTo>
                  <a:lnTo>
                    <a:pt x="1891" y="493"/>
                  </a:lnTo>
                  <a:cubicBezTo>
                    <a:pt x="1884" y="498"/>
                    <a:pt x="1878" y="501"/>
                    <a:pt x="1870" y="504"/>
                  </a:cubicBezTo>
                  <a:lnTo>
                    <a:pt x="1846" y="512"/>
                  </a:lnTo>
                  <a:cubicBezTo>
                    <a:pt x="1817" y="522"/>
                    <a:pt x="1784" y="511"/>
                    <a:pt x="1766" y="487"/>
                  </a:cubicBezTo>
                  <a:lnTo>
                    <a:pt x="1742" y="455"/>
                  </a:lnTo>
                  <a:lnTo>
                    <a:pt x="1760" y="471"/>
                  </a:lnTo>
                  <a:lnTo>
                    <a:pt x="1736" y="455"/>
                  </a:lnTo>
                  <a:lnTo>
                    <a:pt x="1815" y="455"/>
                  </a:lnTo>
                  <a:lnTo>
                    <a:pt x="1791" y="471"/>
                  </a:lnTo>
                  <a:cubicBezTo>
                    <a:pt x="1763" y="490"/>
                    <a:pt x="1725" y="487"/>
                    <a:pt x="1701" y="462"/>
                  </a:cubicBezTo>
                  <a:lnTo>
                    <a:pt x="1669" y="430"/>
                  </a:lnTo>
                  <a:lnTo>
                    <a:pt x="1786" y="408"/>
                  </a:lnTo>
                  <a:lnTo>
                    <a:pt x="1762" y="464"/>
                  </a:lnTo>
                  <a:cubicBezTo>
                    <a:pt x="1758" y="472"/>
                    <a:pt x="1753" y="480"/>
                    <a:pt x="1746" y="486"/>
                  </a:cubicBezTo>
                  <a:lnTo>
                    <a:pt x="1722" y="510"/>
                  </a:lnTo>
                  <a:cubicBezTo>
                    <a:pt x="1703" y="530"/>
                    <a:pt x="1675" y="536"/>
                    <a:pt x="1649" y="528"/>
                  </a:cubicBezTo>
                  <a:lnTo>
                    <a:pt x="1625" y="520"/>
                  </a:lnTo>
                  <a:lnTo>
                    <a:pt x="1712" y="484"/>
                  </a:lnTo>
                  <a:lnTo>
                    <a:pt x="1688" y="532"/>
                  </a:lnTo>
                  <a:cubicBezTo>
                    <a:pt x="1686" y="536"/>
                    <a:pt x="1683" y="540"/>
                    <a:pt x="1680" y="544"/>
                  </a:cubicBezTo>
                  <a:lnTo>
                    <a:pt x="1648" y="584"/>
                  </a:lnTo>
                  <a:cubicBezTo>
                    <a:pt x="1643" y="590"/>
                    <a:pt x="1638" y="595"/>
                    <a:pt x="1631" y="599"/>
                  </a:cubicBezTo>
                  <a:lnTo>
                    <a:pt x="1607" y="615"/>
                  </a:lnTo>
                  <a:lnTo>
                    <a:pt x="1618" y="606"/>
                  </a:lnTo>
                  <a:lnTo>
                    <a:pt x="1594" y="630"/>
                  </a:lnTo>
                  <a:cubicBezTo>
                    <a:pt x="1580" y="645"/>
                    <a:pt x="1559" y="653"/>
                    <a:pt x="1538" y="651"/>
                  </a:cubicBezTo>
                  <a:cubicBezTo>
                    <a:pt x="1518" y="650"/>
                    <a:pt x="1498" y="639"/>
                    <a:pt x="1486" y="623"/>
                  </a:cubicBezTo>
                  <a:lnTo>
                    <a:pt x="1458" y="585"/>
                  </a:lnTo>
                  <a:lnTo>
                    <a:pt x="1434" y="545"/>
                  </a:lnTo>
                  <a:lnTo>
                    <a:pt x="1478" y="577"/>
                  </a:lnTo>
                  <a:lnTo>
                    <a:pt x="1446" y="569"/>
                  </a:lnTo>
                  <a:cubicBezTo>
                    <a:pt x="1420" y="563"/>
                    <a:pt x="1400" y="543"/>
                    <a:pt x="1394" y="517"/>
                  </a:cubicBezTo>
                  <a:lnTo>
                    <a:pt x="1371" y="426"/>
                  </a:lnTo>
                  <a:lnTo>
                    <a:pt x="1347" y="354"/>
                  </a:lnTo>
                  <a:lnTo>
                    <a:pt x="1477" y="369"/>
                  </a:lnTo>
                  <a:lnTo>
                    <a:pt x="1456" y="404"/>
                  </a:lnTo>
                  <a:lnTo>
                    <a:pt x="1432" y="452"/>
                  </a:lnTo>
                  <a:cubicBezTo>
                    <a:pt x="1421" y="474"/>
                    <a:pt x="1399" y="488"/>
                    <a:pt x="1375" y="491"/>
                  </a:cubicBezTo>
                  <a:cubicBezTo>
                    <a:pt x="1351" y="494"/>
                    <a:pt x="1327" y="484"/>
                    <a:pt x="1311" y="464"/>
                  </a:cubicBezTo>
                  <a:lnTo>
                    <a:pt x="1274" y="417"/>
                  </a:lnTo>
                  <a:lnTo>
                    <a:pt x="1250" y="377"/>
                  </a:lnTo>
                  <a:lnTo>
                    <a:pt x="1311" y="411"/>
                  </a:lnTo>
                  <a:lnTo>
                    <a:pt x="1287" y="411"/>
                  </a:lnTo>
                  <a:lnTo>
                    <a:pt x="1354" y="368"/>
                  </a:lnTo>
                  <a:lnTo>
                    <a:pt x="1332" y="418"/>
                  </a:lnTo>
                  <a:lnTo>
                    <a:pt x="1308" y="490"/>
                  </a:lnTo>
                  <a:cubicBezTo>
                    <a:pt x="1298" y="518"/>
                    <a:pt x="1273" y="538"/>
                    <a:pt x="1243" y="539"/>
                  </a:cubicBezTo>
                  <a:cubicBezTo>
                    <a:pt x="1213" y="541"/>
                    <a:pt x="1186" y="524"/>
                    <a:pt x="1174" y="497"/>
                  </a:cubicBezTo>
                  <a:lnTo>
                    <a:pt x="1142" y="425"/>
                  </a:lnTo>
                  <a:lnTo>
                    <a:pt x="1207" y="467"/>
                  </a:lnTo>
                  <a:lnTo>
                    <a:pt x="1183" y="467"/>
                  </a:lnTo>
                  <a:lnTo>
                    <a:pt x="1223" y="455"/>
                  </a:lnTo>
                  <a:lnTo>
                    <a:pt x="1199" y="471"/>
                  </a:lnTo>
                  <a:cubicBezTo>
                    <a:pt x="1181" y="484"/>
                    <a:pt x="1158" y="487"/>
                    <a:pt x="1137" y="480"/>
                  </a:cubicBezTo>
                  <a:lnTo>
                    <a:pt x="1113" y="472"/>
                  </a:lnTo>
                  <a:lnTo>
                    <a:pt x="1158" y="472"/>
                  </a:lnTo>
                  <a:lnTo>
                    <a:pt x="1134" y="480"/>
                  </a:lnTo>
                  <a:lnTo>
                    <a:pt x="1171" y="451"/>
                  </a:lnTo>
                  <a:lnTo>
                    <a:pt x="1139" y="499"/>
                  </a:lnTo>
                  <a:cubicBezTo>
                    <a:pt x="1130" y="513"/>
                    <a:pt x="1117" y="523"/>
                    <a:pt x="1102" y="528"/>
                  </a:cubicBezTo>
                  <a:lnTo>
                    <a:pt x="1078" y="536"/>
                  </a:lnTo>
                  <a:lnTo>
                    <a:pt x="1054" y="544"/>
                  </a:lnTo>
                  <a:cubicBezTo>
                    <a:pt x="1039" y="549"/>
                    <a:pt x="1023" y="549"/>
                    <a:pt x="1009" y="544"/>
                  </a:cubicBezTo>
                  <a:lnTo>
                    <a:pt x="990" y="537"/>
                  </a:lnTo>
                  <a:lnTo>
                    <a:pt x="958" y="529"/>
                  </a:lnTo>
                  <a:cubicBezTo>
                    <a:pt x="931" y="523"/>
                    <a:pt x="911" y="501"/>
                    <a:pt x="905" y="475"/>
                  </a:cubicBezTo>
                  <a:lnTo>
                    <a:pt x="881" y="363"/>
                  </a:lnTo>
                  <a:lnTo>
                    <a:pt x="887" y="380"/>
                  </a:lnTo>
                  <a:lnTo>
                    <a:pt x="863" y="332"/>
                  </a:lnTo>
                  <a:cubicBezTo>
                    <a:pt x="862" y="329"/>
                    <a:pt x="860" y="325"/>
                    <a:pt x="859" y="322"/>
                  </a:cubicBezTo>
                  <a:lnTo>
                    <a:pt x="835" y="250"/>
                  </a:lnTo>
                  <a:lnTo>
                    <a:pt x="811" y="178"/>
                  </a:lnTo>
                  <a:lnTo>
                    <a:pt x="862" y="225"/>
                  </a:lnTo>
                  <a:lnTo>
                    <a:pt x="830" y="217"/>
                  </a:lnTo>
                  <a:lnTo>
                    <a:pt x="916" y="168"/>
                  </a:lnTo>
                  <a:lnTo>
                    <a:pt x="892" y="248"/>
                  </a:lnTo>
                  <a:cubicBezTo>
                    <a:pt x="885" y="272"/>
                    <a:pt x="866" y="291"/>
                    <a:pt x="841" y="297"/>
                  </a:cubicBezTo>
                  <a:cubicBezTo>
                    <a:pt x="816" y="303"/>
                    <a:pt x="790" y="296"/>
                    <a:pt x="773" y="278"/>
                  </a:cubicBezTo>
                  <a:lnTo>
                    <a:pt x="749" y="254"/>
                  </a:lnTo>
                  <a:cubicBezTo>
                    <a:pt x="744" y="250"/>
                    <a:pt x="741" y="246"/>
                    <a:pt x="738" y="241"/>
                  </a:cubicBezTo>
                  <a:lnTo>
                    <a:pt x="714" y="201"/>
                  </a:lnTo>
                  <a:lnTo>
                    <a:pt x="775" y="235"/>
                  </a:lnTo>
                  <a:lnTo>
                    <a:pt x="751" y="235"/>
                  </a:lnTo>
                  <a:lnTo>
                    <a:pt x="817" y="193"/>
                  </a:lnTo>
                  <a:lnTo>
                    <a:pt x="785" y="265"/>
                  </a:lnTo>
                  <a:cubicBezTo>
                    <a:pt x="782" y="273"/>
                    <a:pt x="777" y="280"/>
                    <a:pt x="770" y="286"/>
                  </a:cubicBezTo>
                  <a:lnTo>
                    <a:pt x="746" y="310"/>
                  </a:lnTo>
                  <a:lnTo>
                    <a:pt x="753" y="303"/>
                  </a:lnTo>
                  <a:lnTo>
                    <a:pt x="729" y="335"/>
                  </a:lnTo>
                  <a:cubicBezTo>
                    <a:pt x="720" y="346"/>
                    <a:pt x="708" y="355"/>
                    <a:pt x="694" y="360"/>
                  </a:cubicBezTo>
                  <a:lnTo>
                    <a:pt x="670" y="368"/>
                  </a:lnTo>
                  <a:cubicBezTo>
                    <a:pt x="649" y="375"/>
                    <a:pt x="626" y="372"/>
                    <a:pt x="608" y="359"/>
                  </a:cubicBezTo>
                  <a:lnTo>
                    <a:pt x="584" y="343"/>
                  </a:lnTo>
                  <a:lnTo>
                    <a:pt x="656" y="348"/>
                  </a:lnTo>
                  <a:lnTo>
                    <a:pt x="624" y="364"/>
                  </a:lnTo>
                  <a:lnTo>
                    <a:pt x="653" y="337"/>
                  </a:lnTo>
                  <a:lnTo>
                    <a:pt x="629" y="377"/>
                  </a:lnTo>
                  <a:cubicBezTo>
                    <a:pt x="619" y="393"/>
                    <a:pt x="602" y="405"/>
                    <a:pt x="583" y="410"/>
                  </a:cubicBezTo>
                  <a:cubicBezTo>
                    <a:pt x="564" y="414"/>
                    <a:pt x="544" y="410"/>
                    <a:pt x="528" y="399"/>
                  </a:cubicBezTo>
                  <a:lnTo>
                    <a:pt x="504" y="383"/>
                  </a:lnTo>
                  <a:lnTo>
                    <a:pt x="613" y="341"/>
                  </a:lnTo>
                  <a:lnTo>
                    <a:pt x="589" y="437"/>
                  </a:lnTo>
                  <a:cubicBezTo>
                    <a:pt x="584" y="460"/>
                    <a:pt x="567" y="478"/>
                    <a:pt x="545" y="487"/>
                  </a:cubicBezTo>
                  <a:cubicBezTo>
                    <a:pt x="524" y="495"/>
                    <a:pt x="499" y="492"/>
                    <a:pt x="480" y="479"/>
                  </a:cubicBezTo>
                  <a:lnTo>
                    <a:pt x="456" y="463"/>
                  </a:lnTo>
                  <a:lnTo>
                    <a:pt x="495" y="475"/>
                  </a:lnTo>
                  <a:lnTo>
                    <a:pt x="463" y="475"/>
                  </a:lnTo>
                  <a:lnTo>
                    <a:pt x="530" y="432"/>
                  </a:lnTo>
                  <a:lnTo>
                    <a:pt x="506" y="488"/>
                  </a:lnTo>
                  <a:cubicBezTo>
                    <a:pt x="494" y="514"/>
                    <a:pt x="468" y="531"/>
                    <a:pt x="439" y="531"/>
                  </a:cubicBezTo>
                  <a:lnTo>
                    <a:pt x="415" y="531"/>
                  </a:lnTo>
                  <a:cubicBezTo>
                    <a:pt x="408" y="531"/>
                    <a:pt x="400" y="530"/>
                    <a:pt x="393" y="528"/>
                  </a:cubicBezTo>
                  <a:lnTo>
                    <a:pt x="369" y="520"/>
                  </a:lnTo>
                  <a:cubicBezTo>
                    <a:pt x="351" y="514"/>
                    <a:pt x="336" y="501"/>
                    <a:pt x="327" y="484"/>
                  </a:cubicBezTo>
                  <a:lnTo>
                    <a:pt x="303" y="436"/>
                  </a:lnTo>
                  <a:lnTo>
                    <a:pt x="271" y="372"/>
                  </a:lnTo>
                  <a:lnTo>
                    <a:pt x="358" y="408"/>
                  </a:lnTo>
                  <a:lnTo>
                    <a:pt x="334" y="416"/>
                  </a:lnTo>
                  <a:cubicBezTo>
                    <a:pt x="308" y="424"/>
                    <a:pt x="280" y="418"/>
                    <a:pt x="261" y="398"/>
                  </a:cubicBezTo>
                  <a:lnTo>
                    <a:pt x="237" y="374"/>
                  </a:lnTo>
                  <a:cubicBezTo>
                    <a:pt x="231" y="369"/>
                    <a:pt x="227" y="363"/>
                    <a:pt x="223" y="356"/>
                  </a:cubicBezTo>
                  <a:lnTo>
                    <a:pt x="199" y="308"/>
                  </a:lnTo>
                  <a:lnTo>
                    <a:pt x="224" y="335"/>
                  </a:lnTo>
                  <a:lnTo>
                    <a:pt x="200" y="319"/>
                  </a:lnTo>
                  <a:cubicBezTo>
                    <a:pt x="193" y="315"/>
                    <a:pt x="188" y="310"/>
                    <a:pt x="183" y="304"/>
                  </a:cubicBezTo>
                  <a:lnTo>
                    <a:pt x="151" y="264"/>
                  </a:lnTo>
                  <a:lnTo>
                    <a:pt x="247" y="279"/>
                  </a:lnTo>
                  <a:lnTo>
                    <a:pt x="223" y="295"/>
                  </a:lnTo>
                  <a:lnTo>
                    <a:pt x="245" y="273"/>
                  </a:lnTo>
                  <a:lnTo>
                    <a:pt x="221" y="313"/>
                  </a:lnTo>
                  <a:cubicBezTo>
                    <a:pt x="208" y="334"/>
                    <a:pt x="185" y="347"/>
                    <a:pt x="159" y="347"/>
                  </a:cubicBezTo>
                  <a:lnTo>
                    <a:pt x="135" y="347"/>
                  </a:lnTo>
                  <a:lnTo>
                    <a:pt x="111" y="347"/>
                  </a:lnTo>
                  <a:cubicBezTo>
                    <a:pt x="106" y="347"/>
                    <a:pt x="100" y="347"/>
                    <a:pt x="94" y="345"/>
                  </a:cubicBezTo>
                  <a:lnTo>
                    <a:pt x="62" y="337"/>
                  </a:lnTo>
                  <a:cubicBezTo>
                    <a:pt x="23" y="328"/>
                    <a:pt x="0" y="289"/>
                    <a:pt x="10" y="250"/>
                  </a:cubicBezTo>
                  <a:cubicBezTo>
                    <a:pt x="19" y="211"/>
                    <a:pt x="58" y="188"/>
                    <a:pt x="97" y="198"/>
                  </a:cubicBezTo>
                  <a:close/>
                </a:path>
              </a:pathLst>
            </a:custGeom>
            <a:solidFill>
              <a:srgbClr val="00B050"/>
            </a:solidFill>
            <a:ln w="1" cap="flat">
              <a:solidFill>
                <a:srgbClr val="00B050"/>
              </a:solidFill>
              <a:prstDash val="solid"/>
              <a:bevel/>
              <a:headEnd/>
              <a:tailEnd/>
            </a:ln>
          </p:spPr>
          <p:txBody>
            <a:bodyPr vert="horz" wrap="square" lIns="91440" tIns="45720" rIns="91440" bIns="45720" numCol="1" anchor="t" anchorCtr="0" compatLnSpc="1">
              <a:prstTxWarp prst="textNoShape">
                <a:avLst/>
              </a:prstTxWarp>
            </a:bodyPr>
            <a:lstStyle/>
            <a:p>
              <a:endParaRPr lang="en-US"/>
            </a:p>
          </p:txBody>
        </p:sp>
        <p:sp>
          <p:nvSpPr>
            <p:cNvPr id="1826" name="Freeform 19"/>
            <p:cNvSpPr>
              <a:spLocks/>
            </p:cNvSpPr>
            <p:nvPr/>
          </p:nvSpPr>
          <p:spPr bwMode="auto">
            <a:xfrm>
              <a:off x="5094288" y="3536950"/>
              <a:ext cx="1006475" cy="304800"/>
            </a:xfrm>
            <a:custGeom>
              <a:avLst/>
              <a:gdLst>
                <a:gd name="T0" fmla="*/ 317 w 5290"/>
                <a:gd name="T1" fmla="*/ 130 h 1600"/>
                <a:gd name="T2" fmla="*/ 379 w 5290"/>
                <a:gd name="T3" fmla="*/ 113 h 1600"/>
                <a:gd name="T4" fmla="*/ 552 w 5290"/>
                <a:gd name="T5" fmla="*/ 122 h 1600"/>
                <a:gd name="T6" fmla="*/ 794 w 5290"/>
                <a:gd name="T7" fmla="*/ 137 h 1600"/>
                <a:gd name="T8" fmla="*/ 953 w 5290"/>
                <a:gd name="T9" fmla="*/ 240 h 1600"/>
                <a:gd name="T10" fmla="*/ 1158 w 5290"/>
                <a:gd name="T11" fmla="*/ 387 h 1600"/>
                <a:gd name="T12" fmla="*/ 1266 w 5290"/>
                <a:gd name="T13" fmla="*/ 404 h 1600"/>
                <a:gd name="T14" fmla="*/ 1493 w 5290"/>
                <a:gd name="T15" fmla="*/ 378 h 1600"/>
                <a:gd name="T16" fmla="*/ 1708 w 5290"/>
                <a:gd name="T17" fmla="*/ 545 h 1600"/>
                <a:gd name="T18" fmla="*/ 1842 w 5290"/>
                <a:gd name="T19" fmla="*/ 545 h 1600"/>
                <a:gd name="T20" fmla="*/ 1973 w 5290"/>
                <a:gd name="T21" fmla="*/ 551 h 1600"/>
                <a:gd name="T22" fmla="*/ 2075 w 5290"/>
                <a:gd name="T23" fmla="*/ 649 h 1600"/>
                <a:gd name="T24" fmla="*/ 2313 w 5290"/>
                <a:gd name="T25" fmla="*/ 656 h 1600"/>
                <a:gd name="T26" fmla="*/ 2493 w 5290"/>
                <a:gd name="T27" fmla="*/ 770 h 1600"/>
                <a:gd name="T28" fmla="*/ 2660 w 5290"/>
                <a:gd name="T29" fmla="*/ 825 h 1600"/>
                <a:gd name="T30" fmla="*/ 2823 w 5290"/>
                <a:gd name="T31" fmla="*/ 944 h 1600"/>
                <a:gd name="T32" fmla="*/ 2968 w 5290"/>
                <a:gd name="T33" fmla="*/ 1047 h 1600"/>
                <a:gd name="T34" fmla="*/ 3008 w 5290"/>
                <a:gd name="T35" fmla="*/ 1090 h 1600"/>
                <a:gd name="T36" fmla="*/ 3272 w 5290"/>
                <a:gd name="T37" fmla="*/ 1135 h 1600"/>
                <a:gd name="T38" fmla="*/ 3313 w 5290"/>
                <a:gd name="T39" fmla="*/ 1105 h 1600"/>
                <a:gd name="T40" fmla="*/ 3587 w 5290"/>
                <a:gd name="T41" fmla="*/ 1164 h 1600"/>
                <a:gd name="T42" fmla="*/ 3738 w 5290"/>
                <a:gd name="T43" fmla="*/ 1161 h 1600"/>
                <a:gd name="T44" fmla="*/ 3818 w 5290"/>
                <a:gd name="T45" fmla="*/ 1212 h 1600"/>
                <a:gd name="T46" fmla="*/ 4085 w 5290"/>
                <a:gd name="T47" fmla="*/ 1250 h 1600"/>
                <a:gd name="T48" fmla="*/ 4136 w 5290"/>
                <a:gd name="T49" fmla="*/ 1354 h 1600"/>
                <a:gd name="T50" fmla="*/ 4421 w 5290"/>
                <a:gd name="T51" fmla="*/ 1354 h 1600"/>
                <a:gd name="T52" fmla="*/ 4584 w 5290"/>
                <a:gd name="T53" fmla="*/ 1367 h 1600"/>
                <a:gd name="T54" fmla="*/ 4698 w 5290"/>
                <a:gd name="T55" fmla="*/ 1292 h 1600"/>
                <a:gd name="T56" fmla="*/ 4940 w 5290"/>
                <a:gd name="T57" fmla="*/ 1273 h 1600"/>
                <a:gd name="T58" fmla="*/ 5074 w 5290"/>
                <a:gd name="T59" fmla="*/ 1334 h 1600"/>
                <a:gd name="T60" fmla="*/ 5290 w 5290"/>
                <a:gd name="T61" fmla="*/ 1476 h 1600"/>
                <a:gd name="T62" fmla="*/ 4991 w 5290"/>
                <a:gd name="T63" fmla="*/ 1430 h 1600"/>
                <a:gd name="T64" fmla="*/ 4922 w 5290"/>
                <a:gd name="T65" fmla="*/ 1376 h 1600"/>
                <a:gd name="T66" fmla="*/ 4648 w 5290"/>
                <a:gd name="T67" fmla="*/ 1415 h 1600"/>
                <a:gd name="T68" fmla="*/ 4485 w 5290"/>
                <a:gd name="T69" fmla="*/ 1482 h 1600"/>
                <a:gd name="T70" fmla="*/ 4393 w 5290"/>
                <a:gd name="T71" fmla="*/ 1473 h 1600"/>
                <a:gd name="T72" fmla="*/ 4261 w 5290"/>
                <a:gd name="T73" fmla="*/ 1431 h 1600"/>
                <a:gd name="T74" fmla="*/ 4074 w 5290"/>
                <a:gd name="T75" fmla="*/ 1360 h 1600"/>
                <a:gd name="T76" fmla="*/ 3947 w 5290"/>
                <a:gd name="T77" fmla="*/ 1277 h 1600"/>
                <a:gd name="T78" fmla="*/ 3687 w 5290"/>
                <a:gd name="T79" fmla="*/ 1302 h 1600"/>
                <a:gd name="T80" fmla="*/ 3458 w 5290"/>
                <a:gd name="T81" fmla="*/ 1229 h 1600"/>
                <a:gd name="T82" fmla="*/ 3364 w 5290"/>
                <a:gd name="T83" fmla="*/ 1220 h 1600"/>
                <a:gd name="T84" fmla="*/ 3149 w 5290"/>
                <a:gd name="T85" fmla="*/ 1210 h 1600"/>
                <a:gd name="T86" fmla="*/ 3085 w 5290"/>
                <a:gd name="T87" fmla="*/ 1215 h 1600"/>
                <a:gd name="T88" fmla="*/ 2845 w 5290"/>
                <a:gd name="T89" fmla="*/ 1122 h 1600"/>
                <a:gd name="T90" fmla="*/ 2686 w 5290"/>
                <a:gd name="T91" fmla="*/ 985 h 1600"/>
                <a:gd name="T92" fmla="*/ 2545 w 5290"/>
                <a:gd name="T93" fmla="*/ 912 h 1600"/>
                <a:gd name="T94" fmla="*/ 2392 w 5290"/>
                <a:gd name="T95" fmla="*/ 871 h 1600"/>
                <a:gd name="T96" fmla="*/ 2251 w 5290"/>
                <a:gd name="T97" fmla="*/ 784 h 1600"/>
                <a:gd name="T98" fmla="*/ 2178 w 5290"/>
                <a:gd name="T99" fmla="*/ 752 h 1600"/>
                <a:gd name="T100" fmla="*/ 1890 w 5290"/>
                <a:gd name="T101" fmla="*/ 653 h 1600"/>
                <a:gd name="T102" fmla="*/ 1787 w 5290"/>
                <a:gd name="T103" fmla="*/ 680 h 1600"/>
                <a:gd name="T104" fmla="*/ 1673 w 5290"/>
                <a:gd name="T105" fmla="*/ 657 h 1600"/>
                <a:gd name="T106" fmla="*/ 1442 w 5290"/>
                <a:gd name="T107" fmla="*/ 500 h 1600"/>
                <a:gd name="T108" fmla="*/ 1290 w 5290"/>
                <a:gd name="T109" fmla="*/ 548 h 1600"/>
                <a:gd name="T110" fmla="*/ 1178 w 5290"/>
                <a:gd name="T111" fmla="*/ 488 h 1600"/>
                <a:gd name="T112" fmla="*/ 922 w 5290"/>
                <a:gd name="T113" fmla="*/ 381 h 1600"/>
                <a:gd name="T114" fmla="*/ 778 w 5290"/>
                <a:gd name="T115" fmla="*/ 284 h 1600"/>
                <a:gd name="T116" fmla="*/ 666 w 5290"/>
                <a:gd name="T117" fmla="*/ 216 h 1600"/>
                <a:gd name="T118" fmla="*/ 466 w 5290"/>
                <a:gd name="T119" fmla="*/ 228 h 1600"/>
                <a:gd name="T120" fmla="*/ 313 w 5290"/>
                <a:gd name="T121" fmla="*/ 281 h 1600"/>
                <a:gd name="T122" fmla="*/ 165 w 5290"/>
                <a:gd name="T123" fmla="*/ 151 h 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290" h="1600">
                  <a:moveTo>
                    <a:pt x="20" y="121"/>
                  </a:moveTo>
                  <a:lnTo>
                    <a:pt x="52" y="65"/>
                  </a:lnTo>
                  <a:cubicBezTo>
                    <a:pt x="55" y="59"/>
                    <a:pt x="59" y="54"/>
                    <a:pt x="64" y="50"/>
                  </a:cubicBezTo>
                  <a:lnTo>
                    <a:pt x="88" y="26"/>
                  </a:lnTo>
                  <a:cubicBezTo>
                    <a:pt x="107" y="6"/>
                    <a:pt x="135" y="0"/>
                    <a:pt x="161" y="8"/>
                  </a:cubicBezTo>
                  <a:lnTo>
                    <a:pt x="185" y="16"/>
                  </a:lnTo>
                  <a:cubicBezTo>
                    <a:pt x="196" y="20"/>
                    <a:pt x="205" y="26"/>
                    <a:pt x="213" y="34"/>
                  </a:cubicBezTo>
                  <a:lnTo>
                    <a:pt x="237" y="58"/>
                  </a:lnTo>
                  <a:lnTo>
                    <a:pt x="209" y="40"/>
                  </a:lnTo>
                  <a:lnTo>
                    <a:pt x="233" y="48"/>
                  </a:lnTo>
                  <a:cubicBezTo>
                    <a:pt x="246" y="53"/>
                    <a:pt x="258" y="61"/>
                    <a:pt x="267" y="71"/>
                  </a:cubicBezTo>
                  <a:lnTo>
                    <a:pt x="299" y="111"/>
                  </a:lnTo>
                  <a:lnTo>
                    <a:pt x="317" y="130"/>
                  </a:lnTo>
                  <a:cubicBezTo>
                    <a:pt x="320" y="132"/>
                    <a:pt x="322" y="135"/>
                    <a:pt x="324" y="137"/>
                  </a:cubicBezTo>
                  <a:lnTo>
                    <a:pt x="348" y="169"/>
                  </a:lnTo>
                  <a:lnTo>
                    <a:pt x="268" y="144"/>
                  </a:lnTo>
                  <a:lnTo>
                    <a:pt x="292" y="136"/>
                  </a:lnTo>
                  <a:lnTo>
                    <a:pt x="275" y="145"/>
                  </a:lnTo>
                  <a:lnTo>
                    <a:pt x="299" y="129"/>
                  </a:lnTo>
                  <a:cubicBezTo>
                    <a:pt x="310" y="121"/>
                    <a:pt x="324" y="116"/>
                    <a:pt x="338" y="116"/>
                  </a:cubicBezTo>
                  <a:lnTo>
                    <a:pt x="370" y="116"/>
                  </a:lnTo>
                  <a:cubicBezTo>
                    <a:pt x="378" y="116"/>
                    <a:pt x="386" y="118"/>
                    <a:pt x="393" y="120"/>
                  </a:cubicBezTo>
                  <a:lnTo>
                    <a:pt x="417" y="128"/>
                  </a:lnTo>
                  <a:lnTo>
                    <a:pt x="344" y="146"/>
                  </a:lnTo>
                  <a:lnTo>
                    <a:pt x="368" y="122"/>
                  </a:lnTo>
                  <a:cubicBezTo>
                    <a:pt x="371" y="118"/>
                    <a:pt x="375" y="115"/>
                    <a:pt x="379" y="113"/>
                  </a:cubicBezTo>
                  <a:lnTo>
                    <a:pt x="403" y="97"/>
                  </a:lnTo>
                  <a:cubicBezTo>
                    <a:pt x="414" y="89"/>
                    <a:pt x="428" y="84"/>
                    <a:pt x="442" y="84"/>
                  </a:cubicBezTo>
                  <a:lnTo>
                    <a:pt x="466" y="84"/>
                  </a:lnTo>
                  <a:cubicBezTo>
                    <a:pt x="494" y="84"/>
                    <a:pt x="519" y="100"/>
                    <a:pt x="531" y="124"/>
                  </a:cubicBezTo>
                  <a:lnTo>
                    <a:pt x="563" y="188"/>
                  </a:lnTo>
                  <a:lnTo>
                    <a:pt x="459" y="161"/>
                  </a:lnTo>
                  <a:lnTo>
                    <a:pt x="483" y="145"/>
                  </a:lnTo>
                  <a:lnTo>
                    <a:pt x="472" y="154"/>
                  </a:lnTo>
                  <a:lnTo>
                    <a:pt x="496" y="130"/>
                  </a:lnTo>
                  <a:cubicBezTo>
                    <a:pt x="524" y="101"/>
                    <a:pt x="569" y="101"/>
                    <a:pt x="597" y="130"/>
                  </a:cubicBezTo>
                  <a:lnTo>
                    <a:pt x="621" y="154"/>
                  </a:lnTo>
                  <a:lnTo>
                    <a:pt x="520" y="154"/>
                  </a:lnTo>
                  <a:lnTo>
                    <a:pt x="552" y="122"/>
                  </a:lnTo>
                  <a:cubicBezTo>
                    <a:pt x="555" y="118"/>
                    <a:pt x="559" y="115"/>
                    <a:pt x="563" y="113"/>
                  </a:cubicBezTo>
                  <a:lnTo>
                    <a:pt x="587" y="97"/>
                  </a:lnTo>
                  <a:cubicBezTo>
                    <a:pt x="592" y="93"/>
                    <a:pt x="598" y="90"/>
                    <a:pt x="604" y="88"/>
                  </a:cubicBezTo>
                  <a:lnTo>
                    <a:pt x="628" y="80"/>
                  </a:lnTo>
                  <a:cubicBezTo>
                    <a:pt x="635" y="78"/>
                    <a:pt x="643" y="76"/>
                    <a:pt x="650" y="76"/>
                  </a:cubicBezTo>
                  <a:lnTo>
                    <a:pt x="674" y="76"/>
                  </a:lnTo>
                  <a:cubicBezTo>
                    <a:pt x="700" y="76"/>
                    <a:pt x="723" y="90"/>
                    <a:pt x="736" y="111"/>
                  </a:cubicBezTo>
                  <a:lnTo>
                    <a:pt x="760" y="151"/>
                  </a:lnTo>
                  <a:lnTo>
                    <a:pt x="731" y="124"/>
                  </a:lnTo>
                  <a:lnTo>
                    <a:pt x="763" y="140"/>
                  </a:lnTo>
                  <a:lnTo>
                    <a:pt x="708" y="136"/>
                  </a:lnTo>
                  <a:lnTo>
                    <a:pt x="732" y="128"/>
                  </a:lnTo>
                  <a:cubicBezTo>
                    <a:pt x="753" y="121"/>
                    <a:pt x="776" y="124"/>
                    <a:pt x="794" y="137"/>
                  </a:cubicBezTo>
                  <a:lnTo>
                    <a:pt x="818" y="153"/>
                  </a:lnTo>
                  <a:lnTo>
                    <a:pt x="778" y="140"/>
                  </a:lnTo>
                  <a:lnTo>
                    <a:pt x="802" y="140"/>
                  </a:lnTo>
                  <a:cubicBezTo>
                    <a:pt x="810" y="140"/>
                    <a:pt x="818" y="142"/>
                    <a:pt x="825" y="144"/>
                  </a:cubicBezTo>
                  <a:lnTo>
                    <a:pt x="849" y="152"/>
                  </a:lnTo>
                  <a:lnTo>
                    <a:pt x="876" y="159"/>
                  </a:lnTo>
                  <a:cubicBezTo>
                    <a:pt x="892" y="163"/>
                    <a:pt x="906" y="172"/>
                    <a:pt x="916" y="185"/>
                  </a:cubicBezTo>
                  <a:lnTo>
                    <a:pt x="940" y="217"/>
                  </a:lnTo>
                  <a:lnTo>
                    <a:pt x="922" y="201"/>
                  </a:lnTo>
                  <a:lnTo>
                    <a:pt x="946" y="217"/>
                  </a:lnTo>
                  <a:cubicBezTo>
                    <a:pt x="953" y="221"/>
                    <a:pt x="959" y="227"/>
                    <a:pt x="964" y="233"/>
                  </a:cubicBezTo>
                  <a:lnTo>
                    <a:pt x="988" y="265"/>
                  </a:lnTo>
                  <a:lnTo>
                    <a:pt x="953" y="240"/>
                  </a:lnTo>
                  <a:lnTo>
                    <a:pt x="977" y="248"/>
                  </a:lnTo>
                  <a:cubicBezTo>
                    <a:pt x="980" y="249"/>
                    <a:pt x="984" y="251"/>
                    <a:pt x="987" y="252"/>
                  </a:cubicBezTo>
                  <a:lnTo>
                    <a:pt x="1019" y="268"/>
                  </a:lnTo>
                  <a:lnTo>
                    <a:pt x="986" y="260"/>
                  </a:lnTo>
                  <a:lnTo>
                    <a:pt x="1010" y="260"/>
                  </a:lnTo>
                  <a:cubicBezTo>
                    <a:pt x="1039" y="260"/>
                    <a:pt x="1065" y="278"/>
                    <a:pt x="1077" y="304"/>
                  </a:cubicBezTo>
                  <a:lnTo>
                    <a:pt x="1101" y="360"/>
                  </a:lnTo>
                  <a:lnTo>
                    <a:pt x="1057" y="320"/>
                  </a:lnTo>
                  <a:lnTo>
                    <a:pt x="1081" y="328"/>
                  </a:lnTo>
                  <a:cubicBezTo>
                    <a:pt x="1092" y="332"/>
                    <a:pt x="1101" y="338"/>
                    <a:pt x="1109" y="346"/>
                  </a:cubicBezTo>
                  <a:lnTo>
                    <a:pt x="1133" y="370"/>
                  </a:lnTo>
                  <a:lnTo>
                    <a:pt x="1126" y="363"/>
                  </a:lnTo>
                  <a:lnTo>
                    <a:pt x="1158" y="387"/>
                  </a:lnTo>
                  <a:lnTo>
                    <a:pt x="1075" y="385"/>
                  </a:lnTo>
                  <a:lnTo>
                    <a:pt x="1099" y="369"/>
                  </a:lnTo>
                  <a:cubicBezTo>
                    <a:pt x="1104" y="365"/>
                    <a:pt x="1110" y="362"/>
                    <a:pt x="1116" y="360"/>
                  </a:cubicBezTo>
                  <a:lnTo>
                    <a:pt x="1140" y="352"/>
                  </a:lnTo>
                  <a:cubicBezTo>
                    <a:pt x="1169" y="342"/>
                    <a:pt x="1201" y="352"/>
                    <a:pt x="1220" y="377"/>
                  </a:cubicBezTo>
                  <a:lnTo>
                    <a:pt x="1244" y="409"/>
                  </a:lnTo>
                  <a:lnTo>
                    <a:pt x="1129" y="409"/>
                  </a:lnTo>
                  <a:lnTo>
                    <a:pt x="1153" y="377"/>
                  </a:lnTo>
                  <a:cubicBezTo>
                    <a:pt x="1174" y="349"/>
                    <a:pt x="1212" y="341"/>
                    <a:pt x="1243" y="356"/>
                  </a:cubicBezTo>
                  <a:lnTo>
                    <a:pt x="1275" y="372"/>
                  </a:lnTo>
                  <a:cubicBezTo>
                    <a:pt x="1287" y="378"/>
                    <a:pt x="1297" y="388"/>
                    <a:pt x="1304" y="399"/>
                  </a:cubicBezTo>
                  <a:lnTo>
                    <a:pt x="1328" y="439"/>
                  </a:lnTo>
                  <a:lnTo>
                    <a:pt x="1266" y="404"/>
                  </a:lnTo>
                  <a:lnTo>
                    <a:pt x="1290" y="404"/>
                  </a:lnTo>
                  <a:cubicBezTo>
                    <a:pt x="1313" y="404"/>
                    <a:pt x="1334" y="415"/>
                    <a:pt x="1348" y="433"/>
                  </a:cubicBezTo>
                  <a:lnTo>
                    <a:pt x="1372" y="465"/>
                  </a:lnTo>
                  <a:lnTo>
                    <a:pt x="1264" y="458"/>
                  </a:lnTo>
                  <a:lnTo>
                    <a:pt x="1288" y="434"/>
                  </a:lnTo>
                  <a:lnTo>
                    <a:pt x="1320" y="402"/>
                  </a:lnTo>
                  <a:cubicBezTo>
                    <a:pt x="1339" y="382"/>
                    <a:pt x="1367" y="376"/>
                    <a:pt x="1393" y="384"/>
                  </a:cubicBezTo>
                  <a:lnTo>
                    <a:pt x="1417" y="392"/>
                  </a:lnTo>
                  <a:lnTo>
                    <a:pt x="1328" y="432"/>
                  </a:lnTo>
                  <a:lnTo>
                    <a:pt x="1352" y="376"/>
                  </a:lnTo>
                  <a:cubicBezTo>
                    <a:pt x="1362" y="354"/>
                    <a:pt x="1381" y="338"/>
                    <a:pt x="1405" y="334"/>
                  </a:cubicBezTo>
                  <a:cubicBezTo>
                    <a:pt x="1428" y="329"/>
                    <a:pt x="1452" y="337"/>
                    <a:pt x="1469" y="354"/>
                  </a:cubicBezTo>
                  <a:lnTo>
                    <a:pt x="1493" y="378"/>
                  </a:lnTo>
                  <a:lnTo>
                    <a:pt x="1442" y="356"/>
                  </a:lnTo>
                  <a:lnTo>
                    <a:pt x="1474" y="356"/>
                  </a:lnTo>
                  <a:cubicBezTo>
                    <a:pt x="1489" y="356"/>
                    <a:pt x="1503" y="361"/>
                    <a:pt x="1514" y="369"/>
                  </a:cubicBezTo>
                  <a:lnTo>
                    <a:pt x="1538" y="385"/>
                  </a:lnTo>
                  <a:cubicBezTo>
                    <a:pt x="1545" y="389"/>
                    <a:pt x="1551" y="395"/>
                    <a:pt x="1556" y="401"/>
                  </a:cubicBezTo>
                  <a:lnTo>
                    <a:pt x="1580" y="433"/>
                  </a:lnTo>
                  <a:lnTo>
                    <a:pt x="1604" y="465"/>
                  </a:lnTo>
                  <a:lnTo>
                    <a:pt x="1569" y="440"/>
                  </a:lnTo>
                  <a:lnTo>
                    <a:pt x="1593" y="448"/>
                  </a:lnTo>
                  <a:lnTo>
                    <a:pt x="1620" y="455"/>
                  </a:lnTo>
                  <a:cubicBezTo>
                    <a:pt x="1636" y="459"/>
                    <a:pt x="1650" y="468"/>
                    <a:pt x="1660" y="481"/>
                  </a:cubicBezTo>
                  <a:lnTo>
                    <a:pt x="1684" y="513"/>
                  </a:lnTo>
                  <a:lnTo>
                    <a:pt x="1708" y="545"/>
                  </a:lnTo>
                  <a:lnTo>
                    <a:pt x="1628" y="520"/>
                  </a:lnTo>
                  <a:lnTo>
                    <a:pt x="1652" y="512"/>
                  </a:lnTo>
                  <a:cubicBezTo>
                    <a:pt x="1681" y="502"/>
                    <a:pt x="1713" y="512"/>
                    <a:pt x="1732" y="537"/>
                  </a:cubicBezTo>
                  <a:lnTo>
                    <a:pt x="1756" y="569"/>
                  </a:lnTo>
                  <a:lnTo>
                    <a:pt x="1716" y="543"/>
                  </a:lnTo>
                  <a:lnTo>
                    <a:pt x="1748" y="551"/>
                  </a:lnTo>
                  <a:lnTo>
                    <a:pt x="1680" y="570"/>
                  </a:lnTo>
                  <a:lnTo>
                    <a:pt x="1704" y="546"/>
                  </a:lnTo>
                  <a:cubicBezTo>
                    <a:pt x="1723" y="526"/>
                    <a:pt x="1751" y="520"/>
                    <a:pt x="1777" y="528"/>
                  </a:cubicBezTo>
                  <a:lnTo>
                    <a:pt x="1801" y="536"/>
                  </a:lnTo>
                  <a:lnTo>
                    <a:pt x="1778" y="532"/>
                  </a:lnTo>
                  <a:lnTo>
                    <a:pt x="1802" y="532"/>
                  </a:lnTo>
                  <a:cubicBezTo>
                    <a:pt x="1817" y="532"/>
                    <a:pt x="1831" y="537"/>
                    <a:pt x="1842" y="545"/>
                  </a:cubicBezTo>
                  <a:lnTo>
                    <a:pt x="1866" y="561"/>
                  </a:lnTo>
                  <a:lnTo>
                    <a:pt x="1794" y="556"/>
                  </a:lnTo>
                  <a:lnTo>
                    <a:pt x="1826" y="540"/>
                  </a:lnTo>
                  <a:cubicBezTo>
                    <a:pt x="1854" y="526"/>
                    <a:pt x="1887" y="532"/>
                    <a:pt x="1909" y="554"/>
                  </a:cubicBezTo>
                  <a:lnTo>
                    <a:pt x="1933" y="578"/>
                  </a:lnTo>
                  <a:lnTo>
                    <a:pt x="1825" y="585"/>
                  </a:lnTo>
                  <a:lnTo>
                    <a:pt x="1849" y="553"/>
                  </a:lnTo>
                  <a:cubicBezTo>
                    <a:pt x="1863" y="534"/>
                    <a:pt x="1886" y="523"/>
                    <a:pt x="1910" y="525"/>
                  </a:cubicBezTo>
                  <a:cubicBezTo>
                    <a:pt x="1934" y="526"/>
                    <a:pt x="1956" y="539"/>
                    <a:pt x="1968" y="559"/>
                  </a:cubicBezTo>
                  <a:lnTo>
                    <a:pt x="1992" y="599"/>
                  </a:lnTo>
                  <a:lnTo>
                    <a:pt x="1891" y="577"/>
                  </a:lnTo>
                  <a:lnTo>
                    <a:pt x="1915" y="561"/>
                  </a:lnTo>
                  <a:cubicBezTo>
                    <a:pt x="1932" y="549"/>
                    <a:pt x="1953" y="546"/>
                    <a:pt x="1973" y="551"/>
                  </a:cubicBezTo>
                  <a:cubicBezTo>
                    <a:pt x="1993" y="556"/>
                    <a:pt x="2010" y="570"/>
                    <a:pt x="2019" y="588"/>
                  </a:cubicBezTo>
                  <a:lnTo>
                    <a:pt x="2051" y="652"/>
                  </a:lnTo>
                  <a:lnTo>
                    <a:pt x="1964" y="616"/>
                  </a:lnTo>
                  <a:lnTo>
                    <a:pt x="1988" y="608"/>
                  </a:lnTo>
                  <a:lnTo>
                    <a:pt x="2012" y="600"/>
                  </a:lnTo>
                  <a:cubicBezTo>
                    <a:pt x="2030" y="594"/>
                    <a:pt x="2050" y="596"/>
                    <a:pt x="2068" y="605"/>
                  </a:cubicBezTo>
                  <a:cubicBezTo>
                    <a:pt x="2085" y="614"/>
                    <a:pt x="2098" y="629"/>
                    <a:pt x="2103" y="648"/>
                  </a:cubicBezTo>
                  <a:lnTo>
                    <a:pt x="2127" y="728"/>
                  </a:lnTo>
                  <a:lnTo>
                    <a:pt x="1994" y="716"/>
                  </a:lnTo>
                  <a:lnTo>
                    <a:pt x="2018" y="668"/>
                  </a:lnTo>
                  <a:cubicBezTo>
                    <a:pt x="2033" y="638"/>
                    <a:pt x="2067" y="622"/>
                    <a:pt x="2100" y="631"/>
                  </a:cubicBezTo>
                  <a:lnTo>
                    <a:pt x="2132" y="639"/>
                  </a:lnTo>
                  <a:lnTo>
                    <a:pt x="2075" y="649"/>
                  </a:lnTo>
                  <a:lnTo>
                    <a:pt x="2099" y="633"/>
                  </a:lnTo>
                  <a:cubicBezTo>
                    <a:pt x="2104" y="629"/>
                    <a:pt x="2110" y="626"/>
                    <a:pt x="2116" y="624"/>
                  </a:cubicBezTo>
                  <a:lnTo>
                    <a:pt x="2140" y="616"/>
                  </a:lnTo>
                  <a:cubicBezTo>
                    <a:pt x="2154" y="611"/>
                    <a:pt x="2170" y="611"/>
                    <a:pt x="2185" y="616"/>
                  </a:cubicBezTo>
                  <a:lnTo>
                    <a:pt x="2209" y="624"/>
                  </a:lnTo>
                  <a:lnTo>
                    <a:pt x="2164" y="624"/>
                  </a:lnTo>
                  <a:lnTo>
                    <a:pt x="2188" y="616"/>
                  </a:lnTo>
                  <a:cubicBezTo>
                    <a:pt x="2201" y="612"/>
                    <a:pt x="2215" y="611"/>
                    <a:pt x="2228" y="615"/>
                  </a:cubicBezTo>
                  <a:lnTo>
                    <a:pt x="2260" y="623"/>
                  </a:lnTo>
                  <a:cubicBezTo>
                    <a:pt x="2273" y="626"/>
                    <a:pt x="2284" y="632"/>
                    <a:pt x="2293" y="642"/>
                  </a:cubicBezTo>
                  <a:lnTo>
                    <a:pt x="2317" y="666"/>
                  </a:lnTo>
                  <a:lnTo>
                    <a:pt x="2289" y="648"/>
                  </a:lnTo>
                  <a:lnTo>
                    <a:pt x="2313" y="656"/>
                  </a:lnTo>
                  <a:cubicBezTo>
                    <a:pt x="2319" y="658"/>
                    <a:pt x="2325" y="661"/>
                    <a:pt x="2330" y="665"/>
                  </a:cubicBezTo>
                  <a:lnTo>
                    <a:pt x="2354" y="681"/>
                  </a:lnTo>
                  <a:cubicBezTo>
                    <a:pt x="2365" y="688"/>
                    <a:pt x="2373" y="697"/>
                    <a:pt x="2379" y="708"/>
                  </a:cubicBezTo>
                  <a:lnTo>
                    <a:pt x="2403" y="756"/>
                  </a:lnTo>
                  <a:lnTo>
                    <a:pt x="2295" y="731"/>
                  </a:lnTo>
                  <a:lnTo>
                    <a:pt x="2327" y="707"/>
                  </a:lnTo>
                  <a:cubicBezTo>
                    <a:pt x="2344" y="694"/>
                    <a:pt x="2366" y="689"/>
                    <a:pt x="2387" y="694"/>
                  </a:cubicBezTo>
                  <a:cubicBezTo>
                    <a:pt x="2408" y="699"/>
                    <a:pt x="2425" y="713"/>
                    <a:pt x="2435" y="732"/>
                  </a:cubicBezTo>
                  <a:lnTo>
                    <a:pt x="2459" y="780"/>
                  </a:lnTo>
                  <a:lnTo>
                    <a:pt x="2355" y="753"/>
                  </a:lnTo>
                  <a:lnTo>
                    <a:pt x="2379" y="737"/>
                  </a:lnTo>
                  <a:cubicBezTo>
                    <a:pt x="2407" y="718"/>
                    <a:pt x="2445" y="721"/>
                    <a:pt x="2469" y="746"/>
                  </a:cubicBezTo>
                  <a:lnTo>
                    <a:pt x="2493" y="770"/>
                  </a:lnTo>
                  <a:lnTo>
                    <a:pt x="2475" y="756"/>
                  </a:lnTo>
                  <a:lnTo>
                    <a:pt x="2507" y="772"/>
                  </a:lnTo>
                  <a:lnTo>
                    <a:pt x="2435" y="777"/>
                  </a:lnTo>
                  <a:lnTo>
                    <a:pt x="2459" y="761"/>
                  </a:lnTo>
                  <a:cubicBezTo>
                    <a:pt x="2464" y="757"/>
                    <a:pt x="2470" y="754"/>
                    <a:pt x="2476" y="752"/>
                  </a:cubicBezTo>
                  <a:lnTo>
                    <a:pt x="2500" y="744"/>
                  </a:lnTo>
                  <a:cubicBezTo>
                    <a:pt x="2526" y="736"/>
                    <a:pt x="2554" y="742"/>
                    <a:pt x="2573" y="762"/>
                  </a:cubicBezTo>
                  <a:lnTo>
                    <a:pt x="2597" y="786"/>
                  </a:lnTo>
                  <a:lnTo>
                    <a:pt x="2569" y="768"/>
                  </a:lnTo>
                  <a:lnTo>
                    <a:pt x="2593" y="776"/>
                  </a:lnTo>
                  <a:cubicBezTo>
                    <a:pt x="2601" y="779"/>
                    <a:pt x="2607" y="782"/>
                    <a:pt x="2614" y="787"/>
                  </a:cubicBezTo>
                  <a:lnTo>
                    <a:pt x="2646" y="811"/>
                  </a:lnTo>
                  <a:cubicBezTo>
                    <a:pt x="2651" y="815"/>
                    <a:pt x="2656" y="820"/>
                    <a:pt x="2660" y="825"/>
                  </a:cubicBezTo>
                  <a:lnTo>
                    <a:pt x="2684" y="857"/>
                  </a:lnTo>
                  <a:lnTo>
                    <a:pt x="2557" y="882"/>
                  </a:lnTo>
                  <a:lnTo>
                    <a:pt x="2581" y="794"/>
                  </a:lnTo>
                  <a:cubicBezTo>
                    <a:pt x="2590" y="762"/>
                    <a:pt x="2618" y="740"/>
                    <a:pt x="2650" y="740"/>
                  </a:cubicBezTo>
                  <a:cubicBezTo>
                    <a:pt x="2683" y="740"/>
                    <a:pt x="2711" y="762"/>
                    <a:pt x="2720" y="794"/>
                  </a:cubicBezTo>
                  <a:lnTo>
                    <a:pt x="2744" y="882"/>
                  </a:lnTo>
                  <a:lnTo>
                    <a:pt x="2739" y="868"/>
                  </a:lnTo>
                  <a:lnTo>
                    <a:pt x="2763" y="916"/>
                  </a:lnTo>
                  <a:lnTo>
                    <a:pt x="2634" y="916"/>
                  </a:lnTo>
                  <a:lnTo>
                    <a:pt x="2666" y="852"/>
                  </a:lnTo>
                  <a:cubicBezTo>
                    <a:pt x="2679" y="826"/>
                    <a:pt x="2707" y="810"/>
                    <a:pt x="2737" y="813"/>
                  </a:cubicBezTo>
                  <a:cubicBezTo>
                    <a:pt x="2766" y="815"/>
                    <a:pt x="2791" y="836"/>
                    <a:pt x="2799" y="864"/>
                  </a:cubicBezTo>
                  <a:lnTo>
                    <a:pt x="2823" y="944"/>
                  </a:lnTo>
                  <a:lnTo>
                    <a:pt x="2690" y="932"/>
                  </a:lnTo>
                  <a:lnTo>
                    <a:pt x="2714" y="884"/>
                  </a:lnTo>
                  <a:cubicBezTo>
                    <a:pt x="2727" y="859"/>
                    <a:pt x="2753" y="844"/>
                    <a:pt x="2781" y="844"/>
                  </a:cubicBezTo>
                  <a:cubicBezTo>
                    <a:pt x="2809" y="845"/>
                    <a:pt x="2834" y="862"/>
                    <a:pt x="2845" y="888"/>
                  </a:cubicBezTo>
                  <a:lnTo>
                    <a:pt x="2869" y="944"/>
                  </a:lnTo>
                  <a:lnTo>
                    <a:pt x="2853" y="922"/>
                  </a:lnTo>
                  <a:lnTo>
                    <a:pt x="2877" y="946"/>
                  </a:lnTo>
                  <a:cubicBezTo>
                    <a:pt x="2881" y="949"/>
                    <a:pt x="2884" y="953"/>
                    <a:pt x="2886" y="957"/>
                  </a:cubicBezTo>
                  <a:lnTo>
                    <a:pt x="2918" y="1005"/>
                  </a:lnTo>
                  <a:lnTo>
                    <a:pt x="2858" y="972"/>
                  </a:lnTo>
                  <a:lnTo>
                    <a:pt x="2882" y="972"/>
                  </a:lnTo>
                  <a:cubicBezTo>
                    <a:pt x="2908" y="972"/>
                    <a:pt x="2931" y="986"/>
                    <a:pt x="2944" y="1007"/>
                  </a:cubicBezTo>
                  <a:lnTo>
                    <a:pt x="2968" y="1047"/>
                  </a:lnTo>
                  <a:cubicBezTo>
                    <a:pt x="2972" y="1054"/>
                    <a:pt x="2975" y="1060"/>
                    <a:pt x="2976" y="1067"/>
                  </a:cubicBezTo>
                  <a:lnTo>
                    <a:pt x="3000" y="1163"/>
                  </a:lnTo>
                  <a:lnTo>
                    <a:pt x="2970" y="1121"/>
                  </a:lnTo>
                  <a:lnTo>
                    <a:pt x="2994" y="1137"/>
                  </a:lnTo>
                  <a:lnTo>
                    <a:pt x="2892" y="1161"/>
                  </a:lnTo>
                  <a:lnTo>
                    <a:pt x="2924" y="1105"/>
                  </a:lnTo>
                  <a:cubicBezTo>
                    <a:pt x="2938" y="1081"/>
                    <a:pt x="2963" y="1067"/>
                    <a:pt x="2991" y="1069"/>
                  </a:cubicBezTo>
                  <a:cubicBezTo>
                    <a:pt x="3018" y="1070"/>
                    <a:pt x="3042" y="1087"/>
                    <a:pt x="3053" y="1112"/>
                  </a:cubicBezTo>
                  <a:lnTo>
                    <a:pt x="3077" y="1168"/>
                  </a:lnTo>
                  <a:lnTo>
                    <a:pt x="2953" y="1153"/>
                  </a:lnTo>
                  <a:lnTo>
                    <a:pt x="2977" y="1121"/>
                  </a:lnTo>
                  <a:cubicBezTo>
                    <a:pt x="2979" y="1119"/>
                    <a:pt x="2981" y="1116"/>
                    <a:pt x="2984" y="1114"/>
                  </a:cubicBezTo>
                  <a:lnTo>
                    <a:pt x="3008" y="1090"/>
                  </a:lnTo>
                  <a:lnTo>
                    <a:pt x="2994" y="1108"/>
                  </a:lnTo>
                  <a:lnTo>
                    <a:pt x="3018" y="1060"/>
                  </a:lnTo>
                  <a:cubicBezTo>
                    <a:pt x="3028" y="1041"/>
                    <a:pt x="3045" y="1027"/>
                    <a:pt x="3066" y="1022"/>
                  </a:cubicBezTo>
                  <a:cubicBezTo>
                    <a:pt x="3087" y="1017"/>
                    <a:pt x="3109" y="1022"/>
                    <a:pt x="3126" y="1035"/>
                  </a:cubicBezTo>
                  <a:lnTo>
                    <a:pt x="3158" y="1059"/>
                  </a:lnTo>
                  <a:lnTo>
                    <a:pt x="3053" y="1079"/>
                  </a:lnTo>
                  <a:lnTo>
                    <a:pt x="3077" y="1039"/>
                  </a:lnTo>
                  <a:cubicBezTo>
                    <a:pt x="3087" y="1023"/>
                    <a:pt x="3103" y="1011"/>
                    <a:pt x="3123" y="1006"/>
                  </a:cubicBezTo>
                  <a:cubicBezTo>
                    <a:pt x="3142" y="1002"/>
                    <a:pt x="3162" y="1006"/>
                    <a:pt x="3178" y="1017"/>
                  </a:cubicBezTo>
                  <a:lnTo>
                    <a:pt x="3202" y="1033"/>
                  </a:lnTo>
                  <a:cubicBezTo>
                    <a:pt x="3211" y="1038"/>
                    <a:pt x="3219" y="1046"/>
                    <a:pt x="3224" y="1055"/>
                  </a:cubicBezTo>
                  <a:lnTo>
                    <a:pt x="3248" y="1095"/>
                  </a:lnTo>
                  <a:lnTo>
                    <a:pt x="3272" y="1135"/>
                  </a:lnTo>
                  <a:lnTo>
                    <a:pt x="3178" y="1108"/>
                  </a:lnTo>
                  <a:lnTo>
                    <a:pt x="3210" y="1092"/>
                  </a:lnTo>
                  <a:cubicBezTo>
                    <a:pt x="3233" y="1081"/>
                    <a:pt x="3261" y="1082"/>
                    <a:pt x="3282" y="1097"/>
                  </a:cubicBezTo>
                  <a:lnTo>
                    <a:pt x="3306" y="1113"/>
                  </a:lnTo>
                  <a:lnTo>
                    <a:pt x="3244" y="1104"/>
                  </a:lnTo>
                  <a:lnTo>
                    <a:pt x="3268" y="1096"/>
                  </a:lnTo>
                  <a:lnTo>
                    <a:pt x="3226" y="1132"/>
                  </a:lnTo>
                  <a:lnTo>
                    <a:pt x="3250" y="1084"/>
                  </a:lnTo>
                  <a:cubicBezTo>
                    <a:pt x="3257" y="1070"/>
                    <a:pt x="3268" y="1059"/>
                    <a:pt x="3282" y="1052"/>
                  </a:cubicBezTo>
                  <a:lnTo>
                    <a:pt x="3314" y="1036"/>
                  </a:lnTo>
                  <a:cubicBezTo>
                    <a:pt x="3350" y="1018"/>
                    <a:pt x="3393" y="1033"/>
                    <a:pt x="3411" y="1068"/>
                  </a:cubicBezTo>
                  <a:lnTo>
                    <a:pt x="3435" y="1116"/>
                  </a:lnTo>
                  <a:lnTo>
                    <a:pt x="3313" y="1105"/>
                  </a:lnTo>
                  <a:lnTo>
                    <a:pt x="3337" y="1073"/>
                  </a:lnTo>
                  <a:cubicBezTo>
                    <a:pt x="3355" y="1048"/>
                    <a:pt x="3388" y="1038"/>
                    <a:pt x="3417" y="1048"/>
                  </a:cubicBezTo>
                  <a:lnTo>
                    <a:pt x="3441" y="1056"/>
                  </a:lnTo>
                  <a:cubicBezTo>
                    <a:pt x="3462" y="1063"/>
                    <a:pt x="3478" y="1079"/>
                    <a:pt x="3486" y="1099"/>
                  </a:cubicBezTo>
                  <a:lnTo>
                    <a:pt x="3510" y="1163"/>
                  </a:lnTo>
                  <a:lnTo>
                    <a:pt x="3493" y="1138"/>
                  </a:lnTo>
                  <a:lnTo>
                    <a:pt x="3525" y="1170"/>
                  </a:lnTo>
                  <a:lnTo>
                    <a:pt x="3474" y="1148"/>
                  </a:lnTo>
                  <a:lnTo>
                    <a:pt x="3498" y="1148"/>
                  </a:lnTo>
                  <a:lnTo>
                    <a:pt x="3448" y="1170"/>
                  </a:lnTo>
                  <a:lnTo>
                    <a:pt x="3472" y="1146"/>
                  </a:lnTo>
                  <a:cubicBezTo>
                    <a:pt x="3488" y="1129"/>
                    <a:pt x="3511" y="1122"/>
                    <a:pt x="3534" y="1125"/>
                  </a:cubicBezTo>
                  <a:cubicBezTo>
                    <a:pt x="3557" y="1129"/>
                    <a:pt x="3577" y="1144"/>
                    <a:pt x="3587" y="1164"/>
                  </a:cubicBezTo>
                  <a:lnTo>
                    <a:pt x="3611" y="1212"/>
                  </a:lnTo>
                  <a:lnTo>
                    <a:pt x="3569" y="1176"/>
                  </a:lnTo>
                  <a:lnTo>
                    <a:pt x="3593" y="1184"/>
                  </a:lnTo>
                  <a:lnTo>
                    <a:pt x="3570" y="1180"/>
                  </a:lnTo>
                  <a:lnTo>
                    <a:pt x="3602" y="1180"/>
                  </a:lnTo>
                  <a:cubicBezTo>
                    <a:pt x="3610" y="1180"/>
                    <a:pt x="3618" y="1182"/>
                    <a:pt x="3625" y="1184"/>
                  </a:cubicBezTo>
                  <a:lnTo>
                    <a:pt x="3649" y="1192"/>
                  </a:lnTo>
                  <a:lnTo>
                    <a:pt x="3673" y="1200"/>
                  </a:lnTo>
                  <a:lnTo>
                    <a:pt x="3583" y="1243"/>
                  </a:lnTo>
                  <a:lnTo>
                    <a:pt x="3607" y="1179"/>
                  </a:lnTo>
                  <a:cubicBezTo>
                    <a:pt x="3615" y="1159"/>
                    <a:pt x="3631" y="1143"/>
                    <a:pt x="3652" y="1136"/>
                  </a:cubicBezTo>
                  <a:cubicBezTo>
                    <a:pt x="3673" y="1129"/>
                    <a:pt x="3696" y="1132"/>
                    <a:pt x="3714" y="1145"/>
                  </a:cubicBezTo>
                  <a:lnTo>
                    <a:pt x="3738" y="1161"/>
                  </a:lnTo>
                  <a:lnTo>
                    <a:pt x="3774" y="1187"/>
                  </a:lnTo>
                  <a:cubicBezTo>
                    <a:pt x="3776" y="1189"/>
                    <a:pt x="3779" y="1191"/>
                    <a:pt x="3781" y="1194"/>
                  </a:cubicBezTo>
                  <a:lnTo>
                    <a:pt x="3805" y="1218"/>
                  </a:lnTo>
                  <a:cubicBezTo>
                    <a:pt x="3810" y="1222"/>
                    <a:pt x="3813" y="1226"/>
                    <a:pt x="3816" y="1231"/>
                  </a:cubicBezTo>
                  <a:lnTo>
                    <a:pt x="3840" y="1271"/>
                  </a:lnTo>
                  <a:lnTo>
                    <a:pt x="3728" y="1258"/>
                  </a:lnTo>
                  <a:lnTo>
                    <a:pt x="3752" y="1234"/>
                  </a:lnTo>
                  <a:cubicBezTo>
                    <a:pt x="3765" y="1220"/>
                    <a:pt x="3783" y="1212"/>
                    <a:pt x="3802" y="1212"/>
                  </a:cubicBezTo>
                  <a:lnTo>
                    <a:pt x="3826" y="1212"/>
                  </a:lnTo>
                  <a:cubicBezTo>
                    <a:pt x="3832" y="1212"/>
                    <a:pt x="3838" y="1213"/>
                    <a:pt x="3844" y="1215"/>
                  </a:cubicBezTo>
                  <a:lnTo>
                    <a:pt x="3876" y="1223"/>
                  </a:lnTo>
                  <a:lnTo>
                    <a:pt x="3794" y="1260"/>
                  </a:lnTo>
                  <a:lnTo>
                    <a:pt x="3818" y="1212"/>
                  </a:lnTo>
                  <a:cubicBezTo>
                    <a:pt x="3830" y="1189"/>
                    <a:pt x="3853" y="1174"/>
                    <a:pt x="3880" y="1173"/>
                  </a:cubicBezTo>
                  <a:cubicBezTo>
                    <a:pt x="3906" y="1172"/>
                    <a:pt x="3931" y="1185"/>
                    <a:pt x="3944" y="1207"/>
                  </a:cubicBezTo>
                  <a:lnTo>
                    <a:pt x="3968" y="1247"/>
                  </a:lnTo>
                  <a:lnTo>
                    <a:pt x="3946" y="1225"/>
                  </a:lnTo>
                  <a:lnTo>
                    <a:pt x="3970" y="1241"/>
                  </a:lnTo>
                  <a:lnTo>
                    <a:pt x="3908" y="1232"/>
                  </a:lnTo>
                  <a:lnTo>
                    <a:pt x="3932" y="1224"/>
                  </a:lnTo>
                  <a:lnTo>
                    <a:pt x="3904" y="1242"/>
                  </a:lnTo>
                  <a:lnTo>
                    <a:pt x="3936" y="1210"/>
                  </a:lnTo>
                  <a:cubicBezTo>
                    <a:pt x="3960" y="1185"/>
                    <a:pt x="3998" y="1182"/>
                    <a:pt x="4026" y="1201"/>
                  </a:cubicBezTo>
                  <a:lnTo>
                    <a:pt x="4050" y="1217"/>
                  </a:lnTo>
                  <a:cubicBezTo>
                    <a:pt x="4054" y="1219"/>
                    <a:pt x="4058" y="1222"/>
                    <a:pt x="4061" y="1226"/>
                  </a:cubicBezTo>
                  <a:lnTo>
                    <a:pt x="4085" y="1250"/>
                  </a:lnTo>
                  <a:lnTo>
                    <a:pt x="3995" y="1241"/>
                  </a:lnTo>
                  <a:lnTo>
                    <a:pt x="4019" y="1225"/>
                  </a:lnTo>
                  <a:cubicBezTo>
                    <a:pt x="4024" y="1221"/>
                    <a:pt x="4030" y="1218"/>
                    <a:pt x="4036" y="1216"/>
                  </a:cubicBezTo>
                  <a:lnTo>
                    <a:pt x="4060" y="1208"/>
                  </a:lnTo>
                  <a:cubicBezTo>
                    <a:pt x="4095" y="1196"/>
                    <a:pt x="4133" y="1213"/>
                    <a:pt x="4148" y="1247"/>
                  </a:cubicBezTo>
                  <a:lnTo>
                    <a:pt x="4180" y="1319"/>
                  </a:lnTo>
                  <a:lnTo>
                    <a:pt x="4114" y="1276"/>
                  </a:lnTo>
                  <a:lnTo>
                    <a:pt x="4138" y="1276"/>
                  </a:lnTo>
                  <a:cubicBezTo>
                    <a:pt x="4166" y="1276"/>
                    <a:pt x="4191" y="1292"/>
                    <a:pt x="4203" y="1316"/>
                  </a:cubicBezTo>
                  <a:lnTo>
                    <a:pt x="4227" y="1364"/>
                  </a:lnTo>
                  <a:lnTo>
                    <a:pt x="4185" y="1328"/>
                  </a:lnTo>
                  <a:lnTo>
                    <a:pt x="4209" y="1336"/>
                  </a:lnTo>
                  <a:lnTo>
                    <a:pt x="4136" y="1354"/>
                  </a:lnTo>
                  <a:lnTo>
                    <a:pt x="4160" y="1330"/>
                  </a:lnTo>
                  <a:cubicBezTo>
                    <a:pt x="4165" y="1324"/>
                    <a:pt x="4171" y="1320"/>
                    <a:pt x="4178" y="1316"/>
                  </a:cubicBezTo>
                  <a:lnTo>
                    <a:pt x="4210" y="1300"/>
                  </a:lnTo>
                  <a:cubicBezTo>
                    <a:pt x="4220" y="1295"/>
                    <a:pt x="4231" y="1292"/>
                    <a:pt x="4242" y="1292"/>
                  </a:cubicBezTo>
                  <a:lnTo>
                    <a:pt x="4266" y="1292"/>
                  </a:lnTo>
                  <a:cubicBezTo>
                    <a:pt x="4281" y="1292"/>
                    <a:pt x="4295" y="1297"/>
                    <a:pt x="4306" y="1305"/>
                  </a:cubicBezTo>
                  <a:lnTo>
                    <a:pt x="4330" y="1321"/>
                  </a:lnTo>
                  <a:lnTo>
                    <a:pt x="4268" y="1312"/>
                  </a:lnTo>
                  <a:lnTo>
                    <a:pt x="4292" y="1304"/>
                  </a:lnTo>
                  <a:cubicBezTo>
                    <a:pt x="4305" y="1300"/>
                    <a:pt x="4319" y="1299"/>
                    <a:pt x="4332" y="1303"/>
                  </a:cubicBezTo>
                  <a:lnTo>
                    <a:pt x="4364" y="1311"/>
                  </a:lnTo>
                  <a:cubicBezTo>
                    <a:pt x="4377" y="1314"/>
                    <a:pt x="4388" y="1320"/>
                    <a:pt x="4397" y="1330"/>
                  </a:cubicBezTo>
                  <a:lnTo>
                    <a:pt x="4421" y="1354"/>
                  </a:lnTo>
                  <a:lnTo>
                    <a:pt x="4348" y="1336"/>
                  </a:lnTo>
                  <a:lnTo>
                    <a:pt x="4372" y="1328"/>
                  </a:lnTo>
                  <a:cubicBezTo>
                    <a:pt x="4379" y="1326"/>
                    <a:pt x="4387" y="1324"/>
                    <a:pt x="4394" y="1324"/>
                  </a:cubicBezTo>
                  <a:lnTo>
                    <a:pt x="4418" y="1324"/>
                  </a:lnTo>
                  <a:cubicBezTo>
                    <a:pt x="4426" y="1324"/>
                    <a:pt x="4434" y="1326"/>
                    <a:pt x="4441" y="1328"/>
                  </a:cubicBezTo>
                  <a:lnTo>
                    <a:pt x="4465" y="1336"/>
                  </a:lnTo>
                  <a:lnTo>
                    <a:pt x="4442" y="1332"/>
                  </a:lnTo>
                  <a:lnTo>
                    <a:pt x="4474" y="1332"/>
                  </a:lnTo>
                  <a:lnTo>
                    <a:pt x="4424" y="1354"/>
                  </a:lnTo>
                  <a:lnTo>
                    <a:pt x="4448" y="1330"/>
                  </a:lnTo>
                  <a:cubicBezTo>
                    <a:pt x="4476" y="1301"/>
                    <a:pt x="4521" y="1301"/>
                    <a:pt x="4549" y="1330"/>
                  </a:cubicBezTo>
                  <a:lnTo>
                    <a:pt x="4573" y="1354"/>
                  </a:lnTo>
                  <a:cubicBezTo>
                    <a:pt x="4578" y="1358"/>
                    <a:pt x="4581" y="1362"/>
                    <a:pt x="4584" y="1367"/>
                  </a:cubicBezTo>
                  <a:lnTo>
                    <a:pt x="4608" y="1407"/>
                  </a:lnTo>
                  <a:lnTo>
                    <a:pt x="4507" y="1385"/>
                  </a:lnTo>
                  <a:lnTo>
                    <a:pt x="4531" y="1369"/>
                  </a:lnTo>
                  <a:lnTo>
                    <a:pt x="4511" y="1389"/>
                  </a:lnTo>
                  <a:lnTo>
                    <a:pt x="4543" y="1341"/>
                  </a:lnTo>
                  <a:cubicBezTo>
                    <a:pt x="4545" y="1337"/>
                    <a:pt x="4548" y="1333"/>
                    <a:pt x="4552" y="1330"/>
                  </a:cubicBezTo>
                  <a:lnTo>
                    <a:pt x="4576" y="1306"/>
                  </a:lnTo>
                  <a:lnTo>
                    <a:pt x="4600" y="1282"/>
                  </a:lnTo>
                  <a:cubicBezTo>
                    <a:pt x="4614" y="1267"/>
                    <a:pt x="4635" y="1259"/>
                    <a:pt x="4656" y="1261"/>
                  </a:cubicBezTo>
                  <a:cubicBezTo>
                    <a:pt x="4676" y="1262"/>
                    <a:pt x="4696" y="1273"/>
                    <a:pt x="4708" y="1289"/>
                  </a:cubicBezTo>
                  <a:lnTo>
                    <a:pt x="4732" y="1321"/>
                  </a:lnTo>
                  <a:lnTo>
                    <a:pt x="4674" y="1292"/>
                  </a:lnTo>
                  <a:lnTo>
                    <a:pt x="4698" y="1292"/>
                  </a:lnTo>
                  <a:cubicBezTo>
                    <a:pt x="4718" y="1292"/>
                    <a:pt x="4736" y="1300"/>
                    <a:pt x="4749" y="1314"/>
                  </a:cubicBezTo>
                  <a:lnTo>
                    <a:pt x="4781" y="1346"/>
                  </a:lnTo>
                  <a:lnTo>
                    <a:pt x="4691" y="1337"/>
                  </a:lnTo>
                  <a:lnTo>
                    <a:pt x="4715" y="1321"/>
                  </a:lnTo>
                  <a:lnTo>
                    <a:pt x="4739" y="1305"/>
                  </a:lnTo>
                  <a:lnTo>
                    <a:pt x="4717" y="1327"/>
                  </a:lnTo>
                  <a:lnTo>
                    <a:pt x="4741" y="1287"/>
                  </a:lnTo>
                  <a:cubicBezTo>
                    <a:pt x="4744" y="1282"/>
                    <a:pt x="4747" y="1278"/>
                    <a:pt x="4752" y="1274"/>
                  </a:cubicBezTo>
                  <a:lnTo>
                    <a:pt x="4776" y="1250"/>
                  </a:lnTo>
                  <a:cubicBezTo>
                    <a:pt x="4781" y="1244"/>
                    <a:pt x="4787" y="1240"/>
                    <a:pt x="4794" y="1236"/>
                  </a:cubicBezTo>
                  <a:lnTo>
                    <a:pt x="4826" y="1220"/>
                  </a:lnTo>
                  <a:cubicBezTo>
                    <a:pt x="4857" y="1205"/>
                    <a:pt x="4895" y="1213"/>
                    <a:pt x="4916" y="1241"/>
                  </a:cubicBezTo>
                  <a:lnTo>
                    <a:pt x="4940" y="1273"/>
                  </a:lnTo>
                  <a:lnTo>
                    <a:pt x="4843" y="1257"/>
                  </a:lnTo>
                  <a:lnTo>
                    <a:pt x="4867" y="1241"/>
                  </a:lnTo>
                  <a:lnTo>
                    <a:pt x="4849" y="1257"/>
                  </a:lnTo>
                  <a:lnTo>
                    <a:pt x="4873" y="1225"/>
                  </a:lnTo>
                  <a:cubicBezTo>
                    <a:pt x="4896" y="1195"/>
                    <a:pt x="4939" y="1187"/>
                    <a:pt x="4970" y="1209"/>
                  </a:cubicBezTo>
                  <a:lnTo>
                    <a:pt x="4994" y="1225"/>
                  </a:lnTo>
                  <a:lnTo>
                    <a:pt x="5019" y="1236"/>
                  </a:lnTo>
                  <a:cubicBezTo>
                    <a:pt x="5036" y="1245"/>
                    <a:pt x="5049" y="1260"/>
                    <a:pt x="5055" y="1278"/>
                  </a:cubicBezTo>
                  <a:lnTo>
                    <a:pt x="5079" y="1350"/>
                  </a:lnTo>
                  <a:lnTo>
                    <a:pt x="5101" y="1400"/>
                  </a:lnTo>
                  <a:lnTo>
                    <a:pt x="4984" y="1378"/>
                  </a:lnTo>
                  <a:lnTo>
                    <a:pt x="5008" y="1354"/>
                  </a:lnTo>
                  <a:cubicBezTo>
                    <a:pt x="5025" y="1336"/>
                    <a:pt x="5050" y="1329"/>
                    <a:pt x="5074" y="1334"/>
                  </a:cubicBezTo>
                  <a:cubicBezTo>
                    <a:pt x="5098" y="1339"/>
                    <a:pt x="5117" y="1356"/>
                    <a:pt x="5126" y="1379"/>
                  </a:cubicBezTo>
                  <a:lnTo>
                    <a:pt x="5150" y="1443"/>
                  </a:lnTo>
                  <a:lnTo>
                    <a:pt x="5082" y="1396"/>
                  </a:lnTo>
                  <a:lnTo>
                    <a:pt x="5114" y="1396"/>
                  </a:lnTo>
                  <a:cubicBezTo>
                    <a:pt x="5143" y="1396"/>
                    <a:pt x="5169" y="1414"/>
                    <a:pt x="5181" y="1440"/>
                  </a:cubicBezTo>
                  <a:lnTo>
                    <a:pt x="5205" y="1496"/>
                  </a:lnTo>
                  <a:lnTo>
                    <a:pt x="5099" y="1465"/>
                  </a:lnTo>
                  <a:lnTo>
                    <a:pt x="5123" y="1449"/>
                  </a:lnTo>
                  <a:lnTo>
                    <a:pt x="5105" y="1465"/>
                  </a:lnTo>
                  <a:lnTo>
                    <a:pt x="5129" y="1433"/>
                  </a:lnTo>
                  <a:cubicBezTo>
                    <a:pt x="5142" y="1415"/>
                    <a:pt x="5164" y="1404"/>
                    <a:pt x="5186" y="1404"/>
                  </a:cubicBezTo>
                  <a:lnTo>
                    <a:pt x="5218" y="1404"/>
                  </a:lnTo>
                  <a:cubicBezTo>
                    <a:pt x="5258" y="1404"/>
                    <a:pt x="5290" y="1437"/>
                    <a:pt x="5290" y="1476"/>
                  </a:cubicBezTo>
                  <a:cubicBezTo>
                    <a:pt x="5290" y="1516"/>
                    <a:pt x="5258" y="1548"/>
                    <a:pt x="5218" y="1548"/>
                  </a:cubicBezTo>
                  <a:lnTo>
                    <a:pt x="5186" y="1548"/>
                  </a:lnTo>
                  <a:lnTo>
                    <a:pt x="5244" y="1520"/>
                  </a:lnTo>
                  <a:lnTo>
                    <a:pt x="5220" y="1552"/>
                  </a:lnTo>
                  <a:cubicBezTo>
                    <a:pt x="5215" y="1558"/>
                    <a:pt x="5209" y="1564"/>
                    <a:pt x="5202" y="1568"/>
                  </a:cubicBezTo>
                  <a:lnTo>
                    <a:pt x="5178" y="1584"/>
                  </a:lnTo>
                  <a:cubicBezTo>
                    <a:pt x="5161" y="1596"/>
                    <a:pt x="5138" y="1600"/>
                    <a:pt x="5118" y="1593"/>
                  </a:cubicBezTo>
                  <a:cubicBezTo>
                    <a:pt x="5097" y="1587"/>
                    <a:pt x="5081" y="1572"/>
                    <a:pt x="5072" y="1553"/>
                  </a:cubicBezTo>
                  <a:lnTo>
                    <a:pt x="5048" y="1497"/>
                  </a:lnTo>
                  <a:lnTo>
                    <a:pt x="5114" y="1540"/>
                  </a:lnTo>
                  <a:lnTo>
                    <a:pt x="5082" y="1540"/>
                  </a:lnTo>
                  <a:cubicBezTo>
                    <a:pt x="5052" y="1540"/>
                    <a:pt x="5026" y="1522"/>
                    <a:pt x="5015" y="1494"/>
                  </a:cubicBezTo>
                  <a:lnTo>
                    <a:pt x="4991" y="1430"/>
                  </a:lnTo>
                  <a:lnTo>
                    <a:pt x="5109" y="1455"/>
                  </a:lnTo>
                  <a:lnTo>
                    <a:pt x="5085" y="1479"/>
                  </a:lnTo>
                  <a:cubicBezTo>
                    <a:pt x="5068" y="1496"/>
                    <a:pt x="5044" y="1504"/>
                    <a:pt x="5021" y="1499"/>
                  </a:cubicBezTo>
                  <a:cubicBezTo>
                    <a:pt x="4997" y="1495"/>
                    <a:pt x="4978" y="1479"/>
                    <a:pt x="4968" y="1457"/>
                  </a:cubicBezTo>
                  <a:lnTo>
                    <a:pt x="4942" y="1395"/>
                  </a:lnTo>
                  <a:lnTo>
                    <a:pt x="4918" y="1323"/>
                  </a:lnTo>
                  <a:lnTo>
                    <a:pt x="4954" y="1365"/>
                  </a:lnTo>
                  <a:lnTo>
                    <a:pt x="4915" y="1344"/>
                  </a:lnTo>
                  <a:lnTo>
                    <a:pt x="4891" y="1328"/>
                  </a:lnTo>
                  <a:lnTo>
                    <a:pt x="4988" y="1312"/>
                  </a:lnTo>
                  <a:lnTo>
                    <a:pt x="4964" y="1344"/>
                  </a:lnTo>
                  <a:cubicBezTo>
                    <a:pt x="4959" y="1350"/>
                    <a:pt x="4953" y="1356"/>
                    <a:pt x="4946" y="1360"/>
                  </a:cubicBezTo>
                  <a:lnTo>
                    <a:pt x="4922" y="1376"/>
                  </a:lnTo>
                  <a:cubicBezTo>
                    <a:pt x="4891" y="1398"/>
                    <a:pt x="4848" y="1390"/>
                    <a:pt x="4825" y="1360"/>
                  </a:cubicBezTo>
                  <a:lnTo>
                    <a:pt x="4801" y="1328"/>
                  </a:lnTo>
                  <a:lnTo>
                    <a:pt x="4891" y="1349"/>
                  </a:lnTo>
                  <a:lnTo>
                    <a:pt x="4859" y="1365"/>
                  </a:lnTo>
                  <a:lnTo>
                    <a:pt x="4877" y="1351"/>
                  </a:lnTo>
                  <a:lnTo>
                    <a:pt x="4853" y="1375"/>
                  </a:lnTo>
                  <a:lnTo>
                    <a:pt x="4864" y="1362"/>
                  </a:lnTo>
                  <a:lnTo>
                    <a:pt x="4840" y="1402"/>
                  </a:lnTo>
                  <a:cubicBezTo>
                    <a:pt x="4835" y="1411"/>
                    <a:pt x="4827" y="1418"/>
                    <a:pt x="4818" y="1424"/>
                  </a:cubicBezTo>
                  <a:lnTo>
                    <a:pt x="4794" y="1440"/>
                  </a:lnTo>
                  <a:lnTo>
                    <a:pt x="4770" y="1456"/>
                  </a:lnTo>
                  <a:cubicBezTo>
                    <a:pt x="4742" y="1475"/>
                    <a:pt x="4704" y="1472"/>
                    <a:pt x="4680" y="1447"/>
                  </a:cubicBezTo>
                  <a:lnTo>
                    <a:pt x="4648" y="1415"/>
                  </a:lnTo>
                  <a:lnTo>
                    <a:pt x="4698" y="1436"/>
                  </a:lnTo>
                  <a:lnTo>
                    <a:pt x="4674" y="1436"/>
                  </a:lnTo>
                  <a:cubicBezTo>
                    <a:pt x="4652" y="1436"/>
                    <a:pt x="4630" y="1426"/>
                    <a:pt x="4617" y="1408"/>
                  </a:cubicBezTo>
                  <a:lnTo>
                    <a:pt x="4593" y="1376"/>
                  </a:lnTo>
                  <a:lnTo>
                    <a:pt x="4701" y="1383"/>
                  </a:lnTo>
                  <a:lnTo>
                    <a:pt x="4677" y="1407"/>
                  </a:lnTo>
                  <a:lnTo>
                    <a:pt x="4653" y="1431"/>
                  </a:lnTo>
                  <a:lnTo>
                    <a:pt x="4662" y="1420"/>
                  </a:lnTo>
                  <a:lnTo>
                    <a:pt x="4630" y="1468"/>
                  </a:lnTo>
                  <a:cubicBezTo>
                    <a:pt x="4625" y="1476"/>
                    <a:pt x="4618" y="1483"/>
                    <a:pt x="4610" y="1488"/>
                  </a:cubicBezTo>
                  <a:lnTo>
                    <a:pt x="4586" y="1504"/>
                  </a:lnTo>
                  <a:cubicBezTo>
                    <a:pt x="4570" y="1515"/>
                    <a:pt x="4550" y="1519"/>
                    <a:pt x="4531" y="1515"/>
                  </a:cubicBezTo>
                  <a:cubicBezTo>
                    <a:pt x="4511" y="1510"/>
                    <a:pt x="4495" y="1498"/>
                    <a:pt x="4485" y="1482"/>
                  </a:cubicBezTo>
                  <a:lnTo>
                    <a:pt x="4461" y="1442"/>
                  </a:lnTo>
                  <a:lnTo>
                    <a:pt x="4472" y="1455"/>
                  </a:lnTo>
                  <a:lnTo>
                    <a:pt x="4448" y="1431"/>
                  </a:lnTo>
                  <a:lnTo>
                    <a:pt x="4549" y="1431"/>
                  </a:lnTo>
                  <a:lnTo>
                    <a:pt x="4525" y="1455"/>
                  </a:lnTo>
                  <a:cubicBezTo>
                    <a:pt x="4512" y="1469"/>
                    <a:pt x="4494" y="1476"/>
                    <a:pt x="4474" y="1476"/>
                  </a:cubicBezTo>
                  <a:lnTo>
                    <a:pt x="4442" y="1476"/>
                  </a:lnTo>
                  <a:cubicBezTo>
                    <a:pt x="4435" y="1476"/>
                    <a:pt x="4427" y="1475"/>
                    <a:pt x="4420" y="1473"/>
                  </a:cubicBezTo>
                  <a:lnTo>
                    <a:pt x="4396" y="1465"/>
                  </a:lnTo>
                  <a:lnTo>
                    <a:pt x="4418" y="1468"/>
                  </a:lnTo>
                  <a:lnTo>
                    <a:pt x="4394" y="1468"/>
                  </a:lnTo>
                  <a:lnTo>
                    <a:pt x="4417" y="1465"/>
                  </a:lnTo>
                  <a:lnTo>
                    <a:pt x="4393" y="1473"/>
                  </a:lnTo>
                  <a:cubicBezTo>
                    <a:pt x="4367" y="1481"/>
                    <a:pt x="4339" y="1475"/>
                    <a:pt x="4320" y="1455"/>
                  </a:cubicBezTo>
                  <a:lnTo>
                    <a:pt x="4296" y="1431"/>
                  </a:lnTo>
                  <a:lnTo>
                    <a:pt x="4329" y="1450"/>
                  </a:lnTo>
                  <a:lnTo>
                    <a:pt x="4297" y="1442"/>
                  </a:lnTo>
                  <a:lnTo>
                    <a:pt x="4337" y="1441"/>
                  </a:lnTo>
                  <a:lnTo>
                    <a:pt x="4313" y="1449"/>
                  </a:lnTo>
                  <a:cubicBezTo>
                    <a:pt x="4292" y="1456"/>
                    <a:pt x="4269" y="1453"/>
                    <a:pt x="4251" y="1440"/>
                  </a:cubicBezTo>
                  <a:lnTo>
                    <a:pt x="4227" y="1424"/>
                  </a:lnTo>
                  <a:lnTo>
                    <a:pt x="4266" y="1436"/>
                  </a:lnTo>
                  <a:lnTo>
                    <a:pt x="4242" y="1436"/>
                  </a:lnTo>
                  <a:lnTo>
                    <a:pt x="4275" y="1429"/>
                  </a:lnTo>
                  <a:lnTo>
                    <a:pt x="4243" y="1445"/>
                  </a:lnTo>
                  <a:lnTo>
                    <a:pt x="4261" y="1431"/>
                  </a:lnTo>
                  <a:lnTo>
                    <a:pt x="4237" y="1455"/>
                  </a:lnTo>
                  <a:cubicBezTo>
                    <a:pt x="4218" y="1475"/>
                    <a:pt x="4190" y="1481"/>
                    <a:pt x="4164" y="1473"/>
                  </a:cubicBezTo>
                  <a:lnTo>
                    <a:pt x="4140" y="1465"/>
                  </a:lnTo>
                  <a:cubicBezTo>
                    <a:pt x="4122" y="1459"/>
                    <a:pt x="4107" y="1446"/>
                    <a:pt x="4098" y="1429"/>
                  </a:cubicBezTo>
                  <a:lnTo>
                    <a:pt x="4074" y="1381"/>
                  </a:lnTo>
                  <a:lnTo>
                    <a:pt x="4138" y="1420"/>
                  </a:lnTo>
                  <a:lnTo>
                    <a:pt x="4114" y="1420"/>
                  </a:lnTo>
                  <a:cubicBezTo>
                    <a:pt x="4086" y="1420"/>
                    <a:pt x="4060" y="1404"/>
                    <a:pt x="4049" y="1378"/>
                  </a:cubicBezTo>
                  <a:lnTo>
                    <a:pt x="4017" y="1306"/>
                  </a:lnTo>
                  <a:lnTo>
                    <a:pt x="4105" y="1345"/>
                  </a:lnTo>
                  <a:lnTo>
                    <a:pt x="4081" y="1353"/>
                  </a:lnTo>
                  <a:lnTo>
                    <a:pt x="4098" y="1344"/>
                  </a:lnTo>
                  <a:lnTo>
                    <a:pt x="4074" y="1360"/>
                  </a:lnTo>
                  <a:cubicBezTo>
                    <a:pt x="4046" y="1379"/>
                    <a:pt x="4008" y="1376"/>
                    <a:pt x="3984" y="1351"/>
                  </a:cubicBezTo>
                  <a:lnTo>
                    <a:pt x="3960" y="1327"/>
                  </a:lnTo>
                  <a:lnTo>
                    <a:pt x="3971" y="1336"/>
                  </a:lnTo>
                  <a:lnTo>
                    <a:pt x="3947" y="1320"/>
                  </a:lnTo>
                  <a:lnTo>
                    <a:pt x="4037" y="1311"/>
                  </a:lnTo>
                  <a:lnTo>
                    <a:pt x="4005" y="1343"/>
                  </a:lnTo>
                  <a:cubicBezTo>
                    <a:pt x="3997" y="1351"/>
                    <a:pt x="3988" y="1357"/>
                    <a:pt x="3977" y="1361"/>
                  </a:cubicBezTo>
                  <a:lnTo>
                    <a:pt x="3953" y="1369"/>
                  </a:lnTo>
                  <a:cubicBezTo>
                    <a:pt x="3932" y="1376"/>
                    <a:pt x="3909" y="1373"/>
                    <a:pt x="3891" y="1360"/>
                  </a:cubicBezTo>
                  <a:lnTo>
                    <a:pt x="3867" y="1344"/>
                  </a:lnTo>
                  <a:cubicBezTo>
                    <a:pt x="3858" y="1338"/>
                    <a:pt x="3850" y="1331"/>
                    <a:pt x="3845" y="1322"/>
                  </a:cubicBezTo>
                  <a:lnTo>
                    <a:pt x="3821" y="1282"/>
                  </a:lnTo>
                  <a:lnTo>
                    <a:pt x="3947" y="1277"/>
                  </a:lnTo>
                  <a:lnTo>
                    <a:pt x="3923" y="1325"/>
                  </a:lnTo>
                  <a:cubicBezTo>
                    <a:pt x="3908" y="1355"/>
                    <a:pt x="3874" y="1371"/>
                    <a:pt x="3841" y="1362"/>
                  </a:cubicBezTo>
                  <a:lnTo>
                    <a:pt x="3809" y="1354"/>
                  </a:lnTo>
                  <a:lnTo>
                    <a:pt x="3826" y="1356"/>
                  </a:lnTo>
                  <a:lnTo>
                    <a:pt x="3802" y="1356"/>
                  </a:lnTo>
                  <a:lnTo>
                    <a:pt x="3853" y="1335"/>
                  </a:lnTo>
                  <a:lnTo>
                    <a:pt x="3829" y="1359"/>
                  </a:lnTo>
                  <a:cubicBezTo>
                    <a:pt x="3814" y="1375"/>
                    <a:pt x="3792" y="1383"/>
                    <a:pt x="3770" y="1380"/>
                  </a:cubicBezTo>
                  <a:cubicBezTo>
                    <a:pt x="3748" y="1377"/>
                    <a:pt x="3728" y="1365"/>
                    <a:pt x="3717" y="1346"/>
                  </a:cubicBezTo>
                  <a:lnTo>
                    <a:pt x="3693" y="1306"/>
                  </a:lnTo>
                  <a:lnTo>
                    <a:pt x="3704" y="1319"/>
                  </a:lnTo>
                  <a:lnTo>
                    <a:pt x="3680" y="1295"/>
                  </a:lnTo>
                  <a:lnTo>
                    <a:pt x="3687" y="1302"/>
                  </a:lnTo>
                  <a:lnTo>
                    <a:pt x="3659" y="1280"/>
                  </a:lnTo>
                  <a:lnTo>
                    <a:pt x="3635" y="1264"/>
                  </a:lnTo>
                  <a:lnTo>
                    <a:pt x="3742" y="1230"/>
                  </a:lnTo>
                  <a:lnTo>
                    <a:pt x="3718" y="1294"/>
                  </a:lnTo>
                  <a:cubicBezTo>
                    <a:pt x="3704" y="1330"/>
                    <a:pt x="3664" y="1349"/>
                    <a:pt x="3628" y="1337"/>
                  </a:cubicBezTo>
                  <a:lnTo>
                    <a:pt x="3604" y="1329"/>
                  </a:lnTo>
                  <a:lnTo>
                    <a:pt x="3580" y="1321"/>
                  </a:lnTo>
                  <a:lnTo>
                    <a:pt x="3602" y="1324"/>
                  </a:lnTo>
                  <a:lnTo>
                    <a:pt x="3570" y="1324"/>
                  </a:lnTo>
                  <a:cubicBezTo>
                    <a:pt x="3563" y="1324"/>
                    <a:pt x="3555" y="1323"/>
                    <a:pt x="3548" y="1321"/>
                  </a:cubicBezTo>
                  <a:lnTo>
                    <a:pt x="3524" y="1313"/>
                  </a:lnTo>
                  <a:cubicBezTo>
                    <a:pt x="3506" y="1307"/>
                    <a:pt x="3491" y="1294"/>
                    <a:pt x="3482" y="1277"/>
                  </a:cubicBezTo>
                  <a:lnTo>
                    <a:pt x="3458" y="1229"/>
                  </a:lnTo>
                  <a:lnTo>
                    <a:pt x="3573" y="1247"/>
                  </a:lnTo>
                  <a:lnTo>
                    <a:pt x="3549" y="1271"/>
                  </a:lnTo>
                  <a:cubicBezTo>
                    <a:pt x="3536" y="1285"/>
                    <a:pt x="3518" y="1292"/>
                    <a:pt x="3498" y="1292"/>
                  </a:cubicBezTo>
                  <a:lnTo>
                    <a:pt x="3474" y="1292"/>
                  </a:lnTo>
                  <a:cubicBezTo>
                    <a:pt x="3455" y="1292"/>
                    <a:pt x="3437" y="1285"/>
                    <a:pt x="3424" y="1271"/>
                  </a:cubicBezTo>
                  <a:lnTo>
                    <a:pt x="3392" y="1239"/>
                  </a:lnTo>
                  <a:cubicBezTo>
                    <a:pt x="3384" y="1232"/>
                    <a:pt x="3379" y="1223"/>
                    <a:pt x="3375" y="1214"/>
                  </a:cubicBezTo>
                  <a:lnTo>
                    <a:pt x="3351" y="1150"/>
                  </a:lnTo>
                  <a:lnTo>
                    <a:pt x="3396" y="1193"/>
                  </a:lnTo>
                  <a:lnTo>
                    <a:pt x="3372" y="1185"/>
                  </a:lnTo>
                  <a:lnTo>
                    <a:pt x="3452" y="1160"/>
                  </a:lnTo>
                  <a:lnTo>
                    <a:pt x="3428" y="1192"/>
                  </a:lnTo>
                  <a:cubicBezTo>
                    <a:pt x="3413" y="1212"/>
                    <a:pt x="3389" y="1222"/>
                    <a:pt x="3364" y="1220"/>
                  </a:cubicBezTo>
                  <a:cubicBezTo>
                    <a:pt x="3339" y="1218"/>
                    <a:pt x="3317" y="1203"/>
                    <a:pt x="3306" y="1181"/>
                  </a:cubicBezTo>
                  <a:lnTo>
                    <a:pt x="3282" y="1133"/>
                  </a:lnTo>
                  <a:lnTo>
                    <a:pt x="3379" y="1165"/>
                  </a:lnTo>
                  <a:lnTo>
                    <a:pt x="3347" y="1181"/>
                  </a:lnTo>
                  <a:lnTo>
                    <a:pt x="3379" y="1149"/>
                  </a:lnTo>
                  <a:lnTo>
                    <a:pt x="3355" y="1197"/>
                  </a:lnTo>
                  <a:cubicBezTo>
                    <a:pt x="3346" y="1214"/>
                    <a:pt x="3331" y="1227"/>
                    <a:pt x="3313" y="1233"/>
                  </a:cubicBezTo>
                  <a:lnTo>
                    <a:pt x="3289" y="1241"/>
                  </a:lnTo>
                  <a:cubicBezTo>
                    <a:pt x="3268" y="1248"/>
                    <a:pt x="3245" y="1245"/>
                    <a:pt x="3227" y="1232"/>
                  </a:cubicBezTo>
                  <a:lnTo>
                    <a:pt x="3203" y="1216"/>
                  </a:lnTo>
                  <a:lnTo>
                    <a:pt x="3275" y="1221"/>
                  </a:lnTo>
                  <a:lnTo>
                    <a:pt x="3243" y="1237"/>
                  </a:lnTo>
                  <a:cubicBezTo>
                    <a:pt x="3209" y="1254"/>
                    <a:pt x="3168" y="1242"/>
                    <a:pt x="3149" y="1210"/>
                  </a:cubicBezTo>
                  <a:lnTo>
                    <a:pt x="3125" y="1170"/>
                  </a:lnTo>
                  <a:lnTo>
                    <a:pt x="3101" y="1130"/>
                  </a:lnTo>
                  <a:lnTo>
                    <a:pt x="3123" y="1152"/>
                  </a:lnTo>
                  <a:lnTo>
                    <a:pt x="3099" y="1136"/>
                  </a:lnTo>
                  <a:lnTo>
                    <a:pt x="3200" y="1114"/>
                  </a:lnTo>
                  <a:lnTo>
                    <a:pt x="3176" y="1154"/>
                  </a:lnTo>
                  <a:cubicBezTo>
                    <a:pt x="3166" y="1171"/>
                    <a:pt x="3148" y="1183"/>
                    <a:pt x="3128" y="1187"/>
                  </a:cubicBezTo>
                  <a:cubicBezTo>
                    <a:pt x="3108" y="1191"/>
                    <a:pt x="3088" y="1186"/>
                    <a:pt x="3071" y="1174"/>
                  </a:cubicBezTo>
                  <a:lnTo>
                    <a:pt x="3039" y="1150"/>
                  </a:lnTo>
                  <a:lnTo>
                    <a:pt x="3147" y="1125"/>
                  </a:lnTo>
                  <a:lnTo>
                    <a:pt x="3123" y="1173"/>
                  </a:lnTo>
                  <a:cubicBezTo>
                    <a:pt x="3119" y="1180"/>
                    <a:pt x="3115" y="1186"/>
                    <a:pt x="3109" y="1191"/>
                  </a:cubicBezTo>
                  <a:lnTo>
                    <a:pt x="3085" y="1215"/>
                  </a:lnTo>
                  <a:lnTo>
                    <a:pt x="3092" y="1208"/>
                  </a:lnTo>
                  <a:lnTo>
                    <a:pt x="3068" y="1240"/>
                  </a:lnTo>
                  <a:cubicBezTo>
                    <a:pt x="3053" y="1260"/>
                    <a:pt x="3027" y="1271"/>
                    <a:pt x="3002" y="1268"/>
                  </a:cubicBezTo>
                  <a:cubicBezTo>
                    <a:pt x="2976" y="1265"/>
                    <a:pt x="2954" y="1248"/>
                    <a:pt x="2944" y="1225"/>
                  </a:cubicBezTo>
                  <a:lnTo>
                    <a:pt x="2920" y="1169"/>
                  </a:lnTo>
                  <a:lnTo>
                    <a:pt x="3049" y="1176"/>
                  </a:lnTo>
                  <a:lnTo>
                    <a:pt x="3017" y="1232"/>
                  </a:lnTo>
                  <a:cubicBezTo>
                    <a:pt x="3007" y="1250"/>
                    <a:pt x="2990" y="1262"/>
                    <a:pt x="2971" y="1267"/>
                  </a:cubicBezTo>
                  <a:cubicBezTo>
                    <a:pt x="2952" y="1271"/>
                    <a:pt x="2931" y="1267"/>
                    <a:pt x="2915" y="1256"/>
                  </a:cubicBezTo>
                  <a:lnTo>
                    <a:pt x="2891" y="1240"/>
                  </a:lnTo>
                  <a:cubicBezTo>
                    <a:pt x="2876" y="1230"/>
                    <a:pt x="2865" y="1215"/>
                    <a:pt x="2861" y="1198"/>
                  </a:cubicBezTo>
                  <a:lnTo>
                    <a:pt x="2837" y="1102"/>
                  </a:lnTo>
                  <a:lnTo>
                    <a:pt x="2845" y="1122"/>
                  </a:lnTo>
                  <a:lnTo>
                    <a:pt x="2821" y="1082"/>
                  </a:lnTo>
                  <a:lnTo>
                    <a:pt x="2882" y="1116"/>
                  </a:lnTo>
                  <a:lnTo>
                    <a:pt x="2858" y="1116"/>
                  </a:lnTo>
                  <a:cubicBezTo>
                    <a:pt x="2834" y="1116"/>
                    <a:pt x="2812" y="1104"/>
                    <a:pt x="2799" y="1084"/>
                  </a:cubicBezTo>
                  <a:lnTo>
                    <a:pt x="2767" y="1036"/>
                  </a:lnTo>
                  <a:lnTo>
                    <a:pt x="2776" y="1047"/>
                  </a:lnTo>
                  <a:lnTo>
                    <a:pt x="2752" y="1023"/>
                  </a:lnTo>
                  <a:cubicBezTo>
                    <a:pt x="2745" y="1017"/>
                    <a:pt x="2740" y="1009"/>
                    <a:pt x="2736" y="1001"/>
                  </a:cubicBezTo>
                  <a:lnTo>
                    <a:pt x="2712" y="945"/>
                  </a:lnTo>
                  <a:lnTo>
                    <a:pt x="2843" y="949"/>
                  </a:lnTo>
                  <a:lnTo>
                    <a:pt x="2819" y="997"/>
                  </a:lnTo>
                  <a:cubicBezTo>
                    <a:pt x="2806" y="1023"/>
                    <a:pt x="2778" y="1039"/>
                    <a:pt x="2748" y="1036"/>
                  </a:cubicBezTo>
                  <a:cubicBezTo>
                    <a:pt x="2719" y="1034"/>
                    <a:pt x="2694" y="1013"/>
                    <a:pt x="2686" y="985"/>
                  </a:cubicBezTo>
                  <a:lnTo>
                    <a:pt x="2662" y="905"/>
                  </a:lnTo>
                  <a:lnTo>
                    <a:pt x="2795" y="917"/>
                  </a:lnTo>
                  <a:lnTo>
                    <a:pt x="2763" y="981"/>
                  </a:lnTo>
                  <a:cubicBezTo>
                    <a:pt x="2751" y="1005"/>
                    <a:pt x="2726" y="1020"/>
                    <a:pt x="2698" y="1020"/>
                  </a:cubicBezTo>
                  <a:cubicBezTo>
                    <a:pt x="2671" y="1020"/>
                    <a:pt x="2646" y="1005"/>
                    <a:pt x="2634" y="981"/>
                  </a:cubicBezTo>
                  <a:lnTo>
                    <a:pt x="2610" y="933"/>
                  </a:lnTo>
                  <a:cubicBezTo>
                    <a:pt x="2608" y="928"/>
                    <a:pt x="2606" y="924"/>
                    <a:pt x="2605" y="919"/>
                  </a:cubicBezTo>
                  <a:lnTo>
                    <a:pt x="2581" y="831"/>
                  </a:lnTo>
                  <a:lnTo>
                    <a:pt x="2720" y="831"/>
                  </a:lnTo>
                  <a:lnTo>
                    <a:pt x="2696" y="919"/>
                  </a:lnTo>
                  <a:cubicBezTo>
                    <a:pt x="2689" y="946"/>
                    <a:pt x="2667" y="966"/>
                    <a:pt x="2640" y="971"/>
                  </a:cubicBezTo>
                  <a:cubicBezTo>
                    <a:pt x="2613" y="976"/>
                    <a:pt x="2585" y="966"/>
                    <a:pt x="2569" y="944"/>
                  </a:cubicBezTo>
                  <a:lnTo>
                    <a:pt x="2545" y="912"/>
                  </a:lnTo>
                  <a:lnTo>
                    <a:pt x="2559" y="926"/>
                  </a:lnTo>
                  <a:lnTo>
                    <a:pt x="2527" y="902"/>
                  </a:lnTo>
                  <a:lnTo>
                    <a:pt x="2548" y="913"/>
                  </a:lnTo>
                  <a:lnTo>
                    <a:pt x="2524" y="905"/>
                  </a:lnTo>
                  <a:cubicBezTo>
                    <a:pt x="2513" y="901"/>
                    <a:pt x="2503" y="895"/>
                    <a:pt x="2496" y="887"/>
                  </a:cubicBezTo>
                  <a:lnTo>
                    <a:pt x="2472" y="863"/>
                  </a:lnTo>
                  <a:lnTo>
                    <a:pt x="2545" y="881"/>
                  </a:lnTo>
                  <a:lnTo>
                    <a:pt x="2521" y="889"/>
                  </a:lnTo>
                  <a:lnTo>
                    <a:pt x="2538" y="880"/>
                  </a:lnTo>
                  <a:lnTo>
                    <a:pt x="2514" y="896"/>
                  </a:lnTo>
                  <a:cubicBezTo>
                    <a:pt x="2493" y="911"/>
                    <a:pt x="2465" y="912"/>
                    <a:pt x="2442" y="901"/>
                  </a:cubicBezTo>
                  <a:lnTo>
                    <a:pt x="2410" y="885"/>
                  </a:lnTo>
                  <a:cubicBezTo>
                    <a:pt x="2403" y="881"/>
                    <a:pt x="2397" y="877"/>
                    <a:pt x="2392" y="871"/>
                  </a:cubicBezTo>
                  <a:lnTo>
                    <a:pt x="2368" y="847"/>
                  </a:lnTo>
                  <a:lnTo>
                    <a:pt x="2458" y="856"/>
                  </a:lnTo>
                  <a:lnTo>
                    <a:pt x="2434" y="872"/>
                  </a:lnTo>
                  <a:cubicBezTo>
                    <a:pt x="2417" y="884"/>
                    <a:pt x="2396" y="887"/>
                    <a:pt x="2376" y="882"/>
                  </a:cubicBezTo>
                  <a:cubicBezTo>
                    <a:pt x="2356" y="877"/>
                    <a:pt x="2339" y="863"/>
                    <a:pt x="2330" y="845"/>
                  </a:cubicBezTo>
                  <a:lnTo>
                    <a:pt x="2306" y="797"/>
                  </a:lnTo>
                  <a:lnTo>
                    <a:pt x="2414" y="822"/>
                  </a:lnTo>
                  <a:lnTo>
                    <a:pt x="2382" y="846"/>
                  </a:lnTo>
                  <a:cubicBezTo>
                    <a:pt x="2365" y="859"/>
                    <a:pt x="2343" y="863"/>
                    <a:pt x="2322" y="859"/>
                  </a:cubicBezTo>
                  <a:cubicBezTo>
                    <a:pt x="2301" y="854"/>
                    <a:pt x="2284" y="840"/>
                    <a:pt x="2274" y="821"/>
                  </a:cubicBezTo>
                  <a:lnTo>
                    <a:pt x="2250" y="773"/>
                  </a:lnTo>
                  <a:lnTo>
                    <a:pt x="2275" y="800"/>
                  </a:lnTo>
                  <a:lnTo>
                    <a:pt x="2251" y="784"/>
                  </a:lnTo>
                  <a:lnTo>
                    <a:pt x="2268" y="793"/>
                  </a:lnTo>
                  <a:lnTo>
                    <a:pt x="2244" y="785"/>
                  </a:lnTo>
                  <a:cubicBezTo>
                    <a:pt x="2233" y="781"/>
                    <a:pt x="2223" y="775"/>
                    <a:pt x="2216" y="767"/>
                  </a:cubicBezTo>
                  <a:lnTo>
                    <a:pt x="2192" y="743"/>
                  </a:lnTo>
                  <a:lnTo>
                    <a:pt x="2225" y="762"/>
                  </a:lnTo>
                  <a:lnTo>
                    <a:pt x="2193" y="754"/>
                  </a:lnTo>
                  <a:lnTo>
                    <a:pt x="2233" y="753"/>
                  </a:lnTo>
                  <a:lnTo>
                    <a:pt x="2209" y="761"/>
                  </a:lnTo>
                  <a:cubicBezTo>
                    <a:pt x="2194" y="766"/>
                    <a:pt x="2178" y="766"/>
                    <a:pt x="2164" y="761"/>
                  </a:cubicBezTo>
                  <a:lnTo>
                    <a:pt x="2140" y="753"/>
                  </a:lnTo>
                  <a:lnTo>
                    <a:pt x="2185" y="753"/>
                  </a:lnTo>
                  <a:lnTo>
                    <a:pt x="2161" y="761"/>
                  </a:lnTo>
                  <a:lnTo>
                    <a:pt x="2178" y="752"/>
                  </a:lnTo>
                  <a:lnTo>
                    <a:pt x="2154" y="768"/>
                  </a:lnTo>
                  <a:cubicBezTo>
                    <a:pt x="2138" y="780"/>
                    <a:pt x="2117" y="783"/>
                    <a:pt x="2097" y="778"/>
                  </a:cubicBezTo>
                  <a:lnTo>
                    <a:pt x="2065" y="770"/>
                  </a:lnTo>
                  <a:lnTo>
                    <a:pt x="2147" y="733"/>
                  </a:lnTo>
                  <a:lnTo>
                    <a:pt x="2123" y="781"/>
                  </a:lnTo>
                  <a:cubicBezTo>
                    <a:pt x="2110" y="807"/>
                    <a:pt x="2082" y="823"/>
                    <a:pt x="2052" y="820"/>
                  </a:cubicBezTo>
                  <a:cubicBezTo>
                    <a:pt x="2023" y="818"/>
                    <a:pt x="1998" y="797"/>
                    <a:pt x="1990" y="769"/>
                  </a:cubicBezTo>
                  <a:lnTo>
                    <a:pt x="1966" y="689"/>
                  </a:lnTo>
                  <a:lnTo>
                    <a:pt x="2057" y="737"/>
                  </a:lnTo>
                  <a:lnTo>
                    <a:pt x="2033" y="745"/>
                  </a:lnTo>
                  <a:lnTo>
                    <a:pt x="2009" y="753"/>
                  </a:lnTo>
                  <a:cubicBezTo>
                    <a:pt x="1975" y="764"/>
                    <a:pt x="1938" y="749"/>
                    <a:pt x="1922" y="717"/>
                  </a:cubicBezTo>
                  <a:lnTo>
                    <a:pt x="1890" y="653"/>
                  </a:lnTo>
                  <a:lnTo>
                    <a:pt x="1994" y="680"/>
                  </a:lnTo>
                  <a:lnTo>
                    <a:pt x="1970" y="696"/>
                  </a:lnTo>
                  <a:cubicBezTo>
                    <a:pt x="1954" y="707"/>
                    <a:pt x="1934" y="711"/>
                    <a:pt x="1915" y="707"/>
                  </a:cubicBezTo>
                  <a:cubicBezTo>
                    <a:pt x="1895" y="702"/>
                    <a:pt x="1879" y="690"/>
                    <a:pt x="1869" y="674"/>
                  </a:cubicBezTo>
                  <a:lnTo>
                    <a:pt x="1845" y="634"/>
                  </a:lnTo>
                  <a:lnTo>
                    <a:pt x="1964" y="640"/>
                  </a:lnTo>
                  <a:lnTo>
                    <a:pt x="1940" y="672"/>
                  </a:lnTo>
                  <a:cubicBezTo>
                    <a:pt x="1928" y="688"/>
                    <a:pt x="1908" y="699"/>
                    <a:pt x="1888" y="700"/>
                  </a:cubicBezTo>
                  <a:cubicBezTo>
                    <a:pt x="1867" y="702"/>
                    <a:pt x="1846" y="694"/>
                    <a:pt x="1832" y="679"/>
                  </a:cubicBezTo>
                  <a:lnTo>
                    <a:pt x="1808" y="655"/>
                  </a:lnTo>
                  <a:lnTo>
                    <a:pt x="1891" y="669"/>
                  </a:lnTo>
                  <a:lnTo>
                    <a:pt x="1859" y="685"/>
                  </a:lnTo>
                  <a:cubicBezTo>
                    <a:pt x="1836" y="696"/>
                    <a:pt x="1808" y="695"/>
                    <a:pt x="1787" y="680"/>
                  </a:cubicBezTo>
                  <a:lnTo>
                    <a:pt x="1763" y="664"/>
                  </a:lnTo>
                  <a:lnTo>
                    <a:pt x="1802" y="676"/>
                  </a:lnTo>
                  <a:lnTo>
                    <a:pt x="1778" y="676"/>
                  </a:lnTo>
                  <a:cubicBezTo>
                    <a:pt x="1771" y="676"/>
                    <a:pt x="1763" y="675"/>
                    <a:pt x="1756" y="673"/>
                  </a:cubicBezTo>
                  <a:lnTo>
                    <a:pt x="1732" y="665"/>
                  </a:lnTo>
                  <a:lnTo>
                    <a:pt x="1805" y="647"/>
                  </a:lnTo>
                  <a:lnTo>
                    <a:pt x="1781" y="671"/>
                  </a:lnTo>
                  <a:cubicBezTo>
                    <a:pt x="1763" y="689"/>
                    <a:pt x="1738" y="696"/>
                    <a:pt x="1713" y="690"/>
                  </a:cubicBezTo>
                  <a:lnTo>
                    <a:pt x="1681" y="682"/>
                  </a:lnTo>
                  <a:cubicBezTo>
                    <a:pt x="1665" y="678"/>
                    <a:pt x="1651" y="669"/>
                    <a:pt x="1641" y="656"/>
                  </a:cubicBezTo>
                  <a:lnTo>
                    <a:pt x="1617" y="624"/>
                  </a:lnTo>
                  <a:lnTo>
                    <a:pt x="1697" y="649"/>
                  </a:lnTo>
                  <a:lnTo>
                    <a:pt x="1673" y="657"/>
                  </a:lnTo>
                  <a:cubicBezTo>
                    <a:pt x="1644" y="667"/>
                    <a:pt x="1611" y="656"/>
                    <a:pt x="1593" y="632"/>
                  </a:cubicBezTo>
                  <a:lnTo>
                    <a:pt x="1569" y="600"/>
                  </a:lnTo>
                  <a:lnTo>
                    <a:pt x="1545" y="568"/>
                  </a:lnTo>
                  <a:lnTo>
                    <a:pt x="1585" y="594"/>
                  </a:lnTo>
                  <a:lnTo>
                    <a:pt x="1548" y="585"/>
                  </a:lnTo>
                  <a:lnTo>
                    <a:pt x="1524" y="577"/>
                  </a:lnTo>
                  <a:cubicBezTo>
                    <a:pt x="1510" y="572"/>
                    <a:pt x="1498" y="563"/>
                    <a:pt x="1489" y="552"/>
                  </a:cubicBezTo>
                  <a:lnTo>
                    <a:pt x="1465" y="520"/>
                  </a:lnTo>
                  <a:lnTo>
                    <a:pt x="1441" y="488"/>
                  </a:lnTo>
                  <a:lnTo>
                    <a:pt x="1459" y="504"/>
                  </a:lnTo>
                  <a:lnTo>
                    <a:pt x="1435" y="488"/>
                  </a:lnTo>
                  <a:lnTo>
                    <a:pt x="1474" y="500"/>
                  </a:lnTo>
                  <a:lnTo>
                    <a:pt x="1442" y="500"/>
                  </a:lnTo>
                  <a:cubicBezTo>
                    <a:pt x="1423" y="500"/>
                    <a:pt x="1405" y="493"/>
                    <a:pt x="1392" y="479"/>
                  </a:cubicBezTo>
                  <a:lnTo>
                    <a:pt x="1368" y="455"/>
                  </a:lnTo>
                  <a:lnTo>
                    <a:pt x="1485" y="433"/>
                  </a:lnTo>
                  <a:lnTo>
                    <a:pt x="1461" y="489"/>
                  </a:lnTo>
                  <a:cubicBezTo>
                    <a:pt x="1446" y="523"/>
                    <a:pt x="1407" y="541"/>
                    <a:pt x="1372" y="529"/>
                  </a:cubicBezTo>
                  <a:lnTo>
                    <a:pt x="1348" y="521"/>
                  </a:lnTo>
                  <a:lnTo>
                    <a:pt x="1421" y="503"/>
                  </a:lnTo>
                  <a:lnTo>
                    <a:pt x="1389" y="535"/>
                  </a:lnTo>
                  <a:lnTo>
                    <a:pt x="1365" y="559"/>
                  </a:lnTo>
                  <a:cubicBezTo>
                    <a:pt x="1351" y="574"/>
                    <a:pt x="1330" y="582"/>
                    <a:pt x="1309" y="580"/>
                  </a:cubicBezTo>
                  <a:cubicBezTo>
                    <a:pt x="1289" y="579"/>
                    <a:pt x="1269" y="568"/>
                    <a:pt x="1257" y="552"/>
                  </a:cubicBezTo>
                  <a:lnTo>
                    <a:pt x="1233" y="520"/>
                  </a:lnTo>
                  <a:lnTo>
                    <a:pt x="1290" y="548"/>
                  </a:lnTo>
                  <a:lnTo>
                    <a:pt x="1266" y="548"/>
                  </a:lnTo>
                  <a:cubicBezTo>
                    <a:pt x="1241" y="548"/>
                    <a:pt x="1218" y="535"/>
                    <a:pt x="1205" y="514"/>
                  </a:cubicBezTo>
                  <a:lnTo>
                    <a:pt x="1181" y="474"/>
                  </a:lnTo>
                  <a:lnTo>
                    <a:pt x="1210" y="501"/>
                  </a:lnTo>
                  <a:lnTo>
                    <a:pt x="1178" y="485"/>
                  </a:lnTo>
                  <a:lnTo>
                    <a:pt x="1268" y="464"/>
                  </a:lnTo>
                  <a:lnTo>
                    <a:pt x="1244" y="496"/>
                  </a:lnTo>
                  <a:cubicBezTo>
                    <a:pt x="1230" y="514"/>
                    <a:pt x="1209" y="524"/>
                    <a:pt x="1186" y="524"/>
                  </a:cubicBezTo>
                  <a:cubicBezTo>
                    <a:pt x="1164" y="524"/>
                    <a:pt x="1142" y="514"/>
                    <a:pt x="1129" y="496"/>
                  </a:cubicBezTo>
                  <a:lnTo>
                    <a:pt x="1105" y="464"/>
                  </a:lnTo>
                  <a:lnTo>
                    <a:pt x="1185" y="489"/>
                  </a:lnTo>
                  <a:lnTo>
                    <a:pt x="1161" y="497"/>
                  </a:lnTo>
                  <a:lnTo>
                    <a:pt x="1178" y="488"/>
                  </a:lnTo>
                  <a:lnTo>
                    <a:pt x="1154" y="504"/>
                  </a:lnTo>
                  <a:cubicBezTo>
                    <a:pt x="1129" y="521"/>
                    <a:pt x="1096" y="520"/>
                    <a:pt x="1071" y="502"/>
                  </a:cubicBezTo>
                  <a:lnTo>
                    <a:pt x="1039" y="478"/>
                  </a:lnTo>
                  <a:cubicBezTo>
                    <a:pt x="1037" y="476"/>
                    <a:pt x="1034" y="474"/>
                    <a:pt x="1032" y="471"/>
                  </a:cubicBezTo>
                  <a:lnTo>
                    <a:pt x="1008" y="447"/>
                  </a:lnTo>
                  <a:lnTo>
                    <a:pt x="1036" y="465"/>
                  </a:lnTo>
                  <a:lnTo>
                    <a:pt x="1012" y="457"/>
                  </a:lnTo>
                  <a:cubicBezTo>
                    <a:pt x="992" y="450"/>
                    <a:pt x="976" y="436"/>
                    <a:pt x="968" y="417"/>
                  </a:cubicBezTo>
                  <a:lnTo>
                    <a:pt x="944" y="361"/>
                  </a:lnTo>
                  <a:lnTo>
                    <a:pt x="1010" y="404"/>
                  </a:lnTo>
                  <a:lnTo>
                    <a:pt x="986" y="404"/>
                  </a:lnTo>
                  <a:cubicBezTo>
                    <a:pt x="975" y="404"/>
                    <a:pt x="964" y="402"/>
                    <a:pt x="954" y="397"/>
                  </a:cubicBezTo>
                  <a:lnTo>
                    <a:pt x="922" y="381"/>
                  </a:lnTo>
                  <a:lnTo>
                    <a:pt x="932" y="385"/>
                  </a:lnTo>
                  <a:lnTo>
                    <a:pt x="908" y="377"/>
                  </a:lnTo>
                  <a:cubicBezTo>
                    <a:pt x="894" y="372"/>
                    <a:pt x="882" y="363"/>
                    <a:pt x="873" y="352"/>
                  </a:cubicBezTo>
                  <a:lnTo>
                    <a:pt x="849" y="320"/>
                  </a:lnTo>
                  <a:lnTo>
                    <a:pt x="867" y="336"/>
                  </a:lnTo>
                  <a:lnTo>
                    <a:pt x="843" y="320"/>
                  </a:lnTo>
                  <a:cubicBezTo>
                    <a:pt x="836" y="316"/>
                    <a:pt x="830" y="310"/>
                    <a:pt x="825" y="304"/>
                  </a:cubicBezTo>
                  <a:lnTo>
                    <a:pt x="801" y="272"/>
                  </a:lnTo>
                  <a:lnTo>
                    <a:pt x="841" y="298"/>
                  </a:lnTo>
                  <a:lnTo>
                    <a:pt x="804" y="289"/>
                  </a:lnTo>
                  <a:lnTo>
                    <a:pt x="780" y="281"/>
                  </a:lnTo>
                  <a:lnTo>
                    <a:pt x="802" y="284"/>
                  </a:lnTo>
                  <a:lnTo>
                    <a:pt x="778" y="284"/>
                  </a:lnTo>
                  <a:cubicBezTo>
                    <a:pt x="764" y="284"/>
                    <a:pt x="750" y="280"/>
                    <a:pt x="739" y="272"/>
                  </a:cubicBezTo>
                  <a:lnTo>
                    <a:pt x="715" y="256"/>
                  </a:lnTo>
                  <a:lnTo>
                    <a:pt x="777" y="265"/>
                  </a:lnTo>
                  <a:lnTo>
                    <a:pt x="753" y="273"/>
                  </a:lnTo>
                  <a:cubicBezTo>
                    <a:pt x="735" y="279"/>
                    <a:pt x="715" y="277"/>
                    <a:pt x="698" y="269"/>
                  </a:cubicBezTo>
                  <a:lnTo>
                    <a:pt x="666" y="253"/>
                  </a:lnTo>
                  <a:cubicBezTo>
                    <a:pt x="654" y="247"/>
                    <a:pt x="644" y="237"/>
                    <a:pt x="637" y="226"/>
                  </a:cubicBezTo>
                  <a:lnTo>
                    <a:pt x="613" y="186"/>
                  </a:lnTo>
                  <a:lnTo>
                    <a:pt x="674" y="220"/>
                  </a:lnTo>
                  <a:lnTo>
                    <a:pt x="650" y="220"/>
                  </a:lnTo>
                  <a:lnTo>
                    <a:pt x="673" y="217"/>
                  </a:lnTo>
                  <a:lnTo>
                    <a:pt x="649" y="225"/>
                  </a:lnTo>
                  <a:lnTo>
                    <a:pt x="666" y="216"/>
                  </a:lnTo>
                  <a:lnTo>
                    <a:pt x="642" y="232"/>
                  </a:lnTo>
                  <a:lnTo>
                    <a:pt x="653" y="223"/>
                  </a:lnTo>
                  <a:lnTo>
                    <a:pt x="621" y="255"/>
                  </a:lnTo>
                  <a:cubicBezTo>
                    <a:pt x="593" y="283"/>
                    <a:pt x="548" y="283"/>
                    <a:pt x="520" y="255"/>
                  </a:cubicBezTo>
                  <a:lnTo>
                    <a:pt x="496" y="231"/>
                  </a:lnTo>
                  <a:lnTo>
                    <a:pt x="597" y="231"/>
                  </a:lnTo>
                  <a:lnTo>
                    <a:pt x="573" y="255"/>
                  </a:lnTo>
                  <a:cubicBezTo>
                    <a:pt x="570" y="259"/>
                    <a:pt x="566" y="262"/>
                    <a:pt x="562" y="264"/>
                  </a:cubicBezTo>
                  <a:lnTo>
                    <a:pt x="538" y="280"/>
                  </a:lnTo>
                  <a:cubicBezTo>
                    <a:pt x="521" y="292"/>
                    <a:pt x="500" y="295"/>
                    <a:pt x="480" y="290"/>
                  </a:cubicBezTo>
                  <a:cubicBezTo>
                    <a:pt x="460" y="285"/>
                    <a:pt x="443" y="271"/>
                    <a:pt x="434" y="253"/>
                  </a:cubicBezTo>
                  <a:lnTo>
                    <a:pt x="402" y="189"/>
                  </a:lnTo>
                  <a:lnTo>
                    <a:pt x="466" y="228"/>
                  </a:lnTo>
                  <a:lnTo>
                    <a:pt x="442" y="228"/>
                  </a:lnTo>
                  <a:lnTo>
                    <a:pt x="482" y="216"/>
                  </a:lnTo>
                  <a:lnTo>
                    <a:pt x="458" y="232"/>
                  </a:lnTo>
                  <a:lnTo>
                    <a:pt x="469" y="223"/>
                  </a:lnTo>
                  <a:lnTo>
                    <a:pt x="445" y="247"/>
                  </a:lnTo>
                  <a:cubicBezTo>
                    <a:pt x="426" y="267"/>
                    <a:pt x="398" y="273"/>
                    <a:pt x="372" y="265"/>
                  </a:cubicBezTo>
                  <a:lnTo>
                    <a:pt x="348" y="257"/>
                  </a:lnTo>
                  <a:lnTo>
                    <a:pt x="370" y="260"/>
                  </a:lnTo>
                  <a:lnTo>
                    <a:pt x="338" y="260"/>
                  </a:lnTo>
                  <a:lnTo>
                    <a:pt x="378" y="248"/>
                  </a:lnTo>
                  <a:lnTo>
                    <a:pt x="354" y="264"/>
                  </a:lnTo>
                  <a:cubicBezTo>
                    <a:pt x="349" y="268"/>
                    <a:pt x="343" y="271"/>
                    <a:pt x="337" y="273"/>
                  </a:cubicBezTo>
                  <a:lnTo>
                    <a:pt x="313" y="281"/>
                  </a:lnTo>
                  <a:cubicBezTo>
                    <a:pt x="284" y="291"/>
                    <a:pt x="251" y="280"/>
                    <a:pt x="233" y="256"/>
                  </a:cubicBezTo>
                  <a:lnTo>
                    <a:pt x="209" y="224"/>
                  </a:lnTo>
                  <a:lnTo>
                    <a:pt x="216" y="231"/>
                  </a:lnTo>
                  <a:lnTo>
                    <a:pt x="186" y="201"/>
                  </a:lnTo>
                  <a:lnTo>
                    <a:pt x="154" y="161"/>
                  </a:lnTo>
                  <a:lnTo>
                    <a:pt x="188" y="185"/>
                  </a:lnTo>
                  <a:lnTo>
                    <a:pt x="164" y="177"/>
                  </a:lnTo>
                  <a:cubicBezTo>
                    <a:pt x="153" y="173"/>
                    <a:pt x="143" y="167"/>
                    <a:pt x="136" y="159"/>
                  </a:cubicBezTo>
                  <a:lnTo>
                    <a:pt x="112" y="135"/>
                  </a:lnTo>
                  <a:lnTo>
                    <a:pt x="140" y="153"/>
                  </a:lnTo>
                  <a:lnTo>
                    <a:pt x="116" y="145"/>
                  </a:lnTo>
                  <a:lnTo>
                    <a:pt x="189" y="127"/>
                  </a:lnTo>
                  <a:lnTo>
                    <a:pt x="165" y="151"/>
                  </a:lnTo>
                  <a:lnTo>
                    <a:pt x="177" y="136"/>
                  </a:lnTo>
                  <a:lnTo>
                    <a:pt x="145" y="192"/>
                  </a:lnTo>
                  <a:cubicBezTo>
                    <a:pt x="125" y="227"/>
                    <a:pt x="81" y="239"/>
                    <a:pt x="47" y="219"/>
                  </a:cubicBezTo>
                  <a:cubicBezTo>
                    <a:pt x="12" y="199"/>
                    <a:pt x="0" y="155"/>
                    <a:pt x="20" y="121"/>
                  </a:cubicBezTo>
                  <a:close/>
                </a:path>
              </a:pathLst>
            </a:custGeom>
            <a:solidFill>
              <a:srgbClr val="00B050"/>
            </a:solidFill>
            <a:ln w="1" cap="flat">
              <a:solidFill>
                <a:srgbClr val="00B050"/>
              </a:solidFill>
              <a:prstDash val="solid"/>
              <a:bevel/>
              <a:headEnd/>
              <a:tailEnd/>
            </a:ln>
          </p:spPr>
          <p:txBody>
            <a:bodyPr vert="horz" wrap="square" lIns="91440" tIns="45720" rIns="91440" bIns="45720" numCol="1" anchor="t" anchorCtr="0" compatLnSpc="1">
              <a:prstTxWarp prst="textNoShape">
                <a:avLst/>
              </a:prstTxWarp>
            </a:bodyPr>
            <a:lstStyle/>
            <a:p>
              <a:endParaRPr lang="en-US"/>
            </a:p>
          </p:txBody>
        </p:sp>
        <p:sp>
          <p:nvSpPr>
            <p:cNvPr id="1827" name="Freeform 20"/>
            <p:cNvSpPr>
              <a:spLocks/>
            </p:cNvSpPr>
            <p:nvPr/>
          </p:nvSpPr>
          <p:spPr bwMode="auto">
            <a:xfrm>
              <a:off x="6072188" y="3692525"/>
              <a:ext cx="1008062" cy="168275"/>
            </a:xfrm>
            <a:custGeom>
              <a:avLst/>
              <a:gdLst>
                <a:gd name="T0" fmla="*/ 129 w 2647"/>
                <a:gd name="T1" fmla="*/ 313 h 442"/>
                <a:gd name="T2" fmla="*/ 180 w 2647"/>
                <a:gd name="T3" fmla="*/ 250 h 442"/>
                <a:gd name="T4" fmla="*/ 314 w 2647"/>
                <a:gd name="T5" fmla="*/ 335 h 442"/>
                <a:gd name="T6" fmla="*/ 365 w 2647"/>
                <a:gd name="T7" fmla="*/ 278 h 442"/>
                <a:gd name="T8" fmla="*/ 452 w 2647"/>
                <a:gd name="T9" fmla="*/ 214 h 442"/>
                <a:gd name="T10" fmla="*/ 573 w 2647"/>
                <a:gd name="T11" fmla="*/ 274 h 442"/>
                <a:gd name="T12" fmla="*/ 596 w 2647"/>
                <a:gd name="T13" fmla="*/ 279 h 442"/>
                <a:gd name="T14" fmla="*/ 739 w 2647"/>
                <a:gd name="T15" fmla="*/ 353 h 442"/>
                <a:gd name="T16" fmla="*/ 803 w 2647"/>
                <a:gd name="T17" fmla="*/ 275 h 442"/>
                <a:gd name="T18" fmla="*/ 853 w 2647"/>
                <a:gd name="T19" fmla="*/ 274 h 442"/>
                <a:gd name="T20" fmla="*/ 921 w 2647"/>
                <a:gd name="T21" fmla="*/ 274 h 442"/>
                <a:gd name="T22" fmla="*/ 1016 w 2647"/>
                <a:gd name="T23" fmla="*/ 238 h 442"/>
                <a:gd name="T24" fmla="*/ 1129 w 2647"/>
                <a:gd name="T25" fmla="*/ 213 h 442"/>
                <a:gd name="T26" fmla="*/ 1222 w 2647"/>
                <a:gd name="T27" fmla="*/ 190 h 442"/>
                <a:gd name="T28" fmla="*/ 1269 w 2647"/>
                <a:gd name="T29" fmla="*/ 163 h 442"/>
                <a:gd name="T30" fmla="*/ 1324 w 2647"/>
                <a:gd name="T31" fmla="*/ 155 h 442"/>
                <a:gd name="T32" fmla="*/ 1437 w 2647"/>
                <a:gd name="T33" fmla="*/ 165 h 442"/>
                <a:gd name="T34" fmla="*/ 1466 w 2647"/>
                <a:gd name="T35" fmla="*/ 241 h 442"/>
                <a:gd name="T36" fmla="*/ 1610 w 2647"/>
                <a:gd name="T37" fmla="*/ 191 h 442"/>
                <a:gd name="T38" fmla="*/ 1623 w 2647"/>
                <a:gd name="T39" fmla="*/ 121 h 442"/>
                <a:gd name="T40" fmla="*/ 1768 w 2647"/>
                <a:gd name="T41" fmla="*/ 194 h 442"/>
                <a:gd name="T42" fmla="*/ 1805 w 2647"/>
                <a:gd name="T43" fmla="*/ 122 h 442"/>
                <a:gd name="T44" fmla="*/ 1913 w 2647"/>
                <a:gd name="T45" fmla="*/ 87 h 442"/>
                <a:gd name="T46" fmla="*/ 2027 w 2647"/>
                <a:gd name="T47" fmla="*/ 146 h 442"/>
                <a:gd name="T48" fmla="*/ 2066 w 2647"/>
                <a:gd name="T49" fmla="*/ 165 h 442"/>
                <a:gd name="T50" fmla="*/ 2191 w 2647"/>
                <a:gd name="T51" fmla="*/ 127 h 442"/>
                <a:gd name="T52" fmla="*/ 2278 w 2647"/>
                <a:gd name="T53" fmla="*/ 71 h 442"/>
                <a:gd name="T54" fmla="*/ 2310 w 2647"/>
                <a:gd name="T55" fmla="*/ 5 h 442"/>
                <a:gd name="T56" fmla="*/ 2426 w 2647"/>
                <a:gd name="T57" fmla="*/ 58 h 442"/>
                <a:gd name="T58" fmla="*/ 2478 w 2647"/>
                <a:gd name="T59" fmla="*/ 53 h 442"/>
                <a:gd name="T60" fmla="*/ 2554 w 2647"/>
                <a:gd name="T61" fmla="*/ 57 h 442"/>
                <a:gd name="T62" fmla="*/ 2594 w 2647"/>
                <a:gd name="T63" fmla="*/ 127 h 442"/>
                <a:gd name="T64" fmla="*/ 2503 w 2647"/>
                <a:gd name="T65" fmla="*/ 139 h 442"/>
                <a:gd name="T66" fmla="*/ 2446 w 2647"/>
                <a:gd name="T67" fmla="*/ 144 h 442"/>
                <a:gd name="T68" fmla="*/ 2333 w 2647"/>
                <a:gd name="T69" fmla="*/ 99 h 442"/>
                <a:gd name="T70" fmla="*/ 2283 w 2647"/>
                <a:gd name="T71" fmla="*/ 89 h 442"/>
                <a:gd name="T72" fmla="*/ 2193 w 2647"/>
                <a:gd name="T73" fmla="*/ 154 h 442"/>
                <a:gd name="T74" fmla="*/ 2137 w 2647"/>
                <a:gd name="T75" fmla="*/ 185 h 442"/>
                <a:gd name="T76" fmla="*/ 1997 w 2647"/>
                <a:gd name="T77" fmla="*/ 221 h 442"/>
                <a:gd name="T78" fmla="*/ 1912 w 2647"/>
                <a:gd name="T79" fmla="*/ 161 h 442"/>
                <a:gd name="T80" fmla="*/ 1816 w 2647"/>
                <a:gd name="T81" fmla="*/ 167 h 442"/>
                <a:gd name="T82" fmla="*/ 1746 w 2647"/>
                <a:gd name="T83" fmla="*/ 262 h 442"/>
                <a:gd name="T84" fmla="*/ 1660 w 2647"/>
                <a:gd name="T85" fmla="*/ 206 h 442"/>
                <a:gd name="T86" fmla="*/ 1635 w 2647"/>
                <a:gd name="T87" fmla="*/ 139 h 442"/>
                <a:gd name="T88" fmla="*/ 1519 w 2647"/>
                <a:gd name="T89" fmla="*/ 239 h 442"/>
                <a:gd name="T90" fmla="*/ 1480 w 2647"/>
                <a:gd name="T91" fmla="*/ 210 h 442"/>
                <a:gd name="T92" fmla="*/ 1339 w 2647"/>
                <a:gd name="T93" fmla="*/ 202 h 442"/>
                <a:gd name="T94" fmla="*/ 1317 w 2647"/>
                <a:gd name="T95" fmla="*/ 237 h 442"/>
                <a:gd name="T96" fmla="*/ 1238 w 2647"/>
                <a:gd name="T97" fmla="*/ 267 h 442"/>
                <a:gd name="T98" fmla="*/ 1195 w 2647"/>
                <a:gd name="T99" fmla="*/ 249 h 442"/>
                <a:gd name="T100" fmla="*/ 1049 w 2647"/>
                <a:gd name="T101" fmla="*/ 269 h 442"/>
                <a:gd name="T102" fmla="*/ 1013 w 2647"/>
                <a:gd name="T103" fmla="*/ 306 h 442"/>
                <a:gd name="T104" fmla="*/ 934 w 2647"/>
                <a:gd name="T105" fmla="*/ 306 h 442"/>
                <a:gd name="T106" fmla="*/ 822 w 2647"/>
                <a:gd name="T107" fmla="*/ 326 h 442"/>
                <a:gd name="T108" fmla="*/ 783 w 2647"/>
                <a:gd name="T109" fmla="*/ 329 h 442"/>
                <a:gd name="T110" fmla="*/ 703 w 2647"/>
                <a:gd name="T111" fmla="*/ 356 h 442"/>
                <a:gd name="T112" fmla="*/ 639 w 2647"/>
                <a:gd name="T113" fmla="*/ 324 h 442"/>
                <a:gd name="T114" fmla="*/ 493 w 2647"/>
                <a:gd name="T115" fmla="*/ 285 h 442"/>
                <a:gd name="T116" fmla="*/ 463 w 2647"/>
                <a:gd name="T117" fmla="*/ 309 h 442"/>
                <a:gd name="T118" fmla="*/ 392 w 2647"/>
                <a:gd name="T119" fmla="*/ 394 h 442"/>
                <a:gd name="T120" fmla="*/ 235 w 2647"/>
                <a:gd name="T121" fmla="*/ 351 h 442"/>
                <a:gd name="T122" fmla="*/ 214 w 2647"/>
                <a:gd name="T123" fmla="*/ 332 h 442"/>
                <a:gd name="T124" fmla="*/ 61 w 2647"/>
                <a:gd name="T125" fmla="*/ 354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647" h="442">
                  <a:moveTo>
                    <a:pt x="61" y="302"/>
                  </a:moveTo>
                  <a:lnTo>
                    <a:pt x="73" y="310"/>
                  </a:lnTo>
                  <a:lnTo>
                    <a:pt x="19" y="328"/>
                  </a:lnTo>
                  <a:lnTo>
                    <a:pt x="31" y="292"/>
                  </a:lnTo>
                  <a:lnTo>
                    <a:pt x="42" y="236"/>
                  </a:lnTo>
                  <a:cubicBezTo>
                    <a:pt x="46" y="219"/>
                    <a:pt x="61" y="207"/>
                    <a:pt x="79" y="207"/>
                  </a:cubicBezTo>
                  <a:cubicBezTo>
                    <a:pt x="96" y="208"/>
                    <a:pt x="111" y="221"/>
                    <a:pt x="113" y="239"/>
                  </a:cubicBezTo>
                  <a:lnTo>
                    <a:pt x="125" y="327"/>
                  </a:lnTo>
                  <a:lnTo>
                    <a:pt x="118" y="309"/>
                  </a:lnTo>
                  <a:lnTo>
                    <a:pt x="134" y="329"/>
                  </a:lnTo>
                  <a:lnTo>
                    <a:pt x="94" y="317"/>
                  </a:lnTo>
                  <a:lnTo>
                    <a:pt x="106" y="313"/>
                  </a:lnTo>
                  <a:cubicBezTo>
                    <a:pt x="113" y="311"/>
                    <a:pt x="121" y="311"/>
                    <a:pt x="129" y="313"/>
                  </a:cubicBezTo>
                  <a:lnTo>
                    <a:pt x="141" y="317"/>
                  </a:lnTo>
                  <a:lnTo>
                    <a:pt x="153" y="321"/>
                  </a:lnTo>
                  <a:lnTo>
                    <a:pt x="130" y="321"/>
                  </a:lnTo>
                  <a:lnTo>
                    <a:pt x="142" y="317"/>
                  </a:lnTo>
                  <a:cubicBezTo>
                    <a:pt x="146" y="316"/>
                    <a:pt x="150" y="315"/>
                    <a:pt x="153" y="315"/>
                  </a:cubicBezTo>
                  <a:lnTo>
                    <a:pt x="169" y="315"/>
                  </a:lnTo>
                  <a:lnTo>
                    <a:pt x="135" y="340"/>
                  </a:lnTo>
                  <a:lnTo>
                    <a:pt x="147" y="304"/>
                  </a:lnTo>
                  <a:cubicBezTo>
                    <a:pt x="148" y="302"/>
                    <a:pt x="149" y="301"/>
                    <a:pt x="149" y="299"/>
                  </a:cubicBezTo>
                  <a:lnTo>
                    <a:pt x="161" y="275"/>
                  </a:lnTo>
                  <a:cubicBezTo>
                    <a:pt x="162" y="273"/>
                    <a:pt x="163" y="272"/>
                    <a:pt x="165" y="270"/>
                  </a:cubicBezTo>
                  <a:lnTo>
                    <a:pt x="177" y="254"/>
                  </a:lnTo>
                  <a:cubicBezTo>
                    <a:pt x="178" y="253"/>
                    <a:pt x="179" y="251"/>
                    <a:pt x="180" y="250"/>
                  </a:cubicBezTo>
                  <a:lnTo>
                    <a:pt x="192" y="238"/>
                  </a:lnTo>
                  <a:cubicBezTo>
                    <a:pt x="201" y="229"/>
                    <a:pt x="214" y="225"/>
                    <a:pt x="226" y="229"/>
                  </a:cubicBezTo>
                  <a:lnTo>
                    <a:pt x="242" y="233"/>
                  </a:lnTo>
                  <a:cubicBezTo>
                    <a:pt x="252" y="235"/>
                    <a:pt x="261" y="242"/>
                    <a:pt x="266" y="251"/>
                  </a:cubicBezTo>
                  <a:lnTo>
                    <a:pt x="278" y="275"/>
                  </a:lnTo>
                  <a:lnTo>
                    <a:pt x="271" y="266"/>
                  </a:lnTo>
                  <a:lnTo>
                    <a:pt x="283" y="278"/>
                  </a:lnTo>
                  <a:cubicBezTo>
                    <a:pt x="287" y="282"/>
                    <a:pt x="290" y="287"/>
                    <a:pt x="292" y="292"/>
                  </a:cubicBezTo>
                  <a:lnTo>
                    <a:pt x="304" y="328"/>
                  </a:lnTo>
                  <a:lnTo>
                    <a:pt x="300" y="321"/>
                  </a:lnTo>
                  <a:lnTo>
                    <a:pt x="312" y="341"/>
                  </a:lnTo>
                  <a:lnTo>
                    <a:pt x="298" y="327"/>
                  </a:lnTo>
                  <a:lnTo>
                    <a:pt x="314" y="335"/>
                  </a:lnTo>
                  <a:cubicBezTo>
                    <a:pt x="321" y="339"/>
                    <a:pt x="327" y="345"/>
                    <a:pt x="331" y="353"/>
                  </a:cubicBezTo>
                  <a:lnTo>
                    <a:pt x="343" y="381"/>
                  </a:lnTo>
                  <a:lnTo>
                    <a:pt x="321" y="361"/>
                  </a:lnTo>
                  <a:lnTo>
                    <a:pt x="333" y="365"/>
                  </a:lnTo>
                  <a:lnTo>
                    <a:pt x="345" y="369"/>
                  </a:lnTo>
                  <a:lnTo>
                    <a:pt x="308" y="378"/>
                  </a:lnTo>
                  <a:lnTo>
                    <a:pt x="320" y="366"/>
                  </a:lnTo>
                  <a:lnTo>
                    <a:pt x="336" y="350"/>
                  </a:lnTo>
                  <a:lnTo>
                    <a:pt x="331" y="357"/>
                  </a:lnTo>
                  <a:lnTo>
                    <a:pt x="343" y="337"/>
                  </a:lnTo>
                  <a:lnTo>
                    <a:pt x="339" y="347"/>
                  </a:lnTo>
                  <a:lnTo>
                    <a:pt x="351" y="299"/>
                  </a:lnTo>
                  <a:cubicBezTo>
                    <a:pt x="353" y="290"/>
                    <a:pt x="358" y="282"/>
                    <a:pt x="365" y="278"/>
                  </a:cubicBezTo>
                  <a:lnTo>
                    <a:pt x="377" y="270"/>
                  </a:lnTo>
                  <a:cubicBezTo>
                    <a:pt x="390" y="261"/>
                    <a:pt x="405" y="261"/>
                    <a:pt x="417" y="270"/>
                  </a:cubicBezTo>
                  <a:lnTo>
                    <a:pt x="429" y="278"/>
                  </a:lnTo>
                  <a:cubicBezTo>
                    <a:pt x="433" y="280"/>
                    <a:pt x="437" y="284"/>
                    <a:pt x="439" y="287"/>
                  </a:cubicBezTo>
                  <a:lnTo>
                    <a:pt x="455" y="311"/>
                  </a:lnTo>
                  <a:lnTo>
                    <a:pt x="391" y="323"/>
                  </a:lnTo>
                  <a:lnTo>
                    <a:pt x="403" y="275"/>
                  </a:lnTo>
                  <a:cubicBezTo>
                    <a:pt x="404" y="268"/>
                    <a:pt x="407" y="263"/>
                    <a:pt x="412" y="258"/>
                  </a:cubicBezTo>
                  <a:lnTo>
                    <a:pt x="424" y="246"/>
                  </a:lnTo>
                  <a:lnTo>
                    <a:pt x="421" y="250"/>
                  </a:lnTo>
                  <a:lnTo>
                    <a:pt x="433" y="234"/>
                  </a:lnTo>
                  <a:cubicBezTo>
                    <a:pt x="434" y="233"/>
                    <a:pt x="435" y="231"/>
                    <a:pt x="436" y="230"/>
                  </a:cubicBezTo>
                  <a:lnTo>
                    <a:pt x="452" y="214"/>
                  </a:lnTo>
                  <a:cubicBezTo>
                    <a:pt x="460" y="206"/>
                    <a:pt x="471" y="202"/>
                    <a:pt x="482" y="204"/>
                  </a:cubicBezTo>
                  <a:cubicBezTo>
                    <a:pt x="493" y="205"/>
                    <a:pt x="503" y="211"/>
                    <a:pt x="508" y="221"/>
                  </a:cubicBezTo>
                  <a:lnTo>
                    <a:pt x="520" y="241"/>
                  </a:lnTo>
                  <a:lnTo>
                    <a:pt x="515" y="234"/>
                  </a:lnTo>
                  <a:lnTo>
                    <a:pt x="527" y="246"/>
                  </a:lnTo>
                  <a:lnTo>
                    <a:pt x="473" y="250"/>
                  </a:lnTo>
                  <a:lnTo>
                    <a:pt x="485" y="234"/>
                  </a:lnTo>
                  <a:cubicBezTo>
                    <a:pt x="496" y="219"/>
                    <a:pt x="518" y="215"/>
                    <a:pt x="533" y="226"/>
                  </a:cubicBezTo>
                  <a:lnTo>
                    <a:pt x="545" y="234"/>
                  </a:lnTo>
                  <a:cubicBezTo>
                    <a:pt x="551" y="237"/>
                    <a:pt x="555" y="242"/>
                    <a:pt x="558" y="247"/>
                  </a:cubicBezTo>
                  <a:lnTo>
                    <a:pt x="574" y="279"/>
                  </a:lnTo>
                  <a:lnTo>
                    <a:pt x="561" y="266"/>
                  </a:lnTo>
                  <a:lnTo>
                    <a:pt x="573" y="274"/>
                  </a:lnTo>
                  <a:lnTo>
                    <a:pt x="533" y="274"/>
                  </a:lnTo>
                  <a:lnTo>
                    <a:pt x="545" y="266"/>
                  </a:lnTo>
                  <a:lnTo>
                    <a:pt x="557" y="258"/>
                  </a:lnTo>
                  <a:cubicBezTo>
                    <a:pt x="568" y="251"/>
                    <a:pt x="580" y="250"/>
                    <a:pt x="592" y="254"/>
                  </a:cubicBezTo>
                  <a:cubicBezTo>
                    <a:pt x="603" y="259"/>
                    <a:pt x="611" y="269"/>
                    <a:pt x="613" y="281"/>
                  </a:cubicBezTo>
                  <a:lnTo>
                    <a:pt x="625" y="349"/>
                  </a:lnTo>
                  <a:lnTo>
                    <a:pt x="556" y="343"/>
                  </a:lnTo>
                  <a:lnTo>
                    <a:pt x="572" y="299"/>
                  </a:lnTo>
                  <a:cubicBezTo>
                    <a:pt x="576" y="288"/>
                    <a:pt x="586" y="279"/>
                    <a:pt x="598" y="276"/>
                  </a:cubicBezTo>
                  <a:cubicBezTo>
                    <a:pt x="610" y="274"/>
                    <a:pt x="622" y="277"/>
                    <a:pt x="631" y="286"/>
                  </a:cubicBezTo>
                  <a:lnTo>
                    <a:pt x="643" y="298"/>
                  </a:lnTo>
                  <a:lnTo>
                    <a:pt x="584" y="311"/>
                  </a:lnTo>
                  <a:lnTo>
                    <a:pt x="596" y="279"/>
                  </a:lnTo>
                  <a:cubicBezTo>
                    <a:pt x="601" y="265"/>
                    <a:pt x="614" y="256"/>
                    <a:pt x="629" y="255"/>
                  </a:cubicBezTo>
                  <a:cubicBezTo>
                    <a:pt x="643" y="255"/>
                    <a:pt x="657" y="264"/>
                    <a:pt x="663" y="277"/>
                  </a:cubicBezTo>
                  <a:lnTo>
                    <a:pt x="675" y="305"/>
                  </a:lnTo>
                  <a:lnTo>
                    <a:pt x="667" y="294"/>
                  </a:lnTo>
                  <a:lnTo>
                    <a:pt x="679" y="306"/>
                  </a:lnTo>
                  <a:lnTo>
                    <a:pt x="675" y="303"/>
                  </a:lnTo>
                  <a:lnTo>
                    <a:pt x="691" y="315"/>
                  </a:lnTo>
                  <a:lnTo>
                    <a:pt x="636" y="331"/>
                  </a:lnTo>
                  <a:lnTo>
                    <a:pt x="648" y="299"/>
                  </a:lnTo>
                  <a:cubicBezTo>
                    <a:pt x="653" y="285"/>
                    <a:pt x="666" y="276"/>
                    <a:pt x="681" y="275"/>
                  </a:cubicBezTo>
                  <a:cubicBezTo>
                    <a:pt x="695" y="275"/>
                    <a:pt x="709" y="284"/>
                    <a:pt x="715" y="297"/>
                  </a:cubicBezTo>
                  <a:lnTo>
                    <a:pt x="727" y="325"/>
                  </a:lnTo>
                  <a:lnTo>
                    <a:pt x="739" y="353"/>
                  </a:lnTo>
                  <a:lnTo>
                    <a:pt x="672" y="353"/>
                  </a:lnTo>
                  <a:lnTo>
                    <a:pt x="684" y="325"/>
                  </a:lnTo>
                  <a:lnTo>
                    <a:pt x="700" y="286"/>
                  </a:lnTo>
                  <a:cubicBezTo>
                    <a:pt x="704" y="276"/>
                    <a:pt x="712" y="268"/>
                    <a:pt x="723" y="265"/>
                  </a:cubicBezTo>
                  <a:cubicBezTo>
                    <a:pt x="733" y="262"/>
                    <a:pt x="744" y="263"/>
                    <a:pt x="753" y="270"/>
                  </a:cubicBezTo>
                  <a:lnTo>
                    <a:pt x="765" y="278"/>
                  </a:lnTo>
                  <a:lnTo>
                    <a:pt x="734" y="273"/>
                  </a:lnTo>
                  <a:lnTo>
                    <a:pt x="746" y="269"/>
                  </a:lnTo>
                  <a:lnTo>
                    <a:pt x="732" y="278"/>
                  </a:lnTo>
                  <a:lnTo>
                    <a:pt x="744" y="266"/>
                  </a:lnTo>
                  <a:cubicBezTo>
                    <a:pt x="758" y="252"/>
                    <a:pt x="781" y="252"/>
                    <a:pt x="795" y="266"/>
                  </a:cubicBezTo>
                  <a:lnTo>
                    <a:pt x="807" y="278"/>
                  </a:lnTo>
                  <a:lnTo>
                    <a:pt x="803" y="275"/>
                  </a:lnTo>
                  <a:lnTo>
                    <a:pt x="819" y="287"/>
                  </a:lnTo>
                  <a:lnTo>
                    <a:pt x="767" y="297"/>
                  </a:lnTo>
                  <a:lnTo>
                    <a:pt x="779" y="277"/>
                  </a:lnTo>
                  <a:cubicBezTo>
                    <a:pt x="783" y="270"/>
                    <a:pt x="790" y="264"/>
                    <a:pt x="798" y="261"/>
                  </a:cubicBezTo>
                  <a:lnTo>
                    <a:pt x="810" y="257"/>
                  </a:lnTo>
                  <a:cubicBezTo>
                    <a:pt x="814" y="256"/>
                    <a:pt x="818" y="255"/>
                    <a:pt x="821" y="255"/>
                  </a:cubicBezTo>
                  <a:lnTo>
                    <a:pt x="833" y="255"/>
                  </a:lnTo>
                  <a:cubicBezTo>
                    <a:pt x="837" y="255"/>
                    <a:pt x="841" y="256"/>
                    <a:pt x="845" y="257"/>
                  </a:cubicBezTo>
                  <a:lnTo>
                    <a:pt x="857" y="261"/>
                  </a:lnTo>
                  <a:cubicBezTo>
                    <a:pt x="862" y="263"/>
                    <a:pt x="867" y="266"/>
                    <a:pt x="871" y="270"/>
                  </a:cubicBezTo>
                  <a:lnTo>
                    <a:pt x="887" y="286"/>
                  </a:lnTo>
                  <a:lnTo>
                    <a:pt x="841" y="282"/>
                  </a:lnTo>
                  <a:lnTo>
                    <a:pt x="853" y="274"/>
                  </a:lnTo>
                  <a:lnTo>
                    <a:pt x="845" y="282"/>
                  </a:lnTo>
                  <a:lnTo>
                    <a:pt x="857" y="266"/>
                  </a:lnTo>
                  <a:cubicBezTo>
                    <a:pt x="863" y="257"/>
                    <a:pt x="874" y="251"/>
                    <a:pt x="885" y="251"/>
                  </a:cubicBezTo>
                  <a:lnTo>
                    <a:pt x="897" y="251"/>
                  </a:lnTo>
                  <a:lnTo>
                    <a:pt x="872" y="262"/>
                  </a:lnTo>
                  <a:lnTo>
                    <a:pt x="884" y="250"/>
                  </a:lnTo>
                  <a:cubicBezTo>
                    <a:pt x="889" y="245"/>
                    <a:pt x="894" y="242"/>
                    <a:pt x="901" y="241"/>
                  </a:cubicBezTo>
                  <a:lnTo>
                    <a:pt x="917" y="237"/>
                  </a:lnTo>
                  <a:cubicBezTo>
                    <a:pt x="923" y="235"/>
                    <a:pt x="930" y="235"/>
                    <a:pt x="937" y="237"/>
                  </a:cubicBezTo>
                  <a:lnTo>
                    <a:pt x="949" y="241"/>
                  </a:lnTo>
                  <a:cubicBezTo>
                    <a:pt x="957" y="244"/>
                    <a:pt x="964" y="250"/>
                    <a:pt x="968" y="257"/>
                  </a:cubicBezTo>
                  <a:lnTo>
                    <a:pt x="980" y="277"/>
                  </a:lnTo>
                  <a:lnTo>
                    <a:pt x="921" y="274"/>
                  </a:lnTo>
                  <a:lnTo>
                    <a:pt x="933" y="258"/>
                  </a:lnTo>
                  <a:cubicBezTo>
                    <a:pt x="943" y="244"/>
                    <a:pt x="962" y="239"/>
                    <a:pt x="978" y="247"/>
                  </a:cubicBezTo>
                  <a:lnTo>
                    <a:pt x="994" y="255"/>
                  </a:lnTo>
                  <a:lnTo>
                    <a:pt x="952" y="262"/>
                  </a:lnTo>
                  <a:lnTo>
                    <a:pt x="964" y="250"/>
                  </a:lnTo>
                  <a:cubicBezTo>
                    <a:pt x="968" y="246"/>
                    <a:pt x="973" y="243"/>
                    <a:pt x="978" y="241"/>
                  </a:cubicBezTo>
                  <a:lnTo>
                    <a:pt x="990" y="237"/>
                  </a:lnTo>
                  <a:cubicBezTo>
                    <a:pt x="1001" y="234"/>
                    <a:pt x="1012" y="235"/>
                    <a:pt x="1021" y="242"/>
                  </a:cubicBezTo>
                  <a:lnTo>
                    <a:pt x="1033" y="250"/>
                  </a:lnTo>
                  <a:lnTo>
                    <a:pt x="1013" y="243"/>
                  </a:lnTo>
                  <a:lnTo>
                    <a:pt x="1025" y="243"/>
                  </a:lnTo>
                  <a:lnTo>
                    <a:pt x="1000" y="254"/>
                  </a:lnTo>
                  <a:lnTo>
                    <a:pt x="1016" y="238"/>
                  </a:lnTo>
                  <a:cubicBezTo>
                    <a:pt x="1026" y="228"/>
                    <a:pt x="1040" y="225"/>
                    <a:pt x="1053" y="229"/>
                  </a:cubicBezTo>
                  <a:lnTo>
                    <a:pt x="1065" y="233"/>
                  </a:lnTo>
                  <a:lnTo>
                    <a:pt x="1021" y="251"/>
                  </a:lnTo>
                  <a:lnTo>
                    <a:pt x="1033" y="227"/>
                  </a:lnTo>
                  <a:cubicBezTo>
                    <a:pt x="1041" y="211"/>
                    <a:pt x="1060" y="204"/>
                    <a:pt x="1077" y="209"/>
                  </a:cubicBezTo>
                  <a:lnTo>
                    <a:pt x="1089" y="213"/>
                  </a:lnTo>
                  <a:cubicBezTo>
                    <a:pt x="1096" y="216"/>
                    <a:pt x="1102" y="220"/>
                    <a:pt x="1106" y="226"/>
                  </a:cubicBezTo>
                  <a:lnTo>
                    <a:pt x="1118" y="242"/>
                  </a:lnTo>
                  <a:lnTo>
                    <a:pt x="1068" y="235"/>
                  </a:lnTo>
                  <a:lnTo>
                    <a:pt x="1084" y="223"/>
                  </a:lnTo>
                  <a:cubicBezTo>
                    <a:pt x="1087" y="220"/>
                    <a:pt x="1090" y="219"/>
                    <a:pt x="1094" y="217"/>
                  </a:cubicBezTo>
                  <a:lnTo>
                    <a:pt x="1106" y="213"/>
                  </a:lnTo>
                  <a:cubicBezTo>
                    <a:pt x="1113" y="211"/>
                    <a:pt x="1121" y="211"/>
                    <a:pt x="1129" y="213"/>
                  </a:cubicBezTo>
                  <a:lnTo>
                    <a:pt x="1141" y="217"/>
                  </a:lnTo>
                  <a:lnTo>
                    <a:pt x="1118" y="217"/>
                  </a:lnTo>
                  <a:lnTo>
                    <a:pt x="1130" y="213"/>
                  </a:lnTo>
                  <a:lnTo>
                    <a:pt x="1121" y="218"/>
                  </a:lnTo>
                  <a:lnTo>
                    <a:pt x="1133" y="210"/>
                  </a:lnTo>
                  <a:lnTo>
                    <a:pt x="1128" y="214"/>
                  </a:lnTo>
                  <a:lnTo>
                    <a:pt x="1144" y="198"/>
                  </a:lnTo>
                  <a:cubicBezTo>
                    <a:pt x="1156" y="186"/>
                    <a:pt x="1175" y="184"/>
                    <a:pt x="1189" y="194"/>
                  </a:cubicBezTo>
                  <a:lnTo>
                    <a:pt x="1201" y="202"/>
                  </a:lnTo>
                  <a:lnTo>
                    <a:pt x="1151" y="213"/>
                  </a:lnTo>
                  <a:lnTo>
                    <a:pt x="1163" y="193"/>
                  </a:lnTo>
                  <a:cubicBezTo>
                    <a:pt x="1169" y="183"/>
                    <a:pt x="1180" y="176"/>
                    <a:pt x="1192" y="176"/>
                  </a:cubicBezTo>
                  <a:cubicBezTo>
                    <a:pt x="1204" y="175"/>
                    <a:pt x="1215" y="180"/>
                    <a:pt x="1222" y="190"/>
                  </a:cubicBezTo>
                  <a:lnTo>
                    <a:pt x="1234" y="206"/>
                  </a:lnTo>
                  <a:lnTo>
                    <a:pt x="1180" y="202"/>
                  </a:lnTo>
                  <a:lnTo>
                    <a:pt x="1192" y="190"/>
                  </a:lnTo>
                  <a:cubicBezTo>
                    <a:pt x="1206" y="176"/>
                    <a:pt x="1229" y="176"/>
                    <a:pt x="1243" y="190"/>
                  </a:cubicBezTo>
                  <a:lnTo>
                    <a:pt x="1259" y="206"/>
                  </a:lnTo>
                  <a:lnTo>
                    <a:pt x="1203" y="213"/>
                  </a:lnTo>
                  <a:lnTo>
                    <a:pt x="1215" y="193"/>
                  </a:lnTo>
                  <a:cubicBezTo>
                    <a:pt x="1222" y="181"/>
                    <a:pt x="1234" y="175"/>
                    <a:pt x="1248" y="176"/>
                  </a:cubicBezTo>
                  <a:cubicBezTo>
                    <a:pt x="1261" y="176"/>
                    <a:pt x="1273" y="185"/>
                    <a:pt x="1279" y="197"/>
                  </a:cubicBezTo>
                  <a:lnTo>
                    <a:pt x="1291" y="225"/>
                  </a:lnTo>
                  <a:lnTo>
                    <a:pt x="1223" y="229"/>
                  </a:lnTo>
                  <a:lnTo>
                    <a:pt x="1235" y="189"/>
                  </a:lnTo>
                  <a:cubicBezTo>
                    <a:pt x="1239" y="174"/>
                    <a:pt x="1253" y="164"/>
                    <a:pt x="1269" y="163"/>
                  </a:cubicBezTo>
                  <a:cubicBezTo>
                    <a:pt x="1285" y="163"/>
                    <a:pt x="1299" y="173"/>
                    <a:pt x="1304" y="188"/>
                  </a:cubicBezTo>
                  <a:lnTo>
                    <a:pt x="1316" y="224"/>
                  </a:lnTo>
                  <a:lnTo>
                    <a:pt x="1250" y="218"/>
                  </a:lnTo>
                  <a:lnTo>
                    <a:pt x="1266" y="190"/>
                  </a:lnTo>
                  <a:cubicBezTo>
                    <a:pt x="1269" y="185"/>
                    <a:pt x="1273" y="181"/>
                    <a:pt x="1277" y="178"/>
                  </a:cubicBezTo>
                  <a:lnTo>
                    <a:pt x="1289" y="170"/>
                  </a:lnTo>
                  <a:cubicBezTo>
                    <a:pt x="1304" y="160"/>
                    <a:pt x="1323" y="162"/>
                    <a:pt x="1335" y="174"/>
                  </a:cubicBezTo>
                  <a:lnTo>
                    <a:pt x="1347" y="186"/>
                  </a:lnTo>
                  <a:lnTo>
                    <a:pt x="1288" y="199"/>
                  </a:lnTo>
                  <a:lnTo>
                    <a:pt x="1300" y="167"/>
                  </a:lnTo>
                  <a:cubicBezTo>
                    <a:pt x="1307" y="149"/>
                    <a:pt x="1326" y="139"/>
                    <a:pt x="1345" y="145"/>
                  </a:cubicBezTo>
                  <a:lnTo>
                    <a:pt x="1357" y="149"/>
                  </a:lnTo>
                  <a:lnTo>
                    <a:pt x="1324" y="155"/>
                  </a:lnTo>
                  <a:lnTo>
                    <a:pt x="1340" y="143"/>
                  </a:lnTo>
                  <a:cubicBezTo>
                    <a:pt x="1348" y="137"/>
                    <a:pt x="1358" y="134"/>
                    <a:pt x="1368" y="136"/>
                  </a:cubicBezTo>
                  <a:cubicBezTo>
                    <a:pt x="1378" y="138"/>
                    <a:pt x="1387" y="144"/>
                    <a:pt x="1392" y="153"/>
                  </a:cubicBezTo>
                  <a:lnTo>
                    <a:pt x="1404" y="173"/>
                  </a:lnTo>
                  <a:cubicBezTo>
                    <a:pt x="1406" y="176"/>
                    <a:pt x="1407" y="178"/>
                    <a:pt x="1408" y="181"/>
                  </a:cubicBezTo>
                  <a:lnTo>
                    <a:pt x="1420" y="221"/>
                  </a:lnTo>
                  <a:lnTo>
                    <a:pt x="1360" y="206"/>
                  </a:lnTo>
                  <a:lnTo>
                    <a:pt x="1372" y="194"/>
                  </a:lnTo>
                  <a:cubicBezTo>
                    <a:pt x="1379" y="187"/>
                    <a:pt x="1388" y="183"/>
                    <a:pt x="1397" y="183"/>
                  </a:cubicBezTo>
                  <a:lnTo>
                    <a:pt x="1413" y="183"/>
                  </a:lnTo>
                  <a:lnTo>
                    <a:pt x="1383" y="201"/>
                  </a:lnTo>
                  <a:lnTo>
                    <a:pt x="1395" y="181"/>
                  </a:lnTo>
                  <a:cubicBezTo>
                    <a:pt x="1403" y="166"/>
                    <a:pt x="1421" y="160"/>
                    <a:pt x="1437" y="165"/>
                  </a:cubicBezTo>
                  <a:lnTo>
                    <a:pt x="1449" y="169"/>
                  </a:lnTo>
                  <a:lnTo>
                    <a:pt x="1412" y="178"/>
                  </a:lnTo>
                  <a:lnTo>
                    <a:pt x="1424" y="166"/>
                  </a:lnTo>
                  <a:lnTo>
                    <a:pt x="1419" y="173"/>
                  </a:lnTo>
                  <a:lnTo>
                    <a:pt x="1431" y="153"/>
                  </a:lnTo>
                  <a:cubicBezTo>
                    <a:pt x="1438" y="141"/>
                    <a:pt x="1451" y="134"/>
                    <a:pt x="1465" y="136"/>
                  </a:cubicBezTo>
                  <a:cubicBezTo>
                    <a:pt x="1479" y="137"/>
                    <a:pt x="1491" y="147"/>
                    <a:pt x="1496" y="160"/>
                  </a:cubicBezTo>
                  <a:lnTo>
                    <a:pt x="1512" y="208"/>
                  </a:lnTo>
                  <a:lnTo>
                    <a:pt x="1503" y="194"/>
                  </a:lnTo>
                  <a:lnTo>
                    <a:pt x="1515" y="206"/>
                  </a:lnTo>
                  <a:cubicBezTo>
                    <a:pt x="1516" y="207"/>
                    <a:pt x="1517" y="209"/>
                    <a:pt x="1518" y="210"/>
                  </a:cubicBezTo>
                  <a:lnTo>
                    <a:pt x="1530" y="226"/>
                  </a:lnTo>
                  <a:lnTo>
                    <a:pt x="1466" y="241"/>
                  </a:lnTo>
                  <a:lnTo>
                    <a:pt x="1478" y="177"/>
                  </a:lnTo>
                  <a:cubicBezTo>
                    <a:pt x="1481" y="162"/>
                    <a:pt x="1492" y="151"/>
                    <a:pt x="1507" y="148"/>
                  </a:cubicBezTo>
                  <a:cubicBezTo>
                    <a:pt x="1522" y="145"/>
                    <a:pt x="1537" y="152"/>
                    <a:pt x="1544" y="165"/>
                  </a:cubicBezTo>
                  <a:lnTo>
                    <a:pt x="1556" y="185"/>
                  </a:lnTo>
                  <a:lnTo>
                    <a:pt x="1504" y="175"/>
                  </a:lnTo>
                  <a:lnTo>
                    <a:pt x="1520" y="163"/>
                  </a:lnTo>
                  <a:lnTo>
                    <a:pt x="1507" y="183"/>
                  </a:lnTo>
                  <a:lnTo>
                    <a:pt x="1519" y="135"/>
                  </a:lnTo>
                  <a:cubicBezTo>
                    <a:pt x="1522" y="119"/>
                    <a:pt x="1536" y="108"/>
                    <a:pt x="1553" y="107"/>
                  </a:cubicBezTo>
                  <a:cubicBezTo>
                    <a:pt x="1569" y="107"/>
                    <a:pt x="1583" y="118"/>
                    <a:pt x="1588" y="133"/>
                  </a:cubicBezTo>
                  <a:lnTo>
                    <a:pt x="1600" y="173"/>
                  </a:lnTo>
                  <a:lnTo>
                    <a:pt x="1598" y="167"/>
                  </a:lnTo>
                  <a:lnTo>
                    <a:pt x="1610" y="191"/>
                  </a:lnTo>
                  <a:lnTo>
                    <a:pt x="1542" y="201"/>
                  </a:lnTo>
                  <a:lnTo>
                    <a:pt x="1554" y="137"/>
                  </a:lnTo>
                  <a:cubicBezTo>
                    <a:pt x="1555" y="132"/>
                    <a:pt x="1557" y="128"/>
                    <a:pt x="1560" y="123"/>
                  </a:cubicBezTo>
                  <a:lnTo>
                    <a:pt x="1576" y="99"/>
                  </a:lnTo>
                  <a:cubicBezTo>
                    <a:pt x="1583" y="88"/>
                    <a:pt x="1596" y="82"/>
                    <a:pt x="1610" y="84"/>
                  </a:cubicBezTo>
                  <a:cubicBezTo>
                    <a:pt x="1623" y="85"/>
                    <a:pt x="1634" y="94"/>
                    <a:pt x="1639" y="107"/>
                  </a:cubicBezTo>
                  <a:lnTo>
                    <a:pt x="1651" y="139"/>
                  </a:lnTo>
                  <a:lnTo>
                    <a:pt x="1643" y="126"/>
                  </a:lnTo>
                  <a:lnTo>
                    <a:pt x="1655" y="138"/>
                  </a:lnTo>
                  <a:lnTo>
                    <a:pt x="1618" y="129"/>
                  </a:lnTo>
                  <a:lnTo>
                    <a:pt x="1630" y="125"/>
                  </a:lnTo>
                  <a:lnTo>
                    <a:pt x="1611" y="141"/>
                  </a:lnTo>
                  <a:lnTo>
                    <a:pt x="1623" y="121"/>
                  </a:lnTo>
                  <a:cubicBezTo>
                    <a:pt x="1631" y="107"/>
                    <a:pt x="1647" y="101"/>
                    <a:pt x="1662" y="105"/>
                  </a:cubicBezTo>
                  <a:lnTo>
                    <a:pt x="1678" y="109"/>
                  </a:lnTo>
                  <a:cubicBezTo>
                    <a:pt x="1687" y="111"/>
                    <a:pt x="1695" y="117"/>
                    <a:pt x="1700" y="125"/>
                  </a:cubicBezTo>
                  <a:lnTo>
                    <a:pt x="1712" y="145"/>
                  </a:lnTo>
                  <a:lnTo>
                    <a:pt x="1727" y="177"/>
                  </a:lnTo>
                  <a:lnTo>
                    <a:pt x="1661" y="175"/>
                  </a:lnTo>
                  <a:lnTo>
                    <a:pt x="1673" y="151"/>
                  </a:lnTo>
                  <a:cubicBezTo>
                    <a:pt x="1680" y="138"/>
                    <a:pt x="1693" y="131"/>
                    <a:pt x="1708" y="132"/>
                  </a:cubicBezTo>
                  <a:cubicBezTo>
                    <a:pt x="1723" y="133"/>
                    <a:pt x="1735" y="142"/>
                    <a:pt x="1740" y="156"/>
                  </a:cubicBezTo>
                  <a:lnTo>
                    <a:pt x="1752" y="192"/>
                  </a:lnTo>
                  <a:lnTo>
                    <a:pt x="1717" y="167"/>
                  </a:lnTo>
                  <a:lnTo>
                    <a:pt x="1733" y="167"/>
                  </a:lnTo>
                  <a:cubicBezTo>
                    <a:pt x="1750" y="167"/>
                    <a:pt x="1764" y="178"/>
                    <a:pt x="1768" y="194"/>
                  </a:cubicBezTo>
                  <a:lnTo>
                    <a:pt x="1780" y="238"/>
                  </a:lnTo>
                  <a:lnTo>
                    <a:pt x="1715" y="229"/>
                  </a:lnTo>
                  <a:lnTo>
                    <a:pt x="1727" y="209"/>
                  </a:lnTo>
                  <a:cubicBezTo>
                    <a:pt x="1735" y="194"/>
                    <a:pt x="1753" y="188"/>
                    <a:pt x="1769" y="193"/>
                  </a:cubicBezTo>
                  <a:lnTo>
                    <a:pt x="1781" y="197"/>
                  </a:lnTo>
                  <a:lnTo>
                    <a:pt x="1735" y="222"/>
                  </a:lnTo>
                  <a:lnTo>
                    <a:pt x="1747" y="178"/>
                  </a:lnTo>
                  <a:cubicBezTo>
                    <a:pt x="1749" y="170"/>
                    <a:pt x="1753" y="163"/>
                    <a:pt x="1760" y="159"/>
                  </a:cubicBezTo>
                  <a:lnTo>
                    <a:pt x="1776" y="147"/>
                  </a:lnTo>
                  <a:lnTo>
                    <a:pt x="1789" y="138"/>
                  </a:lnTo>
                  <a:lnTo>
                    <a:pt x="1801" y="130"/>
                  </a:lnTo>
                  <a:lnTo>
                    <a:pt x="1793" y="138"/>
                  </a:lnTo>
                  <a:lnTo>
                    <a:pt x="1805" y="122"/>
                  </a:lnTo>
                  <a:cubicBezTo>
                    <a:pt x="1814" y="109"/>
                    <a:pt x="1830" y="104"/>
                    <a:pt x="1845" y="109"/>
                  </a:cubicBezTo>
                  <a:lnTo>
                    <a:pt x="1857" y="113"/>
                  </a:lnTo>
                  <a:cubicBezTo>
                    <a:pt x="1864" y="116"/>
                    <a:pt x="1871" y="121"/>
                    <a:pt x="1875" y="127"/>
                  </a:cubicBezTo>
                  <a:lnTo>
                    <a:pt x="1891" y="151"/>
                  </a:lnTo>
                  <a:lnTo>
                    <a:pt x="1831" y="153"/>
                  </a:lnTo>
                  <a:lnTo>
                    <a:pt x="1843" y="133"/>
                  </a:lnTo>
                  <a:lnTo>
                    <a:pt x="1853" y="111"/>
                  </a:lnTo>
                  <a:lnTo>
                    <a:pt x="1850" y="119"/>
                  </a:lnTo>
                  <a:lnTo>
                    <a:pt x="1862" y="67"/>
                  </a:lnTo>
                  <a:cubicBezTo>
                    <a:pt x="1866" y="52"/>
                    <a:pt x="1880" y="40"/>
                    <a:pt x="1896" y="40"/>
                  </a:cubicBezTo>
                  <a:cubicBezTo>
                    <a:pt x="1912" y="39"/>
                    <a:pt x="1927" y="49"/>
                    <a:pt x="1932" y="64"/>
                  </a:cubicBezTo>
                  <a:lnTo>
                    <a:pt x="1948" y="112"/>
                  </a:lnTo>
                  <a:lnTo>
                    <a:pt x="1913" y="87"/>
                  </a:lnTo>
                  <a:lnTo>
                    <a:pt x="1925" y="87"/>
                  </a:lnTo>
                  <a:cubicBezTo>
                    <a:pt x="1935" y="87"/>
                    <a:pt x="1944" y="91"/>
                    <a:pt x="1951" y="98"/>
                  </a:cubicBezTo>
                  <a:lnTo>
                    <a:pt x="1963" y="110"/>
                  </a:lnTo>
                  <a:lnTo>
                    <a:pt x="1949" y="101"/>
                  </a:lnTo>
                  <a:lnTo>
                    <a:pt x="1961" y="105"/>
                  </a:lnTo>
                  <a:cubicBezTo>
                    <a:pt x="1973" y="109"/>
                    <a:pt x="1982" y="119"/>
                    <a:pt x="1985" y="131"/>
                  </a:cubicBezTo>
                  <a:lnTo>
                    <a:pt x="1997" y="183"/>
                  </a:lnTo>
                  <a:lnTo>
                    <a:pt x="2011" y="223"/>
                  </a:lnTo>
                  <a:lnTo>
                    <a:pt x="1944" y="223"/>
                  </a:lnTo>
                  <a:lnTo>
                    <a:pt x="1956" y="191"/>
                  </a:lnTo>
                  <a:lnTo>
                    <a:pt x="1968" y="159"/>
                  </a:lnTo>
                  <a:cubicBezTo>
                    <a:pt x="1972" y="147"/>
                    <a:pt x="1982" y="139"/>
                    <a:pt x="1994" y="136"/>
                  </a:cubicBezTo>
                  <a:cubicBezTo>
                    <a:pt x="2006" y="134"/>
                    <a:pt x="2018" y="137"/>
                    <a:pt x="2027" y="146"/>
                  </a:cubicBezTo>
                  <a:lnTo>
                    <a:pt x="2039" y="158"/>
                  </a:lnTo>
                  <a:cubicBezTo>
                    <a:pt x="2040" y="159"/>
                    <a:pt x="2041" y="161"/>
                    <a:pt x="2042" y="162"/>
                  </a:cubicBezTo>
                  <a:lnTo>
                    <a:pt x="2054" y="178"/>
                  </a:lnTo>
                  <a:lnTo>
                    <a:pt x="2051" y="174"/>
                  </a:lnTo>
                  <a:lnTo>
                    <a:pt x="2067" y="190"/>
                  </a:lnTo>
                  <a:lnTo>
                    <a:pt x="2021" y="186"/>
                  </a:lnTo>
                  <a:lnTo>
                    <a:pt x="2033" y="178"/>
                  </a:lnTo>
                  <a:cubicBezTo>
                    <a:pt x="2042" y="172"/>
                    <a:pt x="2053" y="170"/>
                    <a:pt x="2064" y="173"/>
                  </a:cubicBezTo>
                  <a:cubicBezTo>
                    <a:pt x="2074" y="176"/>
                    <a:pt x="2082" y="183"/>
                    <a:pt x="2087" y="193"/>
                  </a:cubicBezTo>
                  <a:lnTo>
                    <a:pt x="2099" y="221"/>
                  </a:lnTo>
                  <a:lnTo>
                    <a:pt x="2031" y="224"/>
                  </a:lnTo>
                  <a:lnTo>
                    <a:pt x="2043" y="188"/>
                  </a:lnTo>
                  <a:cubicBezTo>
                    <a:pt x="2047" y="177"/>
                    <a:pt x="2055" y="169"/>
                    <a:pt x="2066" y="165"/>
                  </a:cubicBezTo>
                  <a:lnTo>
                    <a:pt x="2078" y="161"/>
                  </a:lnTo>
                  <a:lnTo>
                    <a:pt x="2058" y="178"/>
                  </a:lnTo>
                  <a:lnTo>
                    <a:pt x="2074" y="150"/>
                  </a:lnTo>
                  <a:cubicBezTo>
                    <a:pt x="2079" y="141"/>
                    <a:pt x="2087" y="135"/>
                    <a:pt x="2097" y="132"/>
                  </a:cubicBezTo>
                  <a:cubicBezTo>
                    <a:pt x="2107" y="130"/>
                    <a:pt x="2117" y="132"/>
                    <a:pt x="2125" y="138"/>
                  </a:cubicBezTo>
                  <a:lnTo>
                    <a:pt x="2137" y="146"/>
                  </a:lnTo>
                  <a:lnTo>
                    <a:pt x="2097" y="146"/>
                  </a:lnTo>
                  <a:lnTo>
                    <a:pt x="2109" y="138"/>
                  </a:lnTo>
                  <a:lnTo>
                    <a:pt x="2104" y="142"/>
                  </a:lnTo>
                  <a:lnTo>
                    <a:pt x="2116" y="130"/>
                  </a:lnTo>
                  <a:lnTo>
                    <a:pt x="2128" y="118"/>
                  </a:lnTo>
                  <a:cubicBezTo>
                    <a:pt x="2141" y="105"/>
                    <a:pt x="2161" y="104"/>
                    <a:pt x="2175" y="115"/>
                  </a:cubicBezTo>
                  <a:lnTo>
                    <a:pt x="2191" y="127"/>
                  </a:lnTo>
                  <a:lnTo>
                    <a:pt x="2135" y="144"/>
                  </a:lnTo>
                  <a:lnTo>
                    <a:pt x="2147" y="108"/>
                  </a:lnTo>
                  <a:cubicBezTo>
                    <a:pt x="2151" y="97"/>
                    <a:pt x="2159" y="89"/>
                    <a:pt x="2170" y="85"/>
                  </a:cubicBezTo>
                  <a:lnTo>
                    <a:pt x="2182" y="81"/>
                  </a:lnTo>
                  <a:lnTo>
                    <a:pt x="2173" y="86"/>
                  </a:lnTo>
                  <a:lnTo>
                    <a:pt x="2185" y="78"/>
                  </a:lnTo>
                  <a:lnTo>
                    <a:pt x="2172" y="95"/>
                  </a:lnTo>
                  <a:lnTo>
                    <a:pt x="2184" y="63"/>
                  </a:lnTo>
                  <a:cubicBezTo>
                    <a:pt x="2186" y="56"/>
                    <a:pt x="2190" y="51"/>
                    <a:pt x="2196" y="47"/>
                  </a:cubicBezTo>
                  <a:lnTo>
                    <a:pt x="2212" y="35"/>
                  </a:lnTo>
                  <a:cubicBezTo>
                    <a:pt x="2220" y="28"/>
                    <a:pt x="2231" y="26"/>
                    <a:pt x="2242" y="28"/>
                  </a:cubicBezTo>
                  <a:cubicBezTo>
                    <a:pt x="2252" y="31"/>
                    <a:pt x="2261" y="38"/>
                    <a:pt x="2266" y="47"/>
                  </a:cubicBezTo>
                  <a:lnTo>
                    <a:pt x="2278" y="71"/>
                  </a:lnTo>
                  <a:lnTo>
                    <a:pt x="2213" y="71"/>
                  </a:lnTo>
                  <a:lnTo>
                    <a:pt x="2225" y="47"/>
                  </a:lnTo>
                  <a:cubicBezTo>
                    <a:pt x="2227" y="44"/>
                    <a:pt x="2229" y="41"/>
                    <a:pt x="2232" y="38"/>
                  </a:cubicBezTo>
                  <a:lnTo>
                    <a:pt x="2244" y="26"/>
                  </a:lnTo>
                  <a:cubicBezTo>
                    <a:pt x="2253" y="17"/>
                    <a:pt x="2265" y="14"/>
                    <a:pt x="2277" y="16"/>
                  </a:cubicBezTo>
                  <a:cubicBezTo>
                    <a:pt x="2289" y="19"/>
                    <a:pt x="2299" y="27"/>
                    <a:pt x="2303" y="39"/>
                  </a:cubicBezTo>
                  <a:lnTo>
                    <a:pt x="2315" y="71"/>
                  </a:lnTo>
                  <a:lnTo>
                    <a:pt x="2265" y="51"/>
                  </a:lnTo>
                  <a:lnTo>
                    <a:pt x="2281" y="43"/>
                  </a:lnTo>
                  <a:lnTo>
                    <a:pt x="2264" y="63"/>
                  </a:lnTo>
                  <a:lnTo>
                    <a:pt x="2276" y="31"/>
                  </a:lnTo>
                  <a:cubicBezTo>
                    <a:pt x="2280" y="21"/>
                    <a:pt x="2288" y="13"/>
                    <a:pt x="2298" y="9"/>
                  </a:cubicBezTo>
                  <a:lnTo>
                    <a:pt x="2310" y="5"/>
                  </a:lnTo>
                  <a:cubicBezTo>
                    <a:pt x="2327" y="0"/>
                    <a:pt x="2346" y="7"/>
                    <a:pt x="2354" y="23"/>
                  </a:cubicBezTo>
                  <a:lnTo>
                    <a:pt x="2366" y="47"/>
                  </a:lnTo>
                  <a:lnTo>
                    <a:pt x="2333" y="27"/>
                  </a:lnTo>
                  <a:lnTo>
                    <a:pt x="2349" y="27"/>
                  </a:lnTo>
                  <a:lnTo>
                    <a:pt x="2321" y="42"/>
                  </a:lnTo>
                  <a:lnTo>
                    <a:pt x="2333" y="26"/>
                  </a:lnTo>
                  <a:cubicBezTo>
                    <a:pt x="2339" y="18"/>
                    <a:pt x="2349" y="12"/>
                    <a:pt x="2359" y="12"/>
                  </a:cubicBezTo>
                  <a:cubicBezTo>
                    <a:pt x="2369" y="11"/>
                    <a:pt x="2380" y="15"/>
                    <a:pt x="2387" y="22"/>
                  </a:cubicBezTo>
                  <a:lnTo>
                    <a:pt x="2399" y="34"/>
                  </a:lnTo>
                  <a:lnTo>
                    <a:pt x="2385" y="25"/>
                  </a:lnTo>
                  <a:lnTo>
                    <a:pt x="2397" y="29"/>
                  </a:lnTo>
                  <a:cubicBezTo>
                    <a:pt x="2404" y="32"/>
                    <a:pt x="2410" y="36"/>
                    <a:pt x="2414" y="42"/>
                  </a:cubicBezTo>
                  <a:lnTo>
                    <a:pt x="2426" y="58"/>
                  </a:lnTo>
                  <a:cubicBezTo>
                    <a:pt x="2429" y="61"/>
                    <a:pt x="2430" y="64"/>
                    <a:pt x="2432" y="68"/>
                  </a:cubicBezTo>
                  <a:lnTo>
                    <a:pt x="2448" y="116"/>
                  </a:lnTo>
                  <a:lnTo>
                    <a:pt x="2381" y="111"/>
                  </a:lnTo>
                  <a:lnTo>
                    <a:pt x="2393" y="87"/>
                  </a:lnTo>
                  <a:cubicBezTo>
                    <a:pt x="2394" y="85"/>
                    <a:pt x="2395" y="84"/>
                    <a:pt x="2397" y="82"/>
                  </a:cubicBezTo>
                  <a:lnTo>
                    <a:pt x="2409" y="66"/>
                  </a:lnTo>
                  <a:cubicBezTo>
                    <a:pt x="2415" y="57"/>
                    <a:pt x="2426" y="51"/>
                    <a:pt x="2437" y="51"/>
                  </a:cubicBezTo>
                  <a:lnTo>
                    <a:pt x="2449" y="51"/>
                  </a:lnTo>
                  <a:lnTo>
                    <a:pt x="2461" y="51"/>
                  </a:lnTo>
                  <a:cubicBezTo>
                    <a:pt x="2464" y="51"/>
                    <a:pt x="2467" y="52"/>
                    <a:pt x="2470" y="53"/>
                  </a:cubicBezTo>
                  <a:lnTo>
                    <a:pt x="2486" y="57"/>
                  </a:lnTo>
                  <a:lnTo>
                    <a:pt x="2466" y="57"/>
                  </a:lnTo>
                  <a:lnTo>
                    <a:pt x="2478" y="53"/>
                  </a:lnTo>
                  <a:cubicBezTo>
                    <a:pt x="2493" y="48"/>
                    <a:pt x="2509" y="53"/>
                    <a:pt x="2518" y="66"/>
                  </a:cubicBezTo>
                  <a:lnTo>
                    <a:pt x="2530" y="82"/>
                  </a:lnTo>
                  <a:lnTo>
                    <a:pt x="2471" y="85"/>
                  </a:lnTo>
                  <a:lnTo>
                    <a:pt x="2483" y="65"/>
                  </a:lnTo>
                  <a:cubicBezTo>
                    <a:pt x="2488" y="55"/>
                    <a:pt x="2498" y="49"/>
                    <a:pt x="2509" y="48"/>
                  </a:cubicBezTo>
                  <a:cubicBezTo>
                    <a:pt x="2520" y="46"/>
                    <a:pt x="2531" y="50"/>
                    <a:pt x="2539" y="58"/>
                  </a:cubicBezTo>
                  <a:lnTo>
                    <a:pt x="2551" y="70"/>
                  </a:lnTo>
                  <a:lnTo>
                    <a:pt x="2547" y="67"/>
                  </a:lnTo>
                  <a:lnTo>
                    <a:pt x="2563" y="79"/>
                  </a:lnTo>
                  <a:lnTo>
                    <a:pt x="2516" y="82"/>
                  </a:lnTo>
                  <a:lnTo>
                    <a:pt x="2528" y="70"/>
                  </a:lnTo>
                  <a:cubicBezTo>
                    <a:pt x="2532" y="66"/>
                    <a:pt x="2537" y="63"/>
                    <a:pt x="2542" y="61"/>
                  </a:cubicBezTo>
                  <a:lnTo>
                    <a:pt x="2554" y="57"/>
                  </a:lnTo>
                  <a:cubicBezTo>
                    <a:pt x="2561" y="55"/>
                    <a:pt x="2569" y="55"/>
                    <a:pt x="2577" y="57"/>
                  </a:cubicBezTo>
                  <a:lnTo>
                    <a:pt x="2589" y="61"/>
                  </a:lnTo>
                  <a:lnTo>
                    <a:pt x="2543" y="86"/>
                  </a:lnTo>
                  <a:lnTo>
                    <a:pt x="2555" y="42"/>
                  </a:lnTo>
                  <a:cubicBezTo>
                    <a:pt x="2558" y="32"/>
                    <a:pt x="2565" y="23"/>
                    <a:pt x="2575" y="19"/>
                  </a:cubicBezTo>
                  <a:cubicBezTo>
                    <a:pt x="2585" y="14"/>
                    <a:pt x="2596" y="14"/>
                    <a:pt x="2606" y="19"/>
                  </a:cubicBezTo>
                  <a:lnTo>
                    <a:pt x="2622" y="27"/>
                  </a:lnTo>
                  <a:cubicBezTo>
                    <a:pt x="2639" y="36"/>
                    <a:pt x="2647" y="58"/>
                    <a:pt x="2638" y="76"/>
                  </a:cubicBezTo>
                  <a:cubicBezTo>
                    <a:pt x="2629" y="93"/>
                    <a:pt x="2607" y="101"/>
                    <a:pt x="2589" y="92"/>
                  </a:cubicBezTo>
                  <a:lnTo>
                    <a:pt x="2573" y="84"/>
                  </a:lnTo>
                  <a:lnTo>
                    <a:pt x="2624" y="61"/>
                  </a:lnTo>
                  <a:lnTo>
                    <a:pt x="2612" y="105"/>
                  </a:lnTo>
                  <a:cubicBezTo>
                    <a:pt x="2610" y="114"/>
                    <a:pt x="2603" y="123"/>
                    <a:pt x="2594" y="127"/>
                  </a:cubicBezTo>
                  <a:cubicBezTo>
                    <a:pt x="2586" y="132"/>
                    <a:pt x="2575" y="133"/>
                    <a:pt x="2566" y="130"/>
                  </a:cubicBezTo>
                  <a:lnTo>
                    <a:pt x="2554" y="126"/>
                  </a:lnTo>
                  <a:lnTo>
                    <a:pt x="2577" y="126"/>
                  </a:lnTo>
                  <a:lnTo>
                    <a:pt x="2565" y="130"/>
                  </a:lnTo>
                  <a:lnTo>
                    <a:pt x="2579" y="121"/>
                  </a:lnTo>
                  <a:lnTo>
                    <a:pt x="2567" y="133"/>
                  </a:lnTo>
                  <a:cubicBezTo>
                    <a:pt x="2554" y="146"/>
                    <a:pt x="2534" y="147"/>
                    <a:pt x="2520" y="136"/>
                  </a:cubicBezTo>
                  <a:lnTo>
                    <a:pt x="2504" y="124"/>
                  </a:lnTo>
                  <a:cubicBezTo>
                    <a:pt x="2503" y="123"/>
                    <a:pt x="2501" y="122"/>
                    <a:pt x="2500" y="121"/>
                  </a:cubicBezTo>
                  <a:lnTo>
                    <a:pt x="2488" y="109"/>
                  </a:lnTo>
                  <a:lnTo>
                    <a:pt x="2544" y="102"/>
                  </a:lnTo>
                  <a:lnTo>
                    <a:pt x="2532" y="122"/>
                  </a:lnTo>
                  <a:cubicBezTo>
                    <a:pt x="2526" y="132"/>
                    <a:pt x="2515" y="139"/>
                    <a:pt x="2503" y="139"/>
                  </a:cubicBezTo>
                  <a:cubicBezTo>
                    <a:pt x="2491" y="140"/>
                    <a:pt x="2480" y="135"/>
                    <a:pt x="2473" y="125"/>
                  </a:cubicBezTo>
                  <a:lnTo>
                    <a:pt x="2461" y="109"/>
                  </a:lnTo>
                  <a:lnTo>
                    <a:pt x="2501" y="122"/>
                  </a:lnTo>
                  <a:lnTo>
                    <a:pt x="2489" y="126"/>
                  </a:lnTo>
                  <a:cubicBezTo>
                    <a:pt x="2482" y="128"/>
                    <a:pt x="2475" y="128"/>
                    <a:pt x="2469" y="126"/>
                  </a:cubicBezTo>
                  <a:lnTo>
                    <a:pt x="2453" y="122"/>
                  </a:lnTo>
                  <a:lnTo>
                    <a:pt x="2461" y="123"/>
                  </a:lnTo>
                  <a:lnTo>
                    <a:pt x="2449" y="123"/>
                  </a:lnTo>
                  <a:lnTo>
                    <a:pt x="2437" y="123"/>
                  </a:lnTo>
                  <a:lnTo>
                    <a:pt x="2466" y="109"/>
                  </a:lnTo>
                  <a:lnTo>
                    <a:pt x="2454" y="125"/>
                  </a:lnTo>
                  <a:lnTo>
                    <a:pt x="2458" y="120"/>
                  </a:lnTo>
                  <a:lnTo>
                    <a:pt x="2446" y="144"/>
                  </a:lnTo>
                  <a:cubicBezTo>
                    <a:pt x="2439" y="157"/>
                    <a:pt x="2425" y="164"/>
                    <a:pt x="2411" y="163"/>
                  </a:cubicBezTo>
                  <a:cubicBezTo>
                    <a:pt x="2396" y="162"/>
                    <a:pt x="2384" y="153"/>
                    <a:pt x="2379" y="139"/>
                  </a:cubicBezTo>
                  <a:lnTo>
                    <a:pt x="2363" y="91"/>
                  </a:lnTo>
                  <a:lnTo>
                    <a:pt x="2369" y="101"/>
                  </a:lnTo>
                  <a:lnTo>
                    <a:pt x="2357" y="85"/>
                  </a:lnTo>
                  <a:lnTo>
                    <a:pt x="2374" y="98"/>
                  </a:lnTo>
                  <a:lnTo>
                    <a:pt x="2362" y="94"/>
                  </a:lnTo>
                  <a:cubicBezTo>
                    <a:pt x="2357" y="92"/>
                    <a:pt x="2352" y="89"/>
                    <a:pt x="2348" y="85"/>
                  </a:cubicBezTo>
                  <a:lnTo>
                    <a:pt x="2336" y="73"/>
                  </a:lnTo>
                  <a:lnTo>
                    <a:pt x="2390" y="69"/>
                  </a:lnTo>
                  <a:lnTo>
                    <a:pt x="2378" y="85"/>
                  </a:lnTo>
                  <a:cubicBezTo>
                    <a:pt x="2371" y="94"/>
                    <a:pt x="2361" y="99"/>
                    <a:pt x="2349" y="99"/>
                  </a:cubicBezTo>
                  <a:lnTo>
                    <a:pt x="2333" y="99"/>
                  </a:lnTo>
                  <a:cubicBezTo>
                    <a:pt x="2320" y="99"/>
                    <a:pt x="2307" y="92"/>
                    <a:pt x="2301" y="80"/>
                  </a:cubicBezTo>
                  <a:lnTo>
                    <a:pt x="2289" y="56"/>
                  </a:lnTo>
                  <a:lnTo>
                    <a:pt x="2333" y="74"/>
                  </a:lnTo>
                  <a:lnTo>
                    <a:pt x="2321" y="78"/>
                  </a:lnTo>
                  <a:lnTo>
                    <a:pt x="2343" y="56"/>
                  </a:lnTo>
                  <a:lnTo>
                    <a:pt x="2331" y="88"/>
                  </a:lnTo>
                  <a:cubicBezTo>
                    <a:pt x="2328" y="97"/>
                    <a:pt x="2322" y="104"/>
                    <a:pt x="2314" y="108"/>
                  </a:cubicBezTo>
                  <a:lnTo>
                    <a:pt x="2298" y="116"/>
                  </a:lnTo>
                  <a:cubicBezTo>
                    <a:pt x="2288" y="120"/>
                    <a:pt x="2278" y="121"/>
                    <a:pt x="2268" y="117"/>
                  </a:cubicBezTo>
                  <a:cubicBezTo>
                    <a:pt x="2259" y="113"/>
                    <a:pt x="2251" y="106"/>
                    <a:pt x="2248" y="96"/>
                  </a:cubicBezTo>
                  <a:lnTo>
                    <a:pt x="2236" y="64"/>
                  </a:lnTo>
                  <a:lnTo>
                    <a:pt x="2295" y="77"/>
                  </a:lnTo>
                  <a:lnTo>
                    <a:pt x="2283" y="89"/>
                  </a:lnTo>
                  <a:lnTo>
                    <a:pt x="2290" y="80"/>
                  </a:lnTo>
                  <a:lnTo>
                    <a:pt x="2278" y="104"/>
                  </a:lnTo>
                  <a:cubicBezTo>
                    <a:pt x="2272" y="116"/>
                    <a:pt x="2259" y="123"/>
                    <a:pt x="2245" y="123"/>
                  </a:cubicBezTo>
                  <a:cubicBezTo>
                    <a:pt x="2232" y="123"/>
                    <a:pt x="2219" y="116"/>
                    <a:pt x="2213" y="104"/>
                  </a:cubicBezTo>
                  <a:lnTo>
                    <a:pt x="2201" y="80"/>
                  </a:lnTo>
                  <a:lnTo>
                    <a:pt x="2255" y="92"/>
                  </a:lnTo>
                  <a:lnTo>
                    <a:pt x="2239" y="104"/>
                  </a:lnTo>
                  <a:lnTo>
                    <a:pt x="2251" y="88"/>
                  </a:lnTo>
                  <a:lnTo>
                    <a:pt x="2239" y="120"/>
                  </a:lnTo>
                  <a:cubicBezTo>
                    <a:pt x="2237" y="127"/>
                    <a:pt x="2232" y="133"/>
                    <a:pt x="2225" y="137"/>
                  </a:cubicBezTo>
                  <a:lnTo>
                    <a:pt x="2213" y="145"/>
                  </a:lnTo>
                  <a:cubicBezTo>
                    <a:pt x="2211" y="147"/>
                    <a:pt x="2208" y="149"/>
                    <a:pt x="2205" y="150"/>
                  </a:cubicBezTo>
                  <a:lnTo>
                    <a:pt x="2193" y="154"/>
                  </a:lnTo>
                  <a:lnTo>
                    <a:pt x="2216" y="131"/>
                  </a:lnTo>
                  <a:lnTo>
                    <a:pt x="2204" y="167"/>
                  </a:lnTo>
                  <a:cubicBezTo>
                    <a:pt x="2200" y="178"/>
                    <a:pt x="2191" y="186"/>
                    <a:pt x="2180" y="190"/>
                  </a:cubicBezTo>
                  <a:cubicBezTo>
                    <a:pt x="2169" y="193"/>
                    <a:pt x="2157" y="191"/>
                    <a:pt x="2148" y="184"/>
                  </a:cubicBezTo>
                  <a:lnTo>
                    <a:pt x="2132" y="172"/>
                  </a:lnTo>
                  <a:lnTo>
                    <a:pt x="2179" y="169"/>
                  </a:lnTo>
                  <a:lnTo>
                    <a:pt x="2167" y="181"/>
                  </a:lnTo>
                  <a:lnTo>
                    <a:pt x="2155" y="193"/>
                  </a:lnTo>
                  <a:cubicBezTo>
                    <a:pt x="2153" y="195"/>
                    <a:pt x="2151" y="196"/>
                    <a:pt x="2149" y="197"/>
                  </a:cubicBezTo>
                  <a:lnTo>
                    <a:pt x="2137" y="205"/>
                  </a:lnTo>
                  <a:cubicBezTo>
                    <a:pt x="2125" y="213"/>
                    <a:pt x="2110" y="213"/>
                    <a:pt x="2097" y="205"/>
                  </a:cubicBezTo>
                  <a:lnTo>
                    <a:pt x="2085" y="197"/>
                  </a:lnTo>
                  <a:lnTo>
                    <a:pt x="2137" y="185"/>
                  </a:lnTo>
                  <a:lnTo>
                    <a:pt x="2121" y="213"/>
                  </a:lnTo>
                  <a:cubicBezTo>
                    <a:pt x="2116" y="221"/>
                    <a:pt x="2109" y="227"/>
                    <a:pt x="2101" y="230"/>
                  </a:cubicBezTo>
                  <a:lnTo>
                    <a:pt x="2089" y="234"/>
                  </a:lnTo>
                  <a:lnTo>
                    <a:pt x="2112" y="211"/>
                  </a:lnTo>
                  <a:lnTo>
                    <a:pt x="2100" y="247"/>
                  </a:lnTo>
                  <a:cubicBezTo>
                    <a:pt x="2095" y="261"/>
                    <a:pt x="2082" y="271"/>
                    <a:pt x="2067" y="271"/>
                  </a:cubicBezTo>
                  <a:cubicBezTo>
                    <a:pt x="2052" y="272"/>
                    <a:pt x="2038" y="263"/>
                    <a:pt x="2032" y="250"/>
                  </a:cubicBezTo>
                  <a:lnTo>
                    <a:pt x="2020" y="222"/>
                  </a:lnTo>
                  <a:lnTo>
                    <a:pt x="2073" y="237"/>
                  </a:lnTo>
                  <a:lnTo>
                    <a:pt x="2061" y="245"/>
                  </a:lnTo>
                  <a:cubicBezTo>
                    <a:pt x="2047" y="255"/>
                    <a:pt x="2028" y="253"/>
                    <a:pt x="2016" y="241"/>
                  </a:cubicBezTo>
                  <a:lnTo>
                    <a:pt x="2000" y="225"/>
                  </a:lnTo>
                  <a:cubicBezTo>
                    <a:pt x="1999" y="224"/>
                    <a:pt x="1998" y="222"/>
                    <a:pt x="1997" y="221"/>
                  </a:cubicBezTo>
                  <a:lnTo>
                    <a:pt x="1985" y="205"/>
                  </a:lnTo>
                  <a:lnTo>
                    <a:pt x="1988" y="209"/>
                  </a:lnTo>
                  <a:lnTo>
                    <a:pt x="1976" y="197"/>
                  </a:lnTo>
                  <a:lnTo>
                    <a:pt x="2035" y="184"/>
                  </a:lnTo>
                  <a:lnTo>
                    <a:pt x="2023" y="216"/>
                  </a:lnTo>
                  <a:lnTo>
                    <a:pt x="2011" y="248"/>
                  </a:lnTo>
                  <a:cubicBezTo>
                    <a:pt x="2006" y="262"/>
                    <a:pt x="1992" y="272"/>
                    <a:pt x="1977" y="271"/>
                  </a:cubicBezTo>
                  <a:cubicBezTo>
                    <a:pt x="1962" y="271"/>
                    <a:pt x="1949" y="262"/>
                    <a:pt x="1944" y="248"/>
                  </a:cubicBezTo>
                  <a:lnTo>
                    <a:pt x="1926" y="200"/>
                  </a:lnTo>
                  <a:lnTo>
                    <a:pt x="1914" y="148"/>
                  </a:lnTo>
                  <a:lnTo>
                    <a:pt x="1938" y="174"/>
                  </a:lnTo>
                  <a:lnTo>
                    <a:pt x="1926" y="170"/>
                  </a:lnTo>
                  <a:cubicBezTo>
                    <a:pt x="1921" y="168"/>
                    <a:pt x="1916" y="165"/>
                    <a:pt x="1912" y="161"/>
                  </a:cubicBezTo>
                  <a:lnTo>
                    <a:pt x="1900" y="149"/>
                  </a:lnTo>
                  <a:lnTo>
                    <a:pt x="1925" y="159"/>
                  </a:lnTo>
                  <a:lnTo>
                    <a:pt x="1913" y="159"/>
                  </a:lnTo>
                  <a:cubicBezTo>
                    <a:pt x="1898" y="159"/>
                    <a:pt x="1884" y="150"/>
                    <a:pt x="1879" y="135"/>
                  </a:cubicBezTo>
                  <a:lnTo>
                    <a:pt x="1863" y="87"/>
                  </a:lnTo>
                  <a:lnTo>
                    <a:pt x="1933" y="84"/>
                  </a:lnTo>
                  <a:lnTo>
                    <a:pt x="1921" y="136"/>
                  </a:lnTo>
                  <a:cubicBezTo>
                    <a:pt x="1920" y="138"/>
                    <a:pt x="1919" y="141"/>
                    <a:pt x="1918" y="144"/>
                  </a:cubicBezTo>
                  <a:lnTo>
                    <a:pt x="1904" y="170"/>
                  </a:lnTo>
                  <a:lnTo>
                    <a:pt x="1892" y="190"/>
                  </a:lnTo>
                  <a:cubicBezTo>
                    <a:pt x="1886" y="201"/>
                    <a:pt x="1875" y="207"/>
                    <a:pt x="1862" y="207"/>
                  </a:cubicBezTo>
                  <a:cubicBezTo>
                    <a:pt x="1850" y="208"/>
                    <a:pt x="1838" y="202"/>
                    <a:pt x="1832" y="191"/>
                  </a:cubicBezTo>
                  <a:lnTo>
                    <a:pt x="1816" y="167"/>
                  </a:lnTo>
                  <a:lnTo>
                    <a:pt x="1834" y="182"/>
                  </a:lnTo>
                  <a:lnTo>
                    <a:pt x="1822" y="178"/>
                  </a:lnTo>
                  <a:lnTo>
                    <a:pt x="1862" y="165"/>
                  </a:lnTo>
                  <a:lnTo>
                    <a:pt x="1850" y="181"/>
                  </a:lnTo>
                  <a:cubicBezTo>
                    <a:pt x="1848" y="184"/>
                    <a:pt x="1845" y="187"/>
                    <a:pt x="1841" y="189"/>
                  </a:cubicBezTo>
                  <a:lnTo>
                    <a:pt x="1829" y="197"/>
                  </a:lnTo>
                  <a:lnTo>
                    <a:pt x="1819" y="204"/>
                  </a:lnTo>
                  <a:lnTo>
                    <a:pt x="1803" y="216"/>
                  </a:lnTo>
                  <a:lnTo>
                    <a:pt x="1816" y="197"/>
                  </a:lnTo>
                  <a:lnTo>
                    <a:pt x="1804" y="241"/>
                  </a:lnTo>
                  <a:cubicBezTo>
                    <a:pt x="1802" y="250"/>
                    <a:pt x="1795" y="259"/>
                    <a:pt x="1786" y="263"/>
                  </a:cubicBezTo>
                  <a:cubicBezTo>
                    <a:pt x="1778" y="268"/>
                    <a:pt x="1767" y="269"/>
                    <a:pt x="1758" y="266"/>
                  </a:cubicBezTo>
                  <a:lnTo>
                    <a:pt x="1746" y="262"/>
                  </a:lnTo>
                  <a:lnTo>
                    <a:pt x="1788" y="246"/>
                  </a:lnTo>
                  <a:lnTo>
                    <a:pt x="1776" y="266"/>
                  </a:lnTo>
                  <a:cubicBezTo>
                    <a:pt x="1769" y="278"/>
                    <a:pt x="1755" y="285"/>
                    <a:pt x="1741" y="283"/>
                  </a:cubicBezTo>
                  <a:cubicBezTo>
                    <a:pt x="1726" y="281"/>
                    <a:pt x="1715" y="271"/>
                    <a:pt x="1711" y="257"/>
                  </a:cubicBezTo>
                  <a:lnTo>
                    <a:pt x="1699" y="213"/>
                  </a:lnTo>
                  <a:lnTo>
                    <a:pt x="1733" y="239"/>
                  </a:lnTo>
                  <a:lnTo>
                    <a:pt x="1717" y="239"/>
                  </a:lnTo>
                  <a:cubicBezTo>
                    <a:pt x="1702" y="239"/>
                    <a:pt x="1688" y="230"/>
                    <a:pt x="1683" y="215"/>
                  </a:cubicBezTo>
                  <a:lnTo>
                    <a:pt x="1671" y="179"/>
                  </a:lnTo>
                  <a:lnTo>
                    <a:pt x="1738" y="184"/>
                  </a:lnTo>
                  <a:lnTo>
                    <a:pt x="1726" y="208"/>
                  </a:lnTo>
                  <a:cubicBezTo>
                    <a:pt x="1719" y="220"/>
                    <a:pt x="1706" y="228"/>
                    <a:pt x="1692" y="227"/>
                  </a:cubicBezTo>
                  <a:cubicBezTo>
                    <a:pt x="1678" y="227"/>
                    <a:pt x="1666" y="219"/>
                    <a:pt x="1660" y="206"/>
                  </a:cubicBezTo>
                  <a:lnTo>
                    <a:pt x="1651" y="182"/>
                  </a:lnTo>
                  <a:lnTo>
                    <a:pt x="1639" y="162"/>
                  </a:lnTo>
                  <a:lnTo>
                    <a:pt x="1661" y="178"/>
                  </a:lnTo>
                  <a:lnTo>
                    <a:pt x="1645" y="174"/>
                  </a:lnTo>
                  <a:lnTo>
                    <a:pt x="1684" y="158"/>
                  </a:lnTo>
                  <a:lnTo>
                    <a:pt x="1672" y="178"/>
                  </a:lnTo>
                  <a:cubicBezTo>
                    <a:pt x="1668" y="185"/>
                    <a:pt x="1661" y="191"/>
                    <a:pt x="1653" y="194"/>
                  </a:cubicBezTo>
                  <a:lnTo>
                    <a:pt x="1641" y="198"/>
                  </a:lnTo>
                  <a:cubicBezTo>
                    <a:pt x="1628" y="202"/>
                    <a:pt x="1614" y="199"/>
                    <a:pt x="1604" y="189"/>
                  </a:cubicBezTo>
                  <a:lnTo>
                    <a:pt x="1592" y="177"/>
                  </a:lnTo>
                  <a:cubicBezTo>
                    <a:pt x="1588" y="173"/>
                    <a:pt x="1586" y="169"/>
                    <a:pt x="1584" y="164"/>
                  </a:cubicBezTo>
                  <a:lnTo>
                    <a:pt x="1572" y="132"/>
                  </a:lnTo>
                  <a:lnTo>
                    <a:pt x="1635" y="139"/>
                  </a:lnTo>
                  <a:lnTo>
                    <a:pt x="1619" y="163"/>
                  </a:lnTo>
                  <a:lnTo>
                    <a:pt x="1625" y="150"/>
                  </a:lnTo>
                  <a:lnTo>
                    <a:pt x="1613" y="214"/>
                  </a:lnTo>
                  <a:cubicBezTo>
                    <a:pt x="1610" y="229"/>
                    <a:pt x="1598" y="241"/>
                    <a:pt x="1582" y="243"/>
                  </a:cubicBezTo>
                  <a:cubicBezTo>
                    <a:pt x="1567" y="245"/>
                    <a:pt x="1552" y="237"/>
                    <a:pt x="1545" y="224"/>
                  </a:cubicBezTo>
                  <a:lnTo>
                    <a:pt x="1533" y="200"/>
                  </a:lnTo>
                  <a:cubicBezTo>
                    <a:pt x="1532" y="198"/>
                    <a:pt x="1532" y="196"/>
                    <a:pt x="1531" y="194"/>
                  </a:cubicBezTo>
                  <a:lnTo>
                    <a:pt x="1519" y="154"/>
                  </a:lnTo>
                  <a:lnTo>
                    <a:pt x="1588" y="152"/>
                  </a:lnTo>
                  <a:lnTo>
                    <a:pt x="1576" y="200"/>
                  </a:lnTo>
                  <a:cubicBezTo>
                    <a:pt x="1574" y="208"/>
                    <a:pt x="1570" y="215"/>
                    <a:pt x="1563" y="220"/>
                  </a:cubicBezTo>
                  <a:lnTo>
                    <a:pt x="1547" y="232"/>
                  </a:lnTo>
                  <a:cubicBezTo>
                    <a:pt x="1539" y="238"/>
                    <a:pt x="1529" y="241"/>
                    <a:pt x="1519" y="239"/>
                  </a:cubicBezTo>
                  <a:cubicBezTo>
                    <a:pt x="1509" y="237"/>
                    <a:pt x="1500" y="231"/>
                    <a:pt x="1495" y="222"/>
                  </a:cubicBezTo>
                  <a:lnTo>
                    <a:pt x="1483" y="202"/>
                  </a:lnTo>
                  <a:lnTo>
                    <a:pt x="1549" y="190"/>
                  </a:lnTo>
                  <a:lnTo>
                    <a:pt x="1537" y="254"/>
                  </a:lnTo>
                  <a:cubicBezTo>
                    <a:pt x="1534" y="268"/>
                    <a:pt x="1524" y="279"/>
                    <a:pt x="1510" y="283"/>
                  </a:cubicBezTo>
                  <a:cubicBezTo>
                    <a:pt x="1496" y="286"/>
                    <a:pt x="1481" y="280"/>
                    <a:pt x="1473" y="269"/>
                  </a:cubicBezTo>
                  <a:lnTo>
                    <a:pt x="1461" y="253"/>
                  </a:lnTo>
                  <a:lnTo>
                    <a:pt x="1464" y="257"/>
                  </a:lnTo>
                  <a:lnTo>
                    <a:pt x="1452" y="245"/>
                  </a:lnTo>
                  <a:cubicBezTo>
                    <a:pt x="1448" y="241"/>
                    <a:pt x="1445" y="236"/>
                    <a:pt x="1443" y="231"/>
                  </a:cubicBezTo>
                  <a:lnTo>
                    <a:pt x="1427" y="183"/>
                  </a:lnTo>
                  <a:lnTo>
                    <a:pt x="1492" y="190"/>
                  </a:lnTo>
                  <a:lnTo>
                    <a:pt x="1480" y="210"/>
                  </a:lnTo>
                  <a:cubicBezTo>
                    <a:pt x="1479" y="213"/>
                    <a:pt x="1477" y="215"/>
                    <a:pt x="1475" y="217"/>
                  </a:cubicBezTo>
                  <a:lnTo>
                    <a:pt x="1463" y="229"/>
                  </a:lnTo>
                  <a:cubicBezTo>
                    <a:pt x="1453" y="239"/>
                    <a:pt x="1439" y="242"/>
                    <a:pt x="1426" y="238"/>
                  </a:cubicBezTo>
                  <a:lnTo>
                    <a:pt x="1414" y="234"/>
                  </a:lnTo>
                  <a:lnTo>
                    <a:pt x="1456" y="218"/>
                  </a:lnTo>
                  <a:lnTo>
                    <a:pt x="1444" y="238"/>
                  </a:lnTo>
                  <a:cubicBezTo>
                    <a:pt x="1438" y="249"/>
                    <a:pt x="1426" y="255"/>
                    <a:pt x="1413" y="255"/>
                  </a:cubicBezTo>
                  <a:lnTo>
                    <a:pt x="1397" y="255"/>
                  </a:lnTo>
                  <a:lnTo>
                    <a:pt x="1423" y="245"/>
                  </a:lnTo>
                  <a:lnTo>
                    <a:pt x="1411" y="257"/>
                  </a:lnTo>
                  <a:cubicBezTo>
                    <a:pt x="1402" y="266"/>
                    <a:pt x="1389" y="269"/>
                    <a:pt x="1377" y="266"/>
                  </a:cubicBezTo>
                  <a:cubicBezTo>
                    <a:pt x="1364" y="263"/>
                    <a:pt x="1355" y="254"/>
                    <a:pt x="1351" y="242"/>
                  </a:cubicBezTo>
                  <a:lnTo>
                    <a:pt x="1339" y="202"/>
                  </a:lnTo>
                  <a:lnTo>
                    <a:pt x="1343" y="210"/>
                  </a:lnTo>
                  <a:lnTo>
                    <a:pt x="1331" y="190"/>
                  </a:lnTo>
                  <a:lnTo>
                    <a:pt x="1383" y="200"/>
                  </a:lnTo>
                  <a:lnTo>
                    <a:pt x="1367" y="212"/>
                  </a:lnTo>
                  <a:cubicBezTo>
                    <a:pt x="1358" y="219"/>
                    <a:pt x="1345" y="221"/>
                    <a:pt x="1334" y="218"/>
                  </a:cubicBezTo>
                  <a:lnTo>
                    <a:pt x="1322" y="214"/>
                  </a:lnTo>
                  <a:lnTo>
                    <a:pt x="1367" y="192"/>
                  </a:lnTo>
                  <a:lnTo>
                    <a:pt x="1355" y="224"/>
                  </a:lnTo>
                  <a:cubicBezTo>
                    <a:pt x="1351" y="236"/>
                    <a:pt x="1341" y="244"/>
                    <a:pt x="1329" y="247"/>
                  </a:cubicBezTo>
                  <a:cubicBezTo>
                    <a:pt x="1317" y="249"/>
                    <a:pt x="1305" y="246"/>
                    <a:pt x="1296" y="237"/>
                  </a:cubicBezTo>
                  <a:lnTo>
                    <a:pt x="1284" y="225"/>
                  </a:lnTo>
                  <a:lnTo>
                    <a:pt x="1329" y="229"/>
                  </a:lnTo>
                  <a:lnTo>
                    <a:pt x="1317" y="237"/>
                  </a:lnTo>
                  <a:lnTo>
                    <a:pt x="1329" y="225"/>
                  </a:lnTo>
                  <a:lnTo>
                    <a:pt x="1313" y="253"/>
                  </a:lnTo>
                  <a:cubicBezTo>
                    <a:pt x="1306" y="266"/>
                    <a:pt x="1292" y="273"/>
                    <a:pt x="1278" y="271"/>
                  </a:cubicBezTo>
                  <a:cubicBezTo>
                    <a:pt x="1264" y="270"/>
                    <a:pt x="1252" y="260"/>
                    <a:pt x="1247" y="247"/>
                  </a:cubicBezTo>
                  <a:lnTo>
                    <a:pt x="1235" y="211"/>
                  </a:lnTo>
                  <a:lnTo>
                    <a:pt x="1304" y="210"/>
                  </a:lnTo>
                  <a:lnTo>
                    <a:pt x="1292" y="250"/>
                  </a:lnTo>
                  <a:cubicBezTo>
                    <a:pt x="1288" y="264"/>
                    <a:pt x="1275" y="275"/>
                    <a:pt x="1260" y="275"/>
                  </a:cubicBezTo>
                  <a:cubicBezTo>
                    <a:pt x="1244" y="276"/>
                    <a:pt x="1230" y="268"/>
                    <a:pt x="1224" y="254"/>
                  </a:cubicBezTo>
                  <a:lnTo>
                    <a:pt x="1212" y="226"/>
                  </a:lnTo>
                  <a:lnTo>
                    <a:pt x="1276" y="230"/>
                  </a:lnTo>
                  <a:lnTo>
                    <a:pt x="1264" y="250"/>
                  </a:lnTo>
                  <a:cubicBezTo>
                    <a:pt x="1259" y="259"/>
                    <a:pt x="1249" y="266"/>
                    <a:pt x="1238" y="267"/>
                  </a:cubicBezTo>
                  <a:cubicBezTo>
                    <a:pt x="1227" y="269"/>
                    <a:pt x="1216" y="265"/>
                    <a:pt x="1208" y="257"/>
                  </a:cubicBezTo>
                  <a:lnTo>
                    <a:pt x="1192" y="241"/>
                  </a:lnTo>
                  <a:lnTo>
                    <a:pt x="1243" y="241"/>
                  </a:lnTo>
                  <a:lnTo>
                    <a:pt x="1231" y="253"/>
                  </a:lnTo>
                  <a:cubicBezTo>
                    <a:pt x="1224" y="260"/>
                    <a:pt x="1213" y="264"/>
                    <a:pt x="1203" y="263"/>
                  </a:cubicBezTo>
                  <a:cubicBezTo>
                    <a:pt x="1193" y="263"/>
                    <a:pt x="1183" y="257"/>
                    <a:pt x="1177" y="249"/>
                  </a:cubicBezTo>
                  <a:lnTo>
                    <a:pt x="1165" y="233"/>
                  </a:lnTo>
                  <a:lnTo>
                    <a:pt x="1224" y="230"/>
                  </a:lnTo>
                  <a:lnTo>
                    <a:pt x="1212" y="250"/>
                  </a:lnTo>
                  <a:cubicBezTo>
                    <a:pt x="1207" y="258"/>
                    <a:pt x="1199" y="264"/>
                    <a:pt x="1189" y="267"/>
                  </a:cubicBezTo>
                  <a:cubicBezTo>
                    <a:pt x="1180" y="269"/>
                    <a:pt x="1170" y="267"/>
                    <a:pt x="1161" y="261"/>
                  </a:cubicBezTo>
                  <a:lnTo>
                    <a:pt x="1149" y="253"/>
                  </a:lnTo>
                  <a:lnTo>
                    <a:pt x="1195" y="249"/>
                  </a:lnTo>
                  <a:lnTo>
                    <a:pt x="1179" y="265"/>
                  </a:lnTo>
                  <a:cubicBezTo>
                    <a:pt x="1177" y="267"/>
                    <a:pt x="1175" y="268"/>
                    <a:pt x="1173" y="269"/>
                  </a:cubicBezTo>
                  <a:lnTo>
                    <a:pt x="1161" y="277"/>
                  </a:lnTo>
                  <a:cubicBezTo>
                    <a:pt x="1159" y="279"/>
                    <a:pt x="1156" y="281"/>
                    <a:pt x="1153" y="282"/>
                  </a:cubicBezTo>
                  <a:lnTo>
                    <a:pt x="1141" y="286"/>
                  </a:lnTo>
                  <a:cubicBezTo>
                    <a:pt x="1133" y="288"/>
                    <a:pt x="1125" y="288"/>
                    <a:pt x="1118" y="286"/>
                  </a:cubicBezTo>
                  <a:lnTo>
                    <a:pt x="1106" y="282"/>
                  </a:lnTo>
                  <a:lnTo>
                    <a:pt x="1129" y="282"/>
                  </a:lnTo>
                  <a:lnTo>
                    <a:pt x="1117" y="286"/>
                  </a:lnTo>
                  <a:lnTo>
                    <a:pt x="1127" y="280"/>
                  </a:lnTo>
                  <a:lnTo>
                    <a:pt x="1111" y="292"/>
                  </a:lnTo>
                  <a:cubicBezTo>
                    <a:pt x="1095" y="304"/>
                    <a:pt x="1073" y="301"/>
                    <a:pt x="1061" y="285"/>
                  </a:cubicBezTo>
                  <a:lnTo>
                    <a:pt x="1049" y="269"/>
                  </a:lnTo>
                  <a:lnTo>
                    <a:pt x="1066" y="282"/>
                  </a:lnTo>
                  <a:lnTo>
                    <a:pt x="1054" y="278"/>
                  </a:lnTo>
                  <a:lnTo>
                    <a:pt x="1098" y="260"/>
                  </a:lnTo>
                  <a:lnTo>
                    <a:pt x="1086" y="284"/>
                  </a:lnTo>
                  <a:cubicBezTo>
                    <a:pt x="1078" y="300"/>
                    <a:pt x="1059" y="307"/>
                    <a:pt x="1042" y="302"/>
                  </a:cubicBezTo>
                  <a:lnTo>
                    <a:pt x="1030" y="298"/>
                  </a:lnTo>
                  <a:lnTo>
                    <a:pt x="1067" y="289"/>
                  </a:lnTo>
                  <a:lnTo>
                    <a:pt x="1051" y="305"/>
                  </a:lnTo>
                  <a:cubicBezTo>
                    <a:pt x="1044" y="312"/>
                    <a:pt x="1035" y="315"/>
                    <a:pt x="1025" y="315"/>
                  </a:cubicBezTo>
                  <a:lnTo>
                    <a:pt x="1013" y="315"/>
                  </a:lnTo>
                  <a:cubicBezTo>
                    <a:pt x="1006" y="315"/>
                    <a:pt x="999" y="313"/>
                    <a:pt x="993" y="309"/>
                  </a:cubicBezTo>
                  <a:lnTo>
                    <a:pt x="981" y="301"/>
                  </a:lnTo>
                  <a:lnTo>
                    <a:pt x="1013" y="306"/>
                  </a:lnTo>
                  <a:lnTo>
                    <a:pt x="1001" y="310"/>
                  </a:lnTo>
                  <a:lnTo>
                    <a:pt x="1015" y="301"/>
                  </a:lnTo>
                  <a:lnTo>
                    <a:pt x="1003" y="313"/>
                  </a:lnTo>
                  <a:cubicBezTo>
                    <a:pt x="992" y="324"/>
                    <a:pt x="975" y="327"/>
                    <a:pt x="961" y="320"/>
                  </a:cubicBezTo>
                  <a:lnTo>
                    <a:pt x="945" y="312"/>
                  </a:lnTo>
                  <a:lnTo>
                    <a:pt x="990" y="301"/>
                  </a:lnTo>
                  <a:lnTo>
                    <a:pt x="978" y="317"/>
                  </a:lnTo>
                  <a:cubicBezTo>
                    <a:pt x="971" y="327"/>
                    <a:pt x="960" y="332"/>
                    <a:pt x="948" y="331"/>
                  </a:cubicBezTo>
                  <a:cubicBezTo>
                    <a:pt x="936" y="331"/>
                    <a:pt x="925" y="324"/>
                    <a:pt x="919" y="314"/>
                  </a:cubicBezTo>
                  <a:lnTo>
                    <a:pt x="907" y="294"/>
                  </a:lnTo>
                  <a:lnTo>
                    <a:pt x="926" y="310"/>
                  </a:lnTo>
                  <a:lnTo>
                    <a:pt x="914" y="306"/>
                  </a:lnTo>
                  <a:lnTo>
                    <a:pt x="934" y="306"/>
                  </a:lnTo>
                  <a:lnTo>
                    <a:pt x="918" y="310"/>
                  </a:lnTo>
                  <a:lnTo>
                    <a:pt x="935" y="301"/>
                  </a:lnTo>
                  <a:lnTo>
                    <a:pt x="923" y="313"/>
                  </a:lnTo>
                  <a:cubicBezTo>
                    <a:pt x="916" y="320"/>
                    <a:pt x="907" y="323"/>
                    <a:pt x="897" y="323"/>
                  </a:cubicBezTo>
                  <a:lnTo>
                    <a:pt x="885" y="323"/>
                  </a:lnTo>
                  <a:lnTo>
                    <a:pt x="914" y="309"/>
                  </a:lnTo>
                  <a:lnTo>
                    <a:pt x="902" y="325"/>
                  </a:lnTo>
                  <a:cubicBezTo>
                    <a:pt x="900" y="328"/>
                    <a:pt x="897" y="331"/>
                    <a:pt x="893" y="333"/>
                  </a:cubicBezTo>
                  <a:lnTo>
                    <a:pt x="881" y="341"/>
                  </a:lnTo>
                  <a:cubicBezTo>
                    <a:pt x="867" y="351"/>
                    <a:pt x="848" y="349"/>
                    <a:pt x="836" y="337"/>
                  </a:cubicBezTo>
                  <a:lnTo>
                    <a:pt x="820" y="321"/>
                  </a:lnTo>
                  <a:lnTo>
                    <a:pt x="834" y="330"/>
                  </a:lnTo>
                  <a:lnTo>
                    <a:pt x="822" y="326"/>
                  </a:lnTo>
                  <a:lnTo>
                    <a:pt x="833" y="327"/>
                  </a:lnTo>
                  <a:lnTo>
                    <a:pt x="821" y="327"/>
                  </a:lnTo>
                  <a:lnTo>
                    <a:pt x="833" y="326"/>
                  </a:lnTo>
                  <a:lnTo>
                    <a:pt x="821" y="330"/>
                  </a:lnTo>
                  <a:lnTo>
                    <a:pt x="840" y="314"/>
                  </a:lnTo>
                  <a:lnTo>
                    <a:pt x="828" y="334"/>
                  </a:lnTo>
                  <a:cubicBezTo>
                    <a:pt x="823" y="343"/>
                    <a:pt x="814" y="349"/>
                    <a:pt x="804" y="351"/>
                  </a:cubicBezTo>
                  <a:cubicBezTo>
                    <a:pt x="794" y="353"/>
                    <a:pt x="784" y="350"/>
                    <a:pt x="776" y="344"/>
                  </a:cubicBezTo>
                  <a:lnTo>
                    <a:pt x="760" y="332"/>
                  </a:lnTo>
                  <a:cubicBezTo>
                    <a:pt x="759" y="331"/>
                    <a:pt x="757" y="330"/>
                    <a:pt x="756" y="329"/>
                  </a:cubicBezTo>
                  <a:lnTo>
                    <a:pt x="744" y="317"/>
                  </a:lnTo>
                  <a:lnTo>
                    <a:pt x="795" y="317"/>
                  </a:lnTo>
                  <a:lnTo>
                    <a:pt x="783" y="329"/>
                  </a:lnTo>
                  <a:cubicBezTo>
                    <a:pt x="779" y="333"/>
                    <a:pt x="774" y="336"/>
                    <a:pt x="769" y="338"/>
                  </a:cubicBezTo>
                  <a:lnTo>
                    <a:pt x="757" y="342"/>
                  </a:lnTo>
                  <a:cubicBezTo>
                    <a:pt x="746" y="345"/>
                    <a:pt x="735" y="344"/>
                    <a:pt x="725" y="337"/>
                  </a:cubicBezTo>
                  <a:lnTo>
                    <a:pt x="713" y="329"/>
                  </a:lnTo>
                  <a:lnTo>
                    <a:pt x="767" y="313"/>
                  </a:lnTo>
                  <a:lnTo>
                    <a:pt x="751" y="354"/>
                  </a:lnTo>
                  <a:lnTo>
                    <a:pt x="739" y="382"/>
                  </a:lnTo>
                  <a:cubicBezTo>
                    <a:pt x="733" y="395"/>
                    <a:pt x="720" y="403"/>
                    <a:pt x="705" y="403"/>
                  </a:cubicBezTo>
                  <a:cubicBezTo>
                    <a:pt x="691" y="403"/>
                    <a:pt x="678" y="395"/>
                    <a:pt x="672" y="382"/>
                  </a:cubicBezTo>
                  <a:lnTo>
                    <a:pt x="660" y="354"/>
                  </a:lnTo>
                  <a:lnTo>
                    <a:pt x="648" y="326"/>
                  </a:lnTo>
                  <a:lnTo>
                    <a:pt x="715" y="324"/>
                  </a:lnTo>
                  <a:lnTo>
                    <a:pt x="703" y="356"/>
                  </a:lnTo>
                  <a:cubicBezTo>
                    <a:pt x="699" y="367"/>
                    <a:pt x="690" y="375"/>
                    <a:pt x="680" y="378"/>
                  </a:cubicBezTo>
                  <a:cubicBezTo>
                    <a:pt x="669" y="381"/>
                    <a:pt x="657" y="379"/>
                    <a:pt x="648" y="372"/>
                  </a:cubicBezTo>
                  <a:lnTo>
                    <a:pt x="632" y="360"/>
                  </a:lnTo>
                  <a:cubicBezTo>
                    <a:pt x="631" y="359"/>
                    <a:pt x="629" y="358"/>
                    <a:pt x="628" y="357"/>
                  </a:cubicBezTo>
                  <a:lnTo>
                    <a:pt x="616" y="345"/>
                  </a:lnTo>
                  <a:cubicBezTo>
                    <a:pt x="613" y="342"/>
                    <a:pt x="610" y="338"/>
                    <a:pt x="608" y="334"/>
                  </a:cubicBezTo>
                  <a:lnTo>
                    <a:pt x="596" y="306"/>
                  </a:lnTo>
                  <a:lnTo>
                    <a:pt x="663" y="304"/>
                  </a:lnTo>
                  <a:lnTo>
                    <a:pt x="651" y="336"/>
                  </a:lnTo>
                  <a:cubicBezTo>
                    <a:pt x="647" y="348"/>
                    <a:pt x="637" y="356"/>
                    <a:pt x="625" y="359"/>
                  </a:cubicBezTo>
                  <a:cubicBezTo>
                    <a:pt x="613" y="361"/>
                    <a:pt x="601" y="358"/>
                    <a:pt x="592" y="349"/>
                  </a:cubicBezTo>
                  <a:lnTo>
                    <a:pt x="580" y="337"/>
                  </a:lnTo>
                  <a:lnTo>
                    <a:pt x="639" y="324"/>
                  </a:lnTo>
                  <a:lnTo>
                    <a:pt x="623" y="368"/>
                  </a:lnTo>
                  <a:cubicBezTo>
                    <a:pt x="618" y="383"/>
                    <a:pt x="603" y="393"/>
                    <a:pt x="586" y="391"/>
                  </a:cubicBezTo>
                  <a:cubicBezTo>
                    <a:pt x="570" y="390"/>
                    <a:pt x="557" y="378"/>
                    <a:pt x="554" y="362"/>
                  </a:cubicBezTo>
                  <a:lnTo>
                    <a:pt x="542" y="294"/>
                  </a:lnTo>
                  <a:lnTo>
                    <a:pt x="597" y="317"/>
                  </a:lnTo>
                  <a:lnTo>
                    <a:pt x="585" y="325"/>
                  </a:lnTo>
                  <a:lnTo>
                    <a:pt x="573" y="333"/>
                  </a:lnTo>
                  <a:cubicBezTo>
                    <a:pt x="561" y="341"/>
                    <a:pt x="546" y="341"/>
                    <a:pt x="533" y="333"/>
                  </a:cubicBezTo>
                  <a:lnTo>
                    <a:pt x="521" y="325"/>
                  </a:lnTo>
                  <a:cubicBezTo>
                    <a:pt x="516" y="322"/>
                    <a:pt x="512" y="317"/>
                    <a:pt x="509" y="312"/>
                  </a:cubicBezTo>
                  <a:lnTo>
                    <a:pt x="493" y="280"/>
                  </a:lnTo>
                  <a:lnTo>
                    <a:pt x="505" y="293"/>
                  </a:lnTo>
                  <a:lnTo>
                    <a:pt x="493" y="285"/>
                  </a:lnTo>
                  <a:lnTo>
                    <a:pt x="542" y="277"/>
                  </a:lnTo>
                  <a:lnTo>
                    <a:pt x="530" y="293"/>
                  </a:lnTo>
                  <a:cubicBezTo>
                    <a:pt x="524" y="301"/>
                    <a:pt x="514" y="307"/>
                    <a:pt x="504" y="307"/>
                  </a:cubicBezTo>
                  <a:cubicBezTo>
                    <a:pt x="494" y="308"/>
                    <a:pt x="483" y="304"/>
                    <a:pt x="476" y="297"/>
                  </a:cubicBezTo>
                  <a:lnTo>
                    <a:pt x="464" y="285"/>
                  </a:lnTo>
                  <a:cubicBezTo>
                    <a:pt x="462" y="283"/>
                    <a:pt x="460" y="281"/>
                    <a:pt x="459" y="278"/>
                  </a:cubicBezTo>
                  <a:lnTo>
                    <a:pt x="447" y="258"/>
                  </a:lnTo>
                  <a:lnTo>
                    <a:pt x="503" y="265"/>
                  </a:lnTo>
                  <a:lnTo>
                    <a:pt x="487" y="281"/>
                  </a:lnTo>
                  <a:lnTo>
                    <a:pt x="490" y="277"/>
                  </a:lnTo>
                  <a:lnTo>
                    <a:pt x="478" y="293"/>
                  </a:lnTo>
                  <a:cubicBezTo>
                    <a:pt x="477" y="294"/>
                    <a:pt x="476" y="296"/>
                    <a:pt x="475" y="297"/>
                  </a:cubicBezTo>
                  <a:lnTo>
                    <a:pt x="463" y="309"/>
                  </a:lnTo>
                  <a:lnTo>
                    <a:pt x="472" y="292"/>
                  </a:lnTo>
                  <a:lnTo>
                    <a:pt x="460" y="340"/>
                  </a:lnTo>
                  <a:cubicBezTo>
                    <a:pt x="457" y="354"/>
                    <a:pt x="446" y="365"/>
                    <a:pt x="432" y="367"/>
                  </a:cubicBezTo>
                  <a:cubicBezTo>
                    <a:pt x="418" y="369"/>
                    <a:pt x="403" y="363"/>
                    <a:pt x="396" y="351"/>
                  </a:cubicBezTo>
                  <a:lnTo>
                    <a:pt x="380" y="327"/>
                  </a:lnTo>
                  <a:lnTo>
                    <a:pt x="389" y="337"/>
                  </a:lnTo>
                  <a:lnTo>
                    <a:pt x="377" y="329"/>
                  </a:lnTo>
                  <a:lnTo>
                    <a:pt x="417" y="329"/>
                  </a:lnTo>
                  <a:lnTo>
                    <a:pt x="405" y="337"/>
                  </a:lnTo>
                  <a:lnTo>
                    <a:pt x="420" y="316"/>
                  </a:lnTo>
                  <a:lnTo>
                    <a:pt x="408" y="364"/>
                  </a:lnTo>
                  <a:cubicBezTo>
                    <a:pt x="408" y="368"/>
                    <a:pt x="406" y="371"/>
                    <a:pt x="404" y="374"/>
                  </a:cubicBezTo>
                  <a:lnTo>
                    <a:pt x="392" y="394"/>
                  </a:lnTo>
                  <a:cubicBezTo>
                    <a:pt x="391" y="397"/>
                    <a:pt x="389" y="399"/>
                    <a:pt x="387" y="401"/>
                  </a:cubicBezTo>
                  <a:lnTo>
                    <a:pt x="371" y="417"/>
                  </a:lnTo>
                  <a:lnTo>
                    <a:pt x="359" y="429"/>
                  </a:lnTo>
                  <a:cubicBezTo>
                    <a:pt x="349" y="439"/>
                    <a:pt x="335" y="442"/>
                    <a:pt x="322" y="438"/>
                  </a:cubicBezTo>
                  <a:lnTo>
                    <a:pt x="310" y="434"/>
                  </a:lnTo>
                  <a:lnTo>
                    <a:pt x="298" y="430"/>
                  </a:lnTo>
                  <a:cubicBezTo>
                    <a:pt x="288" y="426"/>
                    <a:pt x="280" y="419"/>
                    <a:pt x="276" y="410"/>
                  </a:cubicBezTo>
                  <a:lnTo>
                    <a:pt x="264" y="382"/>
                  </a:lnTo>
                  <a:lnTo>
                    <a:pt x="281" y="400"/>
                  </a:lnTo>
                  <a:lnTo>
                    <a:pt x="265" y="392"/>
                  </a:lnTo>
                  <a:cubicBezTo>
                    <a:pt x="259" y="389"/>
                    <a:pt x="254" y="384"/>
                    <a:pt x="251" y="378"/>
                  </a:cubicBezTo>
                  <a:lnTo>
                    <a:pt x="239" y="358"/>
                  </a:lnTo>
                  <a:cubicBezTo>
                    <a:pt x="237" y="356"/>
                    <a:pt x="236" y="353"/>
                    <a:pt x="235" y="351"/>
                  </a:cubicBezTo>
                  <a:lnTo>
                    <a:pt x="223" y="315"/>
                  </a:lnTo>
                  <a:lnTo>
                    <a:pt x="232" y="329"/>
                  </a:lnTo>
                  <a:lnTo>
                    <a:pt x="220" y="317"/>
                  </a:lnTo>
                  <a:cubicBezTo>
                    <a:pt x="217" y="314"/>
                    <a:pt x="215" y="311"/>
                    <a:pt x="213" y="308"/>
                  </a:cubicBezTo>
                  <a:lnTo>
                    <a:pt x="201" y="284"/>
                  </a:lnTo>
                  <a:lnTo>
                    <a:pt x="225" y="302"/>
                  </a:lnTo>
                  <a:lnTo>
                    <a:pt x="209" y="298"/>
                  </a:lnTo>
                  <a:lnTo>
                    <a:pt x="243" y="289"/>
                  </a:lnTo>
                  <a:lnTo>
                    <a:pt x="231" y="301"/>
                  </a:lnTo>
                  <a:lnTo>
                    <a:pt x="234" y="297"/>
                  </a:lnTo>
                  <a:lnTo>
                    <a:pt x="222" y="313"/>
                  </a:lnTo>
                  <a:lnTo>
                    <a:pt x="226" y="308"/>
                  </a:lnTo>
                  <a:lnTo>
                    <a:pt x="214" y="332"/>
                  </a:lnTo>
                  <a:lnTo>
                    <a:pt x="216" y="327"/>
                  </a:lnTo>
                  <a:lnTo>
                    <a:pt x="204" y="363"/>
                  </a:lnTo>
                  <a:cubicBezTo>
                    <a:pt x="199" y="378"/>
                    <a:pt x="185" y="387"/>
                    <a:pt x="169" y="387"/>
                  </a:cubicBezTo>
                  <a:lnTo>
                    <a:pt x="153" y="387"/>
                  </a:lnTo>
                  <a:lnTo>
                    <a:pt x="165" y="386"/>
                  </a:lnTo>
                  <a:lnTo>
                    <a:pt x="153" y="390"/>
                  </a:lnTo>
                  <a:cubicBezTo>
                    <a:pt x="145" y="392"/>
                    <a:pt x="137" y="392"/>
                    <a:pt x="130" y="390"/>
                  </a:cubicBezTo>
                  <a:lnTo>
                    <a:pt x="118" y="386"/>
                  </a:lnTo>
                  <a:lnTo>
                    <a:pt x="106" y="382"/>
                  </a:lnTo>
                  <a:lnTo>
                    <a:pt x="129" y="382"/>
                  </a:lnTo>
                  <a:lnTo>
                    <a:pt x="117" y="386"/>
                  </a:lnTo>
                  <a:cubicBezTo>
                    <a:pt x="103" y="390"/>
                    <a:pt x="87" y="386"/>
                    <a:pt x="77" y="374"/>
                  </a:cubicBezTo>
                  <a:lnTo>
                    <a:pt x="61" y="354"/>
                  </a:lnTo>
                  <a:cubicBezTo>
                    <a:pt x="57" y="349"/>
                    <a:pt x="55" y="343"/>
                    <a:pt x="54" y="336"/>
                  </a:cubicBezTo>
                  <a:lnTo>
                    <a:pt x="42" y="248"/>
                  </a:lnTo>
                  <a:lnTo>
                    <a:pt x="113" y="251"/>
                  </a:lnTo>
                  <a:lnTo>
                    <a:pt x="100" y="315"/>
                  </a:lnTo>
                  <a:lnTo>
                    <a:pt x="88" y="351"/>
                  </a:lnTo>
                  <a:cubicBezTo>
                    <a:pt x="84" y="361"/>
                    <a:pt x="76" y="370"/>
                    <a:pt x="65" y="374"/>
                  </a:cubicBezTo>
                  <a:cubicBezTo>
                    <a:pt x="55" y="377"/>
                    <a:pt x="43" y="376"/>
                    <a:pt x="33" y="369"/>
                  </a:cubicBezTo>
                  <a:lnTo>
                    <a:pt x="21" y="361"/>
                  </a:lnTo>
                  <a:cubicBezTo>
                    <a:pt x="5" y="350"/>
                    <a:pt x="0" y="328"/>
                    <a:pt x="12" y="311"/>
                  </a:cubicBezTo>
                  <a:cubicBezTo>
                    <a:pt x="23" y="295"/>
                    <a:pt x="45" y="290"/>
                    <a:pt x="61" y="302"/>
                  </a:cubicBezTo>
                  <a:close/>
                </a:path>
              </a:pathLst>
            </a:custGeom>
            <a:solidFill>
              <a:srgbClr val="00B050"/>
            </a:solidFill>
            <a:ln w="1" cap="flat">
              <a:solidFill>
                <a:srgbClr val="00B050"/>
              </a:solidFill>
              <a:prstDash val="solid"/>
              <a:bevel/>
              <a:headEnd/>
              <a:tailEnd/>
            </a:ln>
          </p:spPr>
          <p:txBody>
            <a:bodyPr vert="horz" wrap="square" lIns="91440" tIns="45720" rIns="91440" bIns="45720" numCol="1" anchor="t" anchorCtr="0" compatLnSpc="1">
              <a:prstTxWarp prst="textNoShape">
                <a:avLst/>
              </a:prstTxWarp>
            </a:bodyPr>
            <a:lstStyle/>
            <a:p>
              <a:endParaRPr lang="en-US"/>
            </a:p>
          </p:txBody>
        </p:sp>
        <p:sp>
          <p:nvSpPr>
            <p:cNvPr id="1828" name="Freeform 21"/>
            <p:cNvSpPr>
              <a:spLocks/>
            </p:cNvSpPr>
            <p:nvPr/>
          </p:nvSpPr>
          <p:spPr bwMode="auto">
            <a:xfrm>
              <a:off x="7048500" y="3544888"/>
              <a:ext cx="1008062" cy="198438"/>
            </a:xfrm>
            <a:custGeom>
              <a:avLst/>
              <a:gdLst>
                <a:gd name="T0" fmla="*/ 150 w 2646"/>
                <a:gd name="T1" fmla="*/ 442 h 522"/>
                <a:gd name="T2" fmla="*/ 172 w 2646"/>
                <a:gd name="T3" fmla="*/ 402 h 522"/>
                <a:gd name="T4" fmla="*/ 274 w 2646"/>
                <a:gd name="T5" fmla="*/ 372 h 522"/>
                <a:gd name="T6" fmla="*/ 387 w 2646"/>
                <a:gd name="T7" fmla="*/ 345 h 522"/>
                <a:gd name="T8" fmla="*/ 421 w 2646"/>
                <a:gd name="T9" fmla="*/ 361 h 522"/>
                <a:gd name="T10" fmla="*/ 551 w 2646"/>
                <a:gd name="T11" fmla="*/ 305 h 522"/>
                <a:gd name="T12" fmla="*/ 577 w 2646"/>
                <a:gd name="T13" fmla="*/ 280 h 522"/>
                <a:gd name="T14" fmla="*/ 670 w 2646"/>
                <a:gd name="T15" fmla="*/ 260 h 522"/>
                <a:gd name="T16" fmla="*/ 789 w 2646"/>
                <a:gd name="T17" fmla="*/ 277 h 522"/>
                <a:gd name="T18" fmla="*/ 849 w 2646"/>
                <a:gd name="T19" fmla="*/ 250 h 522"/>
                <a:gd name="T20" fmla="*/ 956 w 2646"/>
                <a:gd name="T21" fmla="*/ 280 h 522"/>
                <a:gd name="T22" fmla="*/ 1021 w 2646"/>
                <a:gd name="T23" fmla="*/ 233 h 522"/>
                <a:gd name="T24" fmla="*/ 1052 w 2646"/>
                <a:gd name="T25" fmla="*/ 249 h 522"/>
                <a:gd name="T26" fmla="*/ 1198 w 2646"/>
                <a:gd name="T27" fmla="*/ 213 h 522"/>
                <a:gd name="T28" fmla="*/ 1269 w 2646"/>
                <a:gd name="T29" fmla="*/ 204 h 522"/>
                <a:gd name="T30" fmla="*/ 1342 w 2646"/>
                <a:gd name="T31" fmla="*/ 183 h 522"/>
                <a:gd name="T32" fmla="*/ 1425 w 2646"/>
                <a:gd name="T33" fmla="*/ 172 h 522"/>
                <a:gd name="T34" fmla="*/ 1459 w 2646"/>
                <a:gd name="T35" fmla="*/ 128 h 522"/>
                <a:gd name="T36" fmla="*/ 1565 w 2646"/>
                <a:gd name="T37" fmla="*/ 118 h 522"/>
                <a:gd name="T38" fmla="*/ 1674 w 2646"/>
                <a:gd name="T39" fmla="*/ 102 h 522"/>
                <a:gd name="T40" fmla="*/ 1708 w 2646"/>
                <a:gd name="T41" fmla="*/ 89 h 522"/>
                <a:gd name="T42" fmla="*/ 1821 w 2646"/>
                <a:gd name="T43" fmla="*/ 54 h 522"/>
                <a:gd name="T44" fmla="*/ 1897 w 2646"/>
                <a:gd name="T45" fmla="*/ 34 h 522"/>
                <a:gd name="T46" fmla="*/ 2001 w 2646"/>
                <a:gd name="T47" fmla="*/ 50 h 522"/>
                <a:gd name="T48" fmla="*/ 2069 w 2646"/>
                <a:gd name="T49" fmla="*/ 84 h 522"/>
                <a:gd name="T50" fmla="*/ 2149 w 2646"/>
                <a:gd name="T51" fmla="*/ 81 h 522"/>
                <a:gd name="T52" fmla="*/ 2257 w 2646"/>
                <a:gd name="T53" fmla="*/ 66 h 522"/>
                <a:gd name="T54" fmla="*/ 2375 w 2646"/>
                <a:gd name="T55" fmla="*/ 69 h 522"/>
                <a:gd name="T56" fmla="*/ 2425 w 2646"/>
                <a:gd name="T57" fmla="*/ 26 h 522"/>
                <a:gd name="T58" fmla="*/ 2473 w 2646"/>
                <a:gd name="T59" fmla="*/ 65 h 522"/>
                <a:gd name="T60" fmla="*/ 2602 w 2646"/>
                <a:gd name="T61" fmla="*/ 8 h 522"/>
                <a:gd name="T62" fmla="*/ 2573 w 2646"/>
                <a:gd name="T63" fmla="*/ 76 h 522"/>
                <a:gd name="T64" fmla="*/ 2431 w 2646"/>
                <a:gd name="T65" fmla="*/ 109 h 522"/>
                <a:gd name="T66" fmla="*/ 2418 w 2646"/>
                <a:gd name="T67" fmla="*/ 107 h 522"/>
                <a:gd name="T68" fmla="*/ 2329 w 2646"/>
                <a:gd name="T69" fmla="*/ 140 h 522"/>
                <a:gd name="T70" fmla="*/ 2231 w 2646"/>
                <a:gd name="T71" fmla="*/ 124 h 522"/>
                <a:gd name="T72" fmla="*/ 2092 w 2646"/>
                <a:gd name="T73" fmla="*/ 112 h 522"/>
                <a:gd name="T74" fmla="*/ 2025 w 2646"/>
                <a:gd name="T75" fmla="*/ 131 h 522"/>
                <a:gd name="T76" fmla="*/ 1938 w 2646"/>
                <a:gd name="T77" fmla="*/ 93 h 522"/>
                <a:gd name="T78" fmla="*/ 1890 w 2646"/>
                <a:gd name="T79" fmla="*/ 136 h 522"/>
                <a:gd name="T80" fmla="*/ 1798 w 2646"/>
                <a:gd name="T81" fmla="*/ 129 h 522"/>
                <a:gd name="T82" fmla="*/ 1682 w 2646"/>
                <a:gd name="T83" fmla="*/ 153 h 522"/>
                <a:gd name="T84" fmla="*/ 1646 w 2646"/>
                <a:gd name="T85" fmla="*/ 144 h 522"/>
                <a:gd name="T86" fmla="*/ 1509 w 2646"/>
                <a:gd name="T87" fmla="*/ 183 h 522"/>
                <a:gd name="T88" fmla="*/ 1480 w 2646"/>
                <a:gd name="T89" fmla="*/ 177 h 522"/>
                <a:gd name="T90" fmla="*/ 1350 w 2646"/>
                <a:gd name="T91" fmla="*/ 281 h 522"/>
                <a:gd name="T92" fmla="*/ 1315 w 2646"/>
                <a:gd name="T93" fmla="*/ 238 h 522"/>
                <a:gd name="T94" fmla="*/ 1213 w 2646"/>
                <a:gd name="T95" fmla="*/ 272 h 522"/>
                <a:gd name="T96" fmla="*/ 1094 w 2646"/>
                <a:gd name="T97" fmla="*/ 281 h 522"/>
                <a:gd name="T98" fmla="*/ 1060 w 2646"/>
                <a:gd name="T99" fmla="*/ 236 h 522"/>
                <a:gd name="T100" fmla="*/ 938 w 2646"/>
                <a:gd name="T101" fmla="*/ 325 h 522"/>
                <a:gd name="T102" fmla="*/ 893 w 2646"/>
                <a:gd name="T103" fmla="*/ 320 h 522"/>
                <a:gd name="T104" fmla="*/ 819 w 2646"/>
                <a:gd name="T105" fmla="*/ 313 h 522"/>
                <a:gd name="T106" fmla="*/ 665 w 2646"/>
                <a:gd name="T107" fmla="*/ 312 h 522"/>
                <a:gd name="T108" fmla="*/ 592 w 2646"/>
                <a:gd name="T109" fmla="*/ 340 h 522"/>
                <a:gd name="T110" fmla="*/ 520 w 2646"/>
                <a:gd name="T111" fmla="*/ 371 h 522"/>
                <a:gd name="T112" fmla="*/ 483 w 2646"/>
                <a:gd name="T113" fmla="*/ 397 h 522"/>
                <a:gd name="T114" fmla="*/ 348 w 2646"/>
                <a:gd name="T115" fmla="*/ 408 h 522"/>
                <a:gd name="T116" fmla="*/ 297 w 2646"/>
                <a:gd name="T117" fmla="*/ 441 h 522"/>
                <a:gd name="T118" fmla="*/ 205 w 2646"/>
                <a:gd name="T119" fmla="*/ 450 h 522"/>
                <a:gd name="T120" fmla="*/ 97 w 2646"/>
                <a:gd name="T121" fmla="*/ 499 h 522"/>
                <a:gd name="T122" fmla="*/ 9 w 2646"/>
                <a:gd name="T123" fmla="*/ 463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646" h="522">
                  <a:moveTo>
                    <a:pt x="74" y="430"/>
                  </a:moveTo>
                  <a:lnTo>
                    <a:pt x="86" y="454"/>
                  </a:lnTo>
                  <a:lnTo>
                    <a:pt x="33" y="441"/>
                  </a:lnTo>
                  <a:lnTo>
                    <a:pt x="45" y="433"/>
                  </a:lnTo>
                  <a:cubicBezTo>
                    <a:pt x="51" y="429"/>
                    <a:pt x="58" y="426"/>
                    <a:pt x="65" y="426"/>
                  </a:cubicBezTo>
                  <a:lnTo>
                    <a:pt x="77" y="426"/>
                  </a:lnTo>
                  <a:cubicBezTo>
                    <a:pt x="87" y="426"/>
                    <a:pt x="96" y="430"/>
                    <a:pt x="103" y="437"/>
                  </a:cubicBezTo>
                  <a:lnTo>
                    <a:pt x="115" y="449"/>
                  </a:lnTo>
                  <a:lnTo>
                    <a:pt x="73" y="442"/>
                  </a:lnTo>
                  <a:lnTo>
                    <a:pt x="89" y="434"/>
                  </a:lnTo>
                  <a:lnTo>
                    <a:pt x="97" y="429"/>
                  </a:lnTo>
                  <a:cubicBezTo>
                    <a:pt x="106" y="423"/>
                    <a:pt x="117" y="421"/>
                    <a:pt x="127" y="424"/>
                  </a:cubicBezTo>
                  <a:cubicBezTo>
                    <a:pt x="137" y="426"/>
                    <a:pt x="145" y="433"/>
                    <a:pt x="150" y="442"/>
                  </a:cubicBezTo>
                  <a:lnTo>
                    <a:pt x="162" y="466"/>
                  </a:lnTo>
                  <a:lnTo>
                    <a:pt x="118" y="448"/>
                  </a:lnTo>
                  <a:lnTo>
                    <a:pt x="130" y="444"/>
                  </a:lnTo>
                  <a:lnTo>
                    <a:pt x="121" y="449"/>
                  </a:lnTo>
                  <a:lnTo>
                    <a:pt x="133" y="441"/>
                  </a:lnTo>
                  <a:lnTo>
                    <a:pt x="128" y="445"/>
                  </a:lnTo>
                  <a:lnTo>
                    <a:pt x="144" y="429"/>
                  </a:lnTo>
                  <a:cubicBezTo>
                    <a:pt x="146" y="427"/>
                    <a:pt x="148" y="426"/>
                    <a:pt x="149" y="425"/>
                  </a:cubicBezTo>
                  <a:lnTo>
                    <a:pt x="161" y="417"/>
                  </a:lnTo>
                  <a:cubicBezTo>
                    <a:pt x="167" y="413"/>
                    <a:pt x="174" y="410"/>
                    <a:pt x="181" y="410"/>
                  </a:cubicBezTo>
                  <a:lnTo>
                    <a:pt x="193" y="410"/>
                  </a:lnTo>
                  <a:lnTo>
                    <a:pt x="160" y="434"/>
                  </a:lnTo>
                  <a:lnTo>
                    <a:pt x="172" y="402"/>
                  </a:lnTo>
                  <a:cubicBezTo>
                    <a:pt x="177" y="388"/>
                    <a:pt x="190" y="378"/>
                    <a:pt x="205" y="378"/>
                  </a:cubicBezTo>
                  <a:lnTo>
                    <a:pt x="221" y="378"/>
                  </a:lnTo>
                  <a:cubicBezTo>
                    <a:pt x="229" y="378"/>
                    <a:pt x="236" y="381"/>
                    <a:pt x="241" y="385"/>
                  </a:cubicBezTo>
                  <a:lnTo>
                    <a:pt x="253" y="393"/>
                  </a:lnTo>
                  <a:cubicBezTo>
                    <a:pt x="257" y="395"/>
                    <a:pt x="260" y="398"/>
                    <a:pt x="262" y="401"/>
                  </a:cubicBezTo>
                  <a:lnTo>
                    <a:pt x="274" y="417"/>
                  </a:lnTo>
                  <a:lnTo>
                    <a:pt x="212" y="424"/>
                  </a:lnTo>
                  <a:lnTo>
                    <a:pt x="224" y="396"/>
                  </a:lnTo>
                  <a:cubicBezTo>
                    <a:pt x="228" y="387"/>
                    <a:pt x="236" y="380"/>
                    <a:pt x="246" y="376"/>
                  </a:cubicBezTo>
                  <a:lnTo>
                    <a:pt x="258" y="372"/>
                  </a:lnTo>
                  <a:cubicBezTo>
                    <a:pt x="262" y="371"/>
                    <a:pt x="266" y="370"/>
                    <a:pt x="269" y="370"/>
                  </a:cubicBezTo>
                  <a:lnTo>
                    <a:pt x="285" y="370"/>
                  </a:lnTo>
                  <a:lnTo>
                    <a:pt x="274" y="372"/>
                  </a:lnTo>
                  <a:lnTo>
                    <a:pt x="286" y="368"/>
                  </a:lnTo>
                  <a:cubicBezTo>
                    <a:pt x="299" y="364"/>
                    <a:pt x="313" y="367"/>
                    <a:pt x="323" y="377"/>
                  </a:cubicBezTo>
                  <a:lnTo>
                    <a:pt x="335" y="389"/>
                  </a:lnTo>
                  <a:lnTo>
                    <a:pt x="289" y="385"/>
                  </a:lnTo>
                  <a:lnTo>
                    <a:pt x="301" y="377"/>
                  </a:lnTo>
                  <a:cubicBezTo>
                    <a:pt x="304" y="375"/>
                    <a:pt x="307" y="373"/>
                    <a:pt x="310" y="372"/>
                  </a:cubicBezTo>
                  <a:lnTo>
                    <a:pt x="322" y="368"/>
                  </a:lnTo>
                  <a:lnTo>
                    <a:pt x="317" y="370"/>
                  </a:lnTo>
                  <a:lnTo>
                    <a:pt x="333" y="362"/>
                  </a:lnTo>
                  <a:lnTo>
                    <a:pt x="317" y="378"/>
                  </a:lnTo>
                  <a:lnTo>
                    <a:pt x="329" y="354"/>
                  </a:lnTo>
                  <a:cubicBezTo>
                    <a:pt x="334" y="344"/>
                    <a:pt x="344" y="337"/>
                    <a:pt x="356" y="335"/>
                  </a:cubicBezTo>
                  <a:cubicBezTo>
                    <a:pt x="367" y="333"/>
                    <a:pt x="379" y="337"/>
                    <a:pt x="387" y="345"/>
                  </a:cubicBezTo>
                  <a:lnTo>
                    <a:pt x="399" y="357"/>
                  </a:lnTo>
                  <a:lnTo>
                    <a:pt x="385" y="348"/>
                  </a:lnTo>
                  <a:lnTo>
                    <a:pt x="397" y="352"/>
                  </a:lnTo>
                  <a:lnTo>
                    <a:pt x="409" y="356"/>
                  </a:lnTo>
                  <a:lnTo>
                    <a:pt x="369" y="368"/>
                  </a:lnTo>
                  <a:lnTo>
                    <a:pt x="385" y="348"/>
                  </a:lnTo>
                  <a:cubicBezTo>
                    <a:pt x="392" y="340"/>
                    <a:pt x="401" y="335"/>
                    <a:pt x="411" y="335"/>
                  </a:cubicBezTo>
                  <a:cubicBezTo>
                    <a:pt x="422" y="334"/>
                    <a:pt x="432" y="338"/>
                    <a:pt x="439" y="345"/>
                  </a:cubicBezTo>
                  <a:lnTo>
                    <a:pt x="451" y="357"/>
                  </a:lnTo>
                  <a:cubicBezTo>
                    <a:pt x="452" y="358"/>
                    <a:pt x="453" y="360"/>
                    <a:pt x="454" y="361"/>
                  </a:cubicBezTo>
                  <a:lnTo>
                    <a:pt x="466" y="377"/>
                  </a:lnTo>
                  <a:lnTo>
                    <a:pt x="409" y="377"/>
                  </a:lnTo>
                  <a:lnTo>
                    <a:pt x="421" y="361"/>
                  </a:lnTo>
                  <a:lnTo>
                    <a:pt x="416" y="368"/>
                  </a:lnTo>
                  <a:lnTo>
                    <a:pt x="428" y="340"/>
                  </a:lnTo>
                  <a:cubicBezTo>
                    <a:pt x="435" y="324"/>
                    <a:pt x="453" y="315"/>
                    <a:pt x="470" y="320"/>
                  </a:cubicBezTo>
                  <a:lnTo>
                    <a:pt x="486" y="324"/>
                  </a:lnTo>
                  <a:lnTo>
                    <a:pt x="477" y="322"/>
                  </a:lnTo>
                  <a:lnTo>
                    <a:pt x="489" y="322"/>
                  </a:lnTo>
                  <a:lnTo>
                    <a:pt x="464" y="333"/>
                  </a:lnTo>
                  <a:lnTo>
                    <a:pt x="476" y="321"/>
                  </a:lnTo>
                  <a:lnTo>
                    <a:pt x="468" y="332"/>
                  </a:lnTo>
                  <a:lnTo>
                    <a:pt x="480" y="304"/>
                  </a:lnTo>
                  <a:cubicBezTo>
                    <a:pt x="485" y="293"/>
                    <a:pt x="495" y="285"/>
                    <a:pt x="507" y="283"/>
                  </a:cubicBezTo>
                  <a:cubicBezTo>
                    <a:pt x="518" y="281"/>
                    <a:pt x="530" y="285"/>
                    <a:pt x="539" y="293"/>
                  </a:cubicBezTo>
                  <a:lnTo>
                    <a:pt x="551" y="305"/>
                  </a:lnTo>
                  <a:lnTo>
                    <a:pt x="547" y="302"/>
                  </a:lnTo>
                  <a:lnTo>
                    <a:pt x="563" y="314"/>
                  </a:lnTo>
                  <a:lnTo>
                    <a:pt x="511" y="324"/>
                  </a:lnTo>
                  <a:lnTo>
                    <a:pt x="523" y="304"/>
                  </a:lnTo>
                  <a:cubicBezTo>
                    <a:pt x="528" y="294"/>
                    <a:pt x="538" y="288"/>
                    <a:pt x="549" y="287"/>
                  </a:cubicBezTo>
                  <a:cubicBezTo>
                    <a:pt x="560" y="285"/>
                    <a:pt x="571" y="289"/>
                    <a:pt x="579" y="297"/>
                  </a:cubicBezTo>
                  <a:lnTo>
                    <a:pt x="591" y="309"/>
                  </a:lnTo>
                  <a:lnTo>
                    <a:pt x="554" y="300"/>
                  </a:lnTo>
                  <a:lnTo>
                    <a:pt x="566" y="296"/>
                  </a:lnTo>
                  <a:lnTo>
                    <a:pt x="557" y="301"/>
                  </a:lnTo>
                  <a:lnTo>
                    <a:pt x="569" y="293"/>
                  </a:lnTo>
                  <a:lnTo>
                    <a:pt x="561" y="300"/>
                  </a:lnTo>
                  <a:lnTo>
                    <a:pt x="577" y="280"/>
                  </a:lnTo>
                  <a:cubicBezTo>
                    <a:pt x="584" y="272"/>
                    <a:pt x="593" y="267"/>
                    <a:pt x="603" y="267"/>
                  </a:cubicBezTo>
                  <a:cubicBezTo>
                    <a:pt x="614" y="266"/>
                    <a:pt x="624" y="270"/>
                    <a:pt x="631" y="277"/>
                  </a:cubicBezTo>
                  <a:lnTo>
                    <a:pt x="643" y="289"/>
                  </a:lnTo>
                  <a:lnTo>
                    <a:pt x="589" y="293"/>
                  </a:lnTo>
                  <a:lnTo>
                    <a:pt x="601" y="277"/>
                  </a:lnTo>
                  <a:cubicBezTo>
                    <a:pt x="610" y="264"/>
                    <a:pt x="626" y="259"/>
                    <a:pt x="641" y="264"/>
                  </a:cubicBezTo>
                  <a:lnTo>
                    <a:pt x="653" y="268"/>
                  </a:lnTo>
                  <a:cubicBezTo>
                    <a:pt x="658" y="270"/>
                    <a:pt x="663" y="273"/>
                    <a:pt x="667" y="277"/>
                  </a:cubicBezTo>
                  <a:lnTo>
                    <a:pt x="679" y="289"/>
                  </a:lnTo>
                  <a:lnTo>
                    <a:pt x="632" y="286"/>
                  </a:lnTo>
                  <a:lnTo>
                    <a:pt x="648" y="274"/>
                  </a:lnTo>
                  <a:lnTo>
                    <a:pt x="661" y="265"/>
                  </a:lnTo>
                  <a:cubicBezTo>
                    <a:pt x="664" y="263"/>
                    <a:pt x="667" y="261"/>
                    <a:pt x="670" y="260"/>
                  </a:cubicBezTo>
                  <a:lnTo>
                    <a:pt x="682" y="256"/>
                  </a:lnTo>
                  <a:cubicBezTo>
                    <a:pt x="697" y="251"/>
                    <a:pt x="713" y="256"/>
                    <a:pt x="722" y="269"/>
                  </a:cubicBezTo>
                  <a:lnTo>
                    <a:pt x="734" y="285"/>
                  </a:lnTo>
                  <a:lnTo>
                    <a:pt x="714" y="272"/>
                  </a:lnTo>
                  <a:lnTo>
                    <a:pt x="730" y="276"/>
                  </a:lnTo>
                  <a:lnTo>
                    <a:pt x="721" y="274"/>
                  </a:lnTo>
                  <a:lnTo>
                    <a:pt x="733" y="274"/>
                  </a:lnTo>
                  <a:lnTo>
                    <a:pt x="703" y="292"/>
                  </a:lnTo>
                  <a:lnTo>
                    <a:pt x="715" y="272"/>
                  </a:lnTo>
                  <a:cubicBezTo>
                    <a:pt x="720" y="264"/>
                    <a:pt x="728" y="258"/>
                    <a:pt x="738" y="255"/>
                  </a:cubicBezTo>
                  <a:cubicBezTo>
                    <a:pt x="747" y="253"/>
                    <a:pt x="757" y="255"/>
                    <a:pt x="765" y="261"/>
                  </a:cubicBezTo>
                  <a:lnTo>
                    <a:pt x="777" y="269"/>
                  </a:lnTo>
                  <a:lnTo>
                    <a:pt x="789" y="277"/>
                  </a:lnTo>
                  <a:lnTo>
                    <a:pt x="753" y="274"/>
                  </a:lnTo>
                  <a:lnTo>
                    <a:pt x="769" y="266"/>
                  </a:lnTo>
                  <a:lnTo>
                    <a:pt x="752" y="284"/>
                  </a:lnTo>
                  <a:lnTo>
                    <a:pt x="764" y="256"/>
                  </a:lnTo>
                  <a:cubicBezTo>
                    <a:pt x="769" y="246"/>
                    <a:pt x="777" y="239"/>
                    <a:pt x="787" y="236"/>
                  </a:cubicBezTo>
                  <a:cubicBezTo>
                    <a:pt x="797" y="233"/>
                    <a:pt x="809" y="235"/>
                    <a:pt x="817" y="241"/>
                  </a:cubicBezTo>
                  <a:lnTo>
                    <a:pt x="829" y="249"/>
                  </a:lnTo>
                  <a:cubicBezTo>
                    <a:pt x="831" y="250"/>
                    <a:pt x="833" y="251"/>
                    <a:pt x="835" y="253"/>
                  </a:cubicBezTo>
                  <a:lnTo>
                    <a:pt x="847" y="265"/>
                  </a:lnTo>
                  <a:lnTo>
                    <a:pt x="810" y="256"/>
                  </a:lnTo>
                  <a:lnTo>
                    <a:pt x="822" y="252"/>
                  </a:lnTo>
                  <a:cubicBezTo>
                    <a:pt x="826" y="251"/>
                    <a:pt x="830" y="250"/>
                    <a:pt x="833" y="250"/>
                  </a:cubicBezTo>
                  <a:lnTo>
                    <a:pt x="849" y="250"/>
                  </a:lnTo>
                  <a:cubicBezTo>
                    <a:pt x="859" y="250"/>
                    <a:pt x="868" y="254"/>
                    <a:pt x="875" y="261"/>
                  </a:cubicBezTo>
                  <a:lnTo>
                    <a:pt x="887" y="273"/>
                  </a:lnTo>
                  <a:lnTo>
                    <a:pt x="841" y="269"/>
                  </a:lnTo>
                  <a:lnTo>
                    <a:pt x="853" y="261"/>
                  </a:lnTo>
                  <a:cubicBezTo>
                    <a:pt x="863" y="254"/>
                    <a:pt x="874" y="253"/>
                    <a:pt x="885" y="256"/>
                  </a:cubicBezTo>
                  <a:lnTo>
                    <a:pt x="897" y="260"/>
                  </a:lnTo>
                  <a:lnTo>
                    <a:pt x="874" y="260"/>
                  </a:lnTo>
                  <a:lnTo>
                    <a:pt x="886" y="256"/>
                  </a:lnTo>
                  <a:lnTo>
                    <a:pt x="876" y="262"/>
                  </a:lnTo>
                  <a:lnTo>
                    <a:pt x="892" y="250"/>
                  </a:lnTo>
                  <a:cubicBezTo>
                    <a:pt x="900" y="244"/>
                    <a:pt x="910" y="241"/>
                    <a:pt x="920" y="243"/>
                  </a:cubicBezTo>
                  <a:cubicBezTo>
                    <a:pt x="930" y="245"/>
                    <a:pt x="939" y="251"/>
                    <a:pt x="944" y="260"/>
                  </a:cubicBezTo>
                  <a:lnTo>
                    <a:pt x="956" y="280"/>
                  </a:lnTo>
                  <a:lnTo>
                    <a:pt x="900" y="273"/>
                  </a:lnTo>
                  <a:lnTo>
                    <a:pt x="912" y="261"/>
                  </a:lnTo>
                  <a:cubicBezTo>
                    <a:pt x="922" y="251"/>
                    <a:pt x="936" y="248"/>
                    <a:pt x="949" y="252"/>
                  </a:cubicBezTo>
                  <a:lnTo>
                    <a:pt x="961" y="256"/>
                  </a:lnTo>
                  <a:lnTo>
                    <a:pt x="921" y="269"/>
                  </a:lnTo>
                  <a:lnTo>
                    <a:pt x="933" y="253"/>
                  </a:lnTo>
                  <a:cubicBezTo>
                    <a:pt x="939" y="244"/>
                    <a:pt x="950" y="238"/>
                    <a:pt x="961" y="238"/>
                  </a:cubicBezTo>
                  <a:lnTo>
                    <a:pt x="977" y="238"/>
                  </a:lnTo>
                  <a:lnTo>
                    <a:pt x="949" y="253"/>
                  </a:lnTo>
                  <a:lnTo>
                    <a:pt x="961" y="237"/>
                  </a:lnTo>
                  <a:cubicBezTo>
                    <a:pt x="970" y="224"/>
                    <a:pt x="986" y="219"/>
                    <a:pt x="1001" y="224"/>
                  </a:cubicBezTo>
                  <a:lnTo>
                    <a:pt x="1013" y="228"/>
                  </a:lnTo>
                  <a:cubicBezTo>
                    <a:pt x="1016" y="229"/>
                    <a:pt x="1019" y="231"/>
                    <a:pt x="1021" y="233"/>
                  </a:cubicBezTo>
                  <a:lnTo>
                    <a:pt x="1033" y="241"/>
                  </a:lnTo>
                  <a:lnTo>
                    <a:pt x="979" y="261"/>
                  </a:lnTo>
                  <a:lnTo>
                    <a:pt x="991" y="217"/>
                  </a:lnTo>
                  <a:cubicBezTo>
                    <a:pt x="995" y="202"/>
                    <a:pt x="1008" y="191"/>
                    <a:pt x="1024" y="190"/>
                  </a:cubicBezTo>
                  <a:cubicBezTo>
                    <a:pt x="1040" y="190"/>
                    <a:pt x="1054" y="199"/>
                    <a:pt x="1059" y="214"/>
                  </a:cubicBezTo>
                  <a:lnTo>
                    <a:pt x="1075" y="258"/>
                  </a:lnTo>
                  <a:lnTo>
                    <a:pt x="1070" y="249"/>
                  </a:lnTo>
                  <a:lnTo>
                    <a:pt x="1082" y="265"/>
                  </a:lnTo>
                  <a:lnTo>
                    <a:pt x="1028" y="261"/>
                  </a:lnTo>
                  <a:lnTo>
                    <a:pt x="1040" y="249"/>
                  </a:lnTo>
                  <a:cubicBezTo>
                    <a:pt x="1047" y="242"/>
                    <a:pt x="1056" y="238"/>
                    <a:pt x="1065" y="238"/>
                  </a:cubicBezTo>
                  <a:lnTo>
                    <a:pt x="1077" y="238"/>
                  </a:lnTo>
                  <a:lnTo>
                    <a:pt x="1052" y="249"/>
                  </a:lnTo>
                  <a:lnTo>
                    <a:pt x="1064" y="237"/>
                  </a:lnTo>
                  <a:lnTo>
                    <a:pt x="1080" y="221"/>
                  </a:lnTo>
                  <a:cubicBezTo>
                    <a:pt x="1090" y="211"/>
                    <a:pt x="1104" y="208"/>
                    <a:pt x="1117" y="212"/>
                  </a:cubicBezTo>
                  <a:lnTo>
                    <a:pt x="1129" y="216"/>
                  </a:lnTo>
                  <a:lnTo>
                    <a:pt x="1117" y="214"/>
                  </a:lnTo>
                  <a:lnTo>
                    <a:pt x="1129" y="214"/>
                  </a:lnTo>
                  <a:lnTo>
                    <a:pt x="1104" y="225"/>
                  </a:lnTo>
                  <a:lnTo>
                    <a:pt x="1116" y="213"/>
                  </a:lnTo>
                  <a:cubicBezTo>
                    <a:pt x="1123" y="206"/>
                    <a:pt x="1132" y="202"/>
                    <a:pt x="1141" y="202"/>
                  </a:cubicBezTo>
                  <a:lnTo>
                    <a:pt x="1157" y="202"/>
                  </a:lnTo>
                  <a:lnTo>
                    <a:pt x="1146" y="204"/>
                  </a:lnTo>
                  <a:lnTo>
                    <a:pt x="1158" y="200"/>
                  </a:lnTo>
                  <a:cubicBezTo>
                    <a:pt x="1173" y="195"/>
                    <a:pt x="1189" y="200"/>
                    <a:pt x="1198" y="213"/>
                  </a:cubicBezTo>
                  <a:lnTo>
                    <a:pt x="1210" y="229"/>
                  </a:lnTo>
                  <a:lnTo>
                    <a:pt x="1161" y="221"/>
                  </a:lnTo>
                  <a:lnTo>
                    <a:pt x="1173" y="213"/>
                  </a:lnTo>
                  <a:cubicBezTo>
                    <a:pt x="1179" y="209"/>
                    <a:pt x="1186" y="206"/>
                    <a:pt x="1193" y="206"/>
                  </a:cubicBezTo>
                  <a:lnTo>
                    <a:pt x="1205" y="206"/>
                  </a:lnTo>
                  <a:lnTo>
                    <a:pt x="1221" y="206"/>
                  </a:lnTo>
                  <a:cubicBezTo>
                    <a:pt x="1233" y="206"/>
                    <a:pt x="1243" y="212"/>
                    <a:pt x="1250" y="221"/>
                  </a:cubicBezTo>
                  <a:lnTo>
                    <a:pt x="1262" y="237"/>
                  </a:lnTo>
                  <a:lnTo>
                    <a:pt x="1245" y="224"/>
                  </a:lnTo>
                  <a:lnTo>
                    <a:pt x="1257" y="228"/>
                  </a:lnTo>
                  <a:lnTo>
                    <a:pt x="1213" y="246"/>
                  </a:lnTo>
                  <a:lnTo>
                    <a:pt x="1225" y="222"/>
                  </a:lnTo>
                  <a:cubicBezTo>
                    <a:pt x="1233" y="206"/>
                    <a:pt x="1252" y="199"/>
                    <a:pt x="1269" y="204"/>
                  </a:cubicBezTo>
                  <a:lnTo>
                    <a:pt x="1281" y="208"/>
                  </a:lnTo>
                  <a:lnTo>
                    <a:pt x="1240" y="222"/>
                  </a:lnTo>
                  <a:lnTo>
                    <a:pt x="1256" y="198"/>
                  </a:lnTo>
                  <a:cubicBezTo>
                    <a:pt x="1261" y="190"/>
                    <a:pt x="1271" y="184"/>
                    <a:pt x="1282" y="183"/>
                  </a:cubicBezTo>
                  <a:cubicBezTo>
                    <a:pt x="1293" y="182"/>
                    <a:pt x="1303" y="185"/>
                    <a:pt x="1311" y="193"/>
                  </a:cubicBezTo>
                  <a:lnTo>
                    <a:pt x="1323" y="205"/>
                  </a:lnTo>
                  <a:lnTo>
                    <a:pt x="1297" y="194"/>
                  </a:lnTo>
                  <a:lnTo>
                    <a:pt x="1309" y="194"/>
                  </a:lnTo>
                  <a:lnTo>
                    <a:pt x="1298" y="196"/>
                  </a:lnTo>
                  <a:lnTo>
                    <a:pt x="1310" y="192"/>
                  </a:lnTo>
                  <a:lnTo>
                    <a:pt x="1301" y="197"/>
                  </a:lnTo>
                  <a:lnTo>
                    <a:pt x="1313" y="189"/>
                  </a:lnTo>
                  <a:cubicBezTo>
                    <a:pt x="1322" y="183"/>
                    <a:pt x="1332" y="181"/>
                    <a:pt x="1342" y="183"/>
                  </a:cubicBezTo>
                  <a:cubicBezTo>
                    <a:pt x="1351" y="186"/>
                    <a:pt x="1360" y="192"/>
                    <a:pt x="1365" y="201"/>
                  </a:cubicBezTo>
                  <a:lnTo>
                    <a:pt x="1381" y="229"/>
                  </a:lnTo>
                  <a:lnTo>
                    <a:pt x="1349" y="210"/>
                  </a:lnTo>
                  <a:lnTo>
                    <a:pt x="1361" y="210"/>
                  </a:lnTo>
                  <a:cubicBezTo>
                    <a:pt x="1365" y="210"/>
                    <a:pt x="1369" y="211"/>
                    <a:pt x="1373" y="212"/>
                  </a:cubicBezTo>
                  <a:lnTo>
                    <a:pt x="1385" y="216"/>
                  </a:lnTo>
                  <a:lnTo>
                    <a:pt x="1345" y="229"/>
                  </a:lnTo>
                  <a:lnTo>
                    <a:pt x="1357" y="213"/>
                  </a:lnTo>
                  <a:lnTo>
                    <a:pt x="1353" y="218"/>
                  </a:lnTo>
                  <a:lnTo>
                    <a:pt x="1365" y="194"/>
                  </a:lnTo>
                  <a:cubicBezTo>
                    <a:pt x="1370" y="185"/>
                    <a:pt x="1379" y="178"/>
                    <a:pt x="1389" y="176"/>
                  </a:cubicBezTo>
                  <a:lnTo>
                    <a:pt x="1405" y="172"/>
                  </a:lnTo>
                  <a:cubicBezTo>
                    <a:pt x="1411" y="170"/>
                    <a:pt x="1418" y="170"/>
                    <a:pt x="1425" y="172"/>
                  </a:cubicBezTo>
                  <a:lnTo>
                    <a:pt x="1437" y="176"/>
                  </a:lnTo>
                  <a:lnTo>
                    <a:pt x="1392" y="198"/>
                  </a:lnTo>
                  <a:lnTo>
                    <a:pt x="1404" y="166"/>
                  </a:lnTo>
                  <a:cubicBezTo>
                    <a:pt x="1405" y="164"/>
                    <a:pt x="1405" y="162"/>
                    <a:pt x="1407" y="160"/>
                  </a:cubicBezTo>
                  <a:lnTo>
                    <a:pt x="1419" y="140"/>
                  </a:lnTo>
                  <a:lnTo>
                    <a:pt x="1416" y="146"/>
                  </a:lnTo>
                  <a:lnTo>
                    <a:pt x="1428" y="114"/>
                  </a:lnTo>
                  <a:cubicBezTo>
                    <a:pt x="1432" y="102"/>
                    <a:pt x="1443" y="93"/>
                    <a:pt x="1456" y="91"/>
                  </a:cubicBezTo>
                  <a:cubicBezTo>
                    <a:pt x="1469" y="89"/>
                    <a:pt x="1481" y="94"/>
                    <a:pt x="1490" y="104"/>
                  </a:cubicBezTo>
                  <a:lnTo>
                    <a:pt x="1506" y="124"/>
                  </a:lnTo>
                  <a:lnTo>
                    <a:pt x="1477" y="110"/>
                  </a:lnTo>
                  <a:lnTo>
                    <a:pt x="1489" y="110"/>
                  </a:lnTo>
                  <a:lnTo>
                    <a:pt x="1459" y="128"/>
                  </a:lnTo>
                  <a:lnTo>
                    <a:pt x="1471" y="108"/>
                  </a:lnTo>
                  <a:cubicBezTo>
                    <a:pt x="1478" y="96"/>
                    <a:pt x="1490" y="90"/>
                    <a:pt x="1504" y="91"/>
                  </a:cubicBezTo>
                  <a:cubicBezTo>
                    <a:pt x="1517" y="91"/>
                    <a:pt x="1529" y="100"/>
                    <a:pt x="1535" y="112"/>
                  </a:cubicBezTo>
                  <a:lnTo>
                    <a:pt x="1547" y="140"/>
                  </a:lnTo>
                  <a:lnTo>
                    <a:pt x="1502" y="120"/>
                  </a:lnTo>
                  <a:lnTo>
                    <a:pt x="1514" y="116"/>
                  </a:lnTo>
                  <a:cubicBezTo>
                    <a:pt x="1523" y="113"/>
                    <a:pt x="1533" y="114"/>
                    <a:pt x="1542" y="118"/>
                  </a:cubicBezTo>
                  <a:lnTo>
                    <a:pt x="1558" y="126"/>
                  </a:lnTo>
                  <a:lnTo>
                    <a:pt x="1541" y="122"/>
                  </a:lnTo>
                  <a:lnTo>
                    <a:pt x="1553" y="122"/>
                  </a:lnTo>
                  <a:lnTo>
                    <a:pt x="1542" y="124"/>
                  </a:lnTo>
                  <a:lnTo>
                    <a:pt x="1554" y="120"/>
                  </a:lnTo>
                  <a:cubicBezTo>
                    <a:pt x="1558" y="119"/>
                    <a:pt x="1562" y="118"/>
                    <a:pt x="1565" y="118"/>
                  </a:cubicBezTo>
                  <a:lnTo>
                    <a:pt x="1577" y="118"/>
                  </a:lnTo>
                  <a:lnTo>
                    <a:pt x="1547" y="136"/>
                  </a:lnTo>
                  <a:lnTo>
                    <a:pt x="1559" y="116"/>
                  </a:lnTo>
                  <a:cubicBezTo>
                    <a:pt x="1567" y="102"/>
                    <a:pt x="1583" y="96"/>
                    <a:pt x="1598" y="100"/>
                  </a:cubicBezTo>
                  <a:lnTo>
                    <a:pt x="1614" y="104"/>
                  </a:lnTo>
                  <a:lnTo>
                    <a:pt x="1577" y="117"/>
                  </a:lnTo>
                  <a:lnTo>
                    <a:pt x="1589" y="101"/>
                  </a:lnTo>
                  <a:cubicBezTo>
                    <a:pt x="1591" y="98"/>
                    <a:pt x="1594" y="95"/>
                    <a:pt x="1597" y="93"/>
                  </a:cubicBezTo>
                  <a:lnTo>
                    <a:pt x="1609" y="85"/>
                  </a:lnTo>
                  <a:cubicBezTo>
                    <a:pt x="1624" y="75"/>
                    <a:pt x="1643" y="77"/>
                    <a:pt x="1655" y="89"/>
                  </a:cubicBezTo>
                  <a:lnTo>
                    <a:pt x="1667" y="101"/>
                  </a:lnTo>
                  <a:lnTo>
                    <a:pt x="1658" y="94"/>
                  </a:lnTo>
                  <a:lnTo>
                    <a:pt x="1674" y="102"/>
                  </a:lnTo>
                  <a:cubicBezTo>
                    <a:pt x="1677" y="104"/>
                    <a:pt x="1680" y="106"/>
                    <a:pt x="1683" y="109"/>
                  </a:cubicBezTo>
                  <a:lnTo>
                    <a:pt x="1695" y="121"/>
                  </a:lnTo>
                  <a:lnTo>
                    <a:pt x="1681" y="112"/>
                  </a:lnTo>
                  <a:lnTo>
                    <a:pt x="1693" y="116"/>
                  </a:lnTo>
                  <a:lnTo>
                    <a:pt x="1648" y="138"/>
                  </a:lnTo>
                  <a:lnTo>
                    <a:pt x="1660" y="106"/>
                  </a:lnTo>
                  <a:cubicBezTo>
                    <a:pt x="1667" y="88"/>
                    <a:pt x="1686" y="78"/>
                    <a:pt x="1705" y="84"/>
                  </a:cubicBezTo>
                  <a:lnTo>
                    <a:pt x="1717" y="88"/>
                  </a:lnTo>
                  <a:cubicBezTo>
                    <a:pt x="1721" y="90"/>
                    <a:pt x="1724" y="91"/>
                    <a:pt x="1727" y="94"/>
                  </a:cubicBezTo>
                  <a:lnTo>
                    <a:pt x="1743" y="106"/>
                  </a:lnTo>
                  <a:lnTo>
                    <a:pt x="1691" y="116"/>
                  </a:lnTo>
                  <a:lnTo>
                    <a:pt x="1703" y="96"/>
                  </a:lnTo>
                  <a:cubicBezTo>
                    <a:pt x="1704" y="93"/>
                    <a:pt x="1706" y="91"/>
                    <a:pt x="1708" y="89"/>
                  </a:cubicBezTo>
                  <a:lnTo>
                    <a:pt x="1720" y="77"/>
                  </a:lnTo>
                  <a:cubicBezTo>
                    <a:pt x="1732" y="65"/>
                    <a:pt x="1751" y="63"/>
                    <a:pt x="1765" y="73"/>
                  </a:cubicBezTo>
                  <a:lnTo>
                    <a:pt x="1777" y="81"/>
                  </a:lnTo>
                  <a:lnTo>
                    <a:pt x="1746" y="76"/>
                  </a:lnTo>
                  <a:lnTo>
                    <a:pt x="1758" y="72"/>
                  </a:lnTo>
                  <a:lnTo>
                    <a:pt x="1741" y="84"/>
                  </a:lnTo>
                  <a:lnTo>
                    <a:pt x="1757" y="64"/>
                  </a:lnTo>
                  <a:cubicBezTo>
                    <a:pt x="1764" y="55"/>
                    <a:pt x="1775" y="50"/>
                    <a:pt x="1785" y="50"/>
                  </a:cubicBezTo>
                  <a:lnTo>
                    <a:pt x="1797" y="50"/>
                  </a:lnTo>
                  <a:cubicBezTo>
                    <a:pt x="1801" y="50"/>
                    <a:pt x="1805" y="51"/>
                    <a:pt x="1809" y="52"/>
                  </a:cubicBezTo>
                  <a:lnTo>
                    <a:pt x="1821" y="56"/>
                  </a:lnTo>
                  <a:lnTo>
                    <a:pt x="1809" y="54"/>
                  </a:lnTo>
                  <a:lnTo>
                    <a:pt x="1821" y="54"/>
                  </a:lnTo>
                  <a:cubicBezTo>
                    <a:pt x="1825" y="54"/>
                    <a:pt x="1829" y="55"/>
                    <a:pt x="1833" y="56"/>
                  </a:cubicBezTo>
                  <a:lnTo>
                    <a:pt x="1845" y="60"/>
                  </a:lnTo>
                  <a:cubicBezTo>
                    <a:pt x="1849" y="62"/>
                    <a:pt x="1852" y="63"/>
                    <a:pt x="1855" y="66"/>
                  </a:cubicBezTo>
                  <a:lnTo>
                    <a:pt x="1871" y="78"/>
                  </a:lnTo>
                  <a:lnTo>
                    <a:pt x="1881" y="85"/>
                  </a:lnTo>
                  <a:lnTo>
                    <a:pt x="1833" y="93"/>
                  </a:lnTo>
                  <a:lnTo>
                    <a:pt x="1845" y="77"/>
                  </a:lnTo>
                  <a:cubicBezTo>
                    <a:pt x="1849" y="71"/>
                    <a:pt x="1855" y="67"/>
                    <a:pt x="1862" y="64"/>
                  </a:cubicBezTo>
                  <a:lnTo>
                    <a:pt x="1874" y="60"/>
                  </a:lnTo>
                  <a:lnTo>
                    <a:pt x="1855" y="76"/>
                  </a:lnTo>
                  <a:lnTo>
                    <a:pt x="1867" y="56"/>
                  </a:lnTo>
                  <a:cubicBezTo>
                    <a:pt x="1870" y="50"/>
                    <a:pt x="1875" y="45"/>
                    <a:pt x="1881" y="42"/>
                  </a:cubicBezTo>
                  <a:lnTo>
                    <a:pt x="1897" y="34"/>
                  </a:lnTo>
                  <a:cubicBezTo>
                    <a:pt x="1902" y="32"/>
                    <a:pt x="1908" y="30"/>
                    <a:pt x="1913" y="30"/>
                  </a:cubicBezTo>
                  <a:lnTo>
                    <a:pt x="1925" y="30"/>
                  </a:lnTo>
                  <a:lnTo>
                    <a:pt x="1937" y="30"/>
                  </a:lnTo>
                  <a:lnTo>
                    <a:pt x="1917" y="37"/>
                  </a:lnTo>
                  <a:lnTo>
                    <a:pt x="1929" y="29"/>
                  </a:lnTo>
                  <a:cubicBezTo>
                    <a:pt x="1939" y="22"/>
                    <a:pt x="1950" y="21"/>
                    <a:pt x="1961" y="24"/>
                  </a:cubicBezTo>
                  <a:lnTo>
                    <a:pt x="1973" y="28"/>
                  </a:lnTo>
                  <a:lnTo>
                    <a:pt x="1953" y="28"/>
                  </a:lnTo>
                  <a:lnTo>
                    <a:pt x="1969" y="24"/>
                  </a:lnTo>
                  <a:cubicBezTo>
                    <a:pt x="1986" y="19"/>
                    <a:pt x="2004" y="28"/>
                    <a:pt x="2011" y="44"/>
                  </a:cubicBezTo>
                  <a:lnTo>
                    <a:pt x="2023" y="72"/>
                  </a:lnTo>
                  <a:lnTo>
                    <a:pt x="1989" y="50"/>
                  </a:lnTo>
                  <a:lnTo>
                    <a:pt x="2001" y="50"/>
                  </a:lnTo>
                  <a:cubicBezTo>
                    <a:pt x="2009" y="50"/>
                    <a:pt x="2016" y="53"/>
                    <a:pt x="2021" y="57"/>
                  </a:cubicBezTo>
                  <a:lnTo>
                    <a:pt x="2033" y="65"/>
                  </a:lnTo>
                  <a:lnTo>
                    <a:pt x="2002" y="60"/>
                  </a:lnTo>
                  <a:lnTo>
                    <a:pt x="2014" y="56"/>
                  </a:lnTo>
                  <a:cubicBezTo>
                    <a:pt x="2023" y="53"/>
                    <a:pt x="2033" y="54"/>
                    <a:pt x="2042" y="58"/>
                  </a:cubicBezTo>
                  <a:lnTo>
                    <a:pt x="2058" y="66"/>
                  </a:lnTo>
                  <a:lnTo>
                    <a:pt x="2021" y="69"/>
                  </a:lnTo>
                  <a:lnTo>
                    <a:pt x="2033" y="61"/>
                  </a:lnTo>
                  <a:cubicBezTo>
                    <a:pt x="2039" y="57"/>
                    <a:pt x="2046" y="54"/>
                    <a:pt x="2053" y="54"/>
                  </a:cubicBezTo>
                  <a:lnTo>
                    <a:pt x="2065" y="54"/>
                  </a:lnTo>
                  <a:cubicBezTo>
                    <a:pt x="2080" y="54"/>
                    <a:pt x="2093" y="63"/>
                    <a:pt x="2099" y="76"/>
                  </a:cubicBezTo>
                  <a:lnTo>
                    <a:pt x="2111" y="104"/>
                  </a:lnTo>
                  <a:lnTo>
                    <a:pt x="2069" y="84"/>
                  </a:lnTo>
                  <a:lnTo>
                    <a:pt x="2085" y="80"/>
                  </a:lnTo>
                  <a:lnTo>
                    <a:pt x="2061" y="98"/>
                  </a:lnTo>
                  <a:lnTo>
                    <a:pt x="2073" y="74"/>
                  </a:lnTo>
                  <a:cubicBezTo>
                    <a:pt x="2078" y="66"/>
                    <a:pt x="2085" y="59"/>
                    <a:pt x="2094" y="56"/>
                  </a:cubicBezTo>
                  <a:lnTo>
                    <a:pt x="2106" y="52"/>
                  </a:lnTo>
                  <a:cubicBezTo>
                    <a:pt x="2119" y="48"/>
                    <a:pt x="2133" y="51"/>
                    <a:pt x="2143" y="61"/>
                  </a:cubicBezTo>
                  <a:lnTo>
                    <a:pt x="2155" y="73"/>
                  </a:lnTo>
                  <a:lnTo>
                    <a:pt x="2129" y="62"/>
                  </a:lnTo>
                  <a:lnTo>
                    <a:pt x="2141" y="62"/>
                  </a:lnTo>
                  <a:cubicBezTo>
                    <a:pt x="2152" y="62"/>
                    <a:pt x="2163" y="67"/>
                    <a:pt x="2170" y="76"/>
                  </a:cubicBezTo>
                  <a:lnTo>
                    <a:pt x="2186" y="96"/>
                  </a:lnTo>
                  <a:lnTo>
                    <a:pt x="2137" y="89"/>
                  </a:lnTo>
                  <a:lnTo>
                    <a:pt x="2149" y="81"/>
                  </a:lnTo>
                  <a:cubicBezTo>
                    <a:pt x="2159" y="74"/>
                    <a:pt x="2170" y="73"/>
                    <a:pt x="2181" y="76"/>
                  </a:cubicBezTo>
                  <a:lnTo>
                    <a:pt x="2193" y="80"/>
                  </a:lnTo>
                  <a:lnTo>
                    <a:pt x="2170" y="80"/>
                  </a:lnTo>
                  <a:lnTo>
                    <a:pt x="2182" y="76"/>
                  </a:lnTo>
                  <a:lnTo>
                    <a:pt x="2168" y="85"/>
                  </a:lnTo>
                  <a:lnTo>
                    <a:pt x="2180" y="73"/>
                  </a:lnTo>
                  <a:cubicBezTo>
                    <a:pt x="2187" y="66"/>
                    <a:pt x="2196" y="62"/>
                    <a:pt x="2205" y="62"/>
                  </a:cubicBezTo>
                  <a:lnTo>
                    <a:pt x="2221" y="62"/>
                  </a:lnTo>
                  <a:lnTo>
                    <a:pt x="2233" y="62"/>
                  </a:lnTo>
                  <a:lnTo>
                    <a:pt x="2245" y="62"/>
                  </a:lnTo>
                  <a:cubicBezTo>
                    <a:pt x="2249" y="62"/>
                    <a:pt x="2253" y="63"/>
                    <a:pt x="2257" y="64"/>
                  </a:cubicBezTo>
                  <a:lnTo>
                    <a:pt x="2269" y="68"/>
                  </a:lnTo>
                  <a:lnTo>
                    <a:pt x="2257" y="66"/>
                  </a:lnTo>
                  <a:lnTo>
                    <a:pt x="2269" y="66"/>
                  </a:lnTo>
                  <a:lnTo>
                    <a:pt x="2285" y="66"/>
                  </a:lnTo>
                  <a:cubicBezTo>
                    <a:pt x="2297" y="66"/>
                    <a:pt x="2307" y="72"/>
                    <a:pt x="2314" y="81"/>
                  </a:cubicBezTo>
                  <a:lnTo>
                    <a:pt x="2326" y="97"/>
                  </a:lnTo>
                  <a:lnTo>
                    <a:pt x="2277" y="89"/>
                  </a:lnTo>
                  <a:lnTo>
                    <a:pt x="2289" y="81"/>
                  </a:lnTo>
                  <a:lnTo>
                    <a:pt x="2277" y="94"/>
                  </a:lnTo>
                  <a:lnTo>
                    <a:pt x="2289" y="70"/>
                  </a:lnTo>
                  <a:cubicBezTo>
                    <a:pt x="2294" y="62"/>
                    <a:pt x="2301" y="55"/>
                    <a:pt x="2310" y="52"/>
                  </a:cubicBezTo>
                  <a:lnTo>
                    <a:pt x="2322" y="48"/>
                  </a:lnTo>
                  <a:cubicBezTo>
                    <a:pt x="2333" y="45"/>
                    <a:pt x="2346" y="47"/>
                    <a:pt x="2355" y="54"/>
                  </a:cubicBezTo>
                  <a:lnTo>
                    <a:pt x="2371" y="66"/>
                  </a:lnTo>
                  <a:cubicBezTo>
                    <a:pt x="2372" y="67"/>
                    <a:pt x="2374" y="68"/>
                    <a:pt x="2375" y="69"/>
                  </a:cubicBezTo>
                  <a:lnTo>
                    <a:pt x="2387" y="81"/>
                  </a:lnTo>
                  <a:lnTo>
                    <a:pt x="2350" y="72"/>
                  </a:lnTo>
                  <a:lnTo>
                    <a:pt x="2362" y="68"/>
                  </a:lnTo>
                  <a:lnTo>
                    <a:pt x="2348" y="77"/>
                  </a:lnTo>
                  <a:lnTo>
                    <a:pt x="2360" y="65"/>
                  </a:lnTo>
                  <a:lnTo>
                    <a:pt x="2353" y="74"/>
                  </a:lnTo>
                  <a:lnTo>
                    <a:pt x="2365" y="50"/>
                  </a:lnTo>
                  <a:cubicBezTo>
                    <a:pt x="2370" y="40"/>
                    <a:pt x="2380" y="33"/>
                    <a:pt x="2392" y="31"/>
                  </a:cubicBezTo>
                  <a:cubicBezTo>
                    <a:pt x="2403" y="29"/>
                    <a:pt x="2415" y="33"/>
                    <a:pt x="2423" y="41"/>
                  </a:cubicBezTo>
                  <a:lnTo>
                    <a:pt x="2439" y="57"/>
                  </a:lnTo>
                  <a:lnTo>
                    <a:pt x="2383" y="64"/>
                  </a:lnTo>
                  <a:lnTo>
                    <a:pt x="2395" y="44"/>
                  </a:lnTo>
                  <a:cubicBezTo>
                    <a:pt x="2401" y="33"/>
                    <a:pt x="2413" y="26"/>
                    <a:pt x="2425" y="26"/>
                  </a:cubicBezTo>
                  <a:cubicBezTo>
                    <a:pt x="2438" y="26"/>
                    <a:pt x="2450" y="33"/>
                    <a:pt x="2456" y="44"/>
                  </a:cubicBezTo>
                  <a:lnTo>
                    <a:pt x="2468" y="64"/>
                  </a:lnTo>
                  <a:lnTo>
                    <a:pt x="2412" y="57"/>
                  </a:lnTo>
                  <a:lnTo>
                    <a:pt x="2424" y="45"/>
                  </a:lnTo>
                  <a:cubicBezTo>
                    <a:pt x="2432" y="37"/>
                    <a:pt x="2443" y="33"/>
                    <a:pt x="2454" y="35"/>
                  </a:cubicBezTo>
                  <a:cubicBezTo>
                    <a:pt x="2465" y="36"/>
                    <a:pt x="2475" y="42"/>
                    <a:pt x="2480" y="52"/>
                  </a:cubicBezTo>
                  <a:lnTo>
                    <a:pt x="2492" y="72"/>
                  </a:lnTo>
                  <a:lnTo>
                    <a:pt x="2470" y="56"/>
                  </a:lnTo>
                  <a:lnTo>
                    <a:pt x="2486" y="60"/>
                  </a:lnTo>
                  <a:cubicBezTo>
                    <a:pt x="2490" y="61"/>
                    <a:pt x="2494" y="62"/>
                    <a:pt x="2497" y="65"/>
                  </a:cubicBezTo>
                  <a:lnTo>
                    <a:pt x="2509" y="73"/>
                  </a:lnTo>
                  <a:lnTo>
                    <a:pt x="2461" y="81"/>
                  </a:lnTo>
                  <a:lnTo>
                    <a:pt x="2473" y="65"/>
                  </a:lnTo>
                  <a:lnTo>
                    <a:pt x="2469" y="70"/>
                  </a:lnTo>
                  <a:lnTo>
                    <a:pt x="2481" y="46"/>
                  </a:lnTo>
                  <a:cubicBezTo>
                    <a:pt x="2487" y="34"/>
                    <a:pt x="2500" y="26"/>
                    <a:pt x="2513" y="26"/>
                  </a:cubicBezTo>
                  <a:lnTo>
                    <a:pt x="2525" y="26"/>
                  </a:lnTo>
                  <a:lnTo>
                    <a:pt x="2509" y="30"/>
                  </a:lnTo>
                  <a:lnTo>
                    <a:pt x="2525" y="22"/>
                  </a:lnTo>
                  <a:lnTo>
                    <a:pt x="2533" y="17"/>
                  </a:lnTo>
                  <a:cubicBezTo>
                    <a:pt x="2548" y="7"/>
                    <a:pt x="2567" y="9"/>
                    <a:pt x="2579" y="21"/>
                  </a:cubicBezTo>
                  <a:lnTo>
                    <a:pt x="2591" y="33"/>
                  </a:lnTo>
                  <a:lnTo>
                    <a:pt x="2535" y="40"/>
                  </a:lnTo>
                  <a:lnTo>
                    <a:pt x="2547" y="20"/>
                  </a:lnTo>
                  <a:cubicBezTo>
                    <a:pt x="2555" y="6"/>
                    <a:pt x="2571" y="0"/>
                    <a:pt x="2586" y="4"/>
                  </a:cubicBezTo>
                  <a:lnTo>
                    <a:pt x="2602" y="8"/>
                  </a:lnTo>
                  <a:cubicBezTo>
                    <a:pt x="2606" y="9"/>
                    <a:pt x="2610" y="10"/>
                    <a:pt x="2613" y="13"/>
                  </a:cubicBezTo>
                  <a:lnTo>
                    <a:pt x="2625" y="21"/>
                  </a:lnTo>
                  <a:cubicBezTo>
                    <a:pt x="2642" y="32"/>
                    <a:pt x="2646" y="54"/>
                    <a:pt x="2635" y="70"/>
                  </a:cubicBezTo>
                  <a:cubicBezTo>
                    <a:pt x="2624" y="87"/>
                    <a:pt x="2602" y="91"/>
                    <a:pt x="2585" y="80"/>
                  </a:cubicBezTo>
                  <a:lnTo>
                    <a:pt x="2573" y="72"/>
                  </a:lnTo>
                  <a:lnTo>
                    <a:pt x="2585" y="77"/>
                  </a:lnTo>
                  <a:lnTo>
                    <a:pt x="2569" y="73"/>
                  </a:lnTo>
                  <a:lnTo>
                    <a:pt x="2608" y="57"/>
                  </a:lnTo>
                  <a:lnTo>
                    <a:pt x="2596" y="77"/>
                  </a:lnTo>
                  <a:cubicBezTo>
                    <a:pt x="2591" y="86"/>
                    <a:pt x="2581" y="93"/>
                    <a:pt x="2570" y="94"/>
                  </a:cubicBezTo>
                  <a:cubicBezTo>
                    <a:pt x="2559" y="96"/>
                    <a:pt x="2548" y="92"/>
                    <a:pt x="2540" y="84"/>
                  </a:cubicBezTo>
                  <a:lnTo>
                    <a:pt x="2528" y="72"/>
                  </a:lnTo>
                  <a:lnTo>
                    <a:pt x="2573" y="76"/>
                  </a:lnTo>
                  <a:lnTo>
                    <a:pt x="2558" y="87"/>
                  </a:lnTo>
                  <a:lnTo>
                    <a:pt x="2542" y="95"/>
                  </a:lnTo>
                  <a:cubicBezTo>
                    <a:pt x="2537" y="97"/>
                    <a:pt x="2531" y="98"/>
                    <a:pt x="2525" y="98"/>
                  </a:cubicBezTo>
                  <a:lnTo>
                    <a:pt x="2513" y="98"/>
                  </a:lnTo>
                  <a:lnTo>
                    <a:pt x="2546" y="79"/>
                  </a:lnTo>
                  <a:lnTo>
                    <a:pt x="2534" y="103"/>
                  </a:lnTo>
                  <a:cubicBezTo>
                    <a:pt x="2533" y="104"/>
                    <a:pt x="2532" y="106"/>
                    <a:pt x="2530" y="108"/>
                  </a:cubicBezTo>
                  <a:lnTo>
                    <a:pt x="2518" y="124"/>
                  </a:lnTo>
                  <a:cubicBezTo>
                    <a:pt x="2507" y="139"/>
                    <a:pt x="2485" y="143"/>
                    <a:pt x="2469" y="132"/>
                  </a:cubicBezTo>
                  <a:lnTo>
                    <a:pt x="2457" y="124"/>
                  </a:lnTo>
                  <a:lnTo>
                    <a:pt x="2469" y="129"/>
                  </a:lnTo>
                  <a:lnTo>
                    <a:pt x="2453" y="125"/>
                  </a:lnTo>
                  <a:cubicBezTo>
                    <a:pt x="2443" y="123"/>
                    <a:pt x="2436" y="117"/>
                    <a:pt x="2431" y="109"/>
                  </a:cubicBezTo>
                  <a:lnTo>
                    <a:pt x="2419" y="89"/>
                  </a:lnTo>
                  <a:lnTo>
                    <a:pt x="2475" y="96"/>
                  </a:lnTo>
                  <a:lnTo>
                    <a:pt x="2463" y="108"/>
                  </a:lnTo>
                  <a:cubicBezTo>
                    <a:pt x="2455" y="116"/>
                    <a:pt x="2444" y="120"/>
                    <a:pt x="2433" y="118"/>
                  </a:cubicBezTo>
                  <a:cubicBezTo>
                    <a:pt x="2422" y="117"/>
                    <a:pt x="2412" y="110"/>
                    <a:pt x="2407" y="101"/>
                  </a:cubicBezTo>
                  <a:lnTo>
                    <a:pt x="2395" y="81"/>
                  </a:lnTo>
                  <a:lnTo>
                    <a:pt x="2456" y="81"/>
                  </a:lnTo>
                  <a:lnTo>
                    <a:pt x="2444" y="101"/>
                  </a:lnTo>
                  <a:cubicBezTo>
                    <a:pt x="2439" y="110"/>
                    <a:pt x="2429" y="117"/>
                    <a:pt x="2418" y="118"/>
                  </a:cubicBezTo>
                  <a:cubicBezTo>
                    <a:pt x="2407" y="120"/>
                    <a:pt x="2396" y="116"/>
                    <a:pt x="2388" y="108"/>
                  </a:cubicBezTo>
                  <a:lnTo>
                    <a:pt x="2372" y="92"/>
                  </a:lnTo>
                  <a:lnTo>
                    <a:pt x="2430" y="83"/>
                  </a:lnTo>
                  <a:lnTo>
                    <a:pt x="2418" y="107"/>
                  </a:lnTo>
                  <a:cubicBezTo>
                    <a:pt x="2416" y="110"/>
                    <a:pt x="2414" y="113"/>
                    <a:pt x="2411" y="116"/>
                  </a:cubicBezTo>
                  <a:lnTo>
                    <a:pt x="2399" y="128"/>
                  </a:lnTo>
                  <a:cubicBezTo>
                    <a:pt x="2395" y="132"/>
                    <a:pt x="2390" y="135"/>
                    <a:pt x="2385" y="137"/>
                  </a:cubicBezTo>
                  <a:lnTo>
                    <a:pt x="2373" y="141"/>
                  </a:lnTo>
                  <a:cubicBezTo>
                    <a:pt x="2360" y="145"/>
                    <a:pt x="2346" y="142"/>
                    <a:pt x="2336" y="132"/>
                  </a:cubicBezTo>
                  <a:lnTo>
                    <a:pt x="2324" y="120"/>
                  </a:lnTo>
                  <a:lnTo>
                    <a:pt x="2328" y="123"/>
                  </a:lnTo>
                  <a:lnTo>
                    <a:pt x="2312" y="111"/>
                  </a:lnTo>
                  <a:lnTo>
                    <a:pt x="2345" y="117"/>
                  </a:lnTo>
                  <a:lnTo>
                    <a:pt x="2333" y="121"/>
                  </a:lnTo>
                  <a:lnTo>
                    <a:pt x="2354" y="103"/>
                  </a:lnTo>
                  <a:lnTo>
                    <a:pt x="2342" y="127"/>
                  </a:lnTo>
                  <a:cubicBezTo>
                    <a:pt x="2339" y="132"/>
                    <a:pt x="2335" y="137"/>
                    <a:pt x="2329" y="140"/>
                  </a:cubicBezTo>
                  <a:lnTo>
                    <a:pt x="2317" y="148"/>
                  </a:lnTo>
                  <a:cubicBezTo>
                    <a:pt x="2302" y="159"/>
                    <a:pt x="2280" y="155"/>
                    <a:pt x="2269" y="140"/>
                  </a:cubicBezTo>
                  <a:lnTo>
                    <a:pt x="2257" y="124"/>
                  </a:lnTo>
                  <a:lnTo>
                    <a:pt x="2285" y="138"/>
                  </a:lnTo>
                  <a:lnTo>
                    <a:pt x="2269" y="138"/>
                  </a:lnTo>
                  <a:lnTo>
                    <a:pt x="2257" y="138"/>
                  </a:lnTo>
                  <a:cubicBezTo>
                    <a:pt x="2254" y="138"/>
                    <a:pt x="2250" y="138"/>
                    <a:pt x="2246" y="137"/>
                  </a:cubicBezTo>
                  <a:lnTo>
                    <a:pt x="2234" y="133"/>
                  </a:lnTo>
                  <a:lnTo>
                    <a:pt x="2245" y="134"/>
                  </a:lnTo>
                  <a:lnTo>
                    <a:pt x="2233" y="134"/>
                  </a:lnTo>
                  <a:lnTo>
                    <a:pt x="2221" y="134"/>
                  </a:lnTo>
                  <a:lnTo>
                    <a:pt x="2205" y="134"/>
                  </a:lnTo>
                  <a:lnTo>
                    <a:pt x="2231" y="124"/>
                  </a:lnTo>
                  <a:lnTo>
                    <a:pt x="2219" y="136"/>
                  </a:lnTo>
                  <a:cubicBezTo>
                    <a:pt x="2215" y="140"/>
                    <a:pt x="2210" y="143"/>
                    <a:pt x="2205" y="145"/>
                  </a:cubicBezTo>
                  <a:lnTo>
                    <a:pt x="2193" y="149"/>
                  </a:lnTo>
                  <a:cubicBezTo>
                    <a:pt x="2185" y="151"/>
                    <a:pt x="2177" y="151"/>
                    <a:pt x="2170" y="149"/>
                  </a:cubicBezTo>
                  <a:lnTo>
                    <a:pt x="2158" y="145"/>
                  </a:lnTo>
                  <a:lnTo>
                    <a:pt x="2189" y="140"/>
                  </a:lnTo>
                  <a:lnTo>
                    <a:pt x="2177" y="148"/>
                  </a:lnTo>
                  <a:cubicBezTo>
                    <a:pt x="2162" y="159"/>
                    <a:pt x="2141" y="156"/>
                    <a:pt x="2129" y="141"/>
                  </a:cubicBezTo>
                  <a:lnTo>
                    <a:pt x="2113" y="121"/>
                  </a:lnTo>
                  <a:lnTo>
                    <a:pt x="2141" y="134"/>
                  </a:lnTo>
                  <a:lnTo>
                    <a:pt x="2129" y="134"/>
                  </a:lnTo>
                  <a:cubicBezTo>
                    <a:pt x="2120" y="134"/>
                    <a:pt x="2111" y="131"/>
                    <a:pt x="2104" y="124"/>
                  </a:cubicBezTo>
                  <a:lnTo>
                    <a:pt x="2092" y="112"/>
                  </a:lnTo>
                  <a:lnTo>
                    <a:pt x="2129" y="121"/>
                  </a:lnTo>
                  <a:lnTo>
                    <a:pt x="2117" y="125"/>
                  </a:lnTo>
                  <a:lnTo>
                    <a:pt x="2138" y="107"/>
                  </a:lnTo>
                  <a:lnTo>
                    <a:pt x="2126" y="131"/>
                  </a:lnTo>
                  <a:cubicBezTo>
                    <a:pt x="2121" y="140"/>
                    <a:pt x="2112" y="147"/>
                    <a:pt x="2102" y="149"/>
                  </a:cubicBezTo>
                  <a:lnTo>
                    <a:pt x="2086" y="153"/>
                  </a:lnTo>
                  <a:cubicBezTo>
                    <a:pt x="2069" y="158"/>
                    <a:pt x="2051" y="149"/>
                    <a:pt x="2044" y="133"/>
                  </a:cubicBezTo>
                  <a:lnTo>
                    <a:pt x="2032" y="105"/>
                  </a:lnTo>
                  <a:lnTo>
                    <a:pt x="2065" y="126"/>
                  </a:lnTo>
                  <a:lnTo>
                    <a:pt x="2053" y="126"/>
                  </a:lnTo>
                  <a:lnTo>
                    <a:pt x="2073" y="120"/>
                  </a:lnTo>
                  <a:lnTo>
                    <a:pt x="2061" y="128"/>
                  </a:lnTo>
                  <a:cubicBezTo>
                    <a:pt x="2051" y="136"/>
                    <a:pt x="2037" y="136"/>
                    <a:pt x="2025" y="131"/>
                  </a:cubicBezTo>
                  <a:lnTo>
                    <a:pt x="2009" y="123"/>
                  </a:lnTo>
                  <a:lnTo>
                    <a:pt x="2037" y="125"/>
                  </a:lnTo>
                  <a:lnTo>
                    <a:pt x="2025" y="129"/>
                  </a:lnTo>
                  <a:cubicBezTo>
                    <a:pt x="2014" y="132"/>
                    <a:pt x="2003" y="131"/>
                    <a:pt x="1993" y="124"/>
                  </a:cubicBezTo>
                  <a:lnTo>
                    <a:pt x="1981" y="116"/>
                  </a:lnTo>
                  <a:lnTo>
                    <a:pt x="2001" y="122"/>
                  </a:lnTo>
                  <a:lnTo>
                    <a:pt x="1989" y="122"/>
                  </a:lnTo>
                  <a:cubicBezTo>
                    <a:pt x="1975" y="122"/>
                    <a:pt x="1962" y="114"/>
                    <a:pt x="1956" y="101"/>
                  </a:cubicBezTo>
                  <a:lnTo>
                    <a:pt x="1944" y="73"/>
                  </a:lnTo>
                  <a:lnTo>
                    <a:pt x="1986" y="93"/>
                  </a:lnTo>
                  <a:lnTo>
                    <a:pt x="1970" y="97"/>
                  </a:lnTo>
                  <a:cubicBezTo>
                    <a:pt x="1964" y="99"/>
                    <a:pt x="1957" y="99"/>
                    <a:pt x="1950" y="97"/>
                  </a:cubicBezTo>
                  <a:lnTo>
                    <a:pt x="1938" y="93"/>
                  </a:lnTo>
                  <a:lnTo>
                    <a:pt x="1969" y="88"/>
                  </a:lnTo>
                  <a:lnTo>
                    <a:pt x="1957" y="96"/>
                  </a:lnTo>
                  <a:cubicBezTo>
                    <a:pt x="1952" y="100"/>
                    <a:pt x="1945" y="102"/>
                    <a:pt x="1937" y="102"/>
                  </a:cubicBezTo>
                  <a:lnTo>
                    <a:pt x="1925" y="102"/>
                  </a:lnTo>
                  <a:lnTo>
                    <a:pt x="1913" y="102"/>
                  </a:lnTo>
                  <a:lnTo>
                    <a:pt x="1930" y="99"/>
                  </a:lnTo>
                  <a:lnTo>
                    <a:pt x="1914" y="107"/>
                  </a:lnTo>
                  <a:lnTo>
                    <a:pt x="1928" y="93"/>
                  </a:lnTo>
                  <a:lnTo>
                    <a:pt x="1916" y="113"/>
                  </a:lnTo>
                  <a:cubicBezTo>
                    <a:pt x="1912" y="120"/>
                    <a:pt x="1905" y="126"/>
                    <a:pt x="1897" y="129"/>
                  </a:cubicBezTo>
                  <a:lnTo>
                    <a:pt x="1885" y="133"/>
                  </a:lnTo>
                  <a:lnTo>
                    <a:pt x="1902" y="120"/>
                  </a:lnTo>
                  <a:lnTo>
                    <a:pt x="1890" y="136"/>
                  </a:lnTo>
                  <a:cubicBezTo>
                    <a:pt x="1879" y="151"/>
                    <a:pt x="1857" y="155"/>
                    <a:pt x="1841" y="144"/>
                  </a:cubicBezTo>
                  <a:lnTo>
                    <a:pt x="1828" y="135"/>
                  </a:lnTo>
                  <a:lnTo>
                    <a:pt x="1812" y="123"/>
                  </a:lnTo>
                  <a:lnTo>
                    <a:pt x="1822" y="129"/>
                  </a:lnTo>
                  <a:lnTo>
                    <a:pt x="1810" y="125"/>
                  </a:lnTo>
                  <a:lnTo>
                    <a:pt x="1821" y="126"/>
                  </a:lnTo>
                  <a:lnTo>
                    <a:pt x="1809" y="126"/>
                  </a:lnTo>
                  <a:cubicBezTo>
                    <a:pt x="1806" y="126"/>
                    <a:pt x="1802" y="126"/>
                    <a:pt x="1798" y="125"/>
                  </a:cubicBezTo>
                  <a:lnTo>
                    <a:pt x="1786" y="121"/>
                  </a:lnTo>
                  <a:lnTo>
                    <a:pt x="1797" y="122"/>
                  </a:lnTo>
                  <a:lnTo>
                    <a:pt x="1785" y="122"/>
                  </a:lnTo>
                  <a:lnTo>
                    <a:pt x="1814" y="109"/>
                  </a:lnTo>
                  <a:lnTo>
                    <a:pt x="1798" y="129"/>
                  </a:lnTo>
                  <a:cubicBezTo>
                    <a:pt x="1793" y="134"/>
                    <a:pt x="1787" y="138"/>
                    <a:pt x="1781" y="141"/>
                  </a:cubicBezTo>
                  <a:lnTo>
                    <a:pt x="1769" y="145"/>
                  </a:lnTo>
                  <a:cubicBezTo>
                    <a:pt x="1758" y="148"/>
                    <a:pt x="1747" y="147"/>
                    <a:pt x="1737" y="140"/>
                  </a:cubicBezTo>
                  <a:lnTo>
                    <a:pt x="1725" y="132"/>
                  </a:lnTo>
                  <a:lnTo>
                    <a:pt x="1771" y="128"/>
                  </a:lnTo>
                  <a:lnTo>
                    <a:pt x="1759" y="140"/>
                  </a:lnTo>
                  <a:lnTo>
                    <a:pt x="1764" y="133"/>
                  </a:lnTo>
                  <a:lnTo>
                    <a:pt x="1752" y="153"/>
                  </a:lnTo>
                  <a:cubicBezTo>
                    <a:pt x="1747" y="162"/>
                    <a:pt x="1738" y="168"/>
                    <a:pt x="1728" y="170"/>
                  </a:cubicBezTo>
                  <a:cubicBezTo>
                    <a:pt x="1718" y="172"/>
                    <a:pt x="1708" y="169"/>
                    <a:pt x="1700" y="163"/>
                  </a:cubicBezTo>
                  <a:lnTo>
                    <a:pt x="1684" y="151"/>
                  </a:lnTo>
                  <a:lnTo>
                    <a:pt x="1694" y="157"/>
                  </a:lnTo>
                  <a:lnTo>
                    <a:pt x="1682" y="153"/>
                  </a:lnTo>
                  <a:lnTo>
                    <a:pt x="1727" y="131"/>
                  </a:lnTo>
                  <a:lnTo>
                    <a:pt x="1715" y="163"/>
                  </a:lnTo>
                  <a:cubicBezTo>
                    <a:pt x="1708" y="181"/>
                    <a:pt x="1688" y="191"/>
                    <a:pt x="1670" y="185"/>
                  </a:cubicBezTo>
                  <a:lnTo>
                    <a:pt x="1658" y="181"/>
                  </a:lnTo>
                  <a:cubicBezTo>
                    <a:pt x="1653" y="179"/>
                    <a:pt x="1648" y="176"/>
                    <a:pt x="1644" y="172"/>
                  </a:cubicBezTo>
                  <a:lnTo>
                    <a:pt x="1632" y="160"/>
                  </a:lnTo>
                  <a:lnTo>
                    <a:pt x="1641" y="167"/>
                  </a:lnTo>
                  <a:lnTo>
                    <a:pt x="1625" y="159"/>
                  </a:lnTo>
                  <a:cubicBezTo>
                    <a:pt x="1622" y="157"/>
                    <a:pt x="1619" y="155"/>
                    <a:pt x="1616" y="152"/>
                  </a:cubicBezTo>
                  <a:lnTo>
                    <a:pt x="1604" y="140"/>
                  </a:lnTo>
                  <a:lnTo>
                    <a:pt x="1649" y="144"/>
                  </a:lnTo>
                  <a:lnTo>
                    <a:pt x="1637" y="152"/>
                  </a:lnTo>
                  <a:lnTo>
                    <a:pt x="1646" y="144"/>
                  </a:lnTo>
                  <a:lnTo>
                    <a:pt x="1634" y="160"/>
                  </a:lnTo>
                  <a:cubicBezTo>
                    <a:pt x="1626" y="172"/>
                    <a:pt x="1611" y="177"/>
                    <a:pt x="1597" y="173"/>
                  </a:cubicBezTo>
                  <a:lnTo>
                    <a:pt x="1581" y="169"/>
                  </a:lnTo>
                  <a:lnTo>
                    <a:pt x="1620" y="153"/>
                  </a:lnTo>
                  <a:lnTo>
                    <a:pt x="1608" y="173"/>
                  </a:lnTo>
                  <a:cubicBezTo>
                    <a:pt x="1602" y="184"/>
                    <a:pt x="1590" y="190"/>
                    <a:pt x="1577" y="190"/>
                  </a:cubicBezTo>
                  <a:lnTo>
                    <a:pt x="1565" y="190"/>
                  </a:lnTo>
                  <a:lnTo>
                    <a:pt x="1577" y="189"/>
                  </a:lnTo>
                  <a:lnTo>
                    <a:pt x="1565" y="193"/>
                  </a:lnTo>
                  <a:cubicBezTo>
                    <a:pt x="1561" y="194"/>
                    <a:pt x="1557" y="194"/>
                    <a:pt x="1553" y="194"/>
                  </a:cubicBezTo>
                  <a:lnTo>
                    <a:pt x="1541" y="194"/>
                  </a:lnTo>
                  <a:cubicBezTo>
                    <a:pt x="1536" y="194"/>
                    <a:pt x="1530" y="193"/>
                    <a:pt x="1525" y="191"/>
                  </a:cubicBezTo>
                  <a:lnTo>
                    <a:pt x="1509" y="183"/>
                  </a:lnTo>
                  <a:lnTo>
                    <a:pt x="1537" y="185"/>
                  </a:lnTo>
                  <a:lnTo>
                    <a:pt x="1525" y="189"/>
                  </a:lnTo>
                  <a:cubicBezTo>
                    <a:pt x="1507" y="195"/>
                    <a:pt x="1488" y="186"/>
                    <a:pt x="1480" y="169"/>
                  </a:cubicBezTo>
                  <a:lnTo>
                    <a:pt x="1468" y="141"/>
                  </a:lnTo>
                  <a:lnTo>
                    <a:pt x="1532" y="145"/>
                  </a:lnTo>
                  <a:lnTo>
                    <a:pt x="1520" y="165"/>
                  </a:lnTo>
                  <a:cubicBezTo>
                    <a:pt x="1514" y="176"/>
                    <a:pt x="1502" y="182"/>
                    <a:pt x="1489" y="182"/>
                  </a:cubicBezTo>
                  <a:lnTo>
                    <a:pt x="1477" y="182"/>
                  </a:lnTo>
                  <a:cubicBezTo>
                    <a:pt x="1467" y="182"/>
                    <a:pt x="1456" y="177"/>
                    <a:pt x="1449" y="169"/>
                  </a:cubicBezTo>
                  <a:lnTo>
                    <a:pt x="1433" y="149"/>
                  </a:lnTo>
                  <a:lnTo>
                    <a:pt x="1495" y="139"/>
                  </a:lnTo>
                  <a:lnTo>
                    <a:pt x="1483" y="171"/>
                  </a:lnTo>
                  <a:cubicBezTo>
                    <a:pt x="1482" y="173"/>
                    <a:pt x="1481" y="175"/>
                    <a:pt x="1480" y="177"/>
                  </a:cubicBezTo>
                  <a:lnTo>
                    <a:pt x="1468" y="197"/>
                  </a:lnTo>
                  <a:lnTo>
                    <a:pt x="1471" y="191"/>
                  </a:lnTo>
                  <a:lnTo>
                    <a:pt x="1459" y="223"/>
                  </a:lnTo>
                  <a:cubicBezTo>
                    <a:pt x="1452" y="241"/>
                    <a:pt x="1432" y="251"/>
                    <a:pt x="1414" y="245"/>
                  </a:cubicBezTo>
                  <a:lnTo>
                    <a:pt x="1402" y="241"/>
                  </a:lnTo>
                  <a:lnTo>
                    <a:pt x="1422" y="241"/>
                  </a:lnTo>
                  <a:lnTo>
                    <a:pt x="1406" y="245"/>
                  </a:lnTo>
                  <a:lnTo>
                    <a:pt x="1430" y="227"/>
                  </a:lnTo>
                  <a:lnTo>
                    <a:pt x="1418" y="251"/>
                  </a:lnTo>
                  <a:cubicBezTo>
                    <a:pt x="1417" y="252"/>
                    <a:pt x="1416" y="254"/>
                    <a:pt x="1414" y="256"/>
                  </a:cubicBezTo>
                  <a:lnTo>
                    <a:pt x="1402" y="272"/>
                  </a:lnTo>
                  <a:cubicBezTo>
                    <a:pt x="1393" y="284"/>
                    <a:pt x="1377" y="290"/>
                    <a:pt x="1362" y="285"/>
                  </a:cubicBezTo>
                  <a:lnTo>
                    <a:pt x="1350" y="281"/>
                  </a:lnTo>
                  <a:lnTo>
                    <a:pt x="1361" y="282"/>
                  </a:lnTo>
                  <a:lnTo>
                    <a:pt x="1349" y="282"/>
                  </a:lnTo>
                  <a:cubicBezTo>
                    <a:pt x="1337" y="282"/>
                    <a:pt x="1325" y="276"/>
                    <a:pt x="1318" y="264"/>
                  </a:cubicBezTo>
                  <a:lnTo>
                    <a:pt x="1302" y="236"/>
                  </a:lnTo>
                  <a:lnTo>
                    <a:pt x="1353" y="248"/>
                  </a:lnTo>
                  <a:lnTo>
                    <a:pt x="1341" y="256"/>
                  </a:lnTo>
                  <a:cubicBezTo>
                    <a:pt x="1339" y="258"/>
                    <a:pt x="1336" y="260"/>
                    <a:pt x="1333" y="261"/>
                  </a:cubicBezTo>
                  <a:lnTo>
                    <a:pt x="1321" y="265"/>
                  </a:lnTo>
                  <a:cubicBezTo>
                    <a:pt x="1317" y="266"/>
                    <a:pt x="1313" y="266"/>
                    <a:pt x="1309" y="266"/>
                  </a:cubicBezTo>
                  <a:lnTo>
                    <a:pt x="1297" y="266"/>
                  </a:lnTo>
                  <a:cubicBezTo>
                    <a:pt x="1288" y="266"/>
                    <a:pt x="1279" y="263"/>
                    <a:pt x="1272" y="256"/>
                  </a:cubicBezTo>
                  <a:lnTo>
                    <a:pt x="1260" y="244"/>
                  </a:lnTo>
                  <a:lnTo>
                    <a:pt x="1315" y="238"/>
                  </a:lnTo>
                  <a:lnTo>
                    <a:pt x="1299" y="262"/>
                  </a:lnTo>
                  <a:cubicBezTo>
                    <a:pt x="1290" y="276"/>
                    <a:pt x="1273" y="282"/>
                    <a:pt x="1258" y="277"/>
                  </a:cubicBezTo>
                  <a:lnTo>
                    <a:pt x="1246" y="273"/>
                  </a:lnTo>
                  <a:lnTo>
                    <a:pt x="1290" y="255"/>
                  </a:lnTo>
                  <a:lnTo>
                    <a:pt x="1278" y="279"/>
                  </a:lnTo>
                  <a:cubicBezTo>
                    <a:pt x="1270" y="295"/>
                    <a:pt x="1251" y="302"/>
                    <a:pt x="1234" y="297"/>
                  </a:cubicBezTo>
                  <a:lnTo>
                    <a:pt x="1222" y="293"/>
                  </a:lnTo>
                  <a:cubicBezTo>
                    <a:pt x="1215" y="290"/>
                    <a:pt x="1209" y="286"/>
                    <a:pt x="1205" y="280"/>
                  </a:cubicBezTo>
                  <a:lnTo>
                    <a:pt x="1193" y="264"/>
                  </a:lnTo>
                  <a:lnTo>
                    <a:pt x="1221" y="278"/>
                  </a:lnTo>
                  <a:lnTo>
                    <a:pt x="1205" y="278"/>
                  </a:lnTo>
                  <a:lnTo>
                    <a:pt x="1193" y="278"/>
                  </a:lnTo>
                  <a:lnTo>
                    <a:pt x="1213" y="272"/>
                  </a:lnTo>
                  <a:lnTo>
                    <a:pt x="1201" y="280"/>
                  </a:lnTo>
                  <a:cubicBezTo>
                    <a:pt x="1186" y="291"/>
                    <a:pt x="1164" y="287"/>
                    <a:pt x="1153" y="272"/>
                  </a:cubicBezTo>
                  <a:lnTo>
                    <a:pt x="1141" y="256"/>
                  </a:lnTo>
                  <a:lnTo>
                    <a:pt x="1181" y="269"/>
                  </a:lnTo>
                  <a:lnTo>
                    <a:pt x="1169" y="273"/>
                  </a:lnTo>
                  <a:cubicBezTo>
                    <a:pt x="1165" y="274"/>
                    <a:pt x="1161" y="274"/>
                    <a:pt x="1157" y="274"/>
                  </a:cubicBezTo>
                  <a:lnTo>
                    <a:pt x="1141" y="274"/>
                  </a:lnTo>
                  <a:lnTo>
                    <a:pt x="1167" y="264"/>
                  </a:lnTo>
                  <a:lnTo>
                    <a:pt x="1155" y="276"/>
                  </a:lnTo>
                  <a:cubicBezTo>
                    <a:pt x="1148" y="283"/>
                    <a:pt x="1139" y="286"/>
                    <a:pt x="1129" y="286"/>
                  </a:cubicBezTo>
                  <a:lnTo>
                    <a:pt x="1117" y="286"/>
                  </a:lnTo>
                  <a:cubicBezTo>
                    <a:pt x="1114" y="286"/>
                    <a:pt x="1110" y="286"/>
                    <a:pt x="1106" y="285"/>
                  </a:cubicBezTo>
                  <a:lnTo>
                    <a:pt x="1094" y="281"/>
                  </a:lnTo>
                  <a:lnTo>
                    <a:pt x="1131" y="272"/>
                  </a:lnTo>
                  <a:lnTo>
                    <a:pt x="1115" y="288"/>
                  </a:lnTo>
                  <a:lnTo>
                    <a:pt x="1103" y="300"/>
                  </a:lnTo>
                  <a:cubicBezTo>
                    <a:pt x="1096" y="307"/>
                    <a:pt x="1087" y="310"/>
                    <a:pt x="1077" y="310"/>
                  </a:cubicBezTo>
                  <a:lnTo>
                    <a:pt x="1065" y="310"/>
                  </a:lnTo>
                  <a:lnTo>
                    <a:pt x="1091" y="300"/>
                  </a:lnTo>
                  <a:lnTo>
                    <a:pt x="1079" y="312"/>
                  </a:lnTo>
                  <a:cubicBezTo>
                    <a:pt x="1072" y="319"/>
                    <a:pt x="1061" y="323"/>
                    <a:pt x="1051" y="322"/>
                  </a:cubicBezTo>
                  <a:cubicBezTo>
                    <a:pt x="1041" y="322"/>
                    <a:pt x="1031" y="316"/>
                    <a:pt x="1025" y="308"/>
                  </a:cubicBezTo>
                  <a:lnTo>
                    <a:pt x="1013" y="292"/>
                  </a:lnTo>
                  <a:cubicBezTo>
                    <a:pt x="1011" y="289"/>
                    <a:pt x="1009" y="286"/>
                    <a:pt x="1008" y="283"/>
                  </a:cubicBezTo>
                  <a:lnTo>
                    <a:pt x="992" y="239"/>
                  </a:lnTo>
                  <a:lnTo>
                    <a:pt x="1060" y="236"/>
                  </a:lnTo>
                  <a:lnTo>
                    <a:pt x="1048" y="280"/>
                  </a:lnTo>
                  <a:cubicBezTo>
                    <a:pt x="1045" y="291"/>
                    <a:pt x="1037" y="300"/>
                    <a:pt x="1026" y="304"/>
                  </a:cubicBezTo>
                  <a:cubicBezTo>
                    <a:pt x="1015" y="308"/>
                    <a:pt x="1003" y="307"/>
                    <a:pt x="993" y="300"/>
                  </a:cubicBezTo>
                  <a:lnTo>
                    <a:pt x="981" y="292"/>
                  </a:lnTo>
                  <a:lnTo>
                    <a:pt x="990" y="297"/>
                  </a:lnTo>
                  <a:lnTo>
                    <a:pt x="978" y="293"/>
                  </a:lnTo>
                  <a:lnTo>
                    <a:pt x="1018" y="280"/>
                  </a:lnTo>
                  <a:lnTo>
                    <a:pt x="1006" y="296"/>
                  </a:lnTo>
                  <a:cubicBezTo>
                    <a:pt x="999" y="305"/>
                    <a:pt x="989" y="310"/>
                    <a:pt x="977" y="310"/>
                  </a:cubicBezTo>
                  <a:lnTo>
                    <a:pt x="961" y="310"/>
                  </a:lnTo>
                  <a:lnTo>
                    <a:pt x="990" y="296"/>
                  </a:lnTo>
                  <a:lnTo>
                    <a:pt x="978" y="312"/>
                  </a:lnTo>
                  <a:cubicBezTo>
                    <a:pt x="969" y="324"/>
                    <a:pt x="953" y="330"/>
                    <a:pt x="938" y="325"/>
                  </a:cubicBezTo>
                  <a:lnTo>
                    <a:pt x="926" y="321"/>
                  </a:lnTo>
                  <a:lnTo>
                    <a:pt x="963" y="312"/>
                  </a:lnTo>
                  <a:lnTo>
                    <a:pt x="951" y="324"/>
                  </a:lnTo>
                  <a:cubicBezTo>
                    <a:pt x="943" y="332"/>
                    <a:pt x="932" y="336"/>
                    <a:pt x="921" y="334"/>
                  </a:cubicBezTo>
                  <a:cubicBezTo>
                    <a:pt x="910" y="333"/>
                    <a:pt x="900" y="326"/>
                    <a:pt x="895" y="317"/>
                  </a:cubicBezTo>
                  <a:lnTo>
                    <a:pt x="883" y="297"/>
                  </a:lnTo>
                  <a:lnTo>
                    <a:pt x="935" y="307"/>
                  </a:lnTo>
                  <a:lnTo>
                    <a:pt x="919" y="319"/>
                  </a:lnTo>
                  <a:cubicBezTo>
                    <a:pt x="916" y="322"/>
                    <a:pt x="913" y="323"/>
                    <a:pt x="909" y="325"/>
                  </a:cubicBezTo>
                  <a:lnTo>
                    <a:pt x="897" y="329"/>
                  </a:lnTo>
                  <a:cubicBezTo>
                    <a:pt x="889" y="331"/>
                    <a:pt x="881" y="331"/>
                    <a:pt x="874" y="329"/>
                  </a:cubicBezTo>
                  <a:lnTo>
                    <a:pt x="862" y="325"/>
                  </a:lnTo>
                  <a:lnTo>
                    <a:pt x="893" y="320"/>
                  </a:lnTo>
                  <a:lnTo>
                    <a:pt x="881" y="328"/>
                  </a:lnTo>
                  <a:cubicBezTo>
                    <a:pt x="867" y="338"/>
                    <a:pt x="848" y="336"/>
                    <a:pt x="836" y="324"/>
                  </a:cubicBezTo>
                  <a:lnTo>
                    <a:pt x="824" y="312"/>
                  </a:lnTo>
                  <a:lnTo>
                    <a:pt x="849" y="322"/>
                  </a:lnTo>
                  <a:lnTo>
                    <a:pt x="833" y="322"/>
                  </a:lnTo>
                  <a:lnTo>
                    <a:pt x="845" y="321"/>
                  </a:lnTo>
                  <a:lnTo>
                    <a:pt x="833" y="325"/>
                  </a:lnTo>
                  <a:cubicBezTo>
                    <a:pt x="820" y="329"/>
                    <a:pt x="806" y="326"/>
                    <a:pt x="796" y="316"/>
                  </a:cubicBezTo>
                  <a:lnTo>
                    <a:pt x="784" y="304"/>
                  </a:lnTo>
                  <a:lnTo>
                    <a:pt x="789" y="308"/>
                  </a:lnTo>
                  <a:lnTo>
                    <a:pt x="777" y="300"/>
                  </a:lnTo>
                  <a:lnTo>
                    <a:pt x="831" y="285"/>
                  </a:lnTo>
                  <a:lnTo>
                    <a:pt x="819" y="313"/>
                  </a:lnTo>
                  <a:cubicBezTo>
                    <a:pt x="815" y="320"/>
                    <a:pt x="809" y="327"/>
                    <a:pt x="802" y="331"/>
                  </a:cubicBezTo>
                  <a:lnTo>
                    <a:pt x="786" y="339"/>
                  </a:lnTo>
                  <a:cubicBezTo>
                    <a:pt x="774" y="344"/>
                    <a:pt x="760" y="344"/>
                    <a:pt x="749" y="336"/>
                  </a:cubicBezTo>
                  <a:lnTo>
                    <a:pt x="737" y="328"/>
                  </a:lnTo>
                  <a:lnTo>
                    <a:pt x="725" y="320"/>
                  </a:lnTo>
                  <a:lnTo>
                    <a:pt x="776" y="309"/>
                  </a:lnTo>
                  <a:lnTo>
                    <a:pt x="764" y="329"/>
                  </a:lnTo>
                  <a:cubicBezTo>
                    <a:pt x="758" y="340"/>
                    <a:pt x="746" y="346"/>
                    <a:pt x="733" y="346"/>
                  </a:cubicBezTo>
                  <a:lnTo>
                    <a:pt x="721" y="346"/>
                  </a:lnTo>
                  <a:cubicBezTo>
                    <a:pt x="719" y="346"/>
                    <a:pt x="716" y="346"/>
                    <a:pt x="713" y="345"/>
                  </a:cubicBezTo>
                  <a:lnTo>
                    <a:pt x="697" y="341"/>
                  </a:lnTo>
                  <a:cubicBezTo>
                    <a:pt x="689" y="339"/>
                    <a:pt x="682" y="335"/>
                    <a:pt x="677" y="328"/>
                  </a:cubicBezTo>
                  <a:lnTo>
                    <a:pt x="665" y="312"/>
                  </a:lnTo>
                  <a:lnTo>
                    <a:pt x="705" y="325"/>
                  </a:lnTo>
                  <a:lnTo>
                    <a:pt x="693" y="329"/>
                  </a:lnTo>
                  <a:lnTo>
                    <a:pt x="701" y="324"/>
                  </a:lnTo>
                  <a:lnTo>
                    <a:pt x="691" y="331"/>
                  </a:lnTo>
                  <a:lnTo>
                    <a:pt x="675" y="343"/>
                  </a:lnTo>
                  <a:cubicBezTo>
                    <a:pt x="661" y="354"/>
                    <a:pt x="641" y="353"/>
                    <a:pt x="628" y="340"/>
                  </a:cubicBezTo>
                  <a:lnTo>
                    <a:pt x="616" y="328"/>
                  </a:lnTo>
                  <a:lnTo>
                    <a:pt x="630" y="337"/>
                  </a:lnTo>
                  <a:lnTo>
                    <a:pt x="618" y="333"/>
                  </a:lnTo>
                  <a:lnTo>
                    <a:pt x="658" y="320"/>
                  </a:lnTo>
                  <a:lnTo>
                    <a:pt x="646" y="336"/>
                  </a:lnTo>
                  <a:cubicBezTo>
                    <a:pt x="640" y="344"/>
                    <a:pt x="630" y="350"/>
                    <a:pt x="620" y="350"/>
                  </a:cubicBezTo>
                  <a:cubicBezTo>
                    <a:pt x="610" y="351"/>
                    <a:pt x="599" y="347"/>
                    <a:pt x="592" y="340"/>
                  </a:cubicBezTo>
                  <a:lnTo>
                    <a:pt x="580" y="328"/>
                  </a:lnTo>
                  <a:lnTo>
                    <a:pt x="634" y="325"/>
                  </a:lnTo>
                  <a:lnTo>
                    <a:pt x="618" y="345"/>
                  </a:lnTo>
                  <a:cubicBezTo>
                    <a:pt x="615" y="348"/>
                    <a:pt x="613" y="350"/>
                    <a:pt x="609" y="352"/>
                  </a:cubicBezTo>
                  <a:lnTo>
                    <a:pt x="597" y="360"/>
                  </a:lnTo>
                  <a:cubicBezTo>
                    <a:pt x="595" y="362"/>
                    <a:pt x="592" y="364"/>
                    <a:pt x="589" y="365"/>
                  </a:cubicBezTo>
                  <a:lnTo>
                    <a:pt x="577" y="369"/>
                  </a:lnTo>
                  <a:cubicBezTo>
                    <a:pt x="564" y="373"/>
                    <a:pt x="550" y="370"/>
                    <a:pt x="540" y="360"/>
                  </a:cubicBezTo>
                  <a:lnTo>
                    <a:pt x="528" y="348"/>
                  </a:lnTo>
                  <a:lnTo>
                    <a:pt x="584" y="341"/>
                  </a:lnTo>
                  <a:lnTo>
                    <a:pt x="572" y="361"/>
                  </a:lnTo>
                  <a:cubicBezTo>
                    <a:pt x="567" y="370"/>
                    <a:pt x="558" y="376"/>
                    <a:pt x="548" y="378"/>
                  </a:cubicBezTo>
                  <a:cubicBezTo>
                    <a:pt x="538" y="380"/>
                    <a:pt x="528" y="377"/>
                    <a:pt x="520" y="371"/>
                  </a:cubicBezTo>
                  <a:lnTo>
                    <a:pt x="504" y="359"/>
                  </a:lnTo>
                  <a:cubicBezTo>
                    <a:pt x="503" y="358"/>
                    <a:pt x="501" y="357"/>
                    <a:pt x="500" y="356"/>
                  </a:cubicBezTo>
                  <a:lnTo>
                    <a:pt x="488" y="344"/>
                  </a:lnTo>
                  <a:lnTo>
                    <a:pt x="547" y="333"/>
                  </a:lnTo>
                  <a:lnTo>
                    <a:pt x="535" y="361"/>
                  </a:lnTo>
                  <a:cubicBezTo>
                    <a:pt x="533" y="365"/>
                    <a:pt x="530" y="369"/>
                    <a:pt x="527" y="372"/>
                  </a:cubicBezTo>
                  <a:lnTo>
                    <a:pt x="515" y="384"/>
                  </a:lnTo>
                  <a:cubicBezTo>
                    <a:pt x="508" y="391"/>
                    <a:pt x="499" y="394"/>
                    <a:pt x="489" y="394"/>
                  </a:cubicBezTo>
                  <a:lnTo>
                    <a:pt x="477" y="394"/>
                  </a:lnTo>
                  <a:cubicBezTo>
                    <a:pt x="475" y="394"/>
                    <a:pt x="472" y="394"/>
                    <a:pt x="469" y="393"/>
                  </a:cubicBezTo>
                  <a:lnTo>
                    <a:pt x="453" y="389"/>
                  </a:lnTo>
                  <a:lnTo>
                    <a:pt x="495" y="369"/>
                  </a:lnTo>
                  <a:lnTo>
                    <a:pt x="483" y="397"/>
                  </a:lnTo>
                  <a:cubicBezTo>
                    <a:pt x="481" y="399"/>
                    <a:pt x="480" y="402"/>
                    <a:pt x="478" y="404"/>
                  </a:cubicBezTo>
                  <a:lnTo>
                    <a:pt x="466" y="420"/>
                  </a:lnTo>
                  <a:cubicBezTo>
                    <a:pt x="459" y="429"/>
                    <a:pt x="449" y="434"/>
                    <a:pt x="437" y="434"/>
                  </a:cubicBezTo>
                  <a:cubicBezTo>
                    <a:pt x="426" y="434"/>
                    <a:pt x="415" y="429"/>
                    <a:pt x="409" y="420"/>
                  </a:cubicBezTo>
                  <a:lnTo>
                    <a:pt x="397" y="404"/>
                  </a:lnTo>
                  <a:lnTo>
                    <a:pt x="400" y="408"/>
                  </a:lnTo>
                  <a:lnTo>
                    <a:pt x="388" y="396"/>
                  </a:lnTo>
                  <a:lnTo>
                    <a:pt x="442" y="393"/>
                  </a:lnTo>
                  <a:lnTo>
                    <a:pt x="426" y="413"/>
                  </a:lnTo>
                  <a:cubicBezTo>
                    <a:pt x="416" y="425"/>
                    <a:pt x="400" y="429"/>
                    <a:pt x="386" y="425"/>
                  </a:cubicBezTo>
                  <a:lnTo>
                    <a:pt x="374" y="421"/>
                  </a:lnTo>
                  <a:lnTo>
                    <a:pt x="362" y="417"/>
                  </a:lnTo>
                  <a:cubicBezTo>
                    <a:pt x="357" y="415"/>
                    <a:pt x="352" y="412"/>
                    <a:pt x="348" y="408"/>
                  </a:cubicBezTo>
                  <a:lnTo>
                    <a:pt x="336" y="396"/>
                  </a:lnTo>
                  <a:lnTo>
                    <a:pt x="394" y="387"/>
                  </a:lnTo>
                  <a:lnTo>
                    <a:pt x="382" y="411"/>
                  </a:lnTo>
                  <a:cubicBezTo>
                    <a:pt x="378" y="418"/>
                    <a:pt x="373" y="423"/>
                    <a:pt x="366" y="427"/>
                  </a:cubicBezTo>
                  <a:lnTo>
                    <a:pt x="350" y="435"/>
                  </a:lnTo>
                  <a:cubicBezTo>
                    <a:pt x="348" y="435"/>
                    <a:pt x="346" y="436"/>
                    <a:pt x="345" y="437"/>
                  </a:cubicBezTo>
                  <a:lnTo>
                    <a:pt x="333" y="441"/>
                  </a:lnTo>
                  <a:lnTo>
                    <a:pt x="341" y="436"/>
                  </a:lnTo>
                  <a:lnTo>
                    <a:pt x="329" y="444"/>
                  </a:lnTo>
                  <a:cubicBezTo>
                    <a:pt x="315" y="454"/>
                    <a:pt x="296" y="452"/>
                    <a:pt x="284" y="440"/>
                  </a:cubicBezTo>
                  <a:lnTo>
                    <a:pt x="272" y="428"/>
                  </a:lnTo>
                  <a:lnTo>
                    <a:pt x="309" y="437"/>
                  </a:lnTo>
                  <a:lnTo>
                    <a:pt x="297" y="441"/>
                  </a:lnTo>
                  <a:cubicBezTo>
                    <a:pt x="293" y="442"/>
                    <a:pt x="289" y="442"/>
                    <a:pt x="285" y="442"/>
                  </a:cubicBezTo>
                  <a:lnTo>
                    <a:pt x="269" y="442"/>
                  </a:lnTo>
                  <a:lnTo>
                    <a:pt x="281" y="441"/>
                  </a:lnTo>
                  <a:lnTo>
                    <a:pt x="269" y="445"/>
                  </a:lnTo>
                  <a:lnTo>
                    <a:pt x="291" y="425"/>
                  </a:lnTo>
                  <a:lnTo>
                    <a:pt x="279" y="453"/>
                  </a:lnTo>
                  <a:cubicBezTo>
                    <a:pt x="273" y="464"/>
                    <a:pt x="263" y="473"/>
                    <a:pt x="250" y="474"/>
                  </a:cubicBezTo>
                  <a:cubicBezTo>
                    <a:pt x="237" y="476"/>
                    <a:pt x="224" y="470"/>
                    <a:pt x="217" y="460"/>
                  </a:cubicBezTo>
                  <a:lnTo>
                    <a:pt x="205" y="444"/>
                  </a:lnTo>
                  <a:lnTo>
                    <a:pt x="213" y="452"/>
                  </a:lnTo>
                  <a:lnTo>
                    <a:pt x="201" y="444"/>
                  </a:lnTo>
                  <a:lnTo>
                    <a:pt x="221" y="450"/>
                  </a:lnTo>
                  <a:lnTo>
                    <a:pt x="205" y="450"/>
                  </a:lnTo>
                  <a:lnTo>
                    <a:pt x="239" y="427"/>
                  </a:lnTo>
                  <a:lnTo>
                    <a:pt x="227" y="459"/>
                  </a:lnTo>
                  <a:cubicBezTo>
                    <a:pt x="222" y="473"/>
                    <a:pt x="208" y="482"/>
                    <a:pt x="193" y="482"/>
                  </a:cubicBezTo>
                  <a:lnTo>
                    <a:pt x="181" y="482"/>
                  </a:lnTo>
                  <a:lnTo>
                    <a:pt x="201" y="476"/>
                  </a:lnTo>
                  <a:lnTo>
                    <a:pt x="189" y="484"/>
                  </a:lnTo>
                  <a:lnTo>
                    <a:pt x="195" y="480"/>
                  </a:lnTo>
                  <a:lnTo>
                    <a:pt x="179" y="496"/>
                  </a:lnTo>
                  <a:cubicBezTo>
                    <a:pt x="177" y="498"/>
                    <a:pt x="175" y="499"/>
                    <a:pt x="173" y="500"/>
                  </a:cubicBezTo>
                  <a:lnTo>
                    <a:pt x="161" y="508"/>
                  </a:lnTo>
                  <a:cubicBezTo>
                    <a:pt x="159" y="510"/>
                    <a:pt x="156" y="512"/>
                    <a:pt x="153" y="513"/>
                  </a:cubicBezTo>
                  <a:lnTo>
                    <a:pt x="141" y="517"/>
                  </a:lnTo>
                  <a:cubicBezTo>
                    <a:pt x="124" y="522"/>
                    <a:pt x="105" y="515"/>
                    <a:pt x="97" y="499"/>
                  </a:cubicBezTo>
                  <a:lnTo>
                    <a:pt x="85" y="475"/>
                  </a:lnTo>
                  <a:lnTo>
                    <a:pt x="137" y="488"/>
                  </a:lnTo>
                  <a:lnTo>
                    <a:pt x="122" y="499"/>
                  </a:lnTo>
                  <a:lnTo>
                    <a:pt x="106" y="507"/>
                  </a:lnTo>
                  <a:cubicBezTo>
                    <a:pt x="92" y="514"/>
                    <a:pt x="75" y="511"/>
                    <a:pt x="64" y="500"/>
                  </a:cubicBezTo>
                  <a:lnTo>
                    <a:pt x="52" y="488"/>
                  </a:lnTo>
                  <a:lnTo>
                    <a:pt x="77" y="498"/>
                  </a:lnTo>
                  <a:lnTo>
                    <a:pt x="65" y="498"/>
                  </a:lnTo>
                  <a:lnTo>
                    <a:pt x="85" y="492"/>
                  </a:lnTo>
                  <a:lnTo>
                    <a:pt x="73" y="500"/>
                  </a:lnTo>
                  <a:cubicBezTo>
                    <a:pt x="65" y="506"/>
                    <a:pt x="54" y="508"/>
                    <a:pt x="44" y="505"/>
                  </a:cubicBezTo>
                  <a:cubicBezTo>
                    <a:pt x="34" y="503"/>
                    <a:pt x="26" y="496"/>
                    <a:pt x="21" y="487"/>
                  </a:cubicBezTo>
                  <a:lnTo>
                    <a:pt x="9" y="463"/>
                  </a:lnTo>
                  <a:cubicBezTo>
                    <a:pt x="0" y="445"/>
                    <a:pt x="8" y="423"/>
                    <a:pt x="25" y="414"/>
                  </a:cubicBezTo>
                  <a:cubicBezTo>
                    <a:pt x="43" y="405"/>
                    <a:pt x="65" y="413"/>
                    <a:pt x="74" y="430"/>
                  </a:cubicBezTo>
                  <a:close/>
                </a:path>
              </a:pathLst>
            </a:custGeom>
            <a:solidFill>
              <a:srgbClr val="00B050"/>
            </a:solidFill>
            <a:ln w="1" cap="flat">
              <a:solidFill>
                <a:srgbClr val="00B050"/>
              </a:solidFill>
              <a:prstDash val="solid"/>
              <a:bevel/>
              <a:headEnd/>
              <a:tailEnd/>
            </a:ln>
          </p:spPr>
          <p:txBody>
            <a:bodyPr vert="horz" wrap="square" lIns="91440" tIns="45720" rIns="91440" bIns="45720" numCol="1" anchor="t" anchorCtr="0" compatLnSpc="1">
              <a:prstTxWarp prst="textNoShape">
                <a:avLst/>
              </a:prstTxWarp>
            </a:bodyPr>
            <a:lstStyle/>
            <a:p>
              <a:endParaRPr lang="en-US"/>
            </a:p>
          </p:txBody>
        </p:sp>
        <p:sp>
          <p:nvSpPr>
            <p:cNvPr id="1829" name="Freeform 22"/>
            <p:cNvSpPr>
              <a:spLocks/>
            </p:cNvSpPr>
            <p:nvPr/>
          </p:nvSpPr>
          <p:spPr bwMode="auto">
            <a:xfrm>
              <a:off x="8026400" y="3536950"/>
              <a:ext cx="103187" cy="52388"/>
            </a:xfrm>
            <a:custGeom>
              <a:avLst/>
              <a:gdLst>
                <a:gd name="T0" fmla="*/ 26 w 272"/>
                <a:gd name="T1" fmla="*/ 35 h 139"/>
                <a:gd name="T2" fmla="*/ 31 w 272"/>
                <a:gd name="T3" fmla="*/ 20 h 139"/>
                <a:gd name="T4" fmla="*/ 94 w 272"/>
                <a:gd name="T5" fmla="*/ 18 h 139"/>
                <a:gd name="T6" fmla="*/ 109 w 272"/>
                <a:gd name="T7" fmla="*/ 43 h 139"/>
                <a:gd name="T8" fmla="*/ 91 w 272"/>
                <a:gd name="T9" fmla="*/ 60 h 139"/>
                <a:gd name="T10" fmla="*/ 115 w 272"/>
                <a:gd name="T11" fmla="*/ 62 h 139"/>
                <a:gd name="T12" fmla="*/ 90 w 272"/>
                <a:gd name="T13" fmla="*/ 75 h 139"/>
                <a:gd name="T14" fmla="*/ 116 w 272"/>
                <a:gd name="T15" fmla="*/ 54 h 139"/>
                <a:gd name="T16" fmla="*/ 114 w 272"/>
                <a:gd name="T17" fmla="*/ 59 h 139"/>
                <a:gd name="T18" fmla="*/ 158 w 272"/>
                <a:gd name="T19" fmla="*/ 33 h 139"/>
                <a:gd name="T20" fmla="*/ 196 w 272"/>
                <a:gd name="T21" fmla="*/ 63 h 139"/>
                <a:gd name="T22" fmla="*/ 149 w 272"/>
                <a:gd name="T23" fmla="*/ 46 h 139"/>
                <a:gd name="T24" fmla="*/ 166 w 272"/>
                <a:gd name="T25" fmla="*/ 27 h 139"/>
                <a:gd name="T26" fmla="*/ 203 w 272"/>
                <a:gd name="T27" fmla="*/ 16 h 139"/>
                <a:gd name="T28" fmla="*/ 228 w 272"/>
                <a:gd name="T29" fmla="*/ 22 h 139"/>
                <a:gd name="T30" fmla="*/ 203 w 272"/>
                <a:gd name="T31" fmla="*/ 19 h 139"/>
                <a:gd name="T32" fmla="*/ 260 w 272"/>
                <a:gd name="T33" fmla="*/ 62 h 139"/>
                <a:gd name="T34" fmla="*/ 211 w 272"/>
                <a:gd name="T35" fmla="*/ 91 h 139"/>
                <a:gd name="T36" fmla="*/ 203 w 272"/>
                <a:gd name="T37" fmla="*/ 88 h 139"/>
                <a:gd name="T38" fmla="*/ 217 w 272"/>
                <a:gd name="T39" fmla="*/ 78 h 139"/>
                <a:gd name="T40" fmla="*/ 210 w 272"/>
                <a:gd name="T41" fmla="*/ 83 h 139"/>
                <a:gd name="T42" fmla="*/ 169 w 272"/>
                <a:gd name="T43" fmla="*/ 120 h 139"/>
                <a:gd name="T44" fmla="*/ 127 w 272"/>
                <a:gd name="T45" fmla="*/ 90 h 139"/>
                <a:gd name="T46" fmla="*/ 165 w 272"/>
                <a:gd name="T47" fmla="*/ 110 h 139"/>
                <a:gd name="T48" fmla="*/ 139 w 272"/>
                <a:gd name="T49" fmla="*/ 123 h 139"/>
                <a:gd name="T50" fmla="*/ 141 w 272"/>
                <a:gd name="T51" fmla="*/ 126 h 139"/>
                <a:gd name="T52" fmla="*/ 92 w 272"/>
                <a:gd name="T53" fmla="*/ 131 h 139"/>
                <a:gd name="T54" fmla="*/ 91 w 272"/>
                <a:gd name="T55" fmla="*/ 132 h 139"/>
                <a:gd name="T56" fmla="*/ 42 w 272"/>
                <a:gd name="T57" fmla="*/ 70 h 139"/>
                <a:gd name="T58" fmla="*/ 33 w 272"/>
                <a:gd name="T59" fmla="*/ 55 h 139"/>
                <a:gd name="T60" fmla="*/ 84 w 272"/>
                <a:gd name="T61" fmla="*/ 77 h 139"/>
                <a:gd name="T62" fmla="*/ 65 w 272"/>
                <a:gd name="T63" fmla="*/ 98 h 139"/>
                <a:gd name="T64" fmla="*/ 14 w 272"/>
                <a:gd name="T65" fmla="*/ 47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72" h="139">
                  <a:moveTo>
                    <a:pt x="14" y="47"/>
                  </a:moveTo>
                  <a:lnTo>
                    <a:pt x="26" y="35"/>
                  </a:lnTo>
                  <a:lnTo>
                    <a:pt x="19" y="44"/>
                  </a:lnTo>
                  <a:lnTo>
                    <a:pt x="31" y="20"/>
                  </a:lnTo>
                  <a:cubicBezTo>
                    <a:pt x="37" y="9"/>
                    <a:pt x="49" y="1"/>
                    <a:pt x="62" y="0"/>
                  </a:cubicBezTo>
                  <a:cubicBezTo>
                    <a:pt x="75" y="0"/>
                    <a:pt x="88" y="7"/>
                    <a:pt x="94" y="18"/>
                  </a:cubicBezTo>
                  <a:lnTo>
                    <a:pt x="106" y="38"/>
                  </a:lnTo>
                  <a:cubicBezTo>
                    <a:pt x="107" y="40"/>
                    <a:pt x="108" y="41"/>
                    <a:pt x="109" y="43"/>
                  </a:cubicBezTo>
                  <a:lnTo>
                    <a:pt x="125" y="83"/>
                  </a:lnTo>
                  <a:lnTo>
                    <a:pt x="91" y="60"/>
                  </a:lnTo>
                  <a:lnTo>
                    <a:pt x="103" y="60"/>
                  </a:lnTo>
                  <a:cubicBezTo>
                    <a:pt x="107" y="60"/>
                    <a:pt x="111" y="61"/>
                    <a:pt x="115" y="62"/>
                  </a:cubicBezTo>
                  <a:lnTo>
                    <a:pt x="127" y="66"/>
                  </a:lnTo>
                  <a:lnTo>
                    <a:pt x="90" y="75"/>
                  </a:lnTo>
                  <a:lnTo>
                    <a:pt x="102" y="63"/>
                  </a:lnTo>
                  <a:cubicBezTo>
                    <a:pt x="106" y="59"/>
                    <a:pt x="111" y="56"/>
                    <a:pt x="116" y="54"/>
                  </a:cubicBezTo>
                  <a:lnTo>
                    <a:pt x="128" y="50"/>
                  </a:lnTo>
                  <a:lnTo>
                    <a:pt x="114" y="59"/>
                  </a:lnTo>
                  <a:lnTo>
                    <a:pt x="130" y="43"/>
                  </a:lnTo>
                  <a:cubicBezTo>
                    <a:pt x="137" y="36"/>
                    <a:pt x="148" y="32"/>
                    <a:pt x="158" y="33"/>
                  </a:cubicBezTo>
                  <a:cubicBezTo>
                    <a:pt x="168" y="33"/>
                    <a:pt x="178" y="39"/>
                    <a:pt x="184" y="47"/>
                  </a:cubicBezTo>
                  <a:lnTo>
                    <a:pt x="196" y="63"/>
                  </a:lnTo>
                  <a:lnTo>
                    <a:pt x="137" y="66"/>
                  </a:lnTo>
                  <a:lnTo>
                    <a:pt x="149" y="46"/>
                  </a:lnTo>
                  <a:cubicBezTo>
                    <a:pt x="150" y="43"/>
                    <a:pt x="152" y="41"/>
                    <a:pt x="154" y="39"/>
                  </a:cubicBezTo>
                  <a:lnTo>
                    <a:pt x="166" y="27"/>
                  </a:lnTo>
                  <a:cubicBezTo>
                    <a:pt x="173" y="20"/>
                    <a:pt x="182" y="16"/>
                    <a:pt x="191" y="16"/>
                  </a:cubicBezTo>
                  <a:lnTo>
                    <a:pt x="203" y="16"/>
                  </a:lnTo>
                  <a:cubicBezTo>
                    <a:pt x="206" y="16"/>
                    <a:pt x="209" y="17"/>
                    <a:pt x="212" y="18"/>
                  </a:cubicBezTo>
                  <a:lnTo>
                    <a:pt x="228" y="22"/>
                  </a:lnTo>
                  <a:lnTo>
                    <a:pt x="191" y="35"/>
                  </a:lnTo>
                  <a:lnTo>
                    <a:pt x="203" y="19"/>
                  </a:lnTo>
                  <a:cubicBezTo>
                    <a:pt x="215" y="3"/>
                    <a:pt x="237" y="0"/>
                    <a:pt x="253" y="12"/>
                  </a:cubicBezTo>
                  <a:cubicBezTo>
                    <a:pt x="269" y="24"/>
                    <a:pt x="272" y="46"/>
                    <a:pt x="260" y="62"/>
                  </a:cubicBezTo>
                  <a:lnTo>
                    <a:pt x="248" y="78"/>
                  </a:lnTo>
                  <a:cubicBezTo>
                    <a:pt x="240" y="90"/>
                    <a:pt x="225" y="95"/>
                    <a:pt x="211" y="91"/>
                  </a:cubicBezTo>
                  <a:lnTo>
                    <a:pt x="195" y="87"/>
                  </a:lnTo>
                  <a:lnTo>
                    <a:pt x="203" y="88"/>
                  </a:lnTo>
                  <a:lnTo>
                    <a:pt x="191" y="88"/>
                  </a:lnTo>
                  <a:lnTo>
                    <a:pt x="217" y="78"/>
                  </a:lnTo>
                  <a:lnTo>
                    <a:pt x="205" y="90"/>
                  </a:lnTo>
                  <a:lnTo>
                    <a:pt x="210" y="83"/>
                  </a:lnTo>
                  <a:lnTo>
                    <a:pt x="198" y="103"/>
                  </a:lnTo>
                  <a:cubicBezTo>
                    <a:pt x="192" y="113"/>
                    <a:pt x="181" y="120"/>
                    <a:pt x="169" y="120"/>
                  </a:cubicBezTo>
                  <a:cubicBezTo>
                    <a:pt x="157" y="121"/>
                    <a:pt x="146" y="116"/>
                    <a:pt x="139" y="106"/>
                  </a:cubicBezTo>
                  <a:lnTo>
                    <a:pt x="127" y="90"/>
                  </a:lnTo>
                  <a:lnTo>
                    <a:pt x="181" y="94"/>
                  </a:lnTo>
                  <a:lnTo>
                    <a:pt x="165" y="110"/>
                  </a:lnTo>
                  <a:cubicBezTo>
                    <a:pt x="161" y="114"/>
                    <a:pt x="156" y="117"/>
                    <a:pt x="151" y="119"/>
                  </a:cubicBezTo>
                  <a:lnTo>
                    <a:pt x="139" y="123"/>
                  </a:lnTo>
                  <a:lnTo>
                    <a:pt x="153" y="114"/>
                  </a:lnTo>
                  <a:lnTo>
                    <a:pt x="141" y="126"/>
                  </a:lnTo>
                  <a:cubicBezTo>
                    <a:pt x="131" y="136"/>
                    <a:pt x="117" y="139"/>
                    <a:pt x="104" y="135"/>
                  </a:cubicBezTo>
                  <a:lnTo>
                    <a:pt x="92" y="131"/>
                  </a:lnTo>
                  <a:lnTo>
                    <a:pt x="103" y="132"/>
                  </a:lnTo>
                  <a:lnTo>
                    <a:pt x="91" y="132"/>
                  </a:lnTo>
                  <a:cubicBezTo>
                    <a:pt x="77" y="132"/>
                    <a:pt x="64" y="124"/>
                    <a:pt x="58" y="110"/>
                  </a:cubicBezTo>
                  <a:lnTo>
                    <a:pt x="42" y="70"/>
                  </a:lnTo>
                  <a:lnTo>
                    <a:pt x="45" y="75"/>
                  </a:lnTo>
                  <a:lnTo>
                    <a:pt x="33" y="55"/>
                  </a:lnTo>
                  <a:lnTo>
                    <a:pt x="96" y="53"/>
                  </a:lnTo>
                  <a:lnTo>
                    <a:pt x="84" y="77"/>
                  </a:lnTo>
                  <a:cubicBezTo>
                    <a:pt x="82" y="80"/>
                    <a:pt x="80" y="83"/>
                    <a:pt x="77" y="86"/>
                  </a:cubicBezTo>
                  <a:lnTo>
                    <a:pt x="65" y="98"/>
                  </a:lnTo>
                  <a:cubicBezTo>
                    <a:pt x="51" y="112"/>
                    <a:pt x="28" y="112"/>
                    <a:pt x="14" y="98"/>
                  </a:cubicBezTo>
                  <a:cubicBezTo>
                    <a:pt x="0" y="84"/>
                    <a:pt x="0" y="61"/>
                    <a:pt x="14" y="47"/>
                  </a:cubicBezTo>
                  <a:close/>
                </a:path>
              </a:pathLst>
            </a:custGeom>
            <a:solidFill>
              <a:srgbClr val="00B050"/>
            </a:solidFill>
            <a:ln w="1" cap="flat">
              <a:solidFill>
                <a:srgbClr val="00B050"/>
              </a:solidFill>
              <a:prstDash val="solid"/>
              <a:bevel/>
              <a:headEnd/>
              <a:tailEnd/>
            </a:ln>
          </p:spPr>
          <p:txBody>
            <a:bodyPr vert="horz" wrap="square" lIns="91440" tIns="45720" rIns="91440" bIns="45720" numCol="1" anchor="t" anchorCtr="0" compatLnSpc="1">
              <a:prstTxWarp prst="textNoShape">
                <a:avLst/>
              </a:prstTxWarp>
            </a:bodyPr>
            <a:lstStyle/>
            <a:p>
              <a:endParaRPr lang="en-US"/>
            </a:p>
          </p:txBody>
        </p:sp>
      </p:grpSp>
    </p:spTree>
    <p:custDataLst>
      <p:tags r:id="rId1"/>
    </p:custDataLst>
    <p:extLst>
      <p:ext uri="{BB962C8B-B14F-4D97-AF65-F5344CB8AC3E}">
        <p14:creationId xmlns:p14="http://schemas.microsoft.com/office/powerpoint/2010/main" val="3379067963"/>
      </p:ext>
    </p:extLst>
  </p:cSld>
  <p:clrMapOvr>
    <a:masterClrMapping/>
  </p:clrMapOvr>
  <p:transition advTm="43625">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2" nodeType="clickEffect">
                                  <p:stCondLst>
                                    <p:cond delay="0"/>
                                  </p:stCondLst>
                                  <p:childTnLst>
                                    <p:set>
                                      <p:cBhvr>
                                        <p:cTn id="6" dur="1" fill="hold">
                                          <p:stCondLst>
                                            <p:cond delay="0"/>
                                          </p:stCondLst>
                                        </p:cTn>
                                        <p:tgtEl>
                                          <p:spTgt spid="359"/>
                                        </p:tgtEl>
                                        <p:attrNameLst>
                                          <p:attrName>style.visibility</p:attrName>
                                        </p:attrNameLst>
                                      </p:cBhvr>
                                      <p:to>
                                        <p:strVal val="visible"/>
                                      </p:to>
                                    </p:set>
                                    <p:animEffect transition="in" filter="fade">
                                      <p:cBhvr>
                                        <p:cTn id="7" dur="500"/>
                                        <p:tgtEl>
                                          <p:spTgt spid="359"/>
                                        </p:tgtEl>
                                      </p:cBhvr>
                                    </p:animEffect>
                                  </p:childTnLst>
                                </p:cTn>
                              </p:par>
                              <p:par>
                                <p:cTn id="8" presetID="10" presetClass="entr" presetSubtype="0" fill="hold" grpId="2" nodeType="withEffect">
                                  <p:stCondLst>
                                    <p:cond delay="0"/>
                                  </p:stCondLst>
                                  <p:childTnLst>
                                    <p:set>
                                      <p:cBhvr>
                                        <p:cTn id="9" dur="1" fill="hold">
                                          <p:stCondLst>
                                            <p:cond delay="0"/>
                                          </p:stCondLst>
                                        </p:cTn>
                                        <p:tgtEl>
                                          <p:spTgt spid="360"/>
                                        </p:tgtEl>
                                        <p:attrNameLst>
                                          <p:attrName>style.visibility</p:attrName>
                                        </p:attrNameLst>
                                      </p:cBhvr>
                                      <p:to>
                                        <p:strVal val="visible"/>
                                      </p:to>
                                    </p:set>
                                    <p:animEffect transition="in" filter="fade">
                                      <p:cBhvr>
                                        <p:cTn id="10" dur="500"/>
                                        <p:tgtEl>
                                          <p:spTgt spid="360"/>
                                        </p:tgtEl>
                                      </p:cBhvr>
                                    </p:animEffect>
                                  </p:childTnLst>
                                </p:cTn>
                              </p:par>
                              <p:par>
                                <p:cTn id="11" presetID="10" presetClass="entr" presetSubtype="0" fill="hold" grpId="1" nodeType="withEffect">
                                  <p:stCondLst>
                                    <p:cond delay="0"/>
                                  </p:stCondLst>
                                  <p:childTnLst>
                                    <p:set>
                                      <p:cBhvr>
                                        <p:cTn id="12" dur="1" fill="hold">
                                          <p:stCondLst>
                                            <p:cond delay="0"/>
                                          </p:stCondLst>
                                        </p:cTn>
                                        <p:tgtEl>
                                          <p:spTgt spid="362"/>
                                        </p:tgtEl>
                                        <p:attrNameLst>
                                          <p:attrName>style.visibility</p:attrName>
                                        </p:attrNameLst>
                                      </p:cBhvr>
                                      <p:to>
                                        <p:strVal val="visible"/>
                                      </p:to>
                                    </p:set>
                                    <p:animEffect transition="in" filter="fade">
                                      <p:cBhvr>
                                        <p:cTn id="13" dur="500"/>
                                        <p:tgtEl>
                                          <p:spTgt spid="362"/>
                                        </p:tgtEl>
                                      </p:cBhvr>
                                    </p:animEffect>
                                  </p:childTnLst>
                                </p:cTn>
                              </p:par>
                              <p:par>
                                <p:cTn id="14" presetID="10" presetClass="entr" presetSubtype="0" fill="hold" grpId="1" nodeType="withEffect">
                                  <p:stCondLst>
                                    <p:cond delay="0"/>
                                  </p:stCondLst>
                                  <p:childTnLst>
                                    <p:set>
                                      <p:cBhvr>
                                        <p:cTn id="15" dur="1" fill="hold">
                                          <p:stCondLst>
                                            <p:cond delay="0"/>
                                          </p:stCondLst>
                                        </p:cTn>
                                        <p:tgtEl>
                                          <p:spTgt spid="363"/>
                                        </p:tgtEl>
                                        <p:attrNameLst>
                                          <p:attrName>style.visibility</p:attrName>
                                        </p:attrNameLst>
                                      </p:cBhvr>
                                      <p:to>
                                        <p:strVal val="visible"/>
                                      </p:to>
                                    </p:set>
                                    <p:animEffect transition="in" filter="fade">
                                      <p:cBhvr>
                                        <p:cTn id="16" dur="500"/>
                                        <p:tgtEl>
                                          <p:spTgt spid="363"/>
                                        </p:tgtEl>
                                      </p:cBhvr>
                                    </p:animEffect>
                                  </p:childTnLst>
                                </p:cTn>
                              </p:par>
                              <p:par>
                                <p:cTn id="17" presetID="10" presetClass="entr" presetSubtype="0" fill="hold" grpId="1" nodeType="withEffect">
                                  <p:stCondLst>
                                    <p:cond delay="0"/>
                                  </p:stCondLst>
                                  <p:childTnLst>
                                    <p:set>
                                      <p:cBhvr>
                                        <p:cTn id="18" dur="1" fill="hold">
                                          <p:stCondLst>
                                            <p:cond delay="0"/>
                                          </p:stCondLst>
                                        </p:cTn>
                                        <p:tgtEl>
                                          <p:spTgt spid="364"/>
                                        </p:tgtEl>
                                        <p:attrNameLst>
                                          <p:attrName>style.visibility</p:attrName>
                                        </p:attrNameLst>
                                      </p:cBhvr>
                                      <p:to>
                                        <p:strVal val="visible"/>
                                      </p:to>
                                    </p:set>
                                    <p:animEffect transition="in" filter="fade">
                                      <p:cBhvr>
                                        <p:cTn id="19" dur="500"/>
                                        <p:tgtEl>
                                          <p:spTgt spid="364"/>
                                        </p:tgtEl>
                                      </p:cBhvr>
                                    </p:animEffect>
                                  </p:childTnLst>
                                </p:cTn>
                              </p:par>
                              <p:par>
                                <p:cTn id="20" presetID="10" presetClass="entr" presetSubtype="0" fill="hold" grpId="2" nodeType="withEffect">
                                  <p:stCondLst>
                                    <p:cond delay="0"/>
                                  </p:stCondLst>
                                  <p:childTnLst>
                                    <p:set>
                                      <p:cBhvr>
                                        <p:cTn id="21" dur="1" fill="hold">
                                          <p:stCondLst>
                                            <p:cond delay="0"/>
                                          </p:stCondLst>
                                        </p:cTn>
                                        <p:tgtEl>
                                          <p:spTgt spid="365"/>
                                        </p:tgtEl>
                                        <p:attrNameLst>
                                          <p:attrName>style.visibility</p:attrName>
                                        </p:attrNameLst>
                                      </p:cBhvr>
                                      <p:to>
                                        <p:strVal val="visible"/>
                                      </p:to>
                                    </p:set>
                                    <p:animEffect transition="in" filter="fade">
                                      <p:cBhvr>
                                        <p:cTn id="22" dur="500"/>
                                        <p:tgtEl>
                                          <p:spTgt spid="365"/>
                                        </p:tgtEl>
                                      </p:cBhvr>
                                    </p:animEffect>
                                  </p:childTnLst>
                                </p:cTn>
                              </p:par>
                              <p:par>
                                <p:cTn id="23" presetID="10" presetClass="entr" presetSubtype="0" fill="hold" grpId="2" nodeType="withEffect">
                                  <p:stCondLst>
                                    <p:cond delay="0"/>
                                  </p:stCondLst>
                                  <p:childTnLst>
                                    <p:set>
                                      <p:cBhvr>
                                        <p:cTn id="24" dur="1" fill="hold">
                                          <p:stCondLst>
                                            <p:cond delay="0"/>
                                          </p:stCondLst>
                                        </p:cTn>
                                        <p:tgtEl>
                                          <p:spTgt spid="366"/>
                                        </p:tgtEl>
                                        <p:attrNameLst>
                                          <p:attrName>style.visibility</p:attrName>
                                        </p:attrNameLst>
                                      </p:cBhvr>
                                      <p:to>
                                        <p:strVal val="visible"/>
                                      </p:to>
                                    </p:set>
                                    <p:animEffect transition="in" filter="fade">
                                      <p:cBhvr>
                                        <p:cTn id="25" dur="500"/>
                                        <p:tgtEl>
                                          <p:spTgt spid="366"/>
                                        </p:tgtEl>
                                      </p:cBhvr>
                                    </p:animEffect>
                                  </p:childTnLst>
                                </p:cTn>
                              </p:par>
                              <p:par>
                                <p:cTn id="26" presetID="10" presetClass="entr" presetSubtype="0" fill="hold" nodeType="withEffect">
                                  <p:stCondLst>
                                    <p:cond delay="0"/>
                                  </p:stCondLst>
                                  <p:childTnLst>
                                    <p:set>
                                      <p:cBhvr>
                                        <p:cTn id="27" dur="1" fill="hold">
                                          <p:stCondLst>
                                            <p:cond delay="0"/>
                                          </p:stCondLst>
                                        </p:cTn>
                                        <p:tgtEl>
                                          <p:spTgt spid="1792"/>
                                        </p:tgtEl>
                                        <p:attrNameLst>
                                          <p:attrName>style.visibility</p:attrName>
                                        </p:attrNameLst>
                                      </p:cBhvr>
                                      <p:to>
                                        <p:strVal val="visible"/>
                                      </p:to>
                                    </p:set>
                                    <p:animEffect transition="in" filter="fade">
                                      <p:cBhvr>
                                        <p:cTn id="28" dur="500"/>
                                        <p:tgtEl>
                                          <p:spTgt spid="1792"/>
                                        </p:tgtEl>
                                      </p:cBhvr>
                                    </p:animEffect>
                                  </p:childTnLst>
                                </p:cTn>
                              </p:par>
                              <p:par>
                                <p:cTn id="29" presetID="10" presetClass="exit" presetSubtype="0" fill="hold" nodeType="withEffect">
                                  <p:stCondLst>
                                    <p:cond delay="0"/>
                                  </p:stCondLst>
                                  <p:childTnLst>
                                    <p:animEffect transition="out" filter="fade">
                                      <p:cBhvr>
                                        <p:cTn id="30" dur="1500"/>
                                        <p:tgtEl>
                                          <p:spTgt spid="368"/>
                                        </p:tgtEl>
                                      </p:cBhvr>
                                    </p:animEffect>
                                    <p:set>
                                      <p:cBhvr>
                                        <p:cTn id="31" dur="1" fill="hold">
                                          <p:stCondLst>
                                            <p:cond delay="1499"/>
                                          </p:stCondLst>
                                        </p:cTn>
                                        <p:tgtEl>
                                          <p:spTgt spid="368"/>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6" presetClass="emph" presetSubtype="0" autoRev="1" fill="hold" grpId="3" nodeType="clickEffect">
                                  <p:stCondLst>
                                    <p:cond delay="0"/>
                                  </p:stCondLst>
                                  <p:childTnLst>
                                    <p:animScale>
                                      <p:cBhvr>
                                        <p:cTn id="35" dur="500" fill="hold"/>
                                        <p:tgtEl>
                                          <p:spTgt spid="365"/>
                                        </p:tgtEl>
                                      </p:cBhvr>
                                      <p:by x="100000" y="50000"/>
                                    </p:animScale>
                                  </p:childTnLst>
                                </p:cTn>
                              </p:par>
                            </p:childTnLst>
                          </p:cTn>
                        </p:par>
                        <p:par>
                          <p:cTn id="36" fill="hold">
                            <p:stCondLst>
                              <p:cond delay="1000"/>
                            </p:stCondLst>
                            <p:childTnLst>
                              <p:par>
                                <p:cTn id="37" presetID="35" presetClass="path" presetSubtype="0" autoRev="1" fill="hold" grpId="4" nodeType="afterEffect">
                                  <p:stCondLst>
                                    <p:cond delay="0"/>
                                  </p:stCondLst>
                                  <p:childTnLst>
                                    <p:animMotion origin="layout" path="M -2.22222E-6 4.07407E-6 L 0.02344 4.07407E-6 " pathEditMode="relative" rAng="0" ptsTypes="AA">
                                      <p:cBhvr>
                                        <p:cTn id="38" dur="500" fill="hold"/>
                                        <p:tgtEl>
                                          <p:spTgt spid="365"/>
                                        </p:tgtEl>
                                        <p:attrNameLst>
                                          <p:attrName>ppt_x</p:attrName>
                                          <p:attrName>ppt_y</p:attrName>
                                        </p:attrNameLst>
                                      </p:cBhvr>
                                      <p:rCtr x="12" y="0"/>
                                    </p:animMotion>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2" nodeType="clickEffect">
                                  <p:stCondLst>
                                    <p:cond delay="0"/>
                                  </p:stCondLst>
                                  <p:childTnLst>
                                    <p:set>
                                      <p:cBhvr>
                                        <p:cTn id="42" dur="1" fill="hold">
                                          <p:stCondLst>
                                            <p:cond delay="0"/>
                                          </p:stCondLst>
                                        </p:cTn>
                                        <p:tgtEl>
                                          <p:spTgt spid="358"/>
                                        </p:tgtEl>
                                        <p:attrNameLst>
                                          <p:attrName>style.visibility</p:attrName>
                                        </p:attrNameLst>
                                      </p:cBhvr>
                                      <p:to>
                                        <p:strVal val="visible"/>
                                      </p:to>
                                    </p:set>
                                    <p:animEffect transition="in" filter="fade">
                                      <p:cBhvr>
                                        <p:cTn id="43" dur="1000"/>
                                        <p:tgtEl>
                                          <p:spTgt spid="358"/>
                                        </p:tgtEl>
                                      </p:cBhvr>
                                    </p:animEffect>
                                  </p:childTnLst>
                                </p:cTn>
                              </p:par>
                              <p:par>
                                <p:cTn id="44" presetID="10" presetClass="entr" presetSubtype="0" fill="hold" grpId="1" nodeType="withEffect">
                                  <p:stCondLst>
                                    <p:cond delay="0"/>
                                  </p:stCondLst>
                                  <p:childTnLst>
                                    <p:set>
                                      <p:cBhvr>
                                        <p:cTn id="45" dur="1" fill="hold">
                                          <p:stCondLst>
                                            <p:cond delay="0"/>
                                          </p:stCondLst>
                                        </p:cTn>
                                        <p:tgtEl>
                                          <p:spTgt spid="1791"/>
                                        </p:tgtEl>
                                        <p:attrNameLst>
                                          <p:attrName>style.visibility</p:attrName>
                                        </p:attrNameLst>
                                      </p:cBhvr>
                                      <p:to>
                                        <p:strVal val="visible"/>
                                      </p:to>
                                    </p:set>
                                    <p:animEffect transition="in" filter="fade">
                                      <p:cBhvr>
                                        <p:cTn id="46" dur="1000"/>
                                        <p:tgtEl>
                                          <p:spTgt spid="1791"/>
                                        </p:tgtEl>
                                      </p:cBhvr>
                                    </p:animEffect>
                                  </p:childTnLst>
                                </p:cTn>
                              </p:par>
                            </p:childTnLst>
                          </p:cTn>
                        </p:par>
                      </p:childTnLst>
                    </p:cTn>
                  </p:par>
                  <p:par>
                    <p:cTn id="47" fill="hold">
                      <p:stCondLst>
                        <p:cond delay="indefinite"/>
                      </p:stCondLst>
                      <p:childTnLst>
                        <p:par>
                          <p:cTn id="48" fill="hold">
                            <p:stCondLst>
                              <p:cond delay="0"/>
                            </p:stCondLst>
                            <p:childTnLst>
                              <p:par>
                                <p:cTn id="49" presetID="42" presetClass="path" presetSubtype="0" accel="50000" decel="50000" fill="hold" grpId="0" nodeType="clickEffect">
                                  <p:stCondLst>
                                    <p:cond delay="0"/>
                                  </p:stCondLst>
                                  <p:childTnLst>
                                    <p:animMotion origin="layout" path="M -5.55556E-7 2.54453E-7 L -5.55556E-7 0.11844 " pathEditMode="relative" rAng="0" ptsTypes="AA">
                                      <p:cBhvr>
                                        <p:cTn id="50" dur="1000" fill="hold"/>
                                        <p:tgtEl>
                                          <p:spTgt spid="365"/>
                                        </p:tgtEl>
                                        <p:attrNameLst>
                                          <p:attrName>ppt_x</p:attrName>
                                          <p:attrName>ppt_y</p:attrName>
                                        </p:attrNameLst>
                                      </p:cBhvr>
                                      <p:rCtr x="0" y="59"/>
                                    </p:animMotion>
                                  </p:childTnLst>
                                </p:cTn>
                              </p:par>
                              <p:par>
                                <p:cTn id="51" presetID="42" presetClass="path" presetSubtype="0" accel="50000" decel="50000" fill="hold" grpId="0" nodeType="withEffect">
                                  <p:stCondLst>
                                    <p:cond delay="0"/>
                                  </p:stCondLst>
                                  <p:childTnLst>
                                    <p:animMotion origin="layout" path="M -5.55556E-7 -0.0111 L -5.55556E-7 0.09346 " pathEditMode="relative" rAng="0" ptsTypes="AA">
                                      <p:cBhvr>
                                        <p:cTn id="52" dur="1000" fill="hold"/>
                                        <p:tgtEl>
                                          <p:spTgt spid="366"/>
                                        </p:tgtEl>
                                        <p:attrNameLst>
                                          <p:attrName>ppt_x</p:attrName>
                                          <p:attrName>ppt_y</p:attrName>
                                        </p:attrNameLst>
                                      </p:cBhvr>
                                      <p:rCtr x="0" y="52"/>
                                    </p:animMotion>
                                  </p:childTnLst>
                                </p:cTn>
                              </p:par>
                              <p:par>
                                <p:cTn id="53" presetID="64" presetClass="path" presetSubtype="0" accel="50000" decel="50000" fill="hold" grpId="0" nodeType="withEffect">
                                  <p:stCondLst>
                                    <p:cond delay="0"/>
                                  </p:stCondLst>
                                  <p:childTnLst>
                                    <p:animMotion origin="layout" path="M -5.55556E-7 1.51053E-6 L -5.55556E-7 -0.05297 " pathEditMode="relative" rAng="0" ptsTypes="AA">
                                      <p:cBhvr>
                                        <p:cTn id="54" dur="1000" fill="hold"/>
                                        <p:tgtEl>
                                          <p:spTgt spid="360"/>
                                        </p:tgtEl>
                                        <p:attrNameLst>
                                          <p:attrName>ppt_x</p:attrName>
                                          <p:attrName>ppt_y</p:attrName>
                                        </p:attrNameLst>
                                      </p:cBhvr>
                                      <p:rCtr x="0" y="-27"/>
                                    </p:animMotion>
                                  </p:childTnLst>
                                </p:cTn>
                              </p:par>
                              <p:par>
                                <p:cTn id="55" presetID="64" presetClass="path" presetSubtype="0" accel="50000" decel="50000" fill="hold" grpId="0" nodeType="withEffect">
                                  <p:stCondLst>
                                    <p:cond delay="0"/>
                                  </p:stCondLst>
                                  <p:childTnLst>
                                    <p:animMotion origin="layout" path="M -5.55556E-7 2.05876E-6 L -5.55556E-7 -0.10016 " pathEditMode="relative" rAng="0" ptsTypes="AA">
                                      <p:cBhvr>
                                        <p:cTn id="56" dur="1000" fill="hold"/>
                                        <p:tgtEl>
                                          <p:spTgt spid="358"/>
                                        </p:tgtEl>
                                        <p:attrNameLst>
                                          <p:attrName>ppt_x</p:attrName>
                                          <p:attrName>ppt_y</p:attrName>
                                        </p:attrNameLst>
                                      </p:cBhvr>
                                      <p:rCtr x="0" y="-50"/>
                                    </p:animMotion>
                                  </p:childTnLst>
                                </p:cTn>
                              </p:par>
                              <p:par>
                                <p:cTn id="57" presetID="64" presetClass="path" presetSubtype="0" accel="50000" decel="50000" fill="hold" grpId="0" nodeType="withEffect">
                                  <p:stCondLst>
                                    <p:cond delay="0"/>
                                  </p:stCondLst>
                                  <p:childTnLst>
                                    <p:animMotion origin="layout" path="M -5.55556E-7 -4.71432E-6 L -5.55556E-7 -0.0488 " pathEditMode="relative" rAng="0" ptsTypes="AA">
                                      <p:cBhvr>
                                        <p:cTn id="58" dur="1000" fill="hold"/>
                                        <p:tgtEl>
                                          <p:spTgt spid="359"/>
                                        </p:tgtEl>
                                        <p:attrNameLst>
                                          <p:attrName>ppt_x</p:attrName>
                                          <p:attrName>ppt_y</p:attrName>
                                        </p:attrNameLst>
                                      </p:cBhvr>
                                      <p:rCtr x="0" y="-25"/>
                                    </p:animMotion>
                                  </p:childTnLst>
                                </p:cTn>
                              </p:par>
                              <p:par>
                                <p:cTn id="59" presetID="10" presetClass="exit" presetSubtype="0" fill="hold" grpId="1" nodeType="withEffect">
                                  <p:stCondLst>
                                    <p:cond delay="0"/>
                                  </p:stCondLst>
                                  <p:childTnLst>
                                    <p:animEffect transition="out" filter="fade">
                                      <p:cBhvr>
                                        <p:cTn id="60" dur="1500"/>
                                        <p:tgtEl>
                                          <p:spTgt spid="365"/>
                                        </p:tgtEl>
                                      </p:cBhvr>
                                    </p:animEffect>
                                    <p:set>
                                      <p:cBhvr>
                                        <p:cTn id="61" dur="1" fill="hold">
                                          <p:stCondLst>
                                            <p:cond delay="1499"/>
                                          </p:stCondLst>
                                        </p:cTn>
                                        <p:tgtEl>
                                          <p:spTgt spid="365"/>
                                        </p:tgtEl>
                                        <p:attrNameLst>
                                          <p:attrName>style.visibility</p:attrName>
                                        </p:attrNameLst>
                                      </p:cBhvr>
                                      <p:to>
                                        <p:strVal val="hidden"/>
                                      </p:to>
                                    </p:set>
                                  </p:childTnLst>
                                </p:cTn>
                              </p:par>
                              <p:par>
                                <p:cTn id="62" presetID="10" presetClass="exit" presetSubtype="0" fill="hold" grpId="1" nodeType="withEffect">
                                  <p:stCondLst>
                                    <p:cond delay="0"/>
                                  </p:stCondLst>
                                  <p:childTnLst>
                                    <p:animEffect transition="out" filter="fade">
                                      <p:cBhvr>
                                        <p:cTn id="63" dur="1500"/>
                                        <p:tgtEl>
                                          <p:spTgt spid="366"/>
                                        </p:tgtEl>
                                      </p:cBhvr>
                                    </p:animEffect>
                                    <p:set>
                                      <p:cBhvr>
                                        <p:cTn id="64" dur="1" fill="hold">
                                          <p:stCondLst>
                                            <p:cond delay="1499"/>
                                          </p:stCondLst>
                                        </p:cTn>
                                        <p:tgtEl>
                                          <p:spTgt spid="366"/>
                                        </p:tgtEl>
                                        <p:attrNameLst>
                                          <p:attrName>style.visibility</p:attrName>
                                        </p:attrNameLst>
                                      </p:cBhvr>
                                      <p:to>
                                        <p:strVal val="hidden"/>
                                      </p:to>
                                    </p:set>
                                  </p:childTnLst>
                                </p:cTn>
                              </p:par>
                              <p:par>
                                <p:cTn id="65" presetID="10" presetClass="exit" presetSubtype="0" fill="hold" grpId="1" nodeType="withEffect">
                                  <p:stCondLst>
                                    <p:cond delay="0"/>
                                  </p:stCondLst>
                                  <p:childTnLst>
                                    <p:animEffect transition="out" filter="fade">
                                      <p:cBhvr>
                                        <p:cTn id="66" dur="1500"/>
                                        <p:tgtEl>
                                          <p:spTgt spid="358"/>
                                        </p:tgtEl>
                                      </p:cBhvr>
                                    </p:animEffect>
                                    <p:set>
                                      <p:cBhvr>
                                        <p:cTn id="67" dur="1" fill="hold">
                                          <p:stCondLst>
                                            <p:cond delay="1499"/>
                                          </p:stCondLst>
                                        </p:cTn>
                                        <p:tgtEl>
                                          <p:spTgt spid="358"/>
                                        </p:tgtEl>
                                        <p:attrNameLst>
                                          <p:attrName>style.visibility</p:attrName>
                                        </p:attrNameLst>
                                      </p:cBhvr>
                                      <p:to>
                                        <p:strVal val="hidden"/>
                                      </p:to>
                                    </p:set>
                                  </p:childTnLst>
                                </p:cTn>
                              </p:par>
                              <p:par>
                                <p:cTn id="68" presetID="10" presetClass="exit" presetSubtype="0" fill="hold" grpId="1" nodeType="withEffect">
                                  <p:stCondLst>
                                    <p:cond delay="0"/>
                                  </p:stCondLst>
                                  <p:childTnLst>
                                    <p:animEffect transition="out" filter="fade">
                                      <p:cBhvr>
                                        <p:cTn id="69" dur="1500"/>
                                        <p:tgtEl>
                                          <p:spTgt spid="360"/>
                                        </p:tgtEl>
                                      </p:cBhvr>
                                    </p:animEffect>
                                    <p:set>
                                      <p:cBhvr>
                                        <p:cTn id="70" dur="1" fill="hold">
                                          <p:stCondLst>
                                            <p:cond delay="1499"/>
                                          </p:stCondLst>
                                        </p:cTn>
                                        <p:tgtEl>
                                          <p:spTgt spid="360"/>
                                        </p:tgtEl>
                                        <p:attrNameLst>
                                          <p:attrName>style.visibility</p:attrName>
                                        </p:attrNameLst>
                                      </p:cBhvr>
                                      <p:to>
                                        <p:strVal val="hidden"/>
                                      </p:to>
                                    </p:set>
                                  </p:childTnLst>
                                </p:cTn>
                              </p:par>
                              <p:par>
                                <p:cTn id="71" presetID="10" presetClass="exit" presetSubtype="0" fill="hold" grpId="1" nodeType="withEffect">
                                  <p:stCondLst>
                                    <p:cond delay="0"/>
                                  </p:stCondLst>
                                  <p:childTnLst>
                                    <p:animEffect transition="out" filter="fade">
                                      <p:cBhvr>
                                        <p:cTn id="72" dur="1500"/>
                                        <p:tgtEl>
                                          <p:spTgt spid="359"/>
                                        </p:tgtEl>
                                      </p:cBhvr>
                                    </p:animEffect>
                                    <p:set>
                                      <p:cBhvr>
                                        <p:cTn id="73" dur="1" fill="hold">
                                          <p:stCondLst>
                                            <p:cond delay="1499"/>
                                          </p:stCondLst>
                                        </p:cTn>
                                        <p:tgtEl>
                                          <p:spTgt spid="359"/>
                                        </p:tgtEl>
                                        <p:attrNameLst>
                                          <p:attrName>style.visibility</p:attrName>
                                        </p:attrNameLst>
                                      </p:cBhvr>
                                      <p:to>
                                        <p:strVal val="hidden"/>
                                      </p:to>
                                    </p:set>
                                  </p:childTnLst>
                                </p:cTn>
                              </p:par>
                              <p:par>
                                <p:cTn id="74" presetID="10" presetClass="exit" presetSubtype="0" fill="hold" grpId="0" nodeType="withEffect">
                                  <p:stCondLst>
                                    <p:cond delay="0"/>
                                  </p:stCondLst>
                                  <p:childTnLst>
                                    <p:animEffect transition="out" filter="fade">
                                      <p:cBhvr>
                                        <p:cTn id="75" dur="1500"/>
                                        <p:tgtEl>
                                          <p:spTgt spid="362"/>
                                        </p:tgtEl>
                                      </p:cBhvr>
                                    </p:animEffect>
                                    <p:set>
                                      <p:cBhvr>
                                        <p:cTn id="76" dur="1" fill="hold">
                                          <p:stCondLst>
                                            <p:cond delay="1499"/>
                                          </p:stCondLst>
                                        </p:cTn>
                                        <p:tgtEl>
                                          <p:spTgt spid="362"/>
                                        </p:tgtEl>
                                        <p:attrNameLst>
                                          <p:attrName>style.visibility</p:attrName>
                                        </p:attrNameLst>
                                      </p:cBhvr>
                                      <p:to>
                                        <p:strVal val="hidden"/>
                                      </p:to>
                                    </p:set>
                                  </p:childTnLst>
                                </p:cTn>
                              </p:par>
                              <p:par>
                                <p:cTn id="77" presetID="10" presetClass="exit" presetSubtype="0" fill="hold" grpId="0" nodeType="withEffect">
                                  <p:stCondLst>
                                    <p:cond delay="0"/>
                                  </p:stCondLst>
                                  <p:childTnLst>
                                    <p:animEffect transition="out" filter="fade">
                                      <p:cBhvr>
                                        <p:cTn id="78" dur="1500"/>
                                        <p:tgtEl>
                                          <p:spTgt spid="363"/>
                                        </p:tgtEl>
                                      </p:cBhvr>
                                    </p:animEffect>
                                    <p:set>
                                      <p:cBhvr>
                                        <p:cTn id="79" dur="1" fill="hold">
                                          <p:stCondLst>
                                            <p:cond delay="1499"/>
                                          </p:stCondLst>
                                        </p:cTn>
                                        <p:tgtEl>
                                          <p:spTgt spid="363"/>
                                        </p:tgtEl>
                                        <p:attrNameLst>
                                          <p:attrName>style.visibility</p:attrName>
                                        </p:attrNameLst>
                                      </p:cBhvr>
                                      <p:to>
                                        <p:strVal val="hidden"/>
                                      </p:to>
                                    </p:set>
                                  </p:childTnLst>
                                </p:cTn>
                              </p:par>
                              <p:par>
                                <p:cTn id="80" presetID="10" presetClass="exit" presetSubtype="0" fill="hold" grpId="0" nodeType="withEffect">
                                  <p:stCondLst>
                                    <p:cond delay="0"/>
                                  </p:stCondLst>
                                  <p:childTnLst>
                                    <p:animEffect transition="out" filter="fade">
                                      <p:cBhvr>
                                        <p:cTn id="81" dur="1500"/>
                                        <p:tgtEl>
                                          <p:spTgt spid="364"/>
                                        </p:tgtEl>
                                      </p:cBhvr>
                                    </p:animEffect>
                                    <p:set>
                                      <p:cBhvr>
                                        <p:cTn id="82" dur="1" fill="hold">
                                          <p:stCondLst>
                                            <p:cond delay="1499"/>
                                          </p:stCondLst>
                                        </p:cTn>
                                        <p:tgtEl>
                                          <p:spTgt spid="364"/>
                                        </p:tgtEl>
                                        <p:attrNameLst>
                                          <p:attrName>style.visibility</p:attrName>
                                        </p:attrNameLst>
                                      </p:cBhvr>
                                      <p:to>
                                        <p:strVal val="hidden"/>
                                      </p:to>
                                    </p:set>
                                  </p:childTnLst>
                                </p:cTn>
                              </p:par>
                              <p:par>
                                <p:cTn id="83" presetID="10" presetClass="entr" presetSubtype="0" fill="hold" grpId="0" nodeType="withEffect">
                                  <p:stCondLst>
                                    <p:cond delay="0"/>
                                  </p:stCondLst>
                                  <p:childTnLst>
                                    <p:set>
                                      <p:cBhvr>
                                        <p:cTn id="84" dur="1" fill="hold">
                                          <p:stCondLst>
                                            <p:cond delay="0"/>
                                          </p:stCondLst>
                                        </p:cTn>
                                        <p:tgtEl>
                                          <p:spTgt spid="367"/>
                                        </p:tgtEl>
                                        <p:attrNameLst>
                                          <p:attrName>style.visibility</p:attrName>
                                        </p:attrNameLst>
                                      </p:cBhvr>
                                      <p:to>
                                        <p:strVal val="visible"/>
                                      </p:to>
                                    </p:set>
                                    <p:animEffect transition="in" filter="fade">
                                      <p:cBhvr>
                                        <p:cTn id="85" dur="1700"/>
                                        <p:tgtEl>
                                          <p:spTgt spid="367"/>
                                        </p:tgtEl>
                                      </p:cBhvr>
                                    </p:animEffect>
                                  </p:childTnLst>
                                </p:cTn>
                              </p:par>
                              <p:par>
                                <p:cTn id="86" presetID="10" presetClass="exit" presetSubtype="0" fill="hold" grpId="0" nodeType="withEffect">
                                  <p:stCondLst>
                                    <p:cond delay="0"/>
                                  </p:stCondLst>
                                  <p:childTnLst>
                                    <p:animEffect transition="out" filter="fade">
                                      <p:cBhvr>
                                        <p:cTn id="87" dur="500"/>
                                        <p:tgtEl>
                                          <p:spTgt spid="1791"/>
                                        </p:tgtEl>
                                      </p:cBhvr>
                                    </p:animEffect>
                                    <p:set>
                                      <p:cBhvr>
                                        <p:cTn id="88" dur="1" fill="hold">
                                          <p:stCondLst>
                                            <p:cond delay="499"/>
                                          </p:stCondLst>
                                        </p:cTn>
                                        <p:tgtEl>
                                          <p:spTgt spid="1791"/>
                                        </p:tgtEl>
                                        <p:attrNameLst>
                                          <p:attrName>style.visibility</p:attrName>
                                        </p:attrNameLst>
                                      </p:cBhvr>
                                      <p:to>
                                        <p:strVal val="hidden"/>
                                      </p:to>
                                    </p:set>
                                  </p:childTnLst>
                                </p:cTn>
                              </p:par>
                              <p:par>
                                <p:cTn id="89" presetID="10" presetClass="exit" presetSubtype="0" fill="hold" nodeType="withEffect">
                                  <p:stCondLst>
                                    <p:cond delay="0"/>
                                  </p:stCondLst>
                                  <p:childTnLst>
                                    <p:animEffect transition="out" filter="fade">
                                      <p:cBhvr>
                                        <p:cTn id="90" dur="500"/>
                                        <p:tgtEl>
                                          <p:spTgt spid="1792"/>
                                        </p:tgtEl>
                                      </p:cBhvr>
                                    </p:animEffect>
                                    <p:set>
                                      <p:cBhvr>
                                        <p:cTn id="91" dur="1" fill="hold">
                                          <p:stCondLst>
                                            <p:cond delay="499"/>
                                          </p:stCondLst>
                                        </p:cTn>
                                        <p:tgtEl>
                                          <p:spTgt spid="1792"/>
                                        </p:tgtEl>
                                        <p:attrNameLst>
                                          <p:attrName>style.visibility</p:attrName>
                                        </p:attrNameLst>
                                      </p:cBhvr>
                                      <p:to>
                                        <p:strVal val="hidden"/>
                                      </p:to>
                                    </p:set>
                                  </p:childTnLst>
                                </p:cTn>
                              </p:par>
                            </p:childTnLst>
                          </p:cTn>
                        </p:par>
                      </p:childTnLst>
                    </p:cTn>
                  </p:par>
                  <p:par>
                    <p:cTn id="92" fill="hold">
                      <p:stCondLst>
                        <p:cond delay="indefinite"/>
                      </p:stCondLst>
                      <p:childTnLst>
                        <p:par>
                          <p:cTn id="93" fill="hold">
                            <p:stCondLst>
                              <p:cond delay="0"/>
                            </p:stCondLst>
                            <p:childTnLst>
                              <p:par>
                                <p:cTn id="94" presetID="1" presetClass="entr" presetSubtype="0" fill="hold" nodeType="clickEffect">
                                  <p:stCondLst>
                                    <p:cond delay="0"/>
                                  </p:stCondLst>
                                  <p:childTnLst>
                                    <p:set>
                                      <p:cBhvr>
                                        <p:cTn id="95" dur="1" fill="hold">
                                          <p:stCondLst>
                                            <p:cond delay="0"/>
                                          </p:stCondLst>
                                        </p:cTn>
                                        <p:tgtEl>
                                          <p:spTgt spid="368"/>
                                        </p:tgtEl>
                                        <p:attrNameLst>
                                          <p:attrName>style.visibility</p:attrName>
                                        </p:attrNameLst>
                                      </p:cBhvr>
                                      <p:to>
                                        <p:strVal val="visible"/>
                                      </p:to>
                                    </p:set>
                                  </p:childTnLst>
                                </p:cTn>
                              </p:par>
                            </p:childTnLst>
                          </p:cTn>
                        </p:par>
                        <p:par>
                          <p:cTn id="96" fill="hold">
                            <p:stCondLst>
                              <p:cond delay="0"/>
                            </p:stCondLst>
                            <p:childTnLst>
                              <p:par>
                                <p:cTn id="97" presetID="10" presetClass="entr" presetSubtype="0" fill="hold" nodeType="afterEffect">
                                  <p:stCondLst>
                                    <p:cond delay="500"/>
                                  </p:stCondLst>
                                  <p:childTnLst>
                                    <p:set>
                                      <p:cBhvr>
                                        <p:cTn id="98" dur="1" fill="hold">
                                          <p:stCondLst>
                                            <p:cond delay="0"/>
                                          </p:stCondLst>
                                        </p:cTn>
                                        <p:tgtEl>
                                          <p:spTgt spid="1808"/>
                                        </p:tgtEl>
                                        <p:attrNameLst>
                                          <p:attrName>style.visibility</p:attrName>
                                        </p:attrNameLst>
                                      </p:cBhvr>
                                      <p:to>
                                        <p:strVal val="visible"/>
                                      </p:to>
                                    </p:set>
                                    <p:animEffect transition="in" filter="fade">
                                      <p:cBhvr>
                                        <p:cTn id="99" dur="500"/>
                                        <p:tgtEl>
                                          <p:spTgt spid="1808"/>
                                        </p:tgtEl>
                                      </p:cBhvr>
                                    </p:animEffect>
                                  </p:childTnLst>
                                </p:cTn>
                              </p:par>
                            </p:childTnLst>
                          </p:cTn>
                        </p:par>
                        <p:par>
                          <p:cTn id="100" fill="hold">
                            <p:stCondLst>
                              <p:cond delay="1000"/>
                            </p:stCondLst>
                            <p:childTnLst>
                              <p:par>
                                <p:cTn id="101" presetID="10" presetClass="entr" presetSubtype="0" fill="hold" nodeType="afterEffect">
                                  <p:stCondLst>
                                    <p:cond delay="0"/>
                                  </p:stCondLst>
                                  <p:childTnLst>
                                    <p:set>
                                      <p:cBhvr>
                                        <p:cTn id="102" dur="1" fill="hold">
                                          <p:stCondLst>
                                            <p:cond delay="0"/>
                                          </p:stCondLst>
                                        </p:cTn>
                                        <p:tgtEl>
                                          <p:spTgt spid="1820"/>
                                        </p:tgtEl>
                                        <p:attrNameLst>
                                          <p:attrName>style.visibility</p:attrName>
                                        </p:attrNameLst>
                                      </p:cBhvr>
                                      <p:to>
                                        <p:strVal val="visible"/>
                                      </p:to>
                                    </p:set>
                                    <p:animEffect transition="in" filter="fade">
                                      <p:cBhvr>
                                        <p:cTn id="103" dur="500"/>
                                        <p:tgtEl>
                                          <p:spTgt spid="18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 grpId="0" animBg="1"/>
      <p:bldP spid="358" grpId="1" animBg="1"/>
      <p:bldP spid="358" grpId="2" animBg="1"/>
      <p:bldP spid="359" grpId="0" animBg="1"/>
      <p:bldP spid="359" grpId="1" animBg="1"/>
      <p:bldP spid="359" grpId="2" animBg="1"/>
      <p:bldP spid="360" grpId="0" animBg="1"/>
      <p:bldP spid="360" grpId="1" animBg="1"/>
      <p:bldP spid="360" grpId="2" animBg="1"/>
      <p:bldP spid="362" grpId="0" animBg="1"/>
      <p:bldP spid="362" grpId="1" animBg="1"/>
      <p:bldP spid="363" grpId="0" animBg="1"/>
      <p:bldP spid="363" grpId="1" animBg="1"/>
      <p:bldP spid="364" grpId="0" animBg="1"/>
      <p:bldP spid="364" grpId="1" animBg="1"/>
      <p:bldP spid="365" grpId="0" animBg="1"/>
      <p:bldP spid="365" grpId="1" animBg="1"/>
      <p:bldP spid="365" grpId="2" animBg="1"/>
      <p:bldP spid="365" grpId="3" animBg="1"/>
      <p:bldP spid="365" grpId="4" animBg="1"/>
      <p:bldP spid="366" grpId="0" animBg="1"/>
      <p:bldP spid="366" grpId="1" animBg="1"/>
      <p:bldP spid="366" grpId="2" animBg="1"/>
      <p:bldP spid="367" grpId="0" animBg="1"/>
      <p:bldP spid="1791" grpId="0" animBg="1"/>
      <p:bldP spid="1791"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clrChange>
              <a:clrFrom>
                <a:srgbClr val="E6E6FA"/>
              </a:clrFrom>
              <a:clrTo>
                <a:srgbClr val="E6E6FA">
                  <a:alpha val="0"/>
                </a:srgbClr>
              </a:clrTo>
            </a:clrChange>
          </a:blip>
          <a:srcRect t="668"/>
          <a:stretch/>
        </p:blipFill>
        <p:spPr>
          <a:xfrm>
            <a:off x="607265" y="1151467"/>
            <a:ext cx="7619504" cy="3692359"/>
          </a:xfrm>
          <a:prstGeom prst="rect">
            <a:avLst/>
          </a:prstGeom>
        </p:spPr>
      </p:pic>
      <p:sp useBgFill="1">
        <p:nvSpPr>
          <p:cNvPr id="7" name="Rectangle 6"/>
          <p:cNvSpPr/>
          <p:nvPr/>
        </p:nvSpPr>
        <p:spPr bwMode="auto">
          <a:xfrm>
            <a:off x="0" y="6424047"/>
            <a:ext cx="1239864" cy="433953"/>
          </a:xfrm>
          <a:prstGeom prst="rect">
            <a:avLst/>
          </a:prstGeom>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400" b="1" i="0" u="none" strike="noStrike" cap="none" normalizeH="0" baseline="0">
              <a:ln>
                <a:noFill/>
              </a:ln>
              <a:solidFill>
                <a:schemeClr val="tx1"/>
              </a:solidFill>
              <a:effectLst/>
              <a:latin typeface="Times New Roman" pitchFamily="18" charset="0"/>
            </a:endParaRPr>
          </a:p>
        </p:txBody>
      </p:sp>
      <p:sp>
        <p:nvSpPr>
          <p:cNvPr id="2" name="Title 1"/>
          <p:cNvSpPr>
            <a:spLocks noGrp="1"/>
          </p:cNvSpPr>
          <p:nvPr>
            <p:ph type="title"/>
          </p:nvPr>
        </p:nvSpPr>
        <p:spPr/>
        <p:txBody>
          <a:bodyPr/>
          <a:lstStyle/>
          <a:p>
            <a:r>
              <a:rPr lang="en-US" dirty="0"/>
              <a:t>Storage Coefficient (S)</a:t>
            </a:r>
          </a:p>
        </p:txBody>
      </p:sp>
      <p:sp>
        <p:nvSpPr>
          <p:cNvPr id="3" name="Content Placeholder 2"/>
          <p:cNvSpPr>
            <a:spLocks noGrp="1"/>
          </p:cNvSpPr>
          <p:nvPr>
            <p:ph idx="1"/>
          </p:nvPr>
        </p:nvSpPr>
        <p:spPr>
          <a:xfrm>
            <a:off x="247973" y="4750230"/>
            <a:ext cx="8872780" cy="1983783"/>
          </a:xfrm>
        </p:spPr>
        <p:txBody>
          <a:bodyPr/>
          <a:lstStyle/>
          <a:p>
            <a:r>
              <a:rPr lang="en-US" sz="2400" dirty="0"/>
              <a:t>Specific yield—Drainable water,  Long term (years) source</a:t>
            </a:r>
          </a:p>
          <a:p>
            <a:pPr lvl="1"/>
            <a:r>
              <a:rPr lang="en-US" sz="2000" dirty="0"/>
              <a:t>Basin Fill 	0.10 to 0.20, fraction</a:t>
            </a:r>
          </a:p>
          <a:p>
            <a:pPr lvl="1"/>
            <a:r>
              <a:rPr lang="en-US" sz="2000" dirty="0"/>
              <a:t>Fractured Rock 	0.01 to 0.04, fraction</a:t>
            </a:r>
          </a:p>
          <a:p>
            <a:r>
              <a:rPr lang="en-US" sz="2400" dirty="0"/>
              <a:t>Confined—Thickness x compressibility, 0.0002 to 0.002</a:t>
            </a:r>
          </a:p>
          <a:p>
            <a:pPr marL="457200" lvl="1" indent="0">
              <a:buNone/>
            </a:pPr>
            <a:r>
              <a:rPr lang="en-US" sz="2000" dirty="0"/>
              <a:t>Compressibility, specific storage ~ 2 x 10</a:t>
            </a:r>
            <a:r>
              <a:rPr lang="en-US" sz="2000" baseline="30000" dirty="0"/>
              <a:t>-6</a:t>
            </a:r>
            <a:r>
              <a:rPr lang="en-US" sz="2000" dirty="0"/>
              <a:t> 1/ft, not variable</a:t>
            </a:r>
          </a:p>
          <a:p>
            <a:endParaRPr lang="en-US" sz="2400" dirty="0"/>
          </a:p>
        </p:txBody>
      </p:sp>
      <p:sp>
        <p:nvSpPr>
          <p:cNvPr id="4" name="Text Box 81"/>
          <p:cNvSpPr txBox="1">
            <a:spLocks noChangeArrowheads="1"/>
          </p:cNvSpPr>
          <p:nvPr/>
        </p:nvSpPr>
        <p:spPr bwMode="auto">
          <a:xfrm>
            <a:off x="6636712" y="4441140"/>
            <a:ext cx="146226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tIns="0" bIns="0">
            <a:spAutoFit/>
          </a:bodyPr>
          <a:lstStyle>
            <a:lvl1pPr eaLnBrk="0" hangingPunct="0">
              <a:defRPr sz="5400" b="1">
                <a:solidFill>
                  <a:schemeClr val="tx1"/>
                </a:solidFill>
                <a:latin typeface="Times New Roman" panose="02020603050405020304" pitchFamily="18" charset="0"/>
              </a:defRPr>
            </a:lvl1pPr>
            <a:lvl2pPr marL="742950" indent="-285750" eaLnBrk="0" hangingPunct="0">
              <a:defRPr sz="5400" b="1">
                <a:solidFill>
                  <a:schemeClr val="tx1"/>
                </a:solidFill>
                <a:latin typeface="Times New Roman" panose="02020603050405020304" pitchFamily="18" charset="0"/>
              </a:defRPr>
            </a:lvl2pPr>
            <a:lvl3pPr marL="1143000" indent="-228600" eaLnBrk="0" hangingPunct="0">
              <a:defRPr sz="5400" b="1">
                <a:solidFill>
                  <a:schemeClr val="tx1"/>
                </a:solidFill>
                <a:latin typeface="Times New Roman" panose="02020603050405020304" pitchFamily="18" charset="0"/>
              </a:defRPr>
            </a:lvl3pPr>
            <a:lvl4pPr marL="1600200" indent="-228600" eaLnBrk="0" hangingPunct="0">
              <a:defRPr sz="5400" b="1">
                <a:solidFill>
                  <a:schemeClr val="tx1"/>
                </a:solidFill>
                <a:latin typeface="Times New Roman" panose="02020603050405020304" pitchFamily="18" charset="0"/>
              </a:defRPr>
            </a:lvl4pPr>
            <a:lvl5pPr marL="2057400" indent="-228600" eaLnBrk="0" hangingPunct="0">
              <a:defRPr sz="5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5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5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5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5400" b="1">
                <a:solidFill>
                  <a:schemeClr val="tx1"/>
                </a:solidFill>
                <a:latin typeface="Times New Roman" panose="02020603050405020304" pitchFamily="18" charset="0"/>
              </a:defRPr>
            </a:lvl9pPr>
          </a:lstStyle>
          <a:p>
            <a:pPr algn="r"/>
            <a:r>
              <a:rPr lang="en-US" altLang="en-US" sz="1600" dirty="0">
                <a:latin typeface="Arial" panose="020B0604020202020204" pitchFamily="34" charset="0"/>
              </a:rPr>
              <a:t>(</a:t>
            </a:r>
            <a:r>
              <a:rPr lang="en-US" altLang="en-US" sz="1600" dirty="0">
                <a:latin typeface="Arial" panose="020B0604020202020204" pitchFamily="34" charset="0"/>
                <a:hlinkClick r:id="rId3"/>
              </a:rPr>
              <a:t>Heath, 1983</a:t>
            </a:r>
            <a:r>
              <a:rPr lang="en-US" altLang="en-US" sz="1600" dirty="0">
                <a:latin typeface="Arial" panose="020B0604020202020204" pitchFamily="34" charset="0"/>
              </a:rPr>
              <a:t>)</a:t>
            </a:r>
            <a:endParaRPr lang="en-US" altLang="en-US" sz="1600" baseline="-25000" dirty="0">
              <a:latin typeface="Arial" panose="020B0604020202020204" pitchFamily="34" charset="0"/>
            </a:endParaRPr>
          </a:p>
        </p:txBody>
      </p:sp>
    </p:spTree>
    <p:extLst>
      <p:ext uri="{BB962C8B-B14F-4D97-AF65-F5344CB8AC3E}">
        <p14:creationId xmlns:p14="http://schemas.microsoft.com/office/powerpoint/2010/main" val="50158316"/>
      </p:ext>
    </p:extLst>
  </p:cSld>
  <p:clrMapOvr>
    <a:masterClrMapping/>
  </p:clrMapOvr>
  <p:transition advTm="15000">
    <p:wipe dir="d"/>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Wah</a:t>
            </a:r>
            <a:r>
              <a:rPr lang="en-US" dirty="0"/>
              <a:t> </a:t>
            </a:r>
            <a:r>
              <a:rPr lang="en-US" dirty="0" err="1"/>
              <a:t>Wah</a:t>
            </a:r>
            <a:r>
              <a:rPr lang="en-US" dirty="0"/>
              <a:t> Valley, Utah</a:t>
            </a:r>
          </a:p>
        </p:txBody>
      </p:sp>
      <p:sp>
        <p:nvSpPr>
          <p:cNvPr id="3" name="Content Placeholder 2"/>
          <p:cNvSpPr>
            <a:spLocks noGrp="1"/>
          </p:cNvSpPr>
          <p:nvPr>
            <p:ph idx="1"/>
          </p:nvPr>
        </p:nvSpPr>
        <p:spPr>
          <a:xfrm>
            <a:off x="304800" y="1638300"/>
            <a:ext cx="4325337" cy="4648200"/>
          </a:xfrm>
        </p:spPr>
        <p:txBody>
          <a:bodyPr/>
          <a:lstStyle/>
          <a:p>
            <a:r>
              <a:rPr lang="en-US" dirty="0"/>
              <a:t>Estimate T &amp; S </a:t>
            </a:r>
            <a:br>
              <a:rPr lang="en-US" dirty="0"/>
            </a:br>
            <a:r>
              <a:rPr lang="en-US" dirty="0"/>
              <a:t>for groundwater development</a:t>
            </a:r>
          </a:p>
          <a:p>
            <a:r>
              <a:rPr lang="en-US" dirty="0"/>
              <a:t>Use existing wells</a:t>
            </a:r>
          </a:p>
          <a:p>
            <a:pPr marL="457200" lvl="1" indent="0">
              <a:buNone/>
            </a:pPr>
            <a:r>
              <a:rPr lang="en-US" dirty="0"/>
              <a:t>&gt; 1 mile apart</a:t>
            </a:r>
          </a:p>
          <a:p>
            <a:r>
              <a:rPr lang="en-US" dirty="0"/>
              <a:t>Pump </a:t>
            </a:r>
          </a:p>
          <a:p>
            <a:pPr lvl="1"/>
            <a:r>
              <a:rPr lang="en-US" dirty="0"/>
              <a:t>1,200 gpm</a:t>
            </a:r>
          </a:p>
          <a:p>
            <a:pPr lvl="1"/>
            <a:r>
              <a:rPr lang="en-US" dirty="0"/>
              <a:t>1 week</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30137" y="1232535"/>
            <a:ext cx="4456713" cy="557784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30137" y="1232535"/>
            <a:ext cx="4456713" cy="557784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30137" y="1232535"/>
            <a:ext cx="4456713" cy="5577840"/>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30137" y="1232535"/>
            <a:ext cx="4456713" cy="5577840"/>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30137" y="1232535"/>
            <a:ext cx="4456713" cy="5577840"/>
          </a:xfrm>
          <a:prstGeom prst="rect">
            <a:avLst/>
          </a:prstGeom>
        </p:spPr>
      </p:pic>
      <p:sp>
        <p:nvSpPr>
          <p:cNvPr id="10" name="Right Arrow 9"/>
          <p:cNvSpPr/>
          <p:nvPr/>
        </p:nvSpPr>
        <p:spPr bwMode="auto">
          <a:xfrm rot="2076238">
            <a:off x="6349871" y="3934278"/>
            <a:ext cx="1174381" cy="489109"/>
          </a:xfrm>
          <a:prstGeom prst="rightArrow">
            <a:avLst>
              <a:gd name="adj1" fmla="val 50000"/>
              <a:gd name="adj2" fmla="val 92058"/>
            </a:avLst>
          </a:prstGeom>
          <a:solidFill>
            <a:schemeClr val="accent2">
              <a:lumMod val="75000"/>
            </a:schemeClr>
          </a:solidFill>
          <a:ln w="28575"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dirty="0">
                <a:ln>
                  <a:noFill/>
                </a:ln>
                <a:solidFill>
                  <a:schemeClr val="bg1"/>
                </a:solidFill>
                <a:effectLst/>
                <a:latin typeface="Arial" panose="020B0604020202020204" pitchFamily="34" charset="0"/>
                <a:cs typeface="Arial" panose="020B0604020202020204" pitchFamily="34" charset="0"/>
              </a:rPr>
              <a:t>7800 FEET</a:t>
            </a:r>
          </a:p>
        </p:txBody>
      </p:sp>
      <p:sp>
        <p:nvSpPr>
          <p:cNvPr id="4" name="Text Box 70"/>
          <p:cNvSpPr txBox="1">
            <a:spLocks noChangeArrowheads="1"/>
          </p:cNvSpPr>
          <p:nvPr/>
        </p:nvSpPr>
        <p:spPr bwMode="auto">
          <a:xfrm>
            <a:off x="1928500" y="6410265"/>
            <a:ext cx="2701637" cy="400110"/>
          </a:xfrm>
          <a:prstGeom prst="rect">
            <a:avLst/>
          </a:prstGeom>
          <a:noFill/>
          <a:ln w="19050">
            <a:noFill/>
            <a:miter lim="800000"/>
            <a:headEnd/>
            <a:tailEnd/>
          </a:ln>
        </p:spPr>
        <p:txBody>
          <a:bodyPr wrap="none" anchor="ctr">
            <a:spAutoFit/>
          </a:bodyPr>
          <a:lstStyle/>
          <a:p>
            <a:pPr algn="l" eaLnBrk="0" hangingPunct="0"/>
            <a:r>
              <a:rPr lang="en-US" altLang="en-US" sz="2000" dirty="0">
                <a:ln w="3175">
                  <a:noFill/>
                </a:ln>
                <a:solidFill>
                  <a:srgbClr val="FFFF00"/>
                </a:solidFill>
                <a:latin typeface="Arial" panose="020B0604020202020204" pitchFamily="34" charset="0"/>
                <a:cs typeface="Arial" panose="020B0604020202020204" pitchFamily="34" charset="0"/>
                <a:hlinkClick r:id="rId7"/>
              </a:rPr>
              <a:t>(Gardner, et al, 2020)</a:t>
            </a:r>
            <a:endParaRPr lang="en-US" sz="2000" dirty="0">
              <a:ln w="3175">
                <a:noFill/>
              </a:ln>
              <a:solidFill>
                <a:srgbClr val="FFFF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90794015"/>
      </p:ext>
    </p:extLst>
  </p:cSld>
  <p:clrMapOvr>
    <a:masterClrMapping/>
  </p:clrMapOvr>
  <p:transition advTm="15000">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500"/>
                                  </p:stCondLst>
                                  <p:childTnLst>
                                    <p:set>
                                      <p:cBhvr>
                                        <p:cTn id="9" dur="1" fill="hold">
                                          <p:stCondLst>
                                            <p:cond delay="0"/>
                                          </p:stCondLst>
                                        </p:cTn>
                                        <p:tgtEl>
                                          <p:spTgt spid="7"/>
                                        </p:tgtEl>
                                        <p:attrNameLst>
                                          <p:attrName>style.visibility</p:attrName>
                                        </p:attrNameLst>
                                      </p:cBhvr>
                                      <p:to>
                                        <p:strVal val="visible"/>
                                      </p:to>
                                    </p:set>
                                  </p:childTnLst>
                                </p:cTn>
                              </p:par>
                            </p:childTnLst>
                          </p:cTn>
                        </p:par>
                        <p:par>
                          <p:cTn id="10" fill="hold">
                            <p:stCondLst>
                              <p:cond delay="500"/>
                            </p:stCondLst>
                            <p:childTnLst>
                              <p:par>
                                <p:cTn id="11" presetID="1" presetClass="entr" presetSubtype="0" fill="hold" nodeType="afterEffect">
                                  <p:stCondLst>
                                    <p:cond delay="500"/>
                                  </p:stCondLst>
                                  <p:childTnLst>
                                    <p:set>
                                      <p:cBhvr>
                                        <p:cTn id="12" dur="1" fill="hold">
                                          <p:stCondLst>
                                            <p:cond delay="0"/>
                                          </p:stCondLst>
                                        </p:cTn>
                                        <p:tgtEl>
                                          <p:spTgt spid="8"/>
                                        </p:tgtEl>
                                        <p:attrNameLst>
                                          <p:attrName>style.visibility</p:attrName>
                                        </p:attrNameLst>
                                      </p:cBhvr>
                                      <p:to>
                                        <p:strVal val="visible"/>
                                      </p:to>
                                    </p:set>
                                  </p:childTnLst>
                                </p:cTn>
                              </p:par>
                            </p:childTnLst>
                          </p:cTn>
                        </p:par>
                        <p:par>
                          <p:cTn id="13" fill="hold">
                            <p:stCondLst>
                              <p:cond delay="1000"/>
                            </p:stCondLst>
                            <p:childTnLst>
                              <p:par>
                                <p:cTn id="14" presetID="1" presetClass="entr" presetSubtype="0" fill="hold" nodeType="afterEffect">
                                  <p:stCondLst>
                                    <p:cond delay="500"/>
                                  </p:stCondLst>
                                  <p:childTnLst>
                                    <p:set>
                                      <p:cBhvr>
                                        <p:cTn id="15" dur="1" fill="hold">
                                          <p:stCondLst>
                                            <p:cond delay="0"/>
                                          </p:stCondLst>
                                        </p:cTn>
                                        <p:tgtEl>
                                          <p:spTgt spid="9"/>
                                        </p:tgtEl>
                                        <p:attrNameLst>
                                          <p:attrName>style.visibility</p:attrName>
                                        </p:attrNameLst>
                                      </p:cBhvr>
                                      <p:to>
                                        <p:strVal val="visible"/>
                                      </p:to>
                                    </p:set>
                                  </p:childTnLst>
                                </p:cTn>
                              </p:par>
                            </p:childTnLst>
                          </p:cTn>
                        </p:par>
                        <p:par>
                          <p:cTn id="16" fill="hold">
                            <p:stCondLst>
                              <p:cond delay="1500"/>
                            </p:stCondLst>
                            <p:childTnLst>
                              <p:par>
                                <p:cTn id="17" presetID="22" presetClass="entr" presetSubtype="8" fill="hold" grpId="0" nodeType="afterEffect">
                                  <p:stCondLst>
                                    <p:cond delay="1000"/>
                                  </p:stCondLst>
                                  <p:childTnLst>
                                    <p:set>
                                      <p:cBhvr>
                                        <p:cTn id="18" dur="1" fill="hold">
                                          <p:stCondLst>
                                            <p:cond delay="0"/>
                                          </p:stCondLst>
                                        </p:cTn>
                                        <p:tgtEl>
                                          <p:spTgt spid="10"/>
                                        </p:tgtEl>
                                        <p:attrNameLst>
                                          <p:attrName>style.visibility</p:attrName>
                                        </p:attrNameLst>
                                      </p:cBhvr>
                                      <p:to>
                                        <p:strVal val="visible"/>
                                      </p:to>
                                    </p:set>
                                    <p:animEffect transition="in" filter="wipe(left)">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228599" y="1212940"/>
            <a:ext cx="8686800" cy="3752850"/>
          </a:xfrm>
          <a:prstGeom prst="rect">
            <a:avLst/>
          </a:prstGeom>
        </p:spPr>
      </p:pic>
      <p:sp>
        <p:nvSpPr>
          <p:cNvPr id="2" name="Title 1"/>
          <p:cNvSpPr>
            <a:spLocks noGrp="1"/>
          </p:cNvSpPr>
          <p:nvPr>
            <p:ph type="title"/>
          </p:nvPr>
        </p:nvSpPr>
        <p:spPr/>
        <p:txBody>
          <a:bodyPr/>
          <a:lstStyle/>
          <a:p>
            <a:r>
              <a:rPr lang="en-US" dirty="0"/>
              <a:t>Mostly Monitoring</a:t>
            </a:r>
          </a:p>
        </p:txBody>
      </p:sp>
      <p:sp>
        <p:nvSpPr>
          <p:cNvPr id="3" name="Content Placeholder 2"/>
          <p:cNvSpPr>
            <a:spLocks noGrp="1"/>
          </p:cNvSpPr>
          <p:nvPr>
            <p:ph idx="1"/>
          </p:nvPr>
        </p:nvSpPr>
        <p:spPr>
          <a:xfrm>
            <a:off x="570368" y="4965790"/>
            <a:ext cx="8211493" cy="1892211"/>
          </a:xfrm>
        </p:spPr>
        <p:txBody>
          <a:bodyPr/>
          <a:lstStyle/>
          <a:p>
            <a:r>
              <a:rPr lang="en-US" sz="2400" dirty="0"/>
              <a:t>Ample monitoring makes results possible</a:t>
            </a:r>
          </a:p>
          <a:p>
            <a:r>
              <a:rPr lang="en-US" sz="2400" dirty="0"/>
              <a:t>Maximum drawdown, 1 week after pumping ceases</a:t>
            </a:r>
          </a:p>
          <a:p>
            <a:r>
              <a:rPr lang="en-US" sz="2400" dirty="0"/>
              <a:t>Pumping period small relative to required record</a:t>
            </a:r>
          </a:p>
          <a:p>
            <a:pPr lvl="1"/>
            <a:r>
              <a:rPr lang="en-US" sz="2000" dirty="0"/>
              <a:t>Small drawdown plausible because of antecedent fit </a:t>
            </a:r>
          </a:p>
        </p:txBody>
      </p:sp>
      <p:grpSp>
        <p:nvGrpSpPr>
          <p:cNvPr id="13" name="mask measured"/>
          <p:cNvGrpSpPr/>
          <p:nvPr/>
        </p:nvGrpSpPr>
        <p:grpSpPr>
          <a:xfrm>
            <a:off x="859514" y="2209048"/>
            <a:ext cx="7750332" cy="2377440"/>
            <a:chOff x="859514" y="2209048"/>
            <a:chExt cx="7750332" cy="2377440"/>
          </a:xfrm>
          <a:solidFill>
            <a:schemeClr val="bg1"/>
          </a:solidFill>
        </p:grpSpPr>
        <p:sp>
          <p:nvSpPr>
            <p:cNvPr id="11" name="Rectangle 10"/>
            <p:cNvSpPr/>
            <p:nvPr/>
          </p:nvSpPr>
          <p:spPr bwMode="auto">
            <a:xfrm>
              <a:off x="859514" y="2209048"/>
              <a:ext cx="2988209" cy="2377440"/>
            </a:xfrm>
            <a:prstGeom prst="rect">
              <a:avLst/>
            </a:prstGeom>
            <a:grpFill/>
            <a:ln w="285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400" b="1" i="0" u="none" strike="noStrike" cap="none" normalizeH="0" baseline="0">
                <a:ln>
                  <a:noFill/>
                </a:ln>
                <a:solidFill>
                  <a:schemeClr val="tx1"/>
                </a:solidFill>
                <a:effectLst/>
                <a:latin typeface="Times New Roman" panose="02020603050405020304" pitchFamily="18" charset="0"/>
              </a:endParaRPr>
            </a:p>
          </p:txBody>
        </p:sp>
        <p:sp>
          <p:nvSpPr>
            <p:cNvPr id="12" name="Rectangle 11"/>
            <p:cNvSpPr/>
            <p:nvPr/>
          </p:nvSpPr>
          <p:spPr bwMode="auto">
            <a:xfrm>
              <a:off x="4748538" y="2209048"/>
              <a:ext cx="3861308" cy="2377440"/>
            </a:xfrm>
            <a:prstGeom prst="rect">
              <a:avLst/>
            </a:prstGeom>
            <a:grpFill/>
            <a:ln w="285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400" b="1" i="0" u="none" strike="noStrike" cap="none" normalizeH="0" baseline="0">
                <a:ln>
                  <a:noFill/>
                </a:ln>
                <a:solidFill>
                  <a:schemeClr val="tx1"/>
                </a:solidFill>
                <a:effectLst/>
                <a:latin typeface="Times New Roman" panose="02020603050405020304" pitchFamily="18" charset="0"/>
              </a:endParaRPr>
            </a:p>
          </p:txBody>
        </p:sp>
      </p:grpSp>
      <p:pic>
        <p:nvPicPr>
          <p:cNvPr id="4" name="Picture 3"/>
          <p:cNvPicPr>
            <a:picLocks noChangeAspect="1"/>
          </p:cNvPicPr>
          <p:nvPr/>
        </p:nvPicPr>
        <p:blipFill>
          <a:blip r:embed="rId3"/>
          <a:stretch>
            <a:fillRect/>
          </a:stretch>
        </p:blipFill>
        <p:spPr>
          <a:xfrm>
            <a:off x="228599" y="1212940"/>
            <a:ext cx="8686800" cy="3752850"/>
          </a:xfrm>
          <a:prstGeom prst="rect">
            <a:avLst/>
          </a:prstGeom>
        </p:spPr>
      </p:pic>
      <p:pic>
        <p:nvPicPr>
          <p:cNvPr id="5" name="Picture 4"/>
          <p:cNvPicPr>
            <a:picLocks noChangeAspect="1"/>
          </p:cNvPicPr>
          <p:nvPr/>
        </p:nvPicPr>
        <p:blipFill>
          <a:blip r:embed="rId4"/>
          <a:stretch>
            <a:fillRect/>
          </a:stretch>
        </p:blipFill>
        <p:spPr>
          <a:xfrm>
            <a:off x="228599" y="1212940"/>
            <a:ext cx="8686800" cy="3752850"/>
          </a:xfrm>
          <a:prstGeom prst="rect">
            <a:avLst/>
          </a:prstGeom>
        </p:spPr>
      </p:pic>
      <p:sp>
        <p:nvSpPr>
          <p:cNvPr id="6" name="Rectangle 5"/>
          <p:cNvSpPr/>
          <p:nvPr/>
        </p:nvSpPr>
        <p:spPr bwMode="auto">
          <a:xfrm>
            <a:off x="3927566" y="1280160"/>
            <a:ext cx="748937" cy="3326674"/>
          </a:xfrm>
          <a:prstGeom prst="rect">
            <a:avLst/>
          </a:prstGeom>
          <a:solidFill>
            <a:srgbClr val="0070C0">
              <a:alpha val="50000"/>
            </a:srgbClr>
          </a:solidFill>
          <a:ln w="2857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400" b="1" i="0" u="none" strike="noStrike" cap="none" normalizeH="0" baseline="0">
              <a:ln>
                <a:noFill/>
              </a:ln>
              <a:solidFill>
                <a:schemeClr val="tx1"/>
              </a:solidFill>
              <a:effectLst/>
              <a:latin typeface="Times New Roman" panose="02020603050405020304" pitchFamily="18" charset="0"/>
            </a:endParaRPr>
          </a:p>
        </p:txBody>
      </p:sp>
      <p:grpSp>
        <p:nvGrpSpPr>
          <p:cNvPr id="10" name="Group 9"/>
          <p:cNvGrpSpPr/>
          <p:nvPr/>
        </p:nvGrpSpPr>
        <p:grpSpPr>
          <a:xfrm>
            <a:off x="4952196" y="2989885"/>
            <a:ext cx="2429176" cy="1134541"/>
            <a:chOff x="4952196" y="2989885"/>
            <a:chExt cx="2429176" cy="1134541"/>
          </a:xfrm>
        </p:grpSpPr>
        <p:sp>
          <p:nvSpPr>
            <p:cNvPr id="8" name="Right Arrow 7"/>
            <p:cNvSpPr/>
            <p:nvPr/>
          </p:nvSpPr>
          <p:spPr bwMode="auto">
            <a:xfrm rot="5400000">
              <a:off x="5017167" y="3294247"/>
              <a:ext cx="765208" cy="895149"/>
            </a:xfrm>
            <a:prstGeom prst="rightArrow">
              <a:avLst/>
            </a:prstGeom>
            <a:solidFill>
              <a:srgbClr val="FF0000"/>
            </a:solidFill>
            <a:ln w="28575" cap="flat" cmpd="sng" algn="ctr">
              <a:solidFill>
                <a:srgbClr val="FF0066"/>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400" b="1" i="0" u="none" strike="noStrike" cap="none" normalizeH="0" baseline="0">
                <a:ln>
                  <a:noFill/>
                </a:ln>
                <a:solidFill>
                  <a:schemeClr val="tx1"/>
                </a:solidFill>
                <a:effectLst/>
                <a:latin typeface="Times New Roman" panose="02020603050405020304" pitchFamily="18" charset="0"/>
              </a:endParaRPr>
            </a:p>
          </p:txBody>
        </p:sp>
        <p:sp>
          <p:nvSpPr>
            <p:cNvPr id="9" name="TextBox 8"/>
            <p:cNvSpPr txBox="1"/>
            <p:nvPr/>
          </p:nvSpPr>
          <p:spPr>
            <a:xfrm>
              <a:off x="5093566" y="2989885"/>
              <a:ext cx="2287806" cy="369332"/>
            </a:xfrm>
            <a:prstGeom prst="rect">
              <a:avLst/>
            </a:prstGeom>
            <a:noFill/>
          </p:spPr>
          <p:txBody>
            <a:bodyPr wrap="none" rtlCol="0">
              <a:spAutoFit/>
            </a:bodyPr>
            <a:lstStyle/>
            <a:p>
              <a:r>
                <a:rPr lang="en-US" sz="1800" dirty="0">
                  <a:latin typeface="+mn-lt"/>
                </a:rPr>
                <a:t>Peak Displacement</a:t>
              </a:r>
            </a:p>
          </p:txBody>
        </p:sp>
      </p:grpSp>
    </p:spTree>
    <p:extLst>
      <p:ext uri="{BB962C8B-B14F-4D97-AF65-F5344CB8AC3E}">
        <p14:creationId xmlns:p14="http://schemas.microsoft.com/office/powerpoint/2010/main" val="1666736288"/>
      </p:ext>
    </p:extLst>
  </p:cSld>
  <p:clrMapOvr>
    <a:masterClrMapping/>
  </p:clrMapOvr>
  <p:transition advTm="15000">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par>
                          <p:cTn id="18" fill="hold">
                            <p:stCondLst>
                              <p:cond delay="500"/>
                            </p:stCondLst>
                            <p:childTnLst>
                              <p:par>
                                <p:cTn id="19" presetID="22" presetClass="entr" presetSubtype="1" fill="hold" grpId="0" nodeType="afterEffect">
                                  <p:stCondLst>
                                    <p:cond delay="1000"/>
                                  </p:stCondLst>
                                  <p:childTnLst>
                                    <p:set>
                                      <p:cBhvr>
                                        <p:cTn id="20" dur="1" fill="hold">
                                          <p:stCondLst>
                                            <p:cond delay="0"/>
                                          </p:stCondLst>
                                        </p:cTn>
                                        <p:tgtEl>
                                          <p:spTgt spid="6"/>
                                        </p:tgtEl>
                                        <p:attrNameLst>
                                          <p:attrName>style.visibility</p:attrName>
                                        </p:attrNameLst>
                                      </p:cBhvr>
                                      <p:to>
                                        <p:strVal val="visible"/>
                                      </p:to>
                                    </p:set>
                                    <p:animEffect transition="in" filter="wipe(up)">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wipe(up)">
                                      <p:cBhvr>
                                        <p:cTn id="2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69301" y="1257016"/>
            <a:ext cx="4467225" cy="530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a:t>Expanded Volume</a:t>
            </a:r>
          </a:p>
        </p:txBody>
      </p:sp>
      <p:sp>
        <p:nvSpPr>
          <p:cNvPr id="3" name="Content Placeholder 2"/>
          <p:cNvSpPr>
            <a:spLocks noGrp="1"/>
          </p:cNvSpPr>
          <p:nvPr>
            <p:ph idx="1"/>
          </p:nvPr>
        </p:nvSpPr>
        <p:spPr>
          <a:xfrm>
            <a:off x="-12696" y="1101661"/>
            <a:ext cx="3808081" cy="5557954"/>
          </a:xfrm>
        </p:spPr>
        <p:txBody>
          <a:bodyPr/>
          <a:lstStyle/>
          <a:p>
            <a:r>
              <a:rPr lang="en-US" sz="2800" dirty="0"/>
              <a:t>Pumped ER-EC-13</a:t>
            </a:r>
          </a:p>
          <a:p>
            <a:r>
              <a:rPr lang="en-US" sz="2800" dirty="0"/>
              <a:t>2 aquifer tests</a:t>
            </a:r>
          </a:p>
          <a:p>
            <a:pPr lvl="1"/>
            <a:r>
              <a:rPr lang="en-US" sz="2400" dirty="0"/>
              <a:t>Upper zone, 8E6 gal</a:t>
            </a:r>
          </a:p>
          <a:p>
            <a:pPr lvl="1"/>
            <a:r>
              <a:rPr lang="en-US" sz="2400" dirty="0"/>
              <a:t>Lower zone, 6E6 gal</a:t>
            </a:r>
          </a:p>
          <a:p>
            <a:r>
              <a:rPr lang="en-US" sz="2800" dirty="0"/>
              <a:t>Detected 2-3 miles</a:t>
            </a:r>
          </a:p>
          <a:p>
            <a:r>
              <a:rPr lang="en-US" sz="2800" dirty="0"/>
              <a:t>Maximum drawdown</a:t>
            </a:r>
          </a:p>
          <a:p>
            <a:pPr marL="457200" lvl="1" indent="0">
              <a:buNone/>
            </a:pPr>
            <a:r>
              <a:rPr lang="en-US" sz="2400" dirty="0"/>
              <a:t>~1 inch</a:t>
            </a:r>
          </a:p>
          <a:p>
            <a:r>
              <a:rPr lang="en-US" sz="2800" dirty="0"/>
              <a:t>High confidence</a:t>
            </a:r>
            <a:br>
              <a:rPr lang="en-US" sz="2800" dirty="0"/>
            </a:br>
            <a:r>
              <a:rPr lang="en-US" sz="2800" dirty="0"/>
              <a:t>in results</a:t>
            </a:r>
          </a:p>
          <a:p>
            <a:pPr lvl="1"/>
            <a:r>
              <a:rPr lang="en-US" sz="2400" dirty="0"/>
              <a:t>Repetition w/ 2 tests</a:t>
            </a:r>
          </a:p>
          <a:p>
            <a:pPr lvl="1"/>
            <a:r>
              <a:rPr lang="en-US" sz="2400" dirty="0"/>
              <a:t>Antecedent &amp; recovery data, lots </a:t>
            </a:r>
          </a:p>
        </p:txBody>
      </p:sp>
      <p:grpSp>
        <p:nvGrpSpPr>
          <p:cNvPr id="20" name="Group 19"/>
          <p:cNvGrpSpPr/>
          <p:nvPr/>
        </p:nvGrpSpPr>
        <p:grpSpPr>
          <a:xfrm>
            <a:off x="4835961" y="2304001"/>
            <a:ext cx="2700919" cy="2934315"/>
            <a:chOff x="4835961" y="2354105"/>
            <a:chExt cx="2700919" cy="2934315"/>
          </a:xfrm>
        </p:grpSpPr>
        <p:sp>
          <p:nvSpPr>
            <p:cNvPr id="16" name="Freeform 15"/>
            <p:cNvSpPr/>
            <p:nvPr/>
          </p:nvSpPr>
          <p:spPr bwMode="auto">
            <a:xfrm>
              <a:off x="4917781" y="2437201"/>
              <a:ext cx="2560165" cy="2795538"/>
            </a:xfrm>
            <a:custGeom>
              <a:avLst/>
              <a:gdLst>
                <a:gd name="connsiteX0" fmla="*/ 311285 w 953310"/>
                <a:gd name="connsiteY0" fmla="*/ 0 h 807396"/>
                <a:gd name="connsiteX1" fmla="*/ 953310 w 953310"/>
                <a:gd name="connsiteY1" fmla="*/ 437745 h 807396"/>
                <a:gd name="connsiteX2" fmla="*/ 447472 w 953310"/>
                <a:gd name="connsiteY2" fmla="*/ 807396 h 807396"/>
                <a:gd name="connsiteX3" fmla="*/ 0 w 953310"/>
                <a:gd name="connsiteY3" fmla="*/ 680936 h 807396"/>
                <a:gd name="connsiteX0" fmla="*/ 311285 w 953310"/>
                <a:gd name="connsiteY0" fmla="*/ 0 h 457201"/>
                <a:gd name="connsiteX1" fmla="*/ 953310 w 953310"/>
                <a:gd name="connsiteY1" fmla="*/ 87550 h 457201"/>
                <a:gd name="connsiteX2" fmla="*/ 447472 w 953310"/>
                <a:gd name="connsiteY2" fmla="*/ 457201 h 457201"/>
                <a:gd name="connsiteX3" fmla="*/ 0 w 953310"/>
                <a:gd name="connsiteY3" fmla="*/ 330741 h 457201"/>
                <a:gd name="connsiteX0" fmla="*/ 311285 w 953310"/>
                <a:gd name="connsiteY0" fmla="*/ 0 h 330741"/>
                <a:gd name="connsiteX1" fmla="*/ 953310 w 953310"/>
                <a:gd name="connsiteY1" fmla="*/ 87550 h 330741"/>
                <a:gd name="connsiteX2" fmla="*/ 321012 w 953310"/>
                <a:gd name="connsiteY2" fmla="*/ 291831 h 330741"/>
                <a:gd name="connsiteX3" fmla="*/ 0 w 953310"/>
                <a:gd name="connsiteY3" fmla="*/ 330741 h 330741"/>
                <a:gd name="connsiteX0" fmla="*/ 0 w 642025"/>
                <a:gd name="connsiteY0" fmla="*/ 0 h 291831"/>
                <a:gd name="connsiteX1" fmla="*/ 642025 w 642025"/>
                <a:gd name="connsiteY1" fmla="*/ 87550 h 291831"/>
                <a:gd name="connsiteX2" fmla="*/ 9727 w 642025"/>
                <a:gd name="connsiteY2" fmla="*/ 291831 h 291831"/>
                <a:gd name="connsiteX0" fmla="*/ 0 w 642025"/>
                <a:gd name="connsiteY0" fmla="*/ 0 h 291831"/>
                <a:gd name="connsiteX1" fmla="*/ 642025 w 642025"/>
                <a:gd name="connsiteY1" fmla="*/ 87550 h 291831"/>
                <a:gd name="connsiteX2" fmla="*/ 9727 w 642025"/>
                <a:gd name="connsiteY2" fmla="*/ 291831 h 291831"/>
                <a:gd name="connsiteX0" fmla="*/ 90285 w 632298"/>
                <a:gd name="connsiteY0" fmla="*/ 0 h 291831"/>
                <a:gd name="connsiteX1" fmla="*/ 632298 w 632298"/>
                <a:gd name="connsiteY1" fmla="*/ 87550 h 291831"/>
                <a:gd name="connsiteX2" fmla="*/ 0 w 632298"/>
                <a:gd name="connsiteY2" fmla="*/ 291831 h 291831"/>
                <a:gd name="connsiteX0" fmla="*/ 90285 w 632298"/>
                <a:gd name="connsiteY0" fmla="*/ 0 h 291831"/>
                <a:gd name="connsiteX1" fmla="*/ 632298 w 632298"/>
                <a:gd name="connsiteY1" fmla="*/ 87550 h 291831"/>
                <a:gd name="connsiteX2" fmla="*/ 0 w 632298"/>
                <a:gd name="connsiteY2" fmla="*/ 291831 h 291831"/>
                <a:gd name="connsiteX0" fmla="*/ 362660 w 904673"/>
                <a:gd name="connsiteY0" fmla="*/ 296084 h 587915"/>
                <a:gd name="connsiteX1" fmla="*/ 0 w 904673"/>
                <a:gd name="connsiteY1" fmla="*/ 0 h 587915"/>
                <a:gd name="connsiteX2" fmla="*/ 904673 w 904673"/>
                <a:gd name="connsiteY2" fmla="*/ 383634 h 587915"/>
                <a:gd name="connsiteX3" fmla="*/ 272375 w 904673"/>
                <a:gd name="connsiteY3" fmla="*/ 587915 h 587915"/>
                <a:gd name="connsiteX0" fmla="*/ 429334 w 971347"/>
                <a:gd name="connsiteY0" fmla="*/ 296084 h 587915"/>
                <a:gd name="connsiteX1" fmla="*/ 66674 w 971347"/>
                <a:gd name="connsiteY1" fmla="*/ 0 h 587915"/>
                <a:gd name="connsiteX2" fmla="*/ 0 w 971347"/>
                <a:gd name="connsiteY2" fmla="*/ 85725 h 587915"/>
                <a:gd name="connsiteX3" fmla="*/ 971347 w 971347"/>
                <a:gd name="connsiteY3" fmla="*/ 383634 h 587915"/>
                <a:gd name="connsiteX4" fmla="*/ 339049 w 971347"/>
                <a:gd name="connsiteY4" fmla="*/ 587915 h 587915"/>
                <a:gd name="connsiteX0" fmla="*/ 66674 w 971347"/>
                <a:gd name="connsiteY0" fmla="*/ 0 h 587915"/>
                <a:gd name="connsiteX1" fmla="*/ 0 w 971347"/>
                <a:gd name="connsiteY1" fmla="*/ 85725 h 587915"/>
                <a:gd name="connsiteX2" fmla="*/ 971347 w 971347"/>
                <a:gd name="connsiteY2" fmla="*/ 383634 h 587915"/>
                <a:gd name="connsiteX3" fmla="*/ 339049 w 971347"/>
                <a:gd name="connsiteY3" fmla="*/ 587915 h 587915"/>
                <a:gd name="connsiteX0" fmla="*/ 0 w 971347"/>
                <a:gd name="connsiteY0" fmla="*/ 0 h 502190"/>
                <a:gd name="connsiteX1" fmla="*/ 971347 w 971347"/>
                <a:gd name="connsiteY1" fmla="*/ 297909 h 502190"/>
                <a:gd name="connsiteX2" fmla="*/ 339049 w 971347"/>
                <a:gd name="connsiteY2" fmla="*/ 502190 h 502190"/>
                <a:gd name="connsiteX0" fmla="*/ 0 w 971347"/>
                <a:gd name="connsiteY0" fmla="*/ 0 h 1359440"/>
                <a:gd name="connsiteX1" fmla="*/ 971347 w 971347"/>
                <a:gd name="connsiteY1" fmla="*/ 297909 h 1359440"/>
                <a:gd name="connsiteX2" fmla="*/ 791487 w 971347"/>
                <a:gd name="connsiteY2" fmla="*/ 1359440 h 1359440"/>
                <a:gd name="connsiteX0" fmla="*/ 0 w 971347"/>
                <a:gd name="connsiteY0" fmla="*/ 0 h 1359440"/>
                <a:gd name="connsiteX1" fmla="*/ 971347 w 971347"/>
                <a:gd name="connsiteY1" fmla="*/ 297909 h 1359440"/>
                <a:gd name="connsiteX2" fmla="*/ 914400 w 971347"/>
                <a:gd name="connsiteY2" fmla="*/ 609599 h 1359440"/>
                <a:gd name="connsiteX3" fmla="*/ 791487 w 971347"/>
                <a:gd name="connsiteY3" fmla="*/ 1359440 h 1359440"/>
                <a:gd name="connsiteX0" fmla="*/ 0 w 1072475"/>
                <a:gd name="connsiteY0" fmla="*/ 602710 h 1212309"/>
                <a:gd name="connsiteX1" fmla="*/ 971347 w 1072475"/>
                <a:gd name="connsiteY1" fmla="*/ 900619 h 1212309"/>
                <a:gd name="connsiteX2" fmla="*/ 914400 w 1072475"/>
                <a:gd name="connsiteY2" fmla="*/ 1212309 h 1212309"/>
                <a:gd name="connsiteX3" fmla="*/ 1072475 w 1072475"/>
                <a:gd name="connsiteY3" fmla="*/ 0 h 1212309"/>
                <a:gd name="connsiteX0" fmla="*/ 0 w 1452563"/>
                <a:gd name="connsiteY0" fmla="*/ 602710 h 1212309"/>
                <a:gd name="connsiteX1" fmla="*/ 971347 w 1452563"/>
                <a:gd name="connsiteY1" fmla="*/ 900619 h 1212309"/>
                <a:gd name="connsiteX2" fmla="*/ 914400 w 1452563"/>
                <a:gd name="connsiteY2" fmla="*/ 1212309 h 1212309"/>
                <a:gd name="connsiteX3" fmla="*/ 1452563 w 1452563"/>
                <a:gd name="connsiteY3" fmla="*/ 112172 h 1212309"/>
                <a:gd name="connsiteX4" fmla="*/ 1072475 w 1452563"/>
                <a:gd name="connsiteY4" fmla="*/ 0 h 1212309"/>
                <a:gd name="connsiteX0" fmla="*/ 0 w 1452563"/>
                <a:gd name="connsiteY0" fmla="*/ 602710 h 1212309"/>
                <a:gd name="connsiteX1" fmla="*/ 971347 w 1452563"/>
                <a:gd name="connsiteY1" fmla="*/ 900619 h 1212309"/>
                <a:gd name="connsiteX2" fmla="*/ 914400 w 1452563"/>
                <a:gd name="connsiteY2" fmla="*/ 1212309 h 1212309"/>
                <a:gd name="connsiteX3" fmla="*/ 1409700 w 1452563"/>
                <a:gd name="connsiteY3" fmla="*/ 350297 h 1212309"/>
                <a:gd name="connsiteX4" fmla="*/ 1452563 w 1452563"/>
                <a:gd name="connsiteY4" fmla="*/ 112172 h 1212309"/>
                <a:gd name="connsiteX5" fmla="*/ 1072475 w 1452563"/>
                <a:gd name="connsiteY5" fmla="*/ 0 h 1212309"/>
                <a:gd name="connsiteX0" fmla="*/ 0 w 1538288"/>
                <a:gd name="connsiteY0" fmla="*/ 602710 h 1212309"/>
                <a:gd name="connsiteX1" fmla="*/ 971347 w 1538288"/>
                <a:gd name="connsiteY1" fmla="*/ 900619 h 1212309"/>
                <a:gd name="connsiteX2" fmla="*/ 914400 w 1538288"/>
                <a:gd name="connsiteY2" fmla="*/ 1212309 h 1212309"/>
                <a:gd name="connsiteX3" fmla="*/ 1538288 w 1538288"/>
                <a:gd name="connsiteY3" fmla="*/ 1002760 h 1212309"/>
                <a:gd name="connsiteX4" fmla="*/ 1409700 w 1538288"/>
                <a:gd name="connsiteY4" fmla="*/ 350297 h 1212309"/>
                <a:gd name="connsiteX5" fmla="*/ 1452563 w 1538288"/>
                <a:gd name="connsiteY5" fmla="*/ 112172 h 1212309"/>
                <a:gd name="connsiteX6" fmla="*/ 1072475 w 1538288"/>
                <a:gd name="connsiteY6" fmla="*/ 0 h 1212309"/>
                <a:gd name="connsiteX0" fmla="*/ 0 w 1538288"/>
                <a:gd name="connsiteY0" fmla="*/ 602710 h 1212309"/>
                <a:gd name="connsiteX1" fmla="*/ 971347 w 1538288"/>
                <a:gd name="connsiteY1" fmla="*/ 900619 h 1212309"/>
                <a:gd name="connsiteX2" fmla="*/ 914400 w 1538288"/>
                <a:gd name="connsiteY2" fmla="*/ 1212309 h 1212309"/>
                <a:gd name="connsiteX3" fmla="*/ 976312 w 1538288"/>
                <a:gd name="connsiteY3" fmla="*/ 893222 h 1212309"/>
                <a:gd name="connsiteX4" fmla="*/ 1538288 w 1538288"/>
                <a:gd name="connsiteY4" fmla="*/ 1002760 h 1212309"/>
                <a:gd name="connsiteX5" fmla="*/ 1409700 w 1538288"/>
                <a:gd name="connsiteY5" fmla="*/ 350297 h 1212309"/>
                <a:gd name="connsiteX6" fmla="*/ 1452563 w 1538288"/>
                <a:gd name="connsiteY6" fmla="*/ 112172 h 1212309"/>
                <a:gd name="connsiteX7" fmla="*/ 1072475 w 1538288"/>
                <a:gd name="connsiteY7" fmla="*/ 0 h 1212309"/>
                <a:gd name="connsiteX0" fmla="*/ 0 w 1538288"/>
                <a:gd name="connsiteY0" fmla="*/ 602710 h 1212309"/>
                <a:gd name="connsiteX1" fmla="*/ 971347 w 1538288"/>
                <a:gd name="connsiteY1" fmla="*/ 900619 h 1212309"/>
                <a:gd name="connsiteX2" fmla="*/ 914400 w 1538288"/>
                <a:gd name="connsiteY2" fmla="*/ 1212309 h 1212309"/>
                <a:gd name="connsiteX3" fmla="*/ 976312 w 1538288"/>
                <a:gd name="connsiteY3" fmla="*/ 893222 h 1212309"/>
                <a:gd name="connsiteX4" fmla="*/ 1538288 w 1538288"/>
                <a:gd name="connsiteY4" fmla="*/ 1002760 h 1212309"/>
                <a:gd name="connsiteX5" fmla="*/ 971549 w 1538288"/>
                <a:gd name="connsiteY5" fmla="*/ 902747 h 1212309"/>
                <a:gd name="connsiteX6" fmla="*/ 1409700 w 1538288"/>
                <a:gd name="connsiteY6" fmla="*/ 350297 h 1212309"/>
                <a:gd name="connsiteX7" fmla="*/ 1452563 w 1538288"/>
                <a:gd name="connsiteY7" fmla="*/ 112172 h 1212309"/>
                <a:gd name="connsiteX8" fmla="*/ 1072475 w 1538288"/>
                <a:gd name="connsiteY8" fmla="*/ 0 h 1212309"/>
                <a:gd name="connsiteX0" fmla="*/ 0 w 1538288"/>
                <a:gd name="connsiteY0" fmla="*/ 602710 h 1212309"/>
                <a:gd name="connsiteX1" fmla="*/ 971347 w 1538288"/>
                <a:gd name="connsiteY1" fmla="*/ 900619 h 1212309"/>
                <a:gd name="connsiteX2" fmla="*/ 914400 w 1538288"/>
                <a:gd name="connsiteY2" fmla="*/ 1212309 h 1212309"/>
                <a:gd name="connsiteX3" fmla="*/ 976312 w 1538288"/>
                <a:gd name="connsiteY3" fmla="*/ 893222 h 1212309"/>
                <a:gd name="connsiteX4" fmla="*/ 1538288 w 1538288"/>
                <a:gd name="connsiteY4" fmla="*/ 1002760 h 1212309"/>
                <a:gd name="connsiteX5" fmla="*/ 971549 w 1538288"/>
                <a:gd name="connsiteY5" fmla="*/ 902747 h 1212309"/>
                <a:gd name="connsiteX6" fmla="*/ 1409700 w 1538288"/>
                <a:gd name="connsiteY6" fmla="*/ 350297 h 1212309"/>
                <a:gd name="connsiteX7" fmla="*/ 976312 w 1538288"/>
                <a:gd name="connsiteY7" fmla="*/ 902747 h 1212309"/>
                <a:gd name="connsiteX8" fmla="*/ 1452563 w 1538288"/>
                <a:gd name="connsiteY8" fmla="*/ 112172 h 1212309"/>
                <a:gd name="connsiteX9" fmla="*/ 1072475 w 1538288"/>
                <a:gd name="connsiteY9" fmla="*/ 0 h 1212309"/>
                <a:gd name="connsiteX0" fmla="*/ 0 w 1538288"/>
                <a:gd name="connsiteY0" fmla="*/ 602710 h 1212309"/>
                <a:gd name="connsiteX1" fmla="*/ 971347 w 1538288"/>
                <a:gd name="connsiteY1" fmla="*/ 900619 h 1212309"/>
                <a:gd name="connsiteX2" fmla="*/ 914400 w 1538288"/>
                <a:gd name="connsiteY2" fmla="*/ 1212309 h 1212309"/>
                <a:gd name="connsiteX3" fmla="*/ 976312 w 1538288"/>
                <a:gd name="connsiteY3" fmla="*/ 893222 h 1212309"/>
                <a:gd name="connsiteX4" fmla="*/ 1538288 w 1538288"/>
                <a:gd name="connsiteY4" fmla="*/ 1002760 h 1212309"/>
                <a:gd name="connsiteX5" fmla="*/ 971549 w 1538288"/>
                <a:gd name="connsiteY5" fmla="*/ 902747 h 1212309"/>
                <a:gd name="connsiteX6" fmla="*/ 1409700 w 1538288"/>
                <a:gd name="connsiteY6" fmla="*/ 350297 h 1212309"/>
                <a:gd name="connsiteX7" fmla="*/ 976312 w 1538288"/>
                <a:gd name="connsiteY7" fmla="*/ 902747 h 1212309"/>
                <a:gd name="connsiteX8" fmla="*/ 1452563 w 1538288"/>
                <a:gd name="connsiteY8" fmla="*/ 112172 h 1212309"/>
                <a:gd name="connsiteX9" fmla="*/ 976312 w 1538288"/>
                <a:gd name="connsiteY9" fmla="*/ 897985 h 1212309"/>
                <a:gd name="connsiteX10" fmla="*/ 1072475 w 1538288"/>
                <a:gd name="connsiteY10" fmla="*/ 0 h 1212309"/>
                <a:gd name="connsiteX0" fmla="*/ 0 w 2499272"/>
                <a:gd name="connsiteY0" fmla="*/ 602710 h 1212309"/>
                <a:gd name="connsiteX1" fmla="*/ 971347 w 2499272"/>
                <a:gd name="connsiteY1" fmla="*/ 900619 h 1212309"/>
                <a:gd name="connsiteX2" fmla="*/ 914400 w 2499272"/>
                <a:gd name="connsiteY2" fmla="*/ 1212309 h 1212309"/>
                <a:gd name="connsiteX3" fmla="*/ 976312 w 2499272"/>
                <a:gd name="connsiteY3" fmla="*/ 893222 h 1212309"/>
                <a:gd name="connsiteX4" fmla="*/ 2499272 w 2499272"/>
                <a:gd name="connsiteY4" fmla="*/ 858156 h 1212309"/>
                <a:gd name="connsiteX5" fmla="*/ 971549 w 2499272"/>
                <a:gd name="connsiteY5" fmla="*/ 902747 h 1212309"/>
                <a:gd name="connsiteX6" fmla="*/ 1409700 w 2499272"/>
                <a:gd name="connsiteY6" fmla="*/ 350297 h 1212309"/>
                <a:gd name="connsiteX7" fmla="*/ 976312 w 2499272"/>
                <a:gd name="connsiteY7" fmla="*/ 902747 h 1212309"/>
                <a:gd name="connsiteX8" fmla="*/ 1452563 w 2499272"/>
                <a:gd name="connsiteY8" fmla="*/ 112172 h 1212309"/>
                <a:gd name="connsiteX9" fmla="*/ 976312 w 2499272"/>
                <a:gd name="connsiteY9" fmla="*/ 897985 h 1212309"/>
                <a:gd name="connsiteX10" fmla="*/ 1072475 w 2499272"/>
                <a:gd name="connsiteY10" fmla="*/ 0 h 1212309"/>
                <a:gd name="connsiteX0" fmla="*/ 0 w 2499272"/>
                <a:gd name="connsiteY0" fmla="*/ 602710 h 1212309"/>
                <a:gd name="connsiteX1" fmla="*/ 971347 w 2499272"/>
                <a:gd name="connsiteY1" fmla="*/ 900619 h 1212309"/>
                <a:gd name="connsiteX2" fmla="*/ 914400 w 2499272"/>
                <a:gd name="connsiteY2" fmla="*/ 1212309 h 1212309"/>
                <a:gd name="connsiteX3" fmla="*/ 976312 w 2499272"/>
                <a:gd name="connsiteY3" fmla="*/ 893222 h 1212309"/>
                <a:gd name="connsiteX4" fmla="*/ 2499272 w 2499272"/>
                <a:gd name="connsiteY4" fmla="*/ 858156 h 1212309"/>
                <a:gd name="connsiteX5" fmla="*/ 971549 w 2499272"/>
                <a:gd name="connsiteY5" fmla="*/ 902747 h 1212309"/>
                <a:gd name="connsiteX6" fmla="*/ 1765830 w 2499272"/>
                <a:gd name="connsiteY6" fmla="*/ 332945 h 1212309"/>
                <a:gd name="connsiteX7" fmla="*/ 976312 w 2499272"/>
                <a:gd name="connsiteY7" fmla="*/ 902747 h 1212309"/>
                <a:gd name="connsiteX8" fmla="*/ 1452563 w 2499272"/>
                <a:gd name="connsiteY8" fmla="*/ 112172 h 1212309"/>
                <a:gd name="connsiteX9" fmla="*/ 976312 w 2499272"/>
                <a:gd name="connsiteY9" fmla="*/ 897985 h 1212309"/>
                <a:gd name="connsiteX10" fmla="*/ 1072475 w 2499272"/>
                <a:gd name="connsiteY10" fmla="*/ 0 h 1212309"/>
                <a:gd name="connsiteX0" fmla="*/ 0 w 2499272"/>
                <a:gd name="connsiteY0" fmla="*/ 602710 h 1923758"/>
                <a:gd name="connsiteX1" fmla="*/ 971347 w 2499272"/>
                <a:gd name="connsiteY1" fmla="*/ 900619 h 1923758"/>
                <a:gd name="connsiteX2" fmla="*/ 2033664 w 2499272"/>
                <a:gd name="connsiteY2" fmla="*/ 1923758 h 1923758"/>
                <a:gd name="connsiteX3" fmla="*/ 976312 w 2499272"/>
                <a:gd name="connsiteY3" fmla="*/ 893222 h 1923758"/>
                <a:gd name="connsiteX4" fmla="*/ 2499272 w 2499272"/>
                <a:gd name="connsiteY4" fmla="*/ 858156 h 1923758"/>
                <a:gd name="connsiteX5" fmla="*/ 971549 w 2499272"/>
                <a:gd name="connsiteY5" fmla="*/ 902747 h 1923758"/>
                <a:gd name="connsiteX6" fmla="*/ 1765830 w 2499272"/>
                <a:gd name="connsiteY6" fmla="*/ 332945 h 1923758"/>
                <a:gd name="connsiteX7" fmla="*/ 976312 w 2499272"/>
                <a:gd name="connsiteY7" fmla="*/ 902747 h 1923758"/>
                <a:gd name="connsiteX8" fmla="*/ 1452563 w 2499272"/>
                <a:gd name="connsiteY8" fmla="*/ 112172 h 1923758"/>
                <a:gd name="connsiteX9" fmla="*/ 976312 w 2499272"/>
                <a:gd name="connsiteY9" fmla="*/ 897985 h 1923758"/>
                <a:gd name="connsiteX10" fmla="*/ 1072475 w 2499272"/>
                <a:gd name="connsiteY10" fmla="*/ 0 h 1923758"/>
                <a:gd name="connsiteX0" fmla="*/ 0 w 2103573"/>
                <a:gd name="connsiteY0" fmla="*/ 1759537 h 1923758"/>
                <a:gd name="connsiteX1" fmla="*/ 575648 w 2103573"/>
                <a:gd name="connsiteY1" fmla="*/ 900619 h 1923758"/>
                <a:gd name="connsiteX2" fmla="*/ 1637965 w 2103573"/>
                <a:gd name="connsiteY2" fmla="*/ 1923758 h 1923758"/>
                <a:gd name="connsiteX3" fmla="*/ 580613 w 2103573"/>
                <a:gd name="connsiteY3" fmla="*/ 893222 h 1923758"/>
                <a:gd name="connsiteX4" fmla="*/ 2103573 w 2103573"/>
                <a:gd name="connsiteY4" fmla="*/ 858156 h 1923758"/>
                <a:gd name="connsiteX5" fmla="*/ 575850 w 2103573"/>
                <a:gd name="connsiteY5" fmla="*/ 902747 h 1923758"/>
                <a:gd name="connsiteX6" fmla="*/ 1370131 w 2103573"/>
                <a:gd name="connsiteY6" fmla="*/ 332945 h 1923758"/>
                <a:gd name="connsiteX7" fmla="*/ 580613 w 2103573"/>
                <a:gd name="connsiteY7" fmla="*/ 902747 h 1923758"/>
                <a:gd name="connsiteX8" fmla="*/ 1056864 w 2103573"/>
                <a:gd name="connsiteY8" fmla="*/ 112172 h 1923758"/>
                <a:gd name="connsiteX9" fmla="*/ 580613 w 2103573"/>
                <a:gd name="connsiteY9" fmla="*/ 897985 h 1923758"/>
                <a:gd name="connsiteX10" fmla="*/ 676776 w 2103573"/>
                <a:gd name="connsiteY10" fmla="*/ 0 h 1923758"/>
                <a:gd name="connsiteX0" fmla="*/ 0 w 2103573"/>
                <a:gd name="connsiteY0" fmla="*/ 1759537 h 1923758"/>
                <a:gd name="connsiteX1" fmla="*/ 575648 w 2103573"/>
                <a:gd name="connsiteY1" fmla="*/ 900619 h 1923758"/>
                <a:gd name="connsiteX2" fmla="*/ 1637965 w 2103573"/>
                <a:gd name="connsiteY2" fmla="*/ 1923758 h 1923758"/>
                <a:gd name="connsiteX3" fmla="*/ 580613 w 2103573"/>
                <a:gd name="connsiteY3" fmla="*/ 893222 h 1923758"/>
                <a:gd name="connsiteX4" fmla="*/ 2103573 w 2103573"/>
                <a:gd name="connsiteY4" fmla="*/ 858156 h 1923758"/>
                <a:gd name="connsiteX5" fmla="*/ 575850 w 2103573"/>
                <a:gd name="connsiteY5" fmla="*/ 902747 h 1923758"/>
                <a:gd name="connsiteX6" fmla="*/ 1370131 w 2103573"/>
                <a:gd name="connsiteY6" fmla="*/ 332945 h 1923758"/>
                <a:gd name="connsiteX7" fmla="*/ 580613 w 2103573"/>
                <a:gd name="connsiteY7" fmla="*/ 902747 h 1923758"/>
                <a:gd name="connsiteX8" fmla="*/ 1056864 w 2103573"/>
                <a:gd name="connsiteY8" fmla="*/ 112172 h 1923758"/>
                <a:gd name="connsiteX9" fmla="*/ 580613 w 2103573"/>
                <a:gd name="connsiteY9" fmla="*/ 897985 h 1923758"/>
                <a:gd name="connsiteX10" fmla="*/ 676776 w 2103573"/>
                <a:gd name="connsiteY10" fmla="*/ 0 h 1923758"/>
                <a:gd name="connsiteX0" fmla="*/ 0 w 2103573"/>
                <a:gd name="connsiteY0" fmla="*/ 2196858 h 2361079"/>
                <a:gd name="connsiteX1" fmla="*/ 575648 w 2103573"/>
                <a:gd name="connsiteY1" fmla="*/ 1337940 h 2361079"/>
                <a:gd name="connsiteX2" fmla="*/ 1637965 w 2103573"/>
                <a:gd name="connsiteY2" fmla="*/ 2361079 h 2361079"/>
                <a:gd name="connsiteX3" fmla="*/ 580613 w 2103573"/>
                <a:gd name="connsiteY3" fmla="*/ 1330543 h 2361079"/>
                <a:gd name="connsiteX4" fmla="*/ 2103573 w 2103573"/>
                <a:gd name="connsiteY4" fmla="*/ 1295477 h 2361079"/>
                <a:gd name="connsiteX5" fmla="*/ 575850 w 2103573"/>
                <a:gd name="connsiteY5" fmla="*/ 1340068 h 2361079"/>
                <a:gd name="connsiteX6" fmla="*/ 1370131 w 2103573"/>
                <a:gd name="connsiteY6" fmla="*/ 770266 h 2361079"/>
                <a:gd name="connsiteX7" fmla="*/ 580613 w 2103573"/>
                <a:gd name="connsiteY7" fmla="*/ 1340068 h 2361079"/>
                <a:gd name="connsiteX8" fmla="*/ 1085128 w 2103573"/>
                <a:gd name="connsiteY8" fmla="*/ 0 h 2361079"/>
                <a:gd name="connsiteX9" fmla="*/ 580613 w 2103573"/>
                <a:gd name="connsiteY9" fmla="*/ 1335306 h 2361079"/>
                <a:gd name="connsiteX10" fmla="*/ 676776 w 2103573"/>
                <a:gd name="connsiteY10" fmla="*/ 437321 h 2361079"/>
                <a:gd name="connsiteX0" fmla="*/ 0 w 2103573"/>
                <a:gd name="connsiteY0" fmla="*/ 2196858 h 2361079"/>
                <a:gd name="connsiteX1" fmla="*/ 575648 w 2103573"/>
                <a:gd name="connsiteY1" fmla="*/ 1337940 h 2361079"/>
                <a:gd name="connsiteX2" fmla="*/ 1637965 w 2103573"/>
                <a:gd name="connsiteY2" fmla="*/ 2361079 h 2361079"/>
                <a:gd name="connsiteX3" fmla="*/ 580613 w 2103573"/>
                <a:gd name="connsiteY3" fmla="*/ 1330543 h 2361079"/>
                <a:gd name="connsiteX4" fmla="*/ 2103573 w 2103573"/>
                <a:gd name="connsiteY4" fmla="*/ 1295477 h 2361079"/>
                <a:gd name="connsiteX5" fmla="*/ 575850 w 2103573"/>
                <a:gd name="connsiteY5" fmla="*/ 1340068 h 2361079"/>
                <a:gd name="connsiteX6" fmla="*/ 1370131 w 2103573"/>
                <a:gd name="connsiteY6" fmla="*/ 770266 h 2361079"/>
                <a:gd name="connsiteX7" fmla="*/ 580613 w 2103573"/>
                <a:gd name="connsiteY7" fmla="*/ 1340068 h 2361079"/>
                <a:gd name="connsiteX8" fmla="*/ 1085128 w 2103573"/>
                <a:gd name="connsiteY8" fmla="*/ 0 h 2361079"/>
                <a:gd name="connsiteX9" fmla="*/ 580613 w 2103573"/>
                <a:gd name="connsiteY9" fmla="*/ 1335306 h 2361079"/>
                <a:gd name="connsiteX0" fmla="*/ 0 w 2456494"/>
                <a:gd name="connsiteY0" fmla="*/ 2196858 h 2361079"/>
                <a:gd name="connsiteX1" fmla="*/ 575648 w 2456494"/>
                <a:gd name="connsiteY1" fmla="*/ 1337940 h 2361079"/>
                <a:gd name="connsiteX2" fmla="*/ 1637965 w 2456494"/>
                <a:gd name="connsiteY2" fmla="*/ 2361079 h 2361079"/>
                <a:gd name="connsiteX3" fmla="*/ 580613 w 2456494"/>
                <a:gd name="connsiteY3" fmla="*/ 1330543 h 2361079"/>
                <a:gd name="connsiteX4" fmla="*/ 2456494 w 2456494"/>
                <a:gd name="connsiteY4" fmla="*/ 1175104 h 2361079"/>
                <a:gd name="connsiteX5" fmla="*/ 575850 w 2456494"/>
                <a:gd name="connsiteY5" fmla="*/ 1340068 h 2361079"/>
                <a:gd name="connsiteX6" fmla="*/ 1370131 w 2456494"/>
                <a:gd name="connsiteY6" fmla="*/ 770266 h 2361079"/>
                <a:gd name="connsiteX7" fmla="*/ 580613 w 2456494"/>
                <a:gd name="connsiteY7" fmla="*/ 1340068 h 2361079"/>
                <a:gd name="connsiteX8" fmla="*/ 1085128 w 2456494"/>
                <a:gd name="connsiteY8" fmla="*/ 0 h 2361079"/>
                <a:gd name="connsiteX9" fmla="*/ 580613 w 2456494"/>
                <a:gd name="connsiteY9" fmla="*/ 1335306 h 2361079"/>
                <a:gd name="connsiteX0" fmla="*/ 0 w 2456494"/>
                <a:gd name="connsiteY0" fmla="*/ 2196858 h 2361079"/>
                <a:gd name="connsiteX1" fmla="*/ 575648 w 2456494"/>
                <a:gd name="connsiteY1" fmla="*/ 1337940 h 2361079"/>
                <a:gd name="connsiteX2" fmla="*/ 1637965 w 2456494"/>
                <a:gd name="connsiteY2" fmla="*/ 2361079 h 2361079"/>
                <a:gd name="connsiteX3" fmla="*/ 580613 w 2456494"/>
                <a:gd name="connsiteY3" fmla="*/ 1330543 h 2361079"/>
                <a:gd name="connsiteX4" fmla="*/ 2456494 w 2456494"/>
                <a:gd name="connsiteY4" fmla="*/ 1175104 h 2361079"/>
                <a:gd name="connsiteX5" fmla="*/ 575850 w 2456494"/>
                <a:gd name="connsiteY5" fmla="*/ 1340068 h 2361079"/>
                <a:gd name="connsiteX6" fmla="*/ 1594941 w 2456494"/>
                <a:gd name="connsiteY6" fmla="*/ 633226 h 2361079"/>
                <a:gd name="connsiteX7" fmla="*/ 580613 w 2456494"/>
                <a:gd name="connsiteY7" fmla="*/ 1340068 h 2361079"/>
                <a:gd name="connsiteX8" fmla="*/ 1085128 w 2456494"/>
                <a:gd name="connsiteY8" fmla="*/ 0 h 2361079"/>
                <a:gd name="connsiteX9" fmla="*/ 580613 w 2456494"/>
                <a:gd name="connsiteY9" fmla="*/ 1335306 h 2361079"/>
                <a:gd name="connsiteX0" fmla="*/ 0 w 2456494"/>
                <a:gd name="connsiteY0" fmla="*/ 2373051 h 2537272"/>
                <a:gd name="connsiteX1" fmla="*/ 575648 w 2456494"/>
                <a:gd name="connsiteY1" fmla="*/ 1514133 h 2537272"/>
                <a:gd name="connsiteX2" fmla="*/ 1637965 w 2456494"/>
                <a:gd name="connsiteY2" fmla="*/ 2537272 h 2537272"/>
                <a:gd name="connsiteX3" fmla="*/ 580613 w 2456494"/>
                <a:gd name="connsiteY3" fmla="*/ 1506736 h 2537272"/>
                <a:gd name="connsiteX4" fmla="*/ 2456494 w 2456494"/>
                <a:gd name="connsiteY4" fmla="*/ 1351297 h 2537272"/>
                <a:gd name="connsiteX5" fmla="*/ 575850 w 2456494"/>
                <a:gd name="connsiteY5" fmla="*/ 1516261 h 2537272"/>
                <a:gd name="connsiteX6" fmla="*/ 1594941 w 2456494"/>
                <a:gd name="connsiteY6" fmla="*/ 809419 h 2537272"/>
                <a:gd name="connsiteX7" fmla="*/ 580613 w 2456494"/>
                <a:gd name="connsiteY7" fmla="*/ 1516261 h 2537272"/>
                <a:gd name="connsiteX8" fmla="*/ 1219057 w 2456494"/>
                <a:gd name="connsiteY8" fmla="*/ 0 h 2537272"/>
                <a:gd name="connsiteX9" fmla="*/ 580613 w 2456494"/>
                <a:gd name="connsiteY9" fmla="*/ 1511499 h 2537272"/>
                <a:gd name="connsiteX0" fmla="*/ 0 w 2437361"/>
                <a:gd name="connsiteY0" fmla="*/ 2510090 h 2537272"/>
                <a:gd name="connsiteX1" fmla="*/ 556515 w 2437361"/>
                <a:gd name="connsiteY1" fmla="*/ 1514133 h 2537272"/>
                <a:gd name="connsiteX2" fmla="*/ 1618832 w 2437361"/>
                <a:gd name="connsiteY2" fmla="*/ 2537272 h 2537272"/>
                <a:gd name="connsiteX3" fmla="*/ 561480 w 2437361"/>
                <a:gd name="connsiteY3" fmla="*/ 1506736 h 2537272"/>
                <a:gd name="connsiteX4" fmla="*/ 2437361 w 2437361"/>
                <a:gd name="connsiteY4" fmla="*/ 1351297 h 2537272"/>
                <a:gd name="connsiteX5" fmla="*/ 556717 w 2437361"/>
                <a:gd name="connsiteY5" fmla="*/ 1516261 h 2537272"/>
                <a:gd name="connsiteX6" fmla="*/ 1575808 w 2437361"/>
                <a:gd name="connsiteY6" fmla="*/ 809419 h 2537272"/>
                <a:gd name="connsiteX7" fmla="*/ 561480 w 2437361"/>
                <a:gd name="connsiteY7" fmla="*/ 1516261 h 2537272"/>
                <a:gd name="connsiteX8" fmla="*/ 1199924 w 2437361"/>
                <a:gd name="connsiteY8" fmla="*/ 0 h 2537272"/>
                <a:gd name="connsiteX9" fmla="*/ 561480 w 2437361"/>
                <a:gd name="connsiteY9" fmla="*/ 1511499 h 2537272"/>
                <a:gd name="connsiteX0" fmla="*/ 0 w 2437361"/>
                <a:gd name="connsiteY0" fmla="*/ 2510090 h 2723254"/>
                <a:gd name="connsiteX1" fmla="*/ 556515 w 2437361"/>
                <a:gd name="connsiteY1" fmla="*/ 1514133 h 2723254"/>
                <a:gd name="connsiteX2" fmla="*/ 1829292 w 2437361"/>
                <a:gd name="connsiteY2" fmla="*/ 2723254 h 2723254"/>
                <a:gd name="connsiteX3" fmla="*/ 561480 w 2437361"/>
                <a:gd name="connsiteY3" fmla="*/ 1506736 h 2723254"/>
                <a:gd name="connsiteX4" fmla="*/ 2437361 w 2437361"/>
                <a:gd name="connsiteY4" fmla="*/ 1351297 h 2723254"/>
                <a:gd name="connsiteX5" fmla="*/ 556717 w 2437361"/>
                <a:gd name="connsiteY5" fmla="*/ 1516261 h 2723254"/>
                <a:gd name="connsiteX6" fmla="*/ 1575808 w 2437361"/>
                <a:gd name="connsiteY6" fmla="*/ 809419 h 2723254"/>
                <a:gd name="connsiteX7" fmla="*/ 561480 w 2437361"/>
                <a:gd name="connsiteY7" fmla="*/ 1516261 h 2723254"/>
                <a:gd name="connsiteX8" fmla="*/ 1199924 w 2437361"/>
                <a:gd name="connsiteY8" fmla="*/ 0 h 2723254"/>
                <a:gd name="connsiteX9" fmla="*/ 561480 w 2437361"/>
                <a:gd name="connsiteY9" fmla="*/ 1511499 h 2723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37361" h="2723254">
                  <a:moveTo>
                    <a:pt x="0" y="2510090"/>
                  </a:moveTo>
                  <a:lnTo>
                    <a:pt x="556515" y="1514133"/>
                  </a:lnTo>
                  <a:lnTo>
                    <a:pt x="1829292" y="2723254"/>
                  </a:lnTo>
                  <a:lnTo>
                    <a:pt x="561480" y="1506736"/>
                  </a:lnTo>
                  <a:lnTo>
                    <a:pt x="2437361" y="1351297"/>
                  </a:lnTo>
                  <a:lnTo>
                    <a:pt x="556717" y="1516261"/>
                  </a:lnTo>
                  <a:lnTo>
                    <a:pt x="1575808" y="809419"/>
                  </a:lnTo>
                  <a:lnTo>
                    <a:pt x="561480" y="1516261"/>
                  </a:lnTo>
                  <a:lnTo>
                    <a:pt x="1199924" y="0"/>
                  </a:lnTo>
                  <a:lnTo>
                    <a:pt x="561480" y="1511499"/>
                  </a:lnTo>
                </a:path>
              </a:pathLst>
            </a:custGeom>
            <a:noFill/>
            <a:ln w="63500" cap="rnd" cmpd="sng" algn="ctr">
              <a:solidFill>
                <a:srgbClr val="FFC000">
                  <a:alpha val="70000"/>
                </a:srgb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400" b="1" i="0" u="none" strike="noStrike" cap="none" normalizeH="0" baseline="0">
                <a:ln>
                  <a:noFill/>
                </a:ln>
                <a:solidFill>
                  <a:schemeClr val="tx1"/>
                </a:solidFill>
                <a:effectLst/>
                <a:latin typeface="Times New Roman" pitchFamily="18" charset="0"/>
              </a:endParaRPr>
            </a:p>
          </p:txBody>
        </p:sp>
        <p:sp>
          <p:nvSpPr>
            <p:cNvPr id="6" name="EC-12"/>
            <p:cNvSpPr/>
            <p:nvPr/>
          </p:nvSpPr>
          <p:spPr bwMode="auto">
            <a:xfrm>
              <a:off x="7407159" y="3768290"/>
              <a:ext cx="129721" cy="129721"/>
            </a:xfrm>
            <a:prstGeom prst="ellipse">
              <a:avLst/>
            </a:prstGeom>
            <a:solidFill>
              <a:schemeClr val="accent2"/>
            </a:solidFill>
            <a:ln w="38100" cap="flat" cmpd="sng" algn="ctr">
              <a:solidFill>
                <a:srgbClr val="00B0F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400" b="1" i="0" u="none" strike="noStrike" cap="none" normalizeH="0" baseline="0">
                <a:ln>
                  <a:noFill/>
                </a:ln>
                <a:solidFill>
                  <a:schemeClr val="tx1"/>
                </a:solidFill>
                <a:effectLst/>
                <a:latin typeface="Times New Roman" pitchFamily="18" charset="0"/>
              </a:endParaRPr>
            </a:p>
          </p:txBody>
        </p:sp>
        <p:sp>
          <p:nvSpPr>
            <p:cNvPr id="9" name="EC-12"/>
            <p:cNvSpPr/>
            <p:nvPr/>
          </p:nvSpPr>
          <p:spPr bwMode="auto">
            <a:xfrm>
              <a:off x="4835961" y="4939474"/>
              <a:ext cx="129721" cy="129721"/>
            </a:xfrm>
            <a:prstGeom prst="ellipse">
              <a:avLst/>
            </a:prstGeom>
            <a:solidFill>
              <a:schemeClr val="accent2"/>
            </a:solidFill>
            <a:ln w="38100" cap="flat" cmpd="sng" algn="ctr">
              <a:solidFill>
                <a:srgbClr val="00B0F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400" b="1" i="0" u="none" strike="noStrike" cap="none" normalizeH="0" baseline="0">
                <a:ln>
                  <a:noFill/>
                </a:ln>
                <a:solidFill>
                  <a:schemeClr val="tx1"/>
                </a:solidFill>
                <a:effectLst/>
                <a:latin typeface="Times New Roman" pitchFamily="18" charset="0"/>
              </a:endParaRPr>
            </a:p>
          </p:txBody>
        </p:sp>
        <p:sp>
          <p:nvSpPr>
            <p:cNvPr id="10" name="EC-12"/>
            <p:cNvSpPr/>
            <p:nvPr/>
          </p:nvSpPr>
          <p:spPr bwMode="auto">
            <a:xfrm>
              <a:off x="6799866" y="5158699"/>
              <a:ext cx="129721" cy="129721"/>
            </a:xfrm>
            <a:prstGeom prst="ellipse">
              <a:avLst/>
            </a:prstGeom>
            <a:solidFill>
              <a:schemeClr val="accent2"/>
            </a:solidFill>
            <a:ln w="38100" cap="flat" cmpd="sng" algn="ctr">
              <a:solidFill>
                <a:srgbClr val="00B0F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400" b="1" i="0" u="none" strike="noStrike" cap="none" normalizeH="0" baseline="0">
                <a:ln>
                  <a:noFill/>
                </a:ln>
                <a:solidFill>
                  <a:schemeClr val="tx1"/>
                </a:solidFill>
                <a:effectLst/>
                <a:latin typeface="Times New Roman" pitchFamily="18" charset="0"/>
              </a:endParaRPr>
            </a:p>
          </p:txBody>
        </p:sp>
        <p:sp>
          <p:nvSpPr>
            <p:cNvPr id="11" name="EC-12"/>
            <p:cNvSpPr/>
            <p:nvPr/>
          </p:nvSpPr>
          <p:spPr bwMode="auto">
            <a:xfrm>
              <a:off x="6504031" y="3202622"/>
              <a:ext cx="129721" cy="129721"/>
            </a:xfrm>
            <a:prstGeom prst="ellipse">
              <a:avLst/>
            </a:prstGeom>
            <a:solidFill>
              <a:schemeClr val="accent2"/>
            </a:solidFill>
            <a:ln w="38100" cap="flat" cmpd="sng" algn="ctr">
              <a:solidFill>
                <a:srgbClr val="00B0F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400" b="1" i="0" u="none" strike="noStrike" cap="none" normalizeH="0" baseline="0">
                <a:ln>
                  <a:noFill/>
                </a:ln>
                <a:solidFill>
                  <a:schemeClr val="tx1"/>
                </a:solidFill>
                <a:effectLst/>
                <a:latin typeface="Times New Roman" pitchFamily="18" charset="0"/>
              </a:endParaRPr>
            </a:p>
          </p:txBody>
        </p:sp>
        <p:sp>
          <p:nvSpPr>
            <p:cNvPr id="18" name="EC-12"/>
            <p:cNvSpPr/>
            <p:nvPr/>
          </p:nvSpPr>
          <p:spPr bwMode="auto">
            <a:xfrm>
              <a:off x="6112723" y="2354105"/>
              <a:ext cx="129721" cy="129721"/>
            </a:xfrm>
            <a:prstGeom prst="ellipse">
              <a:avLst/>
            </a:prstGeom>
            <a:solidFill>
              <a:schemeClr val="accent2"/>
            </a:solidFill>
            <a:ln w="38100" cap="flat" cmpd="sng" algn="ctr">
              <a:solidFill>
                <a:srgbClr val="00B0F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400" b="1" i="0" u="none" strike="noStrike" cap="none" normalizeH="0" baseline="0">
                <a:ln>
                  <a:noFill/>
                </a:ln>
                <a:solidFill>
                  <a:schemeClr val="tx1"/>
                </a:solidFill>
                <a:effectLst/>
                <a:latin typeface="Times New Roman" pitchFamily="18" charset="0"/>
              </a:endParaRPr>
            </a:p>
          </p:txBody>
        </p:sp>
        <p:sp>
          <p:nvSpPr>
            <p:cNvPr id="8" name="EC-12"/>
            <p:cNvSpPr/>
            <p:nvPr/>
          </p:nvSpPr>
          <p:spPr bwMode="auto">
            <a:xfrm>
              <a:off x="5454272" y="3935118"/>
              <a:ext cx="129721" cy="129721"/>
            </a:xfrm>
            <a:prstGeom prst="ellipse">
              <a:avLst/>
            </a:prstGeom>
            <a:solidFill>
              <a:schemeClr val="accent2"/>
            </a:solidFill>
            <a:ln w="38100" cap="flat" cmpd="sng" algn="ctr">
              <a:solidFill>
                <a:srgbClr val="00B0F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400" b="1" i="0" u="none" strike="noStrike" cap="none" normalizeH="0" baseline="0">
                <a:ln>
                  <a:noFill/>
                </a:ln>
                <a:solidFill>
                  <a:schemeClr val="tx1"/>
                </a:solidFill>
                <a:effectLst/>
                <a:latin typeface="Times New Roman" pitchFamily="18" charset="0"/>
              </a:endParaRPr>
            </a:p>
          </p:txBody>
        </p:sp>
      </p:grpSp>
      <p:grpSp>
        <p:nvGrpSpPr>
          <p:cNvPr id="21" name="Group 20"/>
          <p:cNvGrpSpPr/>
          <p:nvPr/>
        </p:nvGrpSpPr>
        <p:grpSpPr>
          <a:xfrm>
            <a:off x="4576633" y="3188682"/>
            <a:ext cx="1041355" cy="844693"/>
            <a:chOff x="4576633" y="3238786"/>
            <a:chExt cx="1041355" cy="844693"/>
          </a:xfrm>
        </p:grpSpPr>
        <p:sp>
          <p:nvSpPr>
            <p:cNvPr id="13" name="ER-EC-11 label"/>
            <p:cNvSpPr>
              <a:spLocks noChangeArrowheads="1"/>
            </p:cNvSpPr>
            <p:nvPr/>
          </p:nvSpPr>
          <p:spPr bwMode="auto">
            <a:xfrm>
              <a:off x="4576633" y="3238786"/>
              <a:ext cx="1025923" cy="738664"/>
            </a:xfrm>
            <a:prstGeom prst="rect">
              <a:avLst/>
            </a:prstGeom>
            <a:noFill/>
            <a:ln w="12700">
              <a:noFill/>
              <a:miter lim="800000"/>
              <a:headEnd/>
              <a:tailEnd/>
            </a:ln>
          </p:spPr>
          <p:txBody>
            <a:bodyPr wrap="none" lIns="0" tIns="0" rIns="0" bIns="0">
              <a:spAutoFit/>
            </a:bodyPr>
            <a:lstStyle/>
            <a:p>
              <a:r>
                <a:rPr lang="en-US" sz="1600" dirty="0">
                  <a:ln w="9525">
                    <a:solidFill>
                      <a:schemeClr val="bg1"/>
                    </a:solidFill>
                  </a:ln>
                  <a:latin typeface="Arial Black" pitchFamily="34" charset="0"/>
                </a:rPr>
                <a:t>ER-EC-13</a:t>
              </a:r>
            </a:p>
            <a:p>
              <a:r>
                <a:rPr lang="en-US" sz="1600" dirty="0">
                  <a:ln w="9525">
                    <a:solidFill>
                      <a:schemeClr val="bg1"/>
                    </a:solidFill>
                  </a:ln>
                  <a:latin typeface="Arial Black" pitchFamily="34" charset="0"/>
                </a:rPr>
                <a:t>Upper &amp;</a:t>
              </a:r>
            </a:p>
            <a:p>
              <a:r>
                <a:rPr lang="en-US" sz="1600" dirty="0">
                  <a:ln w="9525">
                    <a:solidFill>
                      <a:schemeClr val="bg1"/>
                    </a:solidFill>
                  </a:ln>
                  <a:latin typeface="Arial Black" pitchFamily="34" charset="0"/>
                </a:rPr>
                <a:t>Lower</a:t>
              </a:r>
            </a:p>
          </p:txBody>
        </p:sp>
        <p:sp>
          <p:nvSpPr>
            <p:cNvPr id="17" name="Oval 16"/>
            <p:cNvSpPr/>
            <p:nvPr/>
          </p:nvSpPr>
          <p:spPr bwMode="auto">
            <a:xfrm>
              <a:off x="5440813" y="3910326"/>
              <a:ext cx="177175" cy="173153"/>
            </a:xfrm>
            <a:prstGeom prst="ellipse">
              <a:avLst/>
            </a:prstGeom>
            <a:solidFill>
              <a:schemeClr val="accent1">
                <a:lumMod val="60000"/>
                <a:lumOff val="40000"/>
              </a:schemeClr>
            </a:solidFill>
            <a:ln w="28575" cap="rnd" cmpd="sng" algn="ctr">
              <a:solidFill>
                <a:schemeClr val="accent1">
                  <a:lumMod val="75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400" b="1" i="0" u="none" strike="noStrike" cap="none" normalizeH="0" baseline="0">
                <a:ln>
                  <a:noFill/>
                </a:ln>
                <a:solidFill>
                  <a:schemeClr val="tx1"/>
                </a:solidFill>
                <a:effectLst/>
                <a:latin typeface="Times New Roman" pitchFamily="18" charset="0"/>
              </a:endParaRPr>
            </a:p>
          </p:txBody>
        </p:sp>
      </p:grpSp>
      <p:grpSp>
        <p:nvGrpSpPr>
          <p:cNvPr id="26" name="circle"/>
          <p:cNvGrpSpPr/>
          <p:nvPr/>
        </p:nvGrpSpPr>
        <p:grpSpPr>
          <a:xfrm>
            <a:off x="3659980" y="2107880"/>
            <a:ext cx="3734134" cy="4336615"/>
            <a:chOff x="3659980" y="2157984"/>
            <a:chExt cx="3734134" cy="4336615"/>
          </a:xfrm>
        </p:grpSpPr>
        <p:sp>
          <p:nvSpPr>
            <p:cNvPr id="5" name="Oval 4"/>
            <p:cNvSpPr>
              <a:spLocks noChangeAspect="1"/>
            </p:cNvSpPr>
            <p:nvPr/>
          </p:nvSpPr>
          <p:spPr bwMode="auto">
            <a:xfrm>
              <a:off x="3685032" y="2157984"/>
              <a:ext cx="3694176" cy="3694176"/>
            </a:xfrm>
            <a:prstGeom prst="ellipse">
              <a:avLst/>
            </a:prstGeom>
            <a:noFill/>
            <a:ln w="57150" cap="flat" cmpd="sng" algn="ctr">
              <a:solidFill>
                <a:srgbClr val="FF0066"/>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400" b="1" i="0" u="none" strike="noStrike" cap="none" normalizeH="0" baseline="0">
                <a:ln>
                  <a:noFill/>
                </a:ln>
                <a:solidFill>
                  <a:schemeClr val="tx1"/>
                </a:solidFill>
                <a:effectLst/>
                <a:latin typeface="Times New Roman" panose="02020603050405020304" pitchFamily="18" charset="0"/>
              </a:endParaRPr>
            </a:p>
          </p:txBody>
        </p:sp>
        <p:cxnSp>
          <p:nvCxnSpPr>
            <p:cNvPr id="14" name="Straight Connector 13"/>
            <p:cNvCxnSpPr/>
            <p:nvPr/>
          </p:nvCxnSpPr>
          <p:spPr bwMode="auto">
            <a:xfrm flipH="1">
              <a:off x="3659980" y="4574359"/>
              <a:ext cx="0" cy="1920240"/>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4" name="Straight Connector 23"/>
            <p:cNvCxnSpPr/>
            <p:nvPr/>
          </p:nvCxnSpPr>
          <p:spPr bwMode="auto">
            <a:xfrm flipH="1">
              <a:off x="7394114" y="4574359"/>
              <a:ext cx="0" cy="1920240"/>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9" name="Group 18"/>
            <p:cNvGrpSpPr/>
            <p:nvPr/>
          </p:nvGrpSpPr>
          <p:grpSpPr>
            <a:xfrm>
              <a:off x="3735326" y="5903358"/>
              <a:ext cx="3611173" cy="492443"/>
              <a:chOff x="3735326" y="5903358"/>
              <a:chExt cx="3611173" cy="492443"/>
            </a:xfrm>
          </p:grpSpPr>
          <p:sp>
            <p:nvSpPr>
              <p:cNvPr id="23" name="ER-20-7 label"/>
              <p:cNvSpPr>
                <a:spLocks noChangeArrowheads="1"/>
              </p:cNvSpPr>
              <p:nvPr/>
            </p:nvSpPr>
            <p:spPr bwMode="auto">
              <a:xfrm>
                <a:off x="4628002" y="5903358"/>
                <a:ext cx="1825821" cy="492443"/>
              </a:xfrm>
              <a:prstGeom prst="rect">
                <a:avLst/>
              </a:prstGeom>
              <a:noFill/>
              <a:ln w="12700">
                <a:noFill/>
                <a:miter lim="800000"/>
                <a:headEnd/>
                <a:tailEnd/>
              </a:ln>
            </p:spPr>
            <p:txBody>
              <a:bodyPr wrap="none" lIns="0" tIns="0" rIns="0" bIns="0">
                <a:spAutoFit/>
              </a:bodyPr>
              <a:lstStyle/>
              <a:p>
                <a:pPr algn="r"/>
                <a:r>
                  <a:rPr lang="en-US" sz="3200" dirty="0">
                    <a:ln w="9525">
                      <a:solidFill>
                        <a:schemeClr val="bg1"/>
                      </a:solidFill>
                    </a:ln>
                    <a:latin typeface="Arial Black" pitchFamily="34" charset="0"/>
                  </a:rPr>
                  <a:t>6 MILES</a:t>
                </a:r>
              </a:p>
            </p:txBody>
          </p:sp>
          <p:cxnSp>
            <p:nvCxnSpPr>
              <p:cNvPr id="25" name="Straight Connector 24"/>
              <p:cNvCxnSpPr/>
              <p:nvPr/>
            </p:nvCxnSpPr>
            <p:spPr bwMode="auto">
              <a:xfrm>
                <a:off x="3735326" y="6149548"/>
                <a:ext cx="822960" cy="63"/>
              </a:xfrm>
              <a:prstGeom prst="line">
                <a:avLst/>
              </a:prstGeom>
              <a:noFill/>
              <a:ln w="38100" cap="flat" cmpd="sng" algn="ctr">
                <a:solidFill>
                  <a:schemeClr val="tx1"/>
                </a:solidFill>
                <a:prstDash val="solid"/>
                <a:round/>
                <a:headEnd type="arrow" w="lg" len="lg"/>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7" name="Straight Connector 26"/>
              <p:cNvCxnSpPr/>
              <p:nvPr/>
            </p:nvCxnSpPr>
            <p:spPr bwMode="auto">
              <a:xfrm flipH="1">
                <a:off x="6523539" y="6149548"/>
                <a:ext cx="822960" cy="63"/>
              </a:xfrm>
              <a:prstGeom prst="line">
                <a:avLst/>
              </a:prstGeom>
              <a:noFill/>
              <a:ln w="38100" cap="flat" cmpd="sng" algn="ctr">
                <a:solidFill>
                  <a:schemeClr val="tx1"/>
                </a:solidFill>
                <a:prstDash val="solid"/>
                <a:round/>
                <a:headEnd type="arrow" w="lg" len="lg"/>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sp>
        <p:nvSpPr>
          <p:cNvPr id="30" name="Right Arrow 29"/>
          <p:cNvSpPr/>
          <p:nvPr/>
        </p:nvSpPr>
        <p:spPr bwMode="auto">
          <a:xfrm rot="17607140">
            <a:off x="5118227" y="2850509"/>
            <a:ext cx="1508909" cy="483781"/>
          </a:xfrm>
          <a:prstGeom prst="rightArrow">
            <a:avLst>
              <a:gd name="adj1" fmla="val 50000"/>
              <a:gd name="adj2" fmla="val 92058"/>
            </a:avLst>
          </a:prstGeom>
          <a:solidFill>
            <a:schemeClr val="accent2">
              <a:lumMod val="75000"/>
            </a:schemeClr>
          </a:solidFill>
          <a:ln w="28575"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p:txBody>
      </p:sp>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77298" y="1257017"/>
            <a:ext cx="5454403" cy="54025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TextBox 27"/>
          <p:cNvSpPr txBox="1"/>
          <p:nvPr/>
        </p:nvSpPr>
        <p:spPr>
          <a:xfrm>
            <a:off x="1347537" y="6604084"/>
            <a:ext cx="2097402" cy="307777"/>
          </a:xfrm>
          <a:prstGeom prst="rect">
            <a:avLst/>
          </a:prstGeom>
          <a:noFill/>
        </p:spPr>
        <p:txBody>
          <a:bodyPr wrap="square" rtlCol="0">
            <a:spAutoFit/>
          </a:bodyPr>
          <a:lstStyle/>
          <a:p>
            <a:pPr algn="r"/>
            <a:r>
              <a:rPr lang="en-US" sz="1400" dirty="0">
                <a:latin typeface="Arial" panose="020B0604020202020204" pitchFamily="34" charset="0"/>
                <a:cs typeface="Arial" panose="020B0604020202020204" pitchFamily="34" charset="0"/>
              </a:rPr>
              <a:t>(</a:t>
            </a:r>
            <a:r>
              <a:rPr lang="en-US" sz="1400" dirty="0">
                <a:latin typeface="Arial" panose="020B0604020202020204" pitchFamily="34" charset="0"/>
                <a:cs typeface="Arial" panose="020B0604020202020204" pitchFamily="34" charset="0"/>
                <a:hlinkClick r:id="rId4"/>
              </a:rPr>
              <a:t>Garcia, et al, 2017</a:t>
            </a:r>
            <a:r>
              <a:rPr lang="en-US" sz="14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329174922"/>
      </p:ext>
    </p:extLst>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wipe(down)">
                                      <p:cBhvr>
                                        <p:cTn id="17" dur="500"/>
                                        <p:tgtEl>
                                          <p:spTgt spid="2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26"/>
                                        </p:tgtEl>
                                      </p:cBhvr>
                                    </p:animEffect>
                                    <p:set>
                                      <p:cBhvr>
                                        <p:cTn id="22" dur="1" fill="hold">
                                          <p:stCondLst>
                                            <p:cond delay="499"/>
                                          </p:stCondLst>
                                        </p:cTn>
                                        <p:tgtEl>
                                          <p:spTgt spid="26"/>
                                        </p:tgtEl>
                                        <p:attrNameLst>
                                          <p:attrName>style.visibility</p:attrName>
                                        </p:attrNameLst>
                                      </p:cBhvr>
                                      <p:to>
                                        <p:strVal val="hidden"/>
                                      </p:to>
                                    </p:set>
                                  </p:childTnLst>
                                </p:cTn>
                              </p:par>
                              <p:par>
                                <p:cTn id="23" presetID="22" presetClass="entr" presetSubtype="4" fill="hold" grpId="0" nodeType="with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wipe(down)">
                                      <p:cBhvr>
                                        <p:cTn id="25" dur="1000"/>
                                        <p:tgtEl>
                                          <p:spTgt spid="30"/>
                                        </p:tgtEl>
                                      </p:cBhvr>
                                    </p:animEffect>
                                  </p:childTnLst>
                                </p:cTn>
                              </p:par>
                            </p:childTnLst>
                          </p:cTn>
                        </p:par>
                        <p:par>
                          <p:cTn id="26" fill="hold">
                            <p:stCondLst>
                              <p:cond delay="1000"/>
                            </p:stCondLst>
                            <p:childTnLst>
                              <p:par>
                                <p:cTn id="27" presetID="10" presetClass="exit" presetSubtype="0" fill="hold" grpId="1" nodeType="afterEffect">
                                  <p:stCondLst>
                                    <p:cond delay="1500"/>
                                  </p:stCondLst>
                                  <p:childTnLst>
                                    <p:animEffect transition="out" filter="fade">
                                      <p:cBhvr>
                                        <p:cTn id="28" dur="500"/>
                                        <p:tgtEl>
                                          <p:spTgt spid="30"/>
                                        </p:tgtEl>
                                      </p:cBhvr>
                                    </p:animEffect>
                                    <p:set>
                                      <p:cBhvr>
                                        <p:cTn id="29" dur="1" fill="hold">
                                          <p:stCondLst>
                                            <p:cond delay="499"/>
                                          </p:stCondLst>
                                        </p:cTn>
                                        <p:tgtEl>
                                          <p:spTgt spid="30"/>
                                        </p:tgtEl>
                                        <p:attrNameLst>
                                          <p:attrName>style.visibility</p:attrName>
                                        </p:attrNameLst>
                                      </p:cBhvr>
                                      <p:to>
                                        <p:strVal val="hidden"/>
                                      </p:to>
                                    </p:set>
                                  </p:childTnLst>
                                </p:cTn>
                              </p:par>
                              <p:par>
                                <p:cTn id="30" presetID="10" presetClass="entr" presetSubtype="0" fill="hold" nodeType="withEffect">
                                  <p:stCondLst>
                                    <p:cond delay="1500"/>
                                  </p:stCondLst>
                                  <p:childTnLst>
                                    <p:set>
                                      <p:cBhvr>
                                        <p:cTn id="31" dur="1" fill="hold">
                                          <p:stCondLst>
                                            <p:cond delay="0"/>
                                          </p:stCondLst>
                                        </p:cTn>
                                        <p:tgtEl>
                                          <p:spTgt spid="1027"/>
                                        </p:tgtEl>
                                        <p:attrNameLst>
                                          <p:attrName>style.visibility</p:attrName>
                                        </p:attrNameLst>
                                      </p:cBhvr>
                                      <p:to>
                                        <p:strVal val="visible"/>
                                      </p:to>
                                    </p:set>
                                    <p:animEffect transition="in" filter="fade">
                                      <p:cBhvr>
                                        <p:cTn id="32" dur="500"/>
                                        <p:tgtEl>
                                          <p:spTgt spid="1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0" grpId="1"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858000"/>
          </a:xfrm>
        </p:spPr>
        <p:txBody>
          <a:bodyPr/>
          <a:lstStyle/>
          <a:p>
            <a:r>
              <a:rPr lang="en-US" sz="9600" dirty="0"/>
              <a:t>REPORTING</a:t>
            </a:r>
          </a:p>
        </p:txBody>
      </p:sp>
    </p:spTree>
    <p:extLst>
      <p:ext uri="{BB962C8B-B14F-4D97-AF65-F5344CB8AC3E}">
        <p14:creationId xmlns:p14="http://schemas.microsoft.com/office/powerpoint/2010/main" val="4082672652"/>
      </p:ext>
    </p:extLst>
  </p:cSld>
  <p:clrMapOvr>
    <a:masterClrMapping/>
  </p:clrMapOvr>
  <p:transition advTm="15000">
    <p:wipe dir="d"/>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Reporting</a:t>
            </a:r>
          </a:p>
        </p:txBody>
      </p:sp>
      <p:sp>
        <p:nvSpPr>
          <p:cNvPr id="3" name="Content Placeholder 2"/>
          <p:cNvSpPr>
            <a:spLocks noGrp="1"/>
          </p:cNvSpPr>
          <p:nvPr>
            <p:ph idx="1"/>
          </p:nvPr>
        </p:nvSpPr>
        <p:spPr>
          <a:xfrm>
            <a:off x="378941" y="1466335"/>
            <a:ext cx="8328454" cy="5082745"/>
          </a:xfrm>
        </p:spPr>
        <p:txBody>
          <a:bodyPr/>
          <a:lstStyle/>
          <a:p>
            <a:pPr>
              <a:spcBef>
                <a:spcPts val="1800"/>
              </a:spcBef>
            </a:pPr>
            <a:r>
              <a:rPr lang="en-US" dirty="0"/>
              <a:t>Aquifer-test results are interpretive</a:t>
            </a:r>
          </a:p>
          <a:p>
            <a:pPr>
              <a:spcBef>
                <a:spcPts val="1800"/>
              </a:spcBef>
            </a:pPr>
            <a:r>
              <a:rPr lang="en-US" dirty="0"/>
              <a:t>Good average typically, not overly precise</a:t>
            </a:r>
          </a:p>
          <a:p>
            <a:pPr lvl="1">
              <a:spcBef>
                <a:spcPts val="1800"/>
              </a:spcBef>
            </a:pPr>
            <a:r>
              <a:rPr lang="en-US" dirty="0"/>
              <a:t>1 significant figure is truthful </a:t>
            </a:r>
          </a:p>
          <a:p>
            <a:pPr>
              <a:spcBef>
                <a:spcPts val="1800"/>
              </a:spcBef>
            </a:pPr>
            <a:r>
              <a:rPr lang="en-US" dirty="0"/>
              <a:t>Cover basics &amp; convince reader,</a:t>
            </a:r>
            <a:br>
              <a:rPr lang="en-US" dirty="0"/>
            </a:br>
            <a:r>
              <a:rPr lang="en-US" dirty="0"/>
              <a:t>“OK, these estimates are plausible”  </a:t>
            </a:r>
          </a:p>
          <a:p>
            <a:pPr>
              <a:spcBef>
                <a:spcPts val="1800"/>
              </a:spcBef>
            </a:pPr>
            <a:r>
              <a:rPr lang="en-US" dirty="0"/>
              <a:t> Necessary parts listed &amp; explained</a:t>
            </a:r>
          </a:p>
          <a:p>
            <a:pPr lvl="1"/>
            <a:r>
              <a:rPr lang="en-US" dirty="0"/>
              <a:t>USGS OGW Technical Memorandum 2009.01</a:t>
            </a:r>
          </a:p>
          <a:p>
            <a:pPr marL="457200" lvl="1" indent="0">
              <a:buNone/>
            </a:pPr>
            <a:r>
              <a:rPr lang="en-US" sz="2000" dirty="0">
                <a:hlinkClick r:id="rId2"/>
              </a:rPr>
              <a:t>https://water.usgs.gov/admin/memo/GW/gw09.01.html</a:t>
            </a:r>
            <a:endParaRPr lang="en-US" sz="4400" dirty="0"/>
          </a:p>
        </p:txBody>
      </p:sp>
    </p:spTree>
    <p:extLst>
      <p:ext uri="{BB962C8B-B14F-4D97-AF65-F5344CB8AC3E}">
        <p14:creationId xmlns:p14="http://schemas.microsoft.com/office/powerpoint/2010/main" val="3651790009"/>
      </p:ext>
    </p:extLst>
  </p:cSld>
  <p:clrMapOvr>
    <a:masterClrMapping/>
  </p:clrMapOvr>
  <p:transition advTm="15000">
    <p:wipe dir="d"/>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CFFAB3-9708-474C-A040-531654A3AF30}"/>
              </a:ext>
            </a:extLst>
          </p:cNvPr>
          <p:cNvSpPr>
            <a:spLocks noGrp="1"/>
          </p:cNvSpPr>
          <p:nvPr>
            <p:ph type="title"/>
          </p:nvPr>
        </p:nvSpPr>
        <p:spPr/>
        <p:txBody>
          <a:bodyPr/>
          <a:lstStyle/>
          <a:p>
            <a:r>
              <a:rPr lang="en-US" dirty="0"/>
              <a:t>USGS Aquifer Tests Nevada</a:t>
            </a:r>
          </a:p>
        </p:txBody>
      </p:sp>
      <p:sp>
        <p:nvSpPr>
          <p:cNvPr id="3" name="Content Placeholder 2">
            <a:extLst>
              <a:ext uri="{FF2B5EF4-FFF2-40B4-BE49-F238E27FC236}">
                <a16:creationId xmlns:a16="http://schemas.microsoft.com/office/drawing/2014/main" id="{EBB03D6C-2CB9-479E-AE13-F810D02E5052}"/>
              </a:ext>
            </a:extLst>
          </p:cNvPr>
          <p:cNvSpPr>
            <a:spLocks noGrp="1"/>
          </p:cNvSpPr>
          <p:nvPr>
            <p:ph idx="1"/>
          </p:nvPr>
        </p:nvSpPr>
        <p:spPr>
          <a:xfrm>
            <a:off x="38500" y="1357163"/>
            <a:ext cx="4533500" cy="4995512"/>
          </a:xfrm>
        </p:spPr>
        <p:txBody>
          <a:bodyPr/>
          <a:lstStyle/>
          <a:p>
            <a:r>
              <a:rPr lang="en-US" dirty="0"/>
              <a:t>Aquifer test examples</a:t>
            </a:r>
          </a:p>
          <a:p>
            <a:pPr lvl="1"/>
            <a:r>
              <a:rPr lang="en-US" dirty="0"/>
              <a:t>Representative hydraulic properties</a:t>
            </a:r>
          </a:p>
          <a:p>
            <a:pPr lvl="1"/>
            <a:r>
              <a:rPr lang="en-US" dirty="0"/>
              <a:t>Many examples of reporting</a:t>
            </a:r>
          </a:p>
          <a:p>
            <a:pPr lvl="2"/>
            <a:r>
              <a:rPr lang="en-US" dirty="0"/>
              <a:t>Slug tests</a:t>
            </a:r>
          </a:p>
          <a:p>
            <a:pPr lvl="2"/>
            <a:r>
              <a:rPr lang="en-US" dirty="0"/>
              <a:t>Single-well tests</a:t>
            </a:r>
          </a:p>
          <a:p>
            <a:pPr lvl="2"/>
            <a:r>
              <a:rPr lang="en-US" dirty="0"/>
              <a:t>Multiple-well tests</a:t>
            </a:r>
          </a:p>
          <a:p>
            <a:r>
              <a:rPr lang="en-US" dirty="0"/>
              <a:t>Search for title or link,</a:t>
            </a:r>
            <a:br>
              <a:rPr lang="en-US" dirty="0"/>
            </a:br>
            <a:r>
              <a:rPr lang="en-US" sz="1400" dirty="0">
                <a:hlinkClick r:id="rId2"/>
              </a:rPr>
              <a:t>https://nevada.usgs.gov/aquifertests/index.html</a:t>
            </a:r>
            <a:endParaRPr lang="en-US" dirty="0"/>
          </a:p>
          <a:p>
            <a:endParaRPr lang="en-US" dirty="0"/>
          </a:p>
        </p:txBody>
      </p:sp>
      <p:pic>
        <p:nvPicPr>
          <p:cNvPr id="4" name="Picture 3">
            <a:hlinkClick r:id="rId2"/>
            <a:extLst>
              <a:ext uri="{FF2B5EF4-FFF2-40B4-BE49-F238E27FC236}">
                <a16:creationId xmlns:a16="http://schemas.microsoft.com/office/drawing/2014/main" id="{B26659A0-D712-4F87-BCE3-B8DD985EF8EC}"/>
              </a:ext>
            </a:extLst>
          </p:cNvPr>
          <p:cNvPicPr>
            <a:picLocks noChangeAspect="1"/>
          </p:cNvPicPr>
          <p:nvPr/>
        </p:nvPicPr>
        <p:blipFill>
          <a:blip r:embed="rId3"/>
          <a:stretch>
            <a:fillRect/>
          </a:stretch>
        </p:blipFill>
        <p:spPr>
          <a:xfrm>
            <a:off x="4641965" y="1212782"/>
            <a:ext cx="4463535" cy="5577840"/>
          </a:xfrm>
          <a:prstGeom prst="rect">
            <a:avLst/>
          </a:prstGeom>
        </p:spPr>
      </p:pic>
      <p:pic>
        <p:nvPicPr>
          <p:cNvPr id="6" name="Picture 5">
            <a:extLst>
              <a:ext uri="{FF2B5EF4-FFF2-40B4-BE49-F238E27FC236}">
                <a16:creationId xmlns:a16="http://schemas.microsoft.com/office/drawing/2014/main" id="{BAB420D4-5E6A-44F4-9829-86E695FE474F}"/>
              </a:ext>
            </a:extLst>
          </p:cNvPr>
          <p:cNvPicPr>
            <a:picLocks/>
          </p:cNvPicPr>
          <p:nvPr/>
        </p:nvPicPr>
        <p:blipFill>
          <a:blip r:embed="rId4">
            <a:extLst>
              <a:ext uri="{28A0092B-C50C-407E-A947-70E740481C1C}">
                <a14:useLocalDpi xmlns:a14="http://schemas.microsoft.com/office/drawing/2010/main"/>
              </a:ext>
            </a:extLst>
          </a:blip>
          <a:stretch>
            <a:fillRect/>
          </a:stretch>
        </p:blipFill>
        <p:spPr>
          <a:xfrm>
            <a:off x="4641965" y="1212782"/>
            <a:ext cx="4462272" cy="5577840"/>
          </a:xfrm>
          <a:prstGeom prst="rect">
            <a:avLst/>
          </a:prstGeom>
        </p:spPr>
      </p:pic>
      <p:pic>
        <p:nvPicPr>
          <p:cNvPr id="8" name="Picture 7">
            <a:extLst>
              <a:ext uri="{FF2B5EF4-FFF2-40B4-BE49-F238E27FC236}">
                <a16:creationId xmlns:a16="http://schemas.microsoft.com/office/drawing/2014/main" id="{12209F75-FDAC-41F1-9C89-F9061DA64ECC}"/>
              </a:ext>
            </a:extLst>
          </p:cNvPr>
          <p:cNvPicPr>
            <a:picLocks/>
          </p:cNvPicPr>
          <p:nvPr/>
        </p:nvPicPr>
        <p:blipFill>
          <a:blip r:embed="rId5">
            <a:extLst>
              <a:ext uri="{28A0092B-C50C-407E-A947-70E740481C1C}">
                <a14:useLocalDpi xmlns:a14="http://schemas.microsoft.com/office/drawing/2010/main"/>
              </a:ext>
            </a:extLst>
          </a:blip>
          <a:stretch>
            <a:fillRect/>
          </a:stretch>
        </p:blipFill>
        <p:spPr>
          <a:xfrm>
            <a:off x="4641965" y="1212782"/>
            <a:ext cx="4462272" cy="5577840"/>
          </a:xfrm>
          <a:prstGeom prst="rect">
            <a:avLst/>
          </a:prstGeom>
        </p:spPr>
      </p:pic>
      <p:pic>
        <p:nvPicPr>
          <p:cNvPr id="10" name="Picture 9">
            <a:extLst>
              <a:ext uri="{FF2B5EF4-FFF2-40B4-BE49-F238E27FC236}">
                <a16:creationId xmlns:a16="http://schemas.microsoft.com/office/drawing/2014/main" id="{747EE144-4752-451D-8F5C-D3F826C95BAD}"/>
              </a:ext>
            </a:extLst>
          </p:cNvPr>
          <p:cNvPicPr>
            <a:picLocks/>
          </p:cNvPicPr>
          <p:nvPr/>
        </p:nvPicPr>
        <p:blipFill>
          <a:blip r:embed="rId6">
            <a:extLst>
              <a:ext uri="{28A0092B-C50C-407E-A947-70E740481C1C}">
                <a14:useLocalDpi xmlns:a14="http://schemas.microsoft.com/office/drawing/2010/main"/>
              </a:ext>
            </a:extLst>
          </a:blip>
          <a:stretch>
            <a:fillRect/>
          </a:stretch>
        </p:blipFill>
        <p:spPr>
          <a:xfrm>
            <a:off x="4641965" y="1212782"/>
            <a:ext cx="4462272" cy="5577840"/>
          </a:xfrm>
          <a:prstGeom prst="rect">
            <a:avLst/>
          </a:prstGeom>
        </p:spPr>
      </p:pic>
      <p:pic>
        <p:nvPicPr>
          <p:cNvPr id="12" name="Picture 11">
            <a:extLst>
              <a:ext uri="{FF2B5EF4-FFF2-40B4-BE49-F238E27FC236}">
                <a16:creationId xmlns:a16="http://schemas.microsoft.com/office/drawing/2014/main" id="{8B5B2E32-218C-40CC-A411-1563BEDC367E}"/>
              </a:ext>
            </a:extLst>
          </p:cNvPr>
          <p:cNvPicPr>
            <a:picLocks/>
          </p:cNvPicPr>
          <p:nvPr/>
        </p:nvPicPr>
        <p:blipFill>
          <a:blip r:embed="rId7">
            <a:extLst>
              <a:ext uri="{28A0092B-C50C-407E-A947-70E740481C1C}">
                <a14:useLocalDpi xmlns:a14="http://schemas.microsoft.com/office/drawing/2010/main"/>
              </a:ext>
            </a:extLst>
          </a:blip>
          <a:stretch>
            <a:fillRect/>
          </a:stretch>
        </p:blipFill>
        <p:spPr>
          <a:xfrm>
            <a:off x="4641965" y="1212782"/>
            <a:ext cx="4462272" cy="5577840"/>
          </a:xfrm>
          <a:prstGeom prst="rect">
            <a:avLst/>
          </a:prstGeom>
        </p:spPr>
      </p:pic>
      <p:pic>
        <p:nvPicPr>
          <p:cNvPr id="14" name="Picture 13">
            <a:extLst>
              <a:ext uri="{FF2B5EF4-FFF2-40B4-BE49-F238E27FC236}">
                <a16:creationId xmlns:a16="http://schemas.microsoft.com/office/drawing/2014/main" id="{9A4BF393-6FD9-452C-844E-5984E62BA7C9}"/>
              </a:ext>
            </a:extLst>
          </p:cNvPr>
          <p:cNvPicPr>
            <a:picLocks/>
          </p:cNvPicPr>
          <p:nvPr/>
        </p:nvPicPr>
        <p:blipFill rotWithShape="1">
          <a:blip r:embed="rId8" cstate="screen">
            <a:extLst>
              <a:ext uri="{28A0092B-C50C-407E-A947-70E740481C1C}">
                <a14:useLocalDpi xmlns:a14="http://schemas.microsoft.com/office/drawing/2010/main"/>
              </a:ext>
            </a:extLst>
          </a:blip>
          <a:srcRect r="6479"/>
          <a:stretch/>
        </p:blipFill>
        <p:spPr>
          <a:xfrm>
            <a:off x="4641966" y="1212782"/>
            <a:ext cx="4462272" cy="5577840"/>
          </a:xfrm>
          <a:prstGeom prst="rect">
            <a:avLst/>
          </a:prstGeom>
        </p:spPr>
      </p:pic>
      <p:pic>
        <p:nvPicPr>
          <p:cNvPr id="16" name="Picture 15">
            <a:extLst>
              <a:ext uri="{FF2B5EF4-FFF2-40B4-BE49-F238E27FC236}">
                <a16:creationId xmlns:a16="http://schemas.microsoft.com/office/drawing/2014/main" id="{2C359E83-378E-4CC6-AB74-0263A6B0A148}"/>
              </a:ext>
            </a:extLst>
          </p:cNvPr>
          <p:cNvPicPr>
            <a:picLocks/>
          </p:cNvPicPr>
          <p:nvPr/>
        </p:nvPicPr>
        <p:blipFill>
          <a:blip r:embed="rId9">
            <a:extLst>
              <a:ext uri="{28A0092B-C50C-407E-A947-70E740481C1C}">
                <a14:useLocalDpi xmlns:a14="http://schemas.microsoft.com/office/drawing/2010/main"/>
              </a:ext>
            </a:extLst>
          </a:blip>
          <a:stretch>
            <a:fillRect/>
          </a:stretch>
        </p:blipFill>
        <p:spPr>
          <a:xfrm>
            <a:off x="4641965" y="1212782"/>
            <a:ext cx="4462272" cy="5577840"/>
          </a:xfrm>
          <a:prstGeom prst="rect">
            <a:avLst/>
          </a:prstGeom>
        </p:spPr>
      </p:pic>
    </p:spTree>
    <p:extLst>
      <p:ext uri="{BB962C8B-B14F-4D97-AF65-F5344CB8AC3E}">
        <p14:creationId xmlns:p14="http://schemas.microsoft.com/office/powerpoint/2010/main" val="2866335878"/>
      </p:ext>
    </p:extLst>
  </p:cSld>
  <p:clrMapOvr>
    <a:masterClrMapping/>
  </p:clrMapOvr>
  <p:transition advTm="15000">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nodeType="afterEffect">
                                  <p:stCondLst>
                                    <p:cond delay="50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1500"/>
                            </p:stCondLst>
                            <p:childTnLst>
                              <p:par>
                                <p:cTn id="13" presetID="10" presetClass="entr" presetSubtype="0" fill="hold" nodeType="afterEffect">
                                  <p:stCondLst>
                                    <p:cond delay="50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par>
                          <p:cTn id="16" fill="hold">
                            <p:stCondLst>
                              <p:cond delay="2500"/>
                            </p:stCondLst>
                            <p:childTnLst>
                              <p:par>
                                <p:cTn id="17" presetID="10" presetClass="entr" presetSubtype="0" fill="hold" nodeType="afterEffect">
                                  <p:stCondLst>
                                    <p:cond delay="50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childTnLst>
                                </p:cTn>
                              </p:par>
                            </p:childTnLst>
                          </p:cTn>
                        </p:par>
                        <p:par>
                          <p:cTn id="25" fill="hold">
                            <p:stCondLst>
                              <p:cond delay="500"/>
                            </p:stCondLst>
                            <p:childTnLst>
                              <p:par>
                                <p:cTn id="26" presetID="10" presetClass="entr" presetSubtype="0" fill="hold" nodeType="afterEffect">
                                  <p:stCondLst>
                                    <p:cond delay="100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800" dirty="0">
                <a:hlinkClick r:id="rId2"/>
              </a:rPr>
              <a:t>USGS GW Memo 2009.01</a:t>
            </a:r>
            <a:endParaRPr lang="en-US" sz="4800" dirty="0"/>
          </a:p>
        </p:txBody>
      </p:sp>
      <p:sp>
        <p:nvSpPr>
          <p:cNvPr id="3" name="Content Placeholder 2"/>
          <p:cNvSpPr>
            <a:spLocks noGrp="1"/>
          </p:cNvSpPr>
          <p:nvPr>
            <p:ph idx="1"/>
          </p:nvPr>
        </p:nvSpPr>
        <p:spPr>
          <a:xfrm>
            <a:off x="190501" y="1320799"/>
            <a:ext cx="8782050" cy="5260975"/>
          </a:xfrm>
        </p:spPr>
        <p:txBody>
          <a:bodyPr/>
          <a:lstStyle/>
          <a:p>
            <a:r>
              <a:rPr lang="en-US" sz="2800" dirty="0"/>
              <a:t>Briefly describe test—Purpose, date, data collection procedures, and methods of analysis.</a:t>
            </a:r>
          </a:p>
          <a:p>
            <a:r>
              <a:rPr lang="en-US" sz="2800" dirty="0"/>
              <a:t>Sketch test site—Show wells &amp; hydraulic features, streams, springs, ditches, other pumping wells</a:t>
            </a:r>
          </a:p>
          <a:p>
            <a:r>
              <a:rPr lang="en-US" sz="2800" dirty="0"/>
              <a:t>Report well construction &amp; local geohydrology</a:t>
            </a:r>
          </a:p>
          <a:p>
            <a:r>
              <a:rPr lang="en-US" sz="2800" dirty="0"/>
              <a:t>Show complete time-discharge records</a:t>
            </a:r>
          </a:p>
          <a:p>
            <a:r>
              <a:rPr lang="en-US" sz="2800" dirty="0"/>
              <a:t>Show hydrographs—before, during, &amp; after pumping</a:t>
            </a:r>
          </a:p>
          <a:p>
            <a:r>
              <a:rPr lang="en-US" sz="2800" dirty="0"/>
              <a:t>Estimate drawdowns from water levels</a:t>
            </a:r>
          </a:p>
          <a:p>
            <a:r>
              <a:rPr lang="en-US" sz="2800" dirty="0"/>
              <a:t>Show plots of observed or adjusted drawdown data used to determine hydraulic characteristics</a:t>
            </a:r>
          </a:p>
        </p:txBody>
      </p:sp>
    </p:spTree>
    <p:extLst>
      <p:ext uri="{BB962C8B-B14F-4D97-AF65-F5344CB8AC3E}">
        <p14:creationId xmlns:p14="http://schemas.microsoft.com/office/powerpoint/2010/main" val="2077731964"/>
      </p:ext>
    </p:extLst>
  </p:cSld>
  <p:clrMapOvr>
    <a:masterClrMapping/>
  </p:clrMapOvr>
  <p:transition advTm="15000">
    <p:wipe dir="d"/>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References</a:t>
            </a:r>
          </a:p>
        </p:txBody>
      </p:sp>
      <p:sp useBgFill="1">
        <p:nvSpPr>
          <p:cNvPr id="3" name="Content Placeholder 2"/>
          <p:cNvSpPr>
            <a:spLocks noGrp="1"/>
          </p:cNvSpPr>
          <p:nvPr>
            <p:ph idx="1"/>
          </p:nvPr>
        </p:nvSpPr>
        <p:spPr>
          <a:xfrm>
            <a:off x="-9625" y="1210962"/>
            <a:ext cx="9143999" cy="5647038"/>
          </a:xfrm>
        </p:spPr>
        <p:txBody>
          <a:bodyPr/>
          <a:lstStyle/>
          <a:p>
            <a:r>
              <a:rPr lang="en-US" sz="1200" dirty="0"/>
              <a:t>Ferris, J.G.; Knowles, D.B.; Brown, R.H.; Stallman, R.H., 1962, Theory of aquifer tests, USGS Water Supply Paper: 1536-E, </a:t>
            </a:r>
            <a:r>
              <a:rPr lang="en-US" sz="1000" dirty="0">
                <a:hlinkClick r:id="rId2"/>
              </a:rPr>
              <a:t>http://pubs.er.usgs.gov/publication/wsp1536E</a:t>
            </a:r>
            <a:endParaRPr lang="en-US" sz="1000" dirty="0"/>
          </a:p>
          <a:p>
            <a:r>
              <a:rPr lang="en-US" sz="1200" dirty="0"/>
              <a:t>Stallman, Robert W., 1971, Aquifer-test design, observation, and data analysis, USGS Techniques of Water-Resource Investigation: 03-B1, </a:t>
            </a:r>
            <a:r>
              <a:rPr lang="en-US" sz="1000" dirty="0">
                <a:hlinkClick r:id="rId3"/>
              </a:rPr>
              <a:t>http://pubs.usgs.gov/twri/twri3-b1/</a:t>
            </a:r>
            <a:endParaRPr lang="en-US" sz="1600" dirty="0"/>
          </a:p>
          <a:p>
            <a:r>
              <a:rPr lang="en-US" sz="1200" dirty="0"/>
              <a:t>Heath, Ralph C., 1983, Basic ground-water hydrology, USGS Water Supply Paper: 2220, </a:t>
            </a:r>
            <a:r>
              <a:rPr lang="en-US" sz="800" dirty="0">
                <a:hlinkClick r:id="rId4"/>
              </a:rPr>
              <a:t>http://pubs.er.usgs.gov/publication/wsp2220</a:t>
            </a:r>
            <a:r>
              <a:rPr lang="en-US" sz="1200" dirty="0"/>
              <a:t> </a:t>
            </a:r>
          </a:p>
          <a:p>
            <a:r>
              <a:rPr lang="en-US" sz="1200" dirty="0"/>
              <a:t>USGS, 1994, Guidance for the preparation, approval, and archiving of aquifer-test results, OGW Technical Memorandum 94.02, </a:t>
            </a:r>
            <a:r>
              <a:rPr lang="en-US" sz="1000" dirty="0">
                <a:hlinkClick r:id="rId5"/>
              </a:rPr>
              <a:t>http://water.usgs.gov/admin/memo/GW/gw94.02.html</a:t>
            </a:r>
            <a:r>
              <a:rPr lang="en-US" sz="1600" dirty="0"/>
              <a:t>  </a:t>
            </a:r>
          </a:p>
          <a:p>
            <a:r>
              <a:rPr lang="en-US" sz="1200" dirty="0"/>
              <a:t>Merritt, Michael, L., 2004, Estimating Hydraulic Properties of the Floridan Aquifer System by Analysis of Earth-Tide, Ocean-Tide, and Barometric Effects, Collier and Hendry Counties, Florida: USGS WRI Report 03-4267, </a:t>
            </a:r>
            <a:r>
              <a:rPr lang="en-US" sz="800" dirty="0">
                <a:hlinkClick r:id="rId6"/>
              </a:rPr>
              <a:t>http://pubs.usgs.gov/wri/wri034267/</a:t>
            </a:r>
            <a:r>
              <a:rPr lang="en-US" sz="1200" dirty="0"/>
              <a:t>  </a:t>
            </a:r>
          </a:p>
          <a:p>
            <a:r>
              <a:rPr lang="en-US" sz="1200" dirty="0"/>
              <a:t>Halford, K. J., Weight, W. D. and Schreiber, R. P., 2006, Interpretation of Transmissivity Estimates from Single-Well Pumping Aquifer Tests. Groundwater, 44:467–471, </a:t>
            </a:r>
            <a:br>
              <a:rPr lang="en-US" sz="1200" dirty="0"/>
            </a:br>
            <a:r>
              <a:rPr lang="en-US" sz="800" dirty="0">
                <a:hlinkClick r:id="rId7"/>
              </a:rPr>
              <a:t>http://onlinelibrary.wiley.com/doi/10.1111/j.1745-6584.2005.00151.x/abstract;jsessionid=1EBB9DAF6218A74AC389F630050FEB37.f03t01</a:t>
            </a:r>
            <a:endParaRPr lang="en-US" sz="1200" dirty="0"/>
          </a:p>
          <a:p>
            <a:r>
              <a:rPr lang="en-US" sz="1200" dirty="0"/>
              <a:t>USGS, 2009, Update on Guidance for the Preparation, Approval, and Archiving of Aquifer-Test Results, OGW Technical Memorandum 2009.01, </a:t>
            </a:r>
            <a:r>
              <a:rPr lang="en-US" sz="1000" dirty="0">
                <a:hlinkClick r:id="rId8"/>
              </a:rPr>
              <a:t>https://water.usgs.gov/admin/memo/GW/gw09.01.html</a:t>
            </a:r>
            <a:r>
              <a:rPr lang="en-US" sz="1600" dirty="0"/>
              <a:t> </a:t>
            </a:r>
            <a:endParaRPr lang="en-US" sz="1200" dirty="0"/>
          </a:p>
          <a:p>
            <a:r>
              <a:rPr lang="en-US" sz="1200" dirty="0"/>
              <a:t>Halford, K., Garcia, C.A., Fenelon, J., and </a:t>
            </a:r>
            <a:r>
              <a:rPr lang="en-US" sz="1200" dirty="0" err="1"/>
              <a:t>Mirus</a:t>
            </a:r>
            <a:r>
              <a:rPr lang="en-US" sz="1200" dirty="0"/>
              <a:t>, B., 2012, Advanced methods for modeling water-levels and estimating drawdowns with SeriesSEE, an Excel add-In, U.S. Geological Survey Techniques and Methods 4–F4, </a:t>
            </a:r>
            <a:r>
              <a:rPr lang="en-US" sz="800" dirty="0">
                <a:hlinkClick r:id="rId9"/>
              </a:rPr>
              <a:t>http://pubs.usgs.gov//tm/tm4-F4/</a:t>
            </a:r>
            <a:r>
              <a:rPr lang="en-US" sz="1200" dirty="0"/>
              <a:t> </a:t>
            </a:r>
          </a:p>
          <a:p>
            <a:r>
              <a:rPr lang="en-US" sz="1200" dirty="0"/>
              <a:t>Garcia, C.A., Jackson, T.R., Halford, K.J., Sweetkind, D.S., Damar, N.A., Fenelon, J.M., and Reiner, S.R., 2017, Hydraulic characterization of volcanic rocks in Pahute Mesa using an Integrated Analysis of 16 multiple-well aquifer tests, Nevada National Security Site, 2009–14: U.S. Geological Survey Scientific Investigations Report 2016-5151, 62 p., </a:t>
            </a:r>
            <a:r>
              <a:rPr lang="en-US" sz="1200" dirty="0">
                <a:hlinkClick r:id="rId10"/>
              </a:rPr>
              <a:t>https://doi.org/10.3133/sir20165151</a:t>
            </a:r>
            <a:r>
              <a:rPr lang="en-US" sz="1200" dirty="0"/>
              <a:t> </a:t>
            </a:r>
          </a:p>
          <a:p>
            <a:r>
              <a:rPr lang="en-US" sz="1200" dirty="0"/>
              <a:t>Frus, R.J., and Halford, K.J., 2018, Documentation of single-well aquifer tests and integrated borehole analyses, Pahute Mesa and Vicinity, Nevada: U.S. Geological Survey Scientific Investigations Report 2018–5096, 22 p., </a:t>
            </a:r>
            <a:r>
              <a:rPr lang="en-US" sz="1000" dirty="0">
                <a:hlinkClick r:id="rId11"/>
              </a:rPr>
              <a:t>https://doi.org/10.3133/sir20185096</a:t>
            </a:r>
            <a:endParaRPr lang="en-US" sz="1200" dirty="0"/>
          </a:p>
          <a:p>
            <a:r>
              <a:rPr lang="en-US" sz="1200" dirty="0"/>
              <a:t>Halford, K.J., and Jackson, T.R., 2020, Groundwater characterization and effects of pumping in the Death Valley regional groundwater flow system, Nevada and California, with special reference to Devils Hole: U.S. Geological Survey Professional Paper 1863, 178 p., </a:t>
            </a:r>
            <a:r>
              <a:rPr lang="en-US" sz="1200" dirty="0">
                <a:hlinkClick r:id="rId12"/>
              </a:rPr>
              <a:t>https://doi.org/10.3133/pp1863</a:t>
            </a:r>
            <a:endParaRPr lang="en-US" sz="1200" dirty="0"/>
          </a:p>
          <a:p>
            <a:r>
              <a:rPr lang="en-US" sz="1200" dirty="0"/>
              <a:t>Gardner, P.M., Marston, T.M., </a:t>
            </a:r>
            <a:r>
              <a:rPr lang="en-US" sz="1200" dirty="0" err="1"/>
              <a:t>Buto</a:t>
            </a:r>
            <a:r>
              <a:rPr lang="en-US" sz="1200" dirty="0"/>
              <a:t>, S.G., and Brooks, L.E., 2020, Hydrogeologic and geochemical characterization of groundwater resources in Pine and Wah </a:t>
            </a:r>
            <a:r>
              <a:rPr lang="en-US" sz="1200" dirty="0" err="1"/>
              <a:t>Wah</a:t>
            </a:r>
            <a:r>
              <a:rPr lang="en-US" sz="1200" dirty="0"/>
              <a:t> Valleys, Iron, Beaver, and Millard Counties, Utah: U.S. Geological Survey Scientific Investigations Report 2019–5139, 49 p., </a:t>
            </a:r>
            <a:r>
              <a:rPr lang="en-US" sz="1200" dirty="0">
                <a:hlinkClick r:id="rId13"/>
              </a:rPr>
              <a:t>https://doi.org/10.3133/sir20195139</a:t>
            </a:r>
            <a:endParaRPr lang="en-US" sz="1200" dirty="0"/>
          </a:p>
          <a:p>
            <a:pPr marL="0" indent="0">
              <a:buNone/>
            </a:pPr>
            <a:endParaRPr lang="en-US" sz="1200" dirty="0"/>
          </a:p>
        </p:txBody>
      </p:sp>
    </p:spTree>
    <p:extLst>
      <p:ext uri="{BB962C8B-B14F-4D97-AF65-F5344CB8AC3E}">
        <p14:creationId xmlns:p14="http://schemas.microsoft.com/office/powerpoint/2010/main" val="1355049748"/>
      </p:ext>
    </p:extLst>
  </p:cSld>
  <p:clrMapOvr>
    <a:masterClrMapping/>
  </p:clrMapOvr>
  <p:transition advTm="15000">
    <p:wipe dir="d"/>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219" y="2627871"/>
            <a:ext cx="9144000" cy="1123950"/>
          </a:xfrm>
        </p:spPr>
        <p:txBody>
          <a:bodyPr/>
          <a:lstStyle/>
          <a:p>
            <a:r>
              <a:rPr lang="en-US" sz="11500" dirty="0"/>
              <a:t>Slug Tests</a:t>
            </a:r>
            <a:endParaRPr lang="en-US" sz="16600" dirty="0"/>
          </a:p>
        </p:txBody>
      </p:sp>
    </p:spTree>
    <p:extLst>
      <p:ext uri="{BB962C8B-B14F-4D97-AF65-F5344CB8AC3E}">
        <p14:creationId xmlns:p14="http://schemas.microsoft.com/office/powerpoint/2010/main" val="3412605938"/>
      </p:ext>
    </p:extLst>
  </p:cSld>
  <p:clrMapOvr>
    <a:masterClrMapping/>
  </p:clrMapOvr>
  <p:transition advTm="15000">
    <p:wipe dir="d"/>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pPr eaLnBrk="1" hangingPunct="1"/>
            <a:r>
              <a:rPr lang="en-US" altLang="en-US" sz="7200" dirty="0"/>
              <a:t>Uses</a:t>
            </a:r>
          </a:p>
        </p:txBody>
      </p:sp>
      <p:sp>
        <p:nvSpPr>
          <p:cNvPr id="6147" name="Rectangle 3"/>
          <p:cNvSpPr>
            <a:spLocks noGrp="1" noChangeArrowheads="1"/>
          </p:cNvSpPr>
          <p:nvPr>
            <p:ph type="body" idx="1"/>
          </p:nvPr>
        </p:nvSpPr>
        <p:spPr>
          <a:xfrm>
            <a:off x="533400" y="1371600"/>
            <a:ext cx="7772400" cy="5121275"/>
          </a:xfrm>
        </p:spPr>
        <p:txBody>
          <a:bodyPr/>
          <a:lstStyle/>
          <a:p>
            <a:pPr eaLnBrk="1" hangingPunct="1"/>
            <a:r>
              <a:rPr lang="en-US" altLang="en-US" sz="4000" dirty="0"/>
              <a:t>Local estimate of transmissivity across well screen, K = T/</a:t>
            </a:r>
            <a:r>
              <a:rPr lang="en-US" altLang="en-US" sz="4000" dirty="0" err="1"/>
              <a:t>b</a:t>
            </a:r>
            <a:r>
              <a:rPr lang="en-US" altLang="en-US" sz="4000" baseline="-25000" dirty="0" err="1"/>
              <a:t>screen</a:t>
            </a:r>
            <a:endParaRPr lang="en-US" altLang="en-US" sz="4000" baseline="-25000" dirty="0"/>
          </a:p>
          <a:p>
            <a:pPr eaLnBrk="1" hangingPunct="1"/>
            <a:r>
              <a:rPr lang="en-US" altLang="en-US" sz="4000" dirty="0"/>
              <a:t>Preliminary test for designing a larger multi-well aquifer test</a:t>
            </a:r>
          </a:p>
          <a:p>
            <a:pPr eaLnBrk="1" hangingPunct="1"/>
            <a:r>
              <a:rPr lang="en-US" altLang="en-US" sz="4000" dirty="0"/>
              <a:t>Check hydraulic connection between well &amp; aquifer </a:t>
            </a:r>
          </a:p>
          <a:p>
            <a:pPr lvl="1"/>
            <a:r>
              <a:rPr lang="en-US" altLang="en-US" sz="3600" dirty="0"/>
              <a:t>Test well development</a:t>
            </a:r>
          </a:p>
        </p:txBody>
      </p:sp>
      <p:sp>
        <p:nvSpPr>
          <p:cNvPr id="3" name="Text Box 4">
            <a:extLst>
              <a:ext uri="{FF2B5EF4-FFF2-40B4-BE49-F238E27FC236}">
                <a16:creationId xmlns:a16="http://schemas.microsoft.com/office/drawing/2014/main" id="{13FBF5B1-601B-4A30-8CED-FEFBC038594E}"/>
              </a:ext>
            </a:extLst>
          </p:cNvPr>
          <p:cNvSpPr txBox="1">
            <a:spLocks noChangeArrowheads="1"/>
          </p:cNvSpPr>
          <p:nvPr/>
        </p:nvSpPr>
        <p:spPr bwMode="auto">
          <a:xfrm>
            <a:off x="5578763" y="6324600"/>
            <a:ext cx="269817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400" dirty="0">
                <a:cs typeface="Arial" panose="020B0604020202020204" pitchFamily="34" charset="0"/>
              </a:rPr>
              <a:t>(</a:t>
            </a:r>
            <a:r>
              <a:rPr lang="en-US" altLang="en-US" sz="1400" dirty="0">
                <a:cs typeface="Arial" panose="020B0604020202020204" pitchFamily="34" charset="0"/>
                <a:hlinkClick r:id="rId3"/>
              </a:rPr>
              <a:t>Halford and Kuniansky 2002</a:t>
            </a:r>
            <a:r>
              <a:rPr lang="en-US" altLang="en-US" sz="1400" dirty="0">
                <a:cs typeface="Arial" panose="020B0604020202020204" pitchFamily="34" charset="0"/>
              </a:rPr>
              <a:t>)</a:t>
            </a:r>
          </a:p>
        </p:txBody>
      </p:sp>
    </p:spTree>
    <p:extLst>
      <p:ext uri="{BB962C8B-B14F-4D97-AF65-F5344CB8AC3E}">
        <p14:creationId xmlns:p14="http://schemas.microsoft.com/office/powerpoint/2010/main" val="2388448291"/>
      </p:ext>
    </p:extLst>
  </p:cSld>
  <p:clrMapOvr>
    <a:masterClrMapping/>
  </p:clrMapOvr>
  <p:transition advTm="15000">
    <p:wipe dir="d"/>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pPr eaLnBrk="1" hangingPunct="1"/>
            <a:r>
              <a:rPr lang="en-US" altLang="en-US" sz="6600"/>
              <a:t>Common Place</a:t>
            </a:r>
          </a:p>
        </p:txBody>
      </p:sp>
      <p:sp>
        <p:nvSpPr>
          <p:cNvPr id="8195" name="Rectangle 3"/>
          <p:cNvSpPr>
            <a:spLocks noGrp="1" noChangeArrowheads="1"/>
          </p:cNvSpPr>
          <p:nvPr>
            <p:ph type="body" idx="1"/>
          </p:nvPr>
        </p:nvSpPr>
        <p:spPr>
          <a:xfrm>
            <a:off x="431800" y="1419225"/>
            <a:ext cx="8407400" cy="4905375"/>
          </a:xfrm>
        </p:spPr>
        <p:txBody>
          <a:bodyPr/>
          <a:lstStyle/>
          <a:p>
            <a:pPr eaLnBrk="1" hangingPunct="1">
              <a:lnSpc>
                <a:spcPct val="110000"/>
              </a:lnSpc>
            </a:pPr>
            <a:r>
              <a:rPr lang="en-US" altLang="en-US" sz="4000" dirty="0"/>
              <a:t>Low cost and simple</a:t>
            </a:r>
          </a:p>
          <a:p>
            <a:pPr eaLnBrk="1" hangingPunct="1">
              <a:lnSpc>
                <a:spcPct val="110000"/>
              </a:lnSpc>
            </a:pPr>
            <a:r>
              <a:rPr lang="en-US" altLang="en-US" sz="4000" dirty="0"/>
              <a:t>Relatively rapid, Site visit &lt;2 hours </a:t>
            </a:r>
          </a:p>
          <a:p>
            <a:pPr eaLnBrk="1" hangingPunct="1">
              <a:lnSpc>
                <a:spcPct val="110000"/>
              </a:lnSpc>
            </a:pPr>
            <a:r>
              <a:rPr lang="en-US" altLang="en-US" sz="4000" dirty="0"/>
              <a:t>Very useful in tight formations</a:t>
            </a:r>
          </a:p>
          <a:p>
            <a:pPr eaLnBrk="1" hangingPunct="1">
              <a:lnSpc>
                <a:spcPct val="110000"/>
              </a:lnSpc>
            </a:pPr>
            <a:r>
              <a:rPr lang="en-US" altLang="en-US" sz="4000" dirty="0"/>
              <a:t>No water disposal</a:t>
            </a:r>
          </a:p>
          <a:p>
            <a:pPr eaLnBrk="1" hangingPunct="1">
              <a:lnSpc>
                <a:spcPct val="110000"/>
              </a:lnSpc>
            </a:pPr>
            <a:r>
              <a:rPr lang="en-US" altLang="en-US" sz="4000" dirty="0"/>
              <a:t>Multiple slug tests – heterogeneity</a:t>
            </a:r>
          </a:p>
          <a:p>
            <a:pPr eaLnBrk="1" hangingPunct="1">
              <a:lnSpc>
                <a:spcPct val="110000"/>
              </a:lnSpc>
            </a:pPr>
            <a:r>
              <a:rPr lang="en-US" altLang="en-US" sz="4000" dirty="0"/>
              <a:t>Simple to analyze</a:t>
            </a:r>
          </a:p>
        </p:txBody>
      </p:sp>
      <p:sp>
        <p:nvSpPr>
          <p:cNvPr id="8196" name="Text Box 4"/>
          <p:cNvSpPr txBox="1">
            <a:spLocks noChangeArrowheads="1"/>
          </p:cNvSpPr>
          <p:nvPr/>
        </p:nvSpPr>
        <p:spPr bwMode="auto">
          <a:xfrm>
            <a:off x="5578763" y="6324600"/>
            <a:ext cx="269817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400" dirty="0">
                <a:cs typeface="Arial" panose="020B0604020202020204" pitchFamily="34" charset="0"/>
              </a:rPr>
              <a:t>(</a:t>
            </a:r>
            <a:r>
              <a:rPr lang="en-US" altLang="en-US" sz="1400" dirty="0">
                <a:cs typeface="Arial" panose="020B0604020202020204" pitchFamily="34" charset="0"/>
                <a:hlinkClick r:id="rId3"/>
              </a:rPr>
              <a:t>Halford and Kuniansky 2002</a:t>
            </a:r>
            <a:r>
              <a:rPr lang="en-US" altLang="en-US" sz="1400" dirty="0">
                <a:cs typeface="Arial" panose="020B0604020202020204" pitchFamily="34" charset="0"/>
              </a:rPr>
              <a:t>)</a:t>
            </a:r>
          </a:p>
        </p:txBody>
      </p:sp>
    </p:spTree>
    <p:extLst>
      <p:ext uri="{BB962C8B-B14F-4D97-AF65-F5344CB8AC3E}">
        <p14:creationId xmlns:p14="http://schemas.microsoft.com/office/powerpoint/2010/main" val="3093512052"/>
      </p:ext>
    </p:extLst>
  </p:cSld>
  <p:clrMapOvr>
    <a:masterClrMapping/>
  </p:clrMapOvr>
  <p:transition advTm="15000">
    <p:wipe dir="d"/>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pPr eaLnBrk="1" hangingPunct="1"/>
            <a:r>
              <a:rPr lang="en-US" altLang="en-US" sz="6000"/>
              <a:t>Terminology</a:t>
            </a:r>
          </a:p>
        </p:txBody>
      </p:sp>
      <p:sp>
        <p:nvSpPr>
          <p:cNvPr id="10243" name="Rectangle 3"/>
          <p:cNvSpPr>
            <a:spLocks noGrp="1" noChangeArrowheads="1"/>
          </p:cNvSpPr>
          <p:nvPr>
            <p:ph type="body" idx="1"/>
          </p:nvPr>
        </p:nvSpPr>
        <p:spPr>
          <a:xfrm>
            <a:off x="487363" y="1273175"/>
            <a:ext cx="5227637" cy="5403850"/>
          </a:xfrm>
        </p:spPr>
        <p:txBody>
          <a:bodyPr/>
          <a:lstStyle/>
          <a:p>
            <a:pPr eaLnBrk="1" hangingPunct="1"/>
            <a:r>
              <a:rPr lang="en-US" altLang="en-US" sz="3600">
                <a:solidFill>
                  <a:schemeClr val="tx2"/>
                </a:solidFill>
              </a:rPr>
              <a:t>Sudden rise in head</a:t>
            </a:r>
            <a:r>
              <a:rPr lang="en-US" altLang="en-US" sz="3600"/>
              <a:t> </a:t>
            </a:r>
          </a:p>
          <a:p>
            <a:pPr lvl="1" eaLnBrk="1" hangingPunct="1"/>
            <a:r>
              <a:rPr lang="en-US" altLang="en-US" sz="3200"/>
              <a:t>Falling-head test, </a:t>
            </a:r>
          </a:p>
          <a:p>
            <a:pPr lvl="1" eaLnBrk="1" hangingPunct="1"/>
            <a:r>
              <a:rPr lang="en-US" altLang="en-US" sz="3200"/>
              <a:t>Slug-in test</a:t>
            </a:r>
          </a:p>
          <a:p>
            <a:pPr eaLnBrk="1" hangingPunct="1"/>
            <a:r>
              <a:rPr lang="en-US" altLang="en-US" sz="3600">
                <a:solidFill>
                  <a:schemeClr val="tx2"/>
                </a:solidFill>
              </a:rPr>
              <a:t>Sudden drop in head</a:t>
            </a:r>
            <a:r>
              <a:rPr lang="en-US" altLang="en-US" sz="3600"/>
              <a:t> </a:t>
            </a:r>
          </a:p>
          <a:p>
            <a:pPr lvl="1" eaLnBrk="1" hangingPunct="1"/>
            <a:r>
              <a:rPr lang="en-US" altLang="en-US" sz="3200"/>
              <a:t>Rising-head test, </a:t>
            </a:r>
          </a:p>
          <a:p>
            <a:pPr lvl="1" eaLnBrk="1" hangingPunct="1"/>
            <a:r>
              <a:rPr lang="en-US" altLang="en-US" sz="3200"/>
              <a:t>Bail-down test, </a:t>
            </a:r>
          </a:p>
          <a:p>
            <a:pPr lvl="1" eaLnBrk="1" hangingPunct="1"/>
            <a:r>
              <a:rPr lang="en-US" altLang="en-US" sz="3200"/>
              <a:t>Bailer test, </a:t>
            </a:r>
          </a:p>
          <a:p>
            <a:pPr lvl="1" eaLnBrk="1" hangingPunct="1"/>
            <a:r>
              <a:rPr lang="en-US" altLang="en-US" sz="3200"/>
              <a:t>Slug-out test, </a:t>
            </a:r>
          </a:p>
          <a:p>
            <a:pPr lvl="1" eaLnBrk="1" hangingPunct="1"/>
            <a:r>
              <a:rPr lang="en-US" altLang="en-US" sz="3200"/>
              <a:t>Withdrawal test</a:t>
            </a:r>
          </a:p>
        </p:txBody>
      </p:sp>
      <p:grpSp>
        <p:nvGrpSpPr>
          <p:cNvPr id="10244" name="Group 68"/>
          <p:cNvGrpSpPr>
            <a:grpSpLocks/>
          </p:cNvGrpSpPr>
          <p:nvPr/>
        </p:nvGrpSpPr>
        <p:grpSpPr bwMode="auto">
          <a:xfrm>
            <a:off x="6043613" y="4054475"/>
            <a:ext cx="2760662" cy="2251075"/>
            <a:chOff x="3892" y="3046"/>
            <a:chExt cx="1331" cy="821"/>
          </a:xfrm>
        </p:grpSpPr>
        <p:grpSp>
          <p:nvGrpSpPr>
            <p:cNvPr id="10263" name="Group 49"/>
            <p:cNvGrpSpPr>
              <a:grpSpLocks/>
            </p:cNvGrpSpPr>
            <p:nvPr/>
          </p:nvGrpSpPr>
          <p:grpSpPr bwMode="auto">
            <a:xfrm>
              <a:off x="3892" y="3046"/>
              <a:ext cx="1331" cy="821"/>
              <a:chOff x="1162" y="1125"/>
              <a:chExt cx="998" cy="1094"/>
            </a:xfrm>
          </p:grpSpPr>
          <p:grpSp>
            <p:nvGrpSpPr>
              <p:cNvPr id="10265" name="Group 50"/>
              <p:cNvGrpSpPr>
                <a:grpSpLocks/>
              </p:cNvGrpSpPr>
              <p:nvPr/>
            </p:nvGrpSpPr>
            <p:grpSpPr bwMode="auto">
              <a:xfrm>
                <a:off x="1175" y="1503"/>
                <a:ext cx="985" cy="491"/>
                <a:chOff x="1349" y="2660"/>
                <a:chExt cx="1724" cy="472"/>
              </a:xfrm>
            </p:grpSpPr>
            <p:sp>
              <p:nvSpPr>
                <p:cNvPr id="10278" name="Arc 51"/>
                <p:cNvSpPr>
                  <a:spLocks/>
                </p:cNvSpPr>
                <p:nvPr/>
              </p:nvSpPr>
              <p:spPr bwMode="auto">
                <a:xfrm>
                  <a:off x="1349" y="2660"/>
                  <a:ext cx="812" cy="472"/>
                </a:xfrm>
                <a:custGeom>
                  <a:avLst/>
                  <a:gdLst>
                    <a:gd name="T0" fmla="*/ 0 w 23463"/>
                    <a:gd name="T1" fmla="*/ 0 h 21600"/>
                    <a:gd name="T2" fmla="*/ 28 w 23463"/>
                    <a:gd name="T3" fmla="*/ 10 h 21600"/>
                    <a:gd name="T4" fmla="*/ 2 w 23463"/>
                    <a:gd name="T5" fmla="*/ 10 h 21600"/>
                    <a:gd name="T6" fmla="*/ 0 60000 65536"/>
                    <a:gd name="T7" fmla="*/ 0 60000 65536"/>
                    <a:gd name="T8" fmla="*/ 0 60000 65536"/>
                    <a:gd name="T9" fmla="*/ 0 w 23463"/>
                    <a:gd name="T10" fmla="*/ 0 h 21600"/>
                    <a:gd name="T11" fmla="*/ 23463 w 23463"/>
                    <a:gd name="T12" fmla="*/ 21600 h 21600"/>
                  </a:gdLst>
                  <a:ahLst/>
                  <a:cxnLst>
                    <a:cxn ang="T6">
                      <a:pos x="T0" y="T1"/>
                    </a:cxn>
                    <a:cxn ang="T7">
                      <a:pos x="T2" y="T3"/>
                    </a:cxn>
                    <a:cxn ang="T8">
                      <a:pos x="T4" y="T5"/>
                    </a:cxn>
                  </a:cxnLst>
                  <a:rect l="T9" t="T10" r="T11" b="T12"/>
                  <a:pathLst>
                    <a:path w="23463" h="21600" fill="none" extrusionOk="0">
                      <a:moveTo>
                        <a:pt x="-1" y="80"/>
                      </a:moveTo>
                      <a:cubicBezTo>
                        <a:pt x="619" y="26"/>
                        <a:pt x="1241" y="-1"/>
                        <a:pt x="1863" y="0"/>
                      </a:cubicBezTo>
                      <a:cubicBezTo>
                        <a:pt x="13792" y="0"/>
                        <a:pt x="23463" y="9670"/>
                        <a:pt x="23463" y="21600"/>
                      </a:cubicBezTo>
                    </a:path>
                    <a:path w="23463" h="21600" stroke="0" extrusionOk="0">
                      <a:moveTo>
                        <a:pt x="-1" y="80"/>
                      </a:moveTo>
                      <a:cubicBezTo>
                        <a:pt x="619" y="26"/>
                        <a:pt x="1241" y="-1"/>
                        <a:pt x="1863" y="0"/>
                      </a:cubicBezTo>
                      <a:cubicBezTo>
                        <a:pt x="13792" y="0"/>
                        <a:pt x="23463" y="9670"/>
                        <a:pt x="23463" y="21600"/>
                      </a:cubicBezTo>
                      <a:lnTo>
                        <a:pt x="1863" y="21600"/>
                      </a:lnTo>
                      <a:lnTo>
                        <a:pt x="-1" y="80"/>
                      </a:lnTo>
                      <a:close/>
                    </a:path>
                  </a:pathLst>
                </a:custGeom>
                <a:noFill/>
                <a:ln w="57150">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0279" name="Arc 52"/>
                <p:cNvSpPr>
                  <a:spLocks/>
                </p:cNvSpPr>
                <p:nvPr/>
              </p:nvSpPr>
              <p:spPr bwMode="auto">
                <a:xfrm flipH="1">
                  <a:off x="2261" y="2660"/>
                  <a:ext cx="812" cy="472"/>
                </a:xfrm>
                <a:custGeom>
                  <a:avLst/>
                  <a:gdLst>
                    <a:gd name="T0" fmla="*/ 0 w 23463"/>
                    <a:gd name="T1" fmla="*/ 0 h 21600"/>
                    <a:gd name="T2" fmla="*/ 28 w 23463"/>
                    <a:gd name="T3" fmla="*/ 10 h 21600"/>
                    <a:gd name="T4" fmla="*/ 2 w 23463"/>
                    <a:gd name="T5" fmla="*/ 10 h 21600"/>
                    <a:gd name="T6" fmla="*/ 0 60000 65536"/>
                    <a:gd name="T7" fmla="*/ 0 60000 65536"/>
                    <a:gd name="T8" fmla="*/ 0 60000 65536"/>
                    <a:gd name="T9" fmla="*/ 0 w 23463"/>
                    <a:gd name="T10" fmla="*/ 0 h 21600"/>
                    <a:gd name="T11" fmla="*/ 23463 w 23463"/>
                    <a:gd name="T12" fmla="*/ 21600 h 21600"/>
                  </a:gdLst>
                  <a:ahLst/>
                  <a:cxnLst>
                    <a:cxn ang="T6">
                      <a:pos x="T0" y="T1"/>
                    </a:cxn>
                    <a:cxn ang="T7">
                      <a:pos x="T2" y="T3"/>
                    </a:cxn>
                    <a:cxn ang="T8">
                      <a:pos x="T4" y="T5"/>
                    </a:cxn>
                  </a:cxnLst>
                  <a:rect l="T9" t="T10" r="T11" b="T12"/>
                  <a:pathLst>
                    <a:path w="23463" h="21600" fill="none" extrusionOk="0">
                      <a:moveTo>
                        <a:pt x="-1" y="80"/>
                      </a:moveTo>
                      <a:cubicBezTo>
                        <a:pt x="619" y="26"/>
                        <a:pt x="1241" y="-1"/>
                        <a:pt x="1863" y="0"/>
                      </a:cubicBezTo>
                      <a:cubicBezTo>
                        <a:pt x="13792" y="0"/>
                        <a:pt x="23463" y="9670"/>
                        <a:pt x="23463" y="21600"/>
                      </a:cubicBezTo>
                    </a:path>
                    <a:path w="23463" h="21600" stroke="0" extrusionOk="0">
                      <a:moveTo>
                        <a:pt x="-1" y="80"/>
                      </a:moveTo>
                      <a:cubicBezTo>
                        <a:pt x="619" y="26"/>
                        <a:pt x="1241" y="-1"/>
                        <a:pt x="1863" y="0"/>
                      </a:cubicBezTo>
                      <a:cubicBezTo>
                        <a:pt x="13792" y="0"/>
                        <a:pt x="23463" y="9670"/>
                        <a:pt x="23463" y="21600"/>
                      </a:cubicBezTo>
                      <a:lnTo>
                        <a:pt x="1863" y="21600"/>
                      </a:lnTo>
                      <a:lnTo>
                        <a:pt x="-1" y="80"/>
                      </a:lnTo>
                      <a:close/>
                    </a:path>
                  </a:pathLst>
                </a:custGeom>
                <a:noFill/>
                <a:ln w="57150">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
            <p:nvSpPr>
              <p:cNvPr id="10266" name="AutoShape 53"/>
              <p:cNvSpPr>
                <a:spLocks noChangeArrowheads="1"/>
              </p:cNvSpPr>
              <p:nvPr/>
            </p:nvSpPr>
            <p:spPr bwMode="auto">
              <a:xfrm flipV="1">
                <a:off x="1162" y="1360"/>
                <a:ext cx="174" cy="153"/>
              </a:xfrm>
              <a:prstGeom prst="triangle">
                <a:avLst>
                  <a:gd name="adj" fmla="val 50000"/>
                </a:avLst>
              </a:prstGeom>
              <a:solidFill>
                <a:srgbClr val="0000FF"/>
              </a:solidFill>
              <a:ln w="25400">
                <a:solidFill>
                  <a:srgbClr val="0000FF"/>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6000">
                  <a:latin typeface="Times New Roman" panose="02020603050405020304" pitchFamily="18" charset="0"/>
                </a:endParaRPr>
              </a:p>
            </p:txBody>
          </p:sp>
          <p:grpSp>
            <p:nvGrpSpPr>
              <p:cNvPr id="10267" name="Group 54"/>
              <p:cNvGrpSpPr>
                <a:grpSpLocks/>
              </p:cNvGrpSpPr>
              <p:nvPr/>
            </p:nvGrpSpPr>
            <p:grpSpPr bwMode="auto">
              <a:xfrm>
                <a:off x="1617" y="1125"/>
                <a:ext cx="101" cy="1094"/>
                <a:chOff x="964" y="1256"/>
                <a:chExt cx="115" cy="1240"/>
              </a:xfrm>
            </p:grpSpPr>
            <p:sp>
              <p:nvSpPr>
                <p:cNvPr id="10268" name="Rectangle 55"/>
                <p:cNvSpPr>
                  <a:spLocks noChangeArrowheads="1"/>
                </p:cNvSpPr>
                <p:nvPr/>
              </p:nvSpPr>
              <p:spPr bwMode="auto">
                <a:xfrm>
                  <a:off x="964" y="1256"/>
                  <a:ext cx="115" cy="728"/>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6000">
                    <a:latin typeface="Times New Roman" panose="02020603050405020304" pitchFamily="18" charset="0"/>
                  </a:endParaRPr>
                </a:p>
              </p:txBody>
            </p:sp>
            <p:grpSp>
              <p:nvGrpSpPr>
                <p:cNvPr id="10269" name="Group 56"/>
                <p:cNvGrpSpPr>
                  <a:grpSpLocks/>
                </p:cNvGrpSpPr>
                <p:nvPr/>
              </p:nvGrpSpPr>
              <p:grpSpPr bwMode="auto">
                <a:xfrm>
                  <a:off x="964" y="1992"/>
                  <a:ext cx="115" cy="504"/>
                  <a:chOff x="768" y="2256"/>
                  <a:chExt cx="576" cy="672"/>
                </a:xfrm>
              </p:grpSpPr>
              <p:sp>
                <p:nvSpPr>
                  <p:cNvPr id="10270" name="Line 57"/>
                  <p:cNvSpPr>
                    <a:spLocks noChangeShapeType="1"/>
                  </p:cNvSpPr>
                  <p:nvPr/>
                </p:nvSpPr>
                <p:spPr bwMode="auto">
                  <a:xfrm>
                    <a:off x="768" y="2256"/>
                    <a:ext cx="576"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271" name="Line 58"/>
                  <p:cNvSpPr>
                    <a:spLocks noChangeShapeType="1"/>
                  </p:cNvSpPr>
                  <p:nvPr/>
                </p:nvSpPr>
                <p:spPr bwMode="auto">
                  <a:xfrm>
                    <a:off x="768" y="2352"/>
                    <a:ext cx="576"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272" name="Line 59"/>
                  <p:cNvSpPr>
                    <a:spLocks noChangeShapeType="1"/>
                  </p:cNvSpPr>
                  <p:nvPr/>
                </p:nvSpPr>
                <p:spPr bwMode="auto">
                  <a:xfrm>
                    <a:off x="768" y="2448"/>
                    <a:ext cx="576"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273" name="Line 60"/>
                  <p:cNvSpPr>
                    <a:spLocks noChangeShapeType="1"/>
                  </p:cNvSpPr>
                  <p:nvPr/>
                </p:nvSpPr>
                <p:spPr bwMode="auto">
                  <a:xfrm>
                    <a:off x="768" y="2544"/>
                    <a:ext cx="576"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274" name="Line 61"/>
                  <p:cNvSpPr>
                    <a:spLocks noChangeShapeType="1"/>
                  </p:cNvSpPr>
                  <p:nvPr/>
                </p:nvSpPr>
                <p:spPr bwMode="auto">
                  <a:xfrm>
                    <a:off x="768" y="2640"/>
                    <a:ext cx="576"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275" name="Line 62"/>
                  <p:cNvSpPr>
                    <a:spLocks noChangeShapeType="1"/>
                  </p:cNvSpPr>
                  <p:nvPr/>
                </p:nvSpPr>
                <p:spPr bwMode="auto">
                  <a:xfrm>
                    <a:off x="768" y="2736"/>
                    <a:ext cx="576"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276" name="Line 63"/>
                  <p:cNvSpPr>
                    <a:spLocks noChangeShapeType="1"/>
                  </p:cNvSpPr>
                  <p:nvPr/>
                </p:nvSpPr>
                <p:spPr bwMode="auto">
                  <a:xfrm>
                    <a:off x="768" y="2832"/>
                    <a:ext cx="576"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277" name="Line 64"/>
                  <p:cNvSpPr>
                    <a:spLocks noChangeShapeType="1"/>
                  </p:cNvSpPr>
                  <p:nvPr/>
                </p:nvSpPr>
                <p:spPr bwMode="auto">
                  <a:xfrm>
                    <a:off x="768" y="2928"/>
                    <a:ext cx="576"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grpSp>
        <p:sp>
          <p:nvSpPr>
            <p:cNvPr id="10264" name="AutoShape 67"/>
            <p:cNvSpPr>
              <a:spLocks noChangeArrowheads="1"/>
            </p:cNvSpPr>
            <p:nvPr/>
          </p:nvSpPr>
          <p:spPr bwMode="auto">
            <a:xfrm>
              <a:off x="4483" y="3271"/>
              <a:ext cx="167" cy="486"/>
            </a:xfrm>
            <a:prstGeom prst="upArrow">
              <a:avLst>
                <a:gd name="adj1" fmla="val 50000"/>
                <a:gd name="adj2" fmla="val 72754"/>
              </a:avLst>
            </a:prstGeom>
            <a:gradFill rotWithShape="1">
              <a:gsLst>
                <a:gs pos="0">
                  <a:srgbClr val="0000FF"/>
                </a:gs>
                <a:gs pos="100000">
                  <a:schemeClr val="hlink"/>
                </a:gs>
              </a:gsLst>
              <a:lin ang="5400000" scaled="1"/>
            </a:gradFill>
            <a:ln w="19050">
              <a:solidFill>
                <a:srgbClr val="FFFFFF"/>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6000">
                <a:latin typeface="Times New Roman" panose="02020603050405020304" pitchFamily="18" charset="0"/>
              </a:endParaRPr>
            </a:p>
          </p:txBody>
        </p:sp>
      </p:grpSp>
      <p:grpSp>
        <p:nvGrpSpPr>
          <p:cNvPr id="10245" name="Group 88"/>
          <p:cNvGrpSpPr>
            <a:grpSpLocks/>
          </p:cNvGrpSpPr>
          <p:nvPr/>
        </p:nvGrpSpPr>
        <p:grpSpPr bwMode="auto">
          <a:xfrm>
            <a:off x="5899150" y="1355725"/>
            <a:ext cx="2816225" cy="1916113"/>
            <a:chOff x="3716" y="770"/>
            <a:chExt cx="1774" cy="1207"/>
          </a:xfrm>
        </p:grpSpPr>
        <p:sp>
          <p:nvSpPr>
            <p:cNvPr id="10246" name="AutoShape 74"/>
            <p:cNvSpPr>
              <a:spLocks noChangeArrowheads="1"/>
            </p:cNvSpPr>
            <p:nvPr/>
          </p:nvSpPr>
          <p:spPr bwMode="auto">
            <a:xfrm flipV="1">
              <a:off x="3716" y="1295"/>
              <a:ext cx="303" cy="169"/>
            </a:xfrm>
            <a:prstGeom prst="triangle">
              <a:avLst>
                <a:gd name="adj" fmla="val 50000"/>
              </a:avLst>
            </a:prstGeom>
            <a:solidFill>
              <a:srgbClr val="0000FF"/>
            </a:solidFill>
            <a:ln w="25400">
              <a:solidFill>
                <a:srgbClr val="0000FF"/>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6000">
                <a:latin typeface="Times New Roman" panose="02020603050405020304" pitchFamily="18" charset="0"/>
              </a:endParaRPr>
            </a:p>
          </p:txBody>
        </p:sp>
        <p:grpSp>
          <p:nvGrpSpPr>
            <p:cNvPr id="10247" name="Group 75"/>
            <p:cNvGrpSpPr>
              <a:grpSpLocks/>
            </p:cNvGrpSpPr>
            <p:nvPr/>
          </p:nvGrpSpPr>
          <p:grpSpPr bwMode="auto">
            <a:xfrm>
              <a:off x="4544" y="770"/>
              <a:ext cx="176" cy="1207"/>
              <a:chOff x="964" y="1256"/>
              <a:chExt cx="115" cy="1240"/>
            </a:xfrm>
          </p:grpSpPr>
          <p:sp>
            <p:nvSpPr>
              <p:cNvPr id="10253" name="Rectangle 76"/>
              <p:cNvSpPr>
                <a:spLocks noChangeArrowheads="1"/>
              </p:cNvSpPr>
              <p:nvPr/>
            </p:nvSpPr>
            <p:spPr bwMode="auto">
              <a:xfrm>
                <a:off x="964" y="1256"/>
                <a:ext cx="115" cy="728"/>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6000">
                  <a:latin typeface="Times New Roman" panose="02020603050405020304" pitchFamily="18" charset="0"/>
                </a:endParaRPr>
              </a:p>
            </p:txBody>
          </p:sp>
          <p:grpSp>
            <p:nvGrpSpPr>
              <p:cNvPr id="10254" name="Group 77"/>
              <p:cNvGrpSpPr>
                <a:grpSpLocks/>
              </p:cNvGrpSpPr>
              <p:nvPr/>
            </p:nvGrpSpPr>
            <p:grpSpPr bwMode="auto">
              <a:xfrm>
                <a:off x="964" y="1992"/>
                <a:ext cx="115" cy="504"/>
                <a:chOff x="768" y="2256"/>
                <a:chExt cx="576" cy="672"/>
              </a:xfrm>
            </p:grpSpPr>
            <p:sp>
              <p:nvSpPr>
                <p:cNvPr id="10255" name="Line 78"/>
                <p:cNvSpPr>
                  <a:spLocks noChangeShapeType="1"/>
                </p:cNvSpPr>
                <p:nvPr/>
              </p:nvSpPr>
              <p:spPr bwMode="auto">
                <a:xfrm>
                  <a:off x="768" y="2256"/>
                  <a:ext cx="576"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256" name="Line 79"/>
                <p:cNvSpPr>
                  <a:spLocks noChangeShapeType="1"/>
                </p:cNvSpPr>
                <p:nvPr/>
              </p:nvSpPr>
              <p:spPr bwMode="auto">
                <a:xfrm>
                  <a:off x="768" y="2352"/>
                  <a:ext cx="576"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257" name="Line 80"/>
                <p:cNvSpPr>
                  <a:spLocks noChangeShapeType="1"/>
                </p:cNvSpPr>
                <p:nvPr/>
              </p:nvSpPr>
              <p:spPr bwMode="auto">
                <a:xfrm>
                  <a:off x="768" y="2448"/>
                  <a:ext cx="576"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258" name="Line 81"/>
                <p:cNvSpPr>
                  <a:spLocks noChangeShapeType="1"/>
                </p:cNvSpPr>
                <p:nvPr/>
              </p:nvSpPr>
              <p:spPr bwMode="auto">
                <a:xfrm>
                  <a:off x="768" y="2544"/>
                  <a:ext cx="576"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259" name="Line 82"/>
                <p:cNvSpPr>
                  <a:spLocks noChangeShapeType="1"/>
                </p:cNvSpPr>
                <p:nvPr/>
              </p:nvSpPr>
              <p:spPr bwMode="auto">
                <a:xfrm>
                  <a:off x="768" y="2640"/>
                  <a:ext cx="576"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260" name="Line 83"/>
                <p:cNvSpPr>
                  <a:spLocks noChangeShapeType="1"/>
                </p:cNvSpPr>
                <p:nvPr/>
              </p:nvSpPr>
              <p:spPr bwMode="auto">
                <a:xfrm>
                  <a:off x="768" y="2736"/>
                  <a:ext cx="576"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261" name="Line 84"/>
                <p:cNvSpPr>
                  <a:spLocks noChangeShapeType="1"/>
                </p:cNvSpPr>
                <p:nvPr/>
              </p:nvSpPr>
              <p:spPr bwMode="auto">
                <a:xfrm>
                  <a:off x="768" y="2832"/>
                  <a:ext cx="576"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262" name="Line 85"/>
                <p:cNvSpPr>
                  <a:spLocks noChangeShapeType="1"/>
                </p:cNvSpPr>
                <p:nvPr/>
              </p:nvSpPr>
              <p:spPr bwMode="auto">
                <a:xfrm>
                  <a:off x="768" y="2928"/>
                  <a:ext cx="576"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grpSp>
          <p:nvGrpSpPr>
            <p:cNvPr id="10248" name="Group 87"/>
            <p:cNvGrpSpPr>
              <a:grpSpLocks/>
            </p:cNvGrpSpPr>
            <p:nvPr/>
          </p:nvGrpSpPr>
          <p:grpSpPr bwMode="auto">
            <a:xfrm flipV="1">
              <a:off x="3774" y="849"/>
              <a:ext cx="1716" cy="714"/>
              <a:chOff x="3774" y="1101"/>
              <a:chExt cx="1716" cy="714"/>
            </a:xfrm>
          </p:grpSpPr>
          <p:grpSp>
            <p:nvGrpSpPr>
              <p:cNvPr id="10249" name="Group 71"/>
              <p:cNvGrpSpPr>
                <a:grpSpLocks/>
              </p:cNvGrpSpPr>
              <p:nvPr/>
            </p:nvGrpSpPr>
            <p:grpSpPr bwMode="auto">
              <a:xfrm>
                <a:off x="3774" y="1187"/>
                <a:ext cx="1716" cy="542"/>
                <a:chOff x="1349" y="2660"/>
                <a:chExt cx="1724" cy="472"/>
              </a:xfrm>
            </p:grpSpPr>
            <p:sp>
              <p:nvSpPr>
                <p:cNvPr id="10251" name="Arc 72"/>
                <p:cNvSpPr>
                  <a:spLocks/>
                </p:cNvSpPr>
                <p:nvPr/>
              </p:nvSpPr>
              <p:spPr bwMode="auto">
                <a:xfrm>
                  <a:off x="1349" y="2660"/>
                  <a:ext cx="812" cy="472"/>
                </a:xfrm>
                <a:custGeom>
                  <a:avLst/>
                  <a:gdLst>
                    <a:gd name="T0" fmla="*/ 0 w 23463"/>
                    <a:gd name="T1" fmla="*/ 0 h 21600"/>
                    <a:gd name="T2" fmla="*/ 28 w 23463"/>
                    <a:gd name="T3" fmla="*/ 10 h 21600"/>
                    <a:gd name="T4" fmla="*/ 2 w 23463"/>
                    <a:gd name="T5" fmla="*/ 10 h 21600"/>
                    <a:gd name="T6" fmla="*/ 0 60000 65536"/>
                    <a:gd name="T7" fmla="*/ 0 60000 65536"/>
                    <a:gd name="T8" fmla="*/ 0 60000 65536"/>
                    <a:gd name="T9" fmla="*/ 0 w 23463"/>
                    <a:gd name="T10" fmla="*/ 0 h 21600"/>
                    <a:gd name="T11" fmla="*/ 23463 w 23463"/>
                    <a:gd name="T12" fmla="*/ 21600 h 21600"/>
                  </a:gdLst>
                  <a:ahLst/>
                  <a:cxnLst>
                    <a:cxn ang="T6">
                      <a:pos x="T0" y="T1"/>
                    </a:cxn>
                    <a:cxn ang="T7">
                      <a:pos x="T2" y="T3"/>
                    </a:cxn>
                    <a:cxn ang="T8">
                      <a:pos x="T4" y="T5"/>
                    </a:cxn>
                  </a:cxnLst>
                  <a:rect l="T9" t="T10" r="T11" b="T12"/>
                  <a:pathLst>
                    <a:path w="23463" h="21600" fill="none" extrusionOk="0">
                      <a:moveTo>
                        <a:pt x="-1" y="80"/>
                      </a:moveTo>
                      <a:cubicBezTo>
                        <a:pt x="619" y="26"/>
                        <a:pt x="1241" y="-1"/>
                        <a:pt x="1863" y="0"/>
                      </a:cubicBezTo>
                      <a:cubicBezTo>
                        <a:pt x="13792" y="0"/>
                        <a:pt x="23463" y="9670"/>
                        <a:pt x="23463" y="21600"/>
                      </a:cubicBezTo>
                    </a:path>
                    <a:path w="23463" h="21600" stroke="0" extrusionOk="0">
                      <a:moveTo>
                        <a:pt x="-1" y="80"/>
                      </a:moveTo>
                      <a:cubicBezTo>
                        <a:pt x="619" y="26"/>
                        <a:pt x="1241" y="-1"/>
                        <a:pt x="1863" y="0"/>
                      </a:cubicBezTo>
                      <a:cubicBezTo>
                        <a:pt x="13792" y="0"/>
                        <a:pt x="23463" y="9670"/>
                        <a:pt x="23463" y="21600"/>
                      </a:cubicBezTo>
                      <a:lnTo>
                        <a:pt x="1863" y="21600"/>
                      </a:lnTo>
                      <a:lnTo>
                        <a:pt x="-1" y="80"/>
                      </a:lnTo>
                      <a:close/>
                    </a:path>
                  </a:pathLst>
                </a:custGeom>
                <a:noFill/>
                <a:ln w="57150">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0252" name="Arc 73"/>
                <p:cNvSpPr>
                  <a:spLocks/>
                </p:cNvSpPr>
                <p:nvPr/>
              </p:nvSpPr>
              <p:spPr bwMode="auto">
                <a:xfrm flipH="1">
                  <a:off x="2261" y="2660"/>
                  <a:ext cx="812" cy="472"/>
                </a:xfrm>
                <a:custGeom>
                  <a:avLst/>
                  <a:gdLst>
                    <a:gd name="T0" fmla="*/ 0 w 23463"/>
                    <a:gd name="T1" fmla="*/ 0 h 21600"/>
                    <a:gd name="T2" fmla="*/ 28 w 23463"/>
                    <a:gd name="T3" fmla="*/ 10 h 21600"/>
                    <a:gd name="T4" fmla="*/ 2 w 23463"/>
                    <a:gd name="T5" fmla="*/ 10 h 21600"/>
                    <a:gd name="T6" fmla="*/ 0 60000 65536"/>
                    <a:gd name="T7" fmla="*/ 0 60000 65536"/>
                    <a:gd name="T8" fmla="*/ 0 60000 65536"/>
                    <a:gd name="T9" fmla="*/ 0 w 23463"/>
                    <a:gd name="T10" fmla="*/ 0 h 21600"/>
                    <a:gd name="T11" fmla="*/ 23463 w 23463"/>
                    <a:gd name="T12" fmla="*/ 21600 h 21600"/>
                  </a:gdLst>
                  <a:ahLst/>
                  <a:cxnLst>
                    <a:cxn ang="T6">
                      <a:pos x="T0" y="T1"/>
                    </a:cxn>
                    <a:cxn ang="T7">
                      <a:pos x="T2" y="T3"/>
                    </a:cxn>
                    <a:cxn ang="T8">
                      <a:pos x="T4" y="T5"/>
                    </a:cxn>
                  </a:cxnLst>
                  <a:rect l="T9" t="T10" r="T11" b="T12"/>
                  <a:pathLst>
                    <a:path w="23463" h="21600" fill="none" extrusionOk="0">
                      <a:moveTo>
                        <a:pt x="-1" y="80"/>
                      </a:moveTo>
                      <a:cubicBezTo>
                        <a:pt x="619" y="26"/>
                        <a:pt x="1241" y="-1"/>
                        <a:pt x="1863" y="0"/>
                      </a:cubicBezTo>
                      <a:cubicBezTo>
                        <a:pt x="13792" y="0"/>
                        <a:pt x="23463" y="9670"/>
                        <a:pt x="23463" y="21600"/>
                      </a:cubicBezTo>
                    </a:path>
                    <a:path w="23463" h="21600" stroke="0" extrusionOk="0">
                      <a:moveTo>
                        <a:pt x="-1" y="80"/>
                      </a:moveTo>
                      <a:cubicBezTo>
                        <a:pt x="619" y="26"/>
                        <a:pt x="1241" y="-1"/>
                        <a:pt x="1863" y="0"/>
                      </a:cubicBezTo>
                      <a:cubicBezTo>
                        <a:pt x="13792" y="0"/>
                        <a:pt x="23463" y="9670"/>
                        <a:pt x="23463" y="21600"/>
                      </a:cubicBezTo>
                      <a:lnTo>
                        <a:pt x="1863" y="21600"/>
                      </a:lnTo>
                      <a:lnTo>
                        <a:pt x="-1" y="80"/>
                      </a:lnTo>
                      <a:close/>
                    </a:path>
                  </a:pathLst>
                </a:custGeom>
                <a:noFill/>
                <a:ln w="57150">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
            <p:nvSpPr>
              <p:cNvPr id="10250" name="AutoShape 86"/>
              <p:cNvSpPr>
                <a:spLocks noChangeArrowheads="1"/>
              </p:cNvSpPr>
              <p:nvPr/>
            </p:nvSpPr>
            <p:spPr bwMode="auto">
              <a:xfrm>
                <a:off x="4523" y="1101"/>
                <a:ext cx="218" cy="714"/>
              </a:xfrm>
              <a:prstGeom prst="upArrow">
                <a:avLst>
                  <a:gd name="adj1" fmla="val 50000"/>
                  <a:gd name="adj2" fmla="val 81881"/>
                </a:avLst>
              </a:prstGeom>
              <a:gradFill rotWithShape="1">
                <a:gsLst>
                  <a:gs pos="0">
                    <a:srgbClr val="0000FF"/>
                  </a:gs>
                  <a:gs pos="100000">
                    <a:schemeClr val="hlink"/>
                  </a:gs>
                </a:gsLst>
                <a:lin ang="5400000" scaled="1"/>
              </a:gradFill>
              <a:ln w="19050">
                <a:solidFill>
                  <a:srgbClr val="FFFFFF"/>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6000">
                  <a:latin typeface="Times New Roman" panose="02020603050405020304" pitchFamily="18" charset="0"/>
                </a:endParaRPr>
              </a:p>
            </p:txBody>
          </p:sp>
        </p:grpSp>
      </p:grpSp>
    </p:spTree>
    <p:extLst>
      <p:ext uri="{BB962C8B-B14F-4D97-AF65-F5344CB8AC3E}">
        <p14:creationId xmlns:p14="http://schemas.microsoft.com/office/powerpoint/2010/main" val="3417336279"/>
      </p:ext>
    </p:extLst>
  </p:cSld>
  <p:clrMapOvr>
    <a:masterClrMapping/>
  </p:clrMapOvr>
  <p:transition advTm="15000">
    <p:wipe dir="d"/>
  </p:transition>
</p:sld>
</file>

<file path=ppt/tags/tag1.xml><?xml version="1.0" encoding="utf-8"?>
<p:tagLst xmlns:a="http://schemas.openxmlformats.org/drawingml/2006/main" xmlns:r="http://schemas.openxmlformats.org/officeDocument/2006/relationships" xmlns:p="http://schemas.openxmlformats.org/presentationml/2006/main">
  <p:tag name="TIMING" val="|8.5|4.4|2"/>
</p:tagLst>
</file>

<file path=ppt/tags/tag2.xml><?xml version="1.0" encoding="utf-8"?>
<p:tagLst xmlns:a="http://schemas.openxmlformats.org/drawingml/2006/main" xmlns:r="http://schemas.openxmlformats.org/officeDocument/2006/relationships" xmlns:p="http://schemas.openxmlformats.org/presentationml/2006/main">
  <p:tag name="TIMING" val="|32.4|14"/>
</p:tagLst>
</file>

<file path=ppt/tags/tag3.xml><?xml version="1.0" encoding="utf-8"?>
<p:tagLst xmlns:a="http://schemas.openxmlformats.org/drawingml/2006/main" xmlns:r="http://schemas.openxmlformats.org/officeDocument/2006/relationships" xmlns:p="http://schemas.openxmlformats.org/presentationml/2006/main">
  <p:tag name="TIMING" val="|8.7|8.1|4.7|5.6"/>
</p:tagLst>
</file>

<file path=ppt/theme/theme1.xml><?xml version="1.0" encoding="utf-8"?>
<a:theme xmlns:a="http://schemas.openxmlformats.org/drawingml/2006/main" name="Default Design">
  <a:themeElements>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9E9EFF"/>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noFill/>
        <a:ln w="28575" cap="flat" cmpd="sng" algn="ctr">
          <a:solidFill>
            <a:srgbClr val="FF0066"/>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5400" b="1"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noFill/>
        <a:ln w="28575" cap="flat" cmpd="sng" algn="ctr">
          <a:solidFill>
            <a:srgbClr val="FF0066"/>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5400" b="1"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8811</TotalTime>
  <Words>3114</Words>
  <Application>Microsoft Office PowerPoint</Application>
  <PresentationFormat>On-screen Show (4:3)</PresentationFormat>
  <Paragraphs>501</Paragraphs>
  <Slides>57</Slides>
  <Notes>6</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2</vt:i4>
      </vt:variant>
      <vt:variant>
        <vt:lpstr>Slide Titles</vt:lpstr>
      </vt:variant>
      <vt:variant>
        <vt:i4>57</vt:i4>
      </vt:variant>
    </vt:vector>
  </HeadingPairs>
  <TitlesOfParts>
    <vt:vector size="65" baseType="lpstr">
      <vt:lpstr>Arial</vt:lpstr>
      <vt:lpstr>Arial Black</vt:lpstr>
      <vt:lpstr>Cambria Math</vt:lpstr>
      <vt:lpstr>Symbol</vt:lpstr>
      <vt:lpstr>Times New Roman</vt:lpstr>
      <vt:lpstr>Default Design</vt:lpstr>
      <vt:lpstr>Equation</vt:lpstr>
      <vt:lpstr>Equation.3</vt:lpstr>
      <vt:lpstr>Aquifer Testing</vt:lpstr>
      <vt:lpstr>Purpose</vt:lpstr>
      <vt:lpstr>Hydraulic Conductivity (K)</vt:lpstr>
      <vt:lpstr>Transmissivity (T)</vt:lpstr>
      <vt:lpstr>Storage Coefficient (S)</vt:lpstr>
      <vt:lpstr>Slug Tests</vt:lpstr>
      <vt:lpstr>Uses</vt:lpstr>
      <vt:lpstr>Common Place</vt:lpstr>
      <vt:lpstr>Terminology</vt:lpstr>
      <vt:lpstr>Slug-Test Review</vt:lpstr>
      <vt:lpstr>Known Flow Rate</vt:lpstr>
      <vt:lpstr>Typical Slug Test</vt:lpstr>
      <vt:lpstr>Slug_KGS-BnR-2019.xlsm</vt:lpstr>
      <vt:lpstr>Constant Rate</vt:lpstr>
      <vt:lpstr>Purpose</vt:lpstr>
      <vt:lpstr>Stress &amp; Observe</vt:lpstr>
      <vt:lpstr>Volume Pumped</vt:lpstr>
      <vt:lpstr>Volume Investigated</vt:lpstr>
      <vt:lpstr>THEORY</vt:lpstr>
      <vt:lpstr>PowerPoint Presentation</vt:lpstr>
      <vt:lpstr>Theis—Transient Flow</vt:lpstr>
      <vt:lpstr>PowerPoint Presentation</vt:lpstr>
      <vt:lpstr>Numerical Models</vt:lpstr>
      <vt:lpstr>REAL  WELLS</vt:lpstr>
      <vt:lpstr>Constant Rate &amp; Wells</vt:lpstr>
      <vt:lpstr>Wellbore Storage</vt:lpstr>
      <vt:lpstr>Observation Well Storage</vt:lpstr>
      <vt:lpstr>Effect on Results</vt:lpstr>
      <vt:lpstr>Long Well Screens</vt:lpstr>
      <vt:lpstr>SINGLE-WELL AQUIFER TESTS</vt:lpstr>
      <vt:lpstr>Single-Well Pumping</vt:lpstr>
      <vt:lpstr>Cooper-Jacob</vt:lpstr>
      <vt:lpstr>Cooper-Jacob Analysis</vt:lpstr>
      <vt:lpstr>Storage Coefficient—BAD</vt:lpstr>
      <vt:lpstr>Workbook Analysis</vt:lpstr>
      <vt:lpstr>REPORT TRANSMISSIVITY</vt:lpstr>
      <vt:lpstr>Transmissivity &amp; K</vt:lpstr>
      <vt:lpstr>Interpretation of Transmissivity</vt:lpstr>
      <vt:lpstr>Confined Aquifers</vt:lpstr>
      <vt:lpstr>Unconfined—Just T</vt:lpstr>
      <vt:lpstr>Aquifer Unknown</vt:lpstr>
      <vt:lpstr>DRAWDOWN DETECTION</vt:lpstr>
      <vt:lpstr>Other Signals</vt:lpstr>
      <vt:lpstr>Noise &amp; Interpretation</vt:lpstr>
      <vt:lpstr>Ageless Problem</vt:lpstr>
      <vt:lpstr>Drawdown Detection</vt:lpstr>
      <vt:lpstr>Water-Level Modeling</vt:lpstr>
      <vt:lpstr>Synthetic Water Levels</vt:lpstr>
      <vt:lpstr>Water-Level Modeling</vt:lpstr>
      <vt:lpstr>Wah Wah Valley, Utah</vt:lpstr>
      <vt:lpstr>Mostly Monitoring</vt:lpstr>
      <vt:lpstr>Expanded Volume</vt:lpstr>
      <vt:lpstr>REPORTING</vt:lpstr>
      <vt:lpstr>Reporting</vt:lpstr>
      <vt:lpstr>USGS Aquifer Tests Nevada</vt:lpstr>
      <vt:lpstr>USGS GW Memo 2009.01</vt:lpstr>
      <vt:lpstr>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Halford, Keith J.</dc:creator>
  <cp:lastModifiedBy>Keith Halford</cp:lastModifiedBy>
  <cp:revision>425</cp:revision>
  <dcterms:created xsi:type="dcterms:W3CDTF">1601-01-01T00:00:00Z</dcterms:created>
  <dcterms:modified xsi:type="dcterms:W3CDTF">2020-09-02T19:50:05Z</dcterms:modified>
</cp:coreProperties>
</file>