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08" r:id="rId2"/>
    <p:sldId id="420" r:id="rId3"/>
    <p:sldId id="421" r:id="rId4"/>
    <p:sldId id="417" r:id="rId5"/>
    <p:sldId id="422" r:id="rId6"/>
    <p:sldId id="423" r:id="rId7"/>
    <p:sldId id="419" r:id="rId8"/>
    <p:sldId id="424" r:id="rId9"/>
    <p:sldId id="425" r:id="rId10"/>
    <p:sldId id="427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720">
          <p15:clr>
            <a:srgbClr val="A4A3A4"/>
          </p15:clr>
        </p15:guide>
        <p15:guide id="3" orient="horz" pos="2064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th Halford" initials="KH" lastIdx="1" clrIdx="0">
    <p:extLst>
      <p:ext uri="{19B8F6BF-5375-455C-9EA6-DF929625EA0E}">
        <p15:presenceInfo xmlns:p15="http://schemas.microsoft.com/office/powerpoint/2012/main" userId="e3aa9827ffb61ac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DA6D00"/>
    <a:srgbClr val="CC6600"/>
    <a:srgbClr val="FF6F0D"/>
    <a:srgbClr val="FF7D25"/>
    <a:srgbClr val="FF832F"/>
    <a:srgbClr val="FFBC8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042" autoAdjust="0"/>
    <p:restoredTop sz="96950" autoAdjust="0"/>
  </p:normalViewPr>
  <p:slideViewPr>
    <p:cSldViewPr snapToGrid="0">
      <p:cViewPr varScale="1">
        <p:scale>
          <a:sx n="79" d="100"/>
          <a:sy n="79" d="100"/>
        </p:scale>
        <p:origin x="1128" y="62"/>
      </p:cViewPr>
      <p:guideLst>
        <p:guide orient="horz" pos="4224"/>
        <p:guide orient="horz" pos="720"/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67D27C1-7588-4B4E-B974-5B06913C74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7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202573"/>
            <a:ext cx="2408431" cy="597621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0563925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88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398953"/>
            <a:ext cx="4217498" cy="52128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7032634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94" y="1327637"/>
            <a:ext cx="4194052" cy="516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0" y="1147763"/>
            <a:ext cx="9144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3" name="Picture 8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6587985"/>
            <a:ext cx="992554" cy="24628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6DE79557-0145-43ED-8C2E-1239268D2A2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1446" y="6564261"/>
            <a:ext cx="992554" cy="29373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389416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pubs.usgs.gov/tm/tm4-F4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5124450"/>
          </a:xfrm>
        </p:spPr>
        <p:txBody>
          <a:bodyPr/>
          <a:lstStyle/>
          <a:p>
            <a:r>
              <a:rPr lang="en-US" sz="9600" dirty="0"/>
              <a:t>SeriesSEE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4800" dirty="0"/>
              <a:t>an Excel Add-In</a:t>
            </a:r>
            <a:br>
              <a:rPr lang="en-US" sz="4800" dirty="0"/>
            </a:br>
            <a:r>
              <a:rPr lang="en-US" sz="4800" dirty="0"/>
              <a:t> —————————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4000" dirty="0"/>
              <a:t>Graph, Filter, &amp; Analyze</a:t>
            </a:r>
            <a:br>
              <a:rPr lang="en-US" sz="4000" dirty="0"/>
            </a:br>
            <a:r>
              <a:rPr lang="en-US" sz="4000" dirty="0"/>
              <a:t> Time Series or Geophysical Logs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810826" y="6102956"/>
            <a:ext cx="4333174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Keith J Halford, Carson City, NV</a:t>
            </a:r>
          </a:p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Tracie R. Jackson, Henderson, NV</a:t>
            </a:r>
          </a:p>
        </p:txBody>
      </p:sp>
      <p:sp>
        <p:nvSpPr>
          <p:cNvPr id="5" name="Text Box 70">
            <a:extLst>
              <a:ext uri="{FF2B5EF4-FFF2-40B4-BE49-F238E27FC236}">
                <a16:creationId xmlns:a16="http://schemas.microsoft.com/office/drawing/2014/main" id="{209527D0-2E35-4417-8003-EE8CFF8AA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" y="5564627"/>
            <a:ext cx="4445540" cy="56169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SeriesSEE Workshop, 2020 NWRA Annual Meeting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Tuesday, February 11, 2020, Las Vegas, NV</a:t>
            </a:r>
          </a:p>
        </p:txBody>
      </p:sp>
    </p:spTree>
  </p:cSld>
  <p:clrMapOvr>
    <a:masterClrMapping/>
  </p:clrMapOvr>
  <p:transition advTm="8328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" y="0"/>
            <a:ext cx="9144000" cy="1148862"/>
          </a:xfrm>
        </p:spPr>
        <p:txBody>
          <a:bodyPr/>
          <a:lstStyle/>
          <a:p>
            <a:r>
              <a:rPr lang="en-US" sz="4800" dirty="0"/>
              <a:t>SeriesSEE, an Excel Add-In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6934" y="1386253"/>
            <a:ext cx="4468566" cy="5212861"/>
          </a:xfrm>
        </p:spPr>
        <p:txBody>
          <a:bodyPr/>
          <a:lstStyle/>
          <a:p>
            <a:r>
              <a:rPr lang="en-US" dirty="0"/>
              <a:t>You want it because,</a:t>
            </a:r>
            <a:br>
              <a:rPr lang="en-US" dirty="0"/>
            </a:br>
            <a:r>
              <a:rPr lang="en-US" dirty="0"/>
              <a:t>easy &amp; painless</a:t>
            </a:r>
          </a:p>
          <a:p>
            <a:endParaRPr lang="en-US" dirty="0"/>
          </a:p>
          <a:p>
            <a:r>
              <a:rPr lang="en-US" dirty="0"/>
              <a:t>Report &amp; software available online</a:t>
            </a:r>
          </a:p>
          <a:p>
            <a:r>
              <a:rPr lang="en-US" dirty="0"/>
              <a:t>USGS Publications Warehouse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28700" y="6438900"/>
            <a:ext cx="47244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sz="1800" dirty="0">
                <a:hlinkClick r:id="rId2"/>
              </a:rPr>
              <a:t>http://pubs.usgs.gov//tm/tm4-F4/</a:t>
            </a:r>
            <a:r>
              <a:rPr lang="en-US" sz="1800" dirty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128" y="1237843"/>
            <a:ext cx="4083268" cy="5212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955741"/>
      </p:ext>
    </p:extLst>
  </p:cSld>
  <p:clrMapOvr>
    <a:masterClrMapping/>
  </p:clrMapOvr>
  <p:transition advTm="3531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/>
              <a:t>SeriesSEE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170433"/>
            <a:ext cx="4417016" cy="568756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/>
              <a:t>Excel Add-In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/>
              <a:t>Always accessible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/>
              <a:t>Handles non-numeric entries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View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More than 8,000 series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Magnification tools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Filter &amp; Clean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Global rules, graphical selection, gap filling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Track changes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Original data not altered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Analysis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Subtotal, </a:t>
            </a:r>
            <a:r>
              <a:rPr lang="en-US" sz="2200" dirty="0" err="1">
                <a:cs typeface="Arial" charset="0"/>
              </a:rPr>
              <a:t>PolyFit</a:t>
            </a:r>
            <a:r>
              <a:rPr lang="en-US" sz="2200" dirty="0">
                <a:cs typeface="Arial" charset="0"/>
              </a:rPr>
              <a:t>, SimpleQ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>
                <a:cs typeface="Arial" charset="0"/>
              </a:rPr>
              <a:t>Water-Level Modeling</a:t>
            </a:r>
          </a:p>
        </p:txBody>
      </p:sp>
      <p:pic>
        <p:nvPicPr>
          <p:cNvPr id="4100" name="data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521" y="1582550"/>
            <a:ext cx="4846320" cy="465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SSbuttonPUSH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2521" y="1582550"/>
            <a:ext cx="4846320" cy="465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SSdialo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2521" y="1582550"/>
            <a:ext cx="4846320" cy="465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SSviewBLANK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2521" y="1582550"/>
            <a:ext cx="4846320" cy="465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SSviewCURVES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2521" y="1582550"/>
            <a:ext cx="4846320" cy="465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6137677"/>
      </p:ext>
    </p:extLst>
  </p:cSld>
  <p:clrMapOvr>
    <a:masterClrMapping/>
  </p:clrMapOvr>
  <p:transition advTm="5990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Data Format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66688" y="1222375"/>
            <a:ext cx="4686300" cy="5635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Series hang from header—1 row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Multiple time columns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Intervals can differ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Time headers must be identical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Defined by upper, left corner entry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Select cell in data before creating viewer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403350"/>
            <a:ext cx="41052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5029200" y="1703388"/>
            <a:ext cx="3886200" cy="177800"/>
          </a:xfrm>
          <a:prstGeom prst="rect">
            <a:avLst/>
          </a:prstGeom>
          <a:solidFill>
            <a:srgbClr val="FFFF00">
              <a:alpha val="34901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040313" y="1693863"/>
            <a:ext cx="3179762" cy="4738687"/>
            <a:chOff x="3175" y="1067"/>
            <a:chExt cx="2003" cy="2985"/>
          </a:xfrm>
        </p:grpSpPr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3175" y="1067"/>
              <a:ext cx="530" cy="2985"/>
            </a:xfrm>
            <a:prstGeom prst="rect">
              <a:avLst/>
            </a:prstGeom>
            <a:solidFill>
              <a:srgbClr val="FFFF00">
                <a:alpha val="34901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4648" y="1080"/>
              <a:ext cx="530" cy="2069"/>
            </a:xfrm>
            <a:prstGeom prst="rect">
              <a:avLst/>
            </a:prstGeom>
            <a:solidFill>
              <a:srgbClr val="FFFF00">
                <a:alpha val="34901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49195" name="Rectangle 11"/>
          <p:cNvSpPr>
            <a:spLocks noChangeArrowheads="1"/>
          </p:cNvSpPr>
          <p:nvPr/>
        </p:nvSpPr>
        <p:spPr bwMode="auto">
          <a:xfrm>
            <a:off x="5851525" y="2182813"/>
            <a:ext cx="914400" cy="198437"/>
          </a:xfrm>
          <a:prstGeom prst="rect">
            <a:avLst/>
          </a:prstGeom>
          <a:solidFill>
            <a:srgbClr val="FFFF00">
              <a:alpha val="34901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9197" name="Rectangle 13"/>
          <p:cNvSpPr>
            <a:spLocks noChangeArrowheads="1"/>
          </p:cNvSpPr>
          <p:nvPr/>
        </p:nvSpPr>
        <p:spPr bwMode="auto">
          <a:xfrm>
            <a:off x="5026025" y="1703388"/>
            <a:ext cx="852488" cy="174625"/>
          </a:xfrm>
          <a:prstGeom prst="rect">
            <a:avLst/>
          </a:prstGeom>
          <a:solidFill>
            <a:srgbClr val="FFFF00">
              <a:alpha val="34901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96811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" fill="hold"/>
                                        <p:tgtEl>
                                          <p:spTgt spid="3491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49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49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49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49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92" grpId="0" animBg="1"/>
      <p:bldP spid="349192" grpId="1" animBg="1"/>
      <p:bldP spid="349192" grpId="2" animBg="1"/>
      <p:bldP spid="349195" grpId="0" animBg="1"/>
      <p:bldP spid="349195" grpId="1" animBg="1"/>
      <p:bldP spid="349197" grpId="0" animBg="1"/>
      <p:bldP spid="349197" grpId="1" animBg="1"/>
      <p:bldP spid="349197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Series Analysis</a:t>
            </a:r>
          </a:p>
        </p:txBody>
      </p:sp>
      <p:sp>
        <p:nvSpPr>
          <p:cNvPr id="348163" name="Rectangle 3"/>
          <p:cNvSpPr>
            <a:spLocks noGrp="1" noChangeArrowheads="1"/>
          </p:cNvSpPr>
          <p:nvPr>
            <p:ph idx="1"/>
          </p:nvPr>
        </p:nvSpPr>
        <p:spPr>
          <a:xfrm>
            <a:off x="487363" y="1300163"/>
            <a:ext cx="8001000" cy="521176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4000"/>
              <a:t>View series </a:t>
            </a:r>
          </a:p>
          <a:p>
            <a:pPr>
              <a:lnSpc>
                <a:spcPct val="120000"/>
              </a:lnSpc>
            </a:pPr>
            <a:r>
              <a:rPr lang="en-US" sz="4000"/>
              <a:t>Determine series to analyze</a:t>
            </a:r>
          </a:p>
          <a:p>
            <a:pPr lvl="1">
              <a:lnSpc>
                <a:spcPct val="120000"/>
              </a:lnSpc>
            </a:pPr>
            <a:r>
              <a:rPr lang="en-US" sz="3600"/>
              <a:t>Identify potential drawdown</a:t>
            </a:r>
          </a:p>
          <a:p>
            <a:pPr lvl="1">
              <a:lnSpc>
                <a:spcPct val="120000"/>
              </a:lnSpc>
            </a:pPr>
            <a:r>
              <a:rPr lang="en-US" sz="3600"/>
              <a:t>Select background series</a:t>
            </a:r>
          </a:p>
          <a:p>
            <a:pPr>
              <a:lnSpc>
                <a:spcPct val="120000"/>
              </a:lnSpc>
            </a:pPr>
            <a:r>
              <a:rPr lang="en-US" sz="4000"/>
              <a:t>Clean necessary series</a:t>
            </a:r>
          </a:p>
          <a:p>
            <a:pPr>
              <a:lnSpc>
                <a:spcPct val="120000"/>
              </a:lnSpc>
            </a:pPr>
            <a:r>
              <a:rPr lang="en-US" sz="4000"/>
              <a:t>Clip data to selected period</a:t>
            </a:r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Subtotals or Bins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1590675"/>
            <a:ext cx="4495800" cy="5003800"/>
          </a:xfrm>
        </p:spPr>
        <p:txBody>
          <a:bodyPr/>
          <a:lstStyle/>
          <a:p>
            <a:pPr eaLnBrk="1" hangingPunct="1"/>
            <a:r>
              <a:rPr lang="en-US" sz="2800"/>
              <a:t>Reduce data by fixed periods</a:t>
            </a:r>
          </a:p>
          <a:p>
            <a:pPr lvl="1" eaLnBrk="1" hangingPunct="1"/>
            <a:r>
              <a:rPr lang="en-US" sz="2400"/>
              <a:t>Average, Std. Dev.</a:t>
            </a:r>
          </a:p>
          <a:p>
            <a:pPr lvl="1" eaLnBrk="1" hangingPunct="1"/>
            <a:r>
              <a:rPr lang="en-US" sz="2400"/>
              <a:t>Min., Max.,</a:t>
            </a:r>
          </a:p>
          <a:p>
            <a:pPr lvl="1" eaLnBrk="1" hangingPunct="1"/>
            <a:r>
              <a:rPr lang="en-US" sz="2400"/>
              <a:t>Count</a:t>
            </a:r>
          </a:p>
          <a:p>
            <a:pPr lvl="1" eaLnBrk="1" hangingPunct="1"/>
            <a:r>
              <a:rPr lang="en-US" sz="2400"/>
              <a:t>Sum</a:t>
            </a:r>
          </a:p>
          <a:p>
            <a:pPr eaLnBrk="1" hangingPunct="1"/>
            <a:r>
              <a:rPr lang="en-US" sz="2800"/>
              <a:t>Results—New workbook</a:t>
            </a:r>
          </a:p>
          <a:p>
            <a:pPr lvl="1" eaLnBrk="1" hangingPunct="1"/>
            <a:r>
              <a:rPr lang="en-US" sz="2400"/>
              <a:t>New data set</a:t>
            </a:r>
          </a:p>
          <a:p>
            <a:pPr lvl="1" eaLnBrk="1" hangingPunct="1"/>
            <a:r>
              <a:rPr lang="en-US" sz="2400"/>
              <a:t>Append to old</a:t>
            </a:r>
          </a:p>
          <a:p>
            <a:pPr lvl="1" eaLnBrk="1" hangingPunct="1"/>
            <a:r>
              <a:rPr lang="en-US" sz="2400"/>
              <a:t>Discard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44" y="1649691"/>
            <a:ext cx="4637988" cy="43265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44" y="1649692"/>
            <a:ext cx="4637988" cy="43343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44" y="1366883"/>
            <a:ext cx="4637988" cy="516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9029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Offset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88913" y="1381125"/>
            <a:ext cx="4338637" cy="5019675"/>
          </a:xfrm>
        </p:spPr>
        <p:txBody>
          <a:bodyPr/>
          <a:lstStyle/>
          <a:p>
            <a:r>
              <a:rPr lang="en-US" sz="2800" dirty="0"/>
              <a:t>Changes obscured by </a:t>
            </a:r>
          </a:p>
          <a:p>
            <a:pPr lvl="1"/>
            <a:r>
              <a:rPr lang="en-US" sz="2400" dirty="0"/>
              <a:t>Differing depths to water</a:t>
            </a:r>
          </a:p>
          <a:p>
            <a:pPr lvl="1"/>
            <a:r>
              <a:rPr lang="en-US" sz="2400" dirty="0"/>
              <a:t>Water level altitudes</a:t>
            </a:r>
          </a:p>
          <a:p>
            <a:r>
              <a:rPr lang="en-US" sz="2800" dirty="0"/>
              <a:t>Offset shifts selected series so</a:t>
            </a:r>
          </a:p>
          <a:p>
            <a:pPr lvl="1"/>
            <a:r>
              <a:rPr lang="en-US" sz="2400" dirty="0"/>
              <a:t>First value,</a:t>
            </a:r>
          </a:p>
          <a:p>
            <a:pPr lvl="1"/>
            <a:r>
              <a:rPr lang="en-US" sz="2400" dirty="0"/>
              <a:t>Average,</a:t>
            </a:r>
          </a:p>
          <a:p>
            <a:pPr lvl="1"/>
            <a:r>
              <a:rPr lang="en-US" sz="2400" dirty="0"/>
              <a:t>Minimum, or</a:t>
            </a:r>
          </a:p>
          <a:p>
            <a:pPr lvl="1"/>
            <a:r>
              <a:rPr lang="en-US" sz="2400" dirty="0"/>
              <a:t>Maximum equals 0 </a:t>
            </a:r>
          </a:p>
          <a:p>
            <a:r>
              <a:rPr lang="en-US" sz="2800" dirty="0"/>
              <a:t>Y-axis spans just observed fluctuations</a:t>
            </a:r>
          </a:p>
          <a:p>
            <a:endParaRPr lang="en-US" sz="28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1503363"/>
            <a:ext cx="41624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054" y="1384300"/>
            <a:ext cx="4362450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1503363"/>
            <a:ext cx="4362450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1486694"/>
            <a:ext cx="41624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77" y="1503363"/>
            <a:ext cx="4242769" cy="71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1112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SimpleQ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905" y="1369231"/>
            <a:ext cx="4138881" cy="5372531"/>
          </a:xfrm>
        </p:spPr>
        <p:txBody>
          <a:bodyPr/>
          <a:lstStyle/>
          <a:p>
            <a:r>
              <a:rPr lang="en-US" sz="2800" dirty="0"/>
              <a:t>Simplify pumping</a:t>
            </a:r>
          </a:p>
          <a:p>
            <a:pPr lvl="1"/>
            <a:r>
              <a:rPr lang="en-US" sz="2400" dirty="0"/>
              <a:t>Reduces changes</a:t>
            </a:r>
          </a:p>
          <a:p>
            <a:pPr lvl="1"/>
            <a:r>
              <a:rPr lang="en-US" sz="2400" dirty="0"/>
              <a:t>Reduces schedule</a:t>
            </a:r>
          </a:p>
          <a:p>
            <a:r>
              <a:rPr lang="en-US" sz="2800" dirty="0"/>
              <a:t>Step-wise pumping </a:t>
            </a:r>
          </a:p>
          <a:p>
            <a:pPr lvl="1"/>
            <a:r>
              <a:rPr lang="en-US" sz="2400" dirty="0"/>
              <a:t>Graphical display</a:t>
            </a:r>
          </a:p>
          <a:p>
            <a:pPr lvl="1"/>
            <a:r>
              <a:rPr lang="en-US" sz="2400" dirty="0"/>
              <a:t>Water-level modeling</a:t>
            </a:r>
          </a:p>
          <a:p>
            <a:r>
              <a:rPr lang="en-US" sz="2800" dirty="0"/>
              <a:t>Subtotals</a:t>
            </a:r>
          </a:p>
          <a:p>
            <a:pPr lvl="1"/>
            <a:r>
              <a:rPr lang="en-US" sz="2400" dirty="0"/>
              <a:t>Compare with original</a:t>
            </a:r>
          </a:p>
          <a:p>
            <a:pPr marL="457200" lvl="1" indent="0">
              <a:buNone/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96" y="1278610"/>
            <a:ext cx="4911742" cy="55793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96" y="1278610"/>
            <a:ext cx="4911742" cy="557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9376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162050"/>
            <a:ext cx="42291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938838" y="2027238"/>
            <a:ext cx="2847975" cy="4498975"/>
            <a:chOff x="3741" y="1277"/>
            <a:chExt cx="1794" cy="2834"/>
          </a:xfrm>
        </p:grpSpPr>
        <p:sp>
          <p:nvSpPr>
            <p:cNvPr id="9224" name="Line 12"/>
            <p:cNvSpPr>
              <a:spLocks noChangeShapeType="1"/>
            </p:cNvSpPr>
            <p:nvPr/>
          </p:nvSpPr>
          <p:spPr bwMode="auto">
            <a:xfrm>
              <a:off x="4189" y="1277"/>
              <a:ext cx="326" cy="283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5" name="Rectangle 13"/>
            <p:cNvSpPr>
              <a:spLocks noChangeArrowheads="1"/>
            </p:cNvSpPr>
            <p:nvPr/>
          </p:nvSpPr>
          <p:spPr bwMode="auto">
            <a:xfrm>
              <a:off x="3741" y="2343"/>
              <a:ext cx="1794" cy="271"/>
            </a:xfrm>
            <a:prstGeom prst="rect">
              <a:avLst/>
            </a:prstGeom>
            <a:solidFill>
              <a:srgbClr val="0000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3338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162050"/>
            <a:ext cx="42291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38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162050"/>
            <a:ext cx="42291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Polyline Fitting</a:t>
            </a:r>
          </a:p>
        </p:txBody>
      </p:sp>
      <p:sp useBgFill="1">
        <p:nvSpPr>
          <p:cNvPr id="92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209675"/>
            <a:ext cx="4883150" cy="5648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Improve parameter estimation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Original flow log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Noisy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More than 5800 pairs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Impossible reversals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Bin to 5-ft intervals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Reduces to ~230 pairs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Fit polyline sequentially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Add pairs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Minimize differences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Monotonic Q change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Weights flow change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7579116"/>
      </p:ext>
    </p:extLst>
  </p:cSld>
  <p:clrMapOvr>
    <a:masterClrMapping/>
  </p:clrMapOvr>
  <p:transition advTm="10054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-18854"/>
            <a:ext cx="9144000" cy="1123950"/>
          </a:xfrm>
        </p:spPr>
        <p:txBody>
          <a:bodyPr/>
          <a:lstStyle/>
          <a:p>
            <a:pPr eaLnBrk="1" hangingPunct="1"/>
            <a:r>
              <a:rPr lang="en-US"/>
              <a:t>Documentation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0" y="1380930"/>
            <a:ext cx="4760536" cy="5197152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dirty="0"/>
              <a:t>Techniques &amp; Methods</a:t>
            </a:r>
          </a:p>
          <a:p>
            <a:pPr lvl="1" eaLnBrk="1" hangingPunct="1">
              <a:spcBef>
                <a:spcPts val="1200"/>
              </a:spcBef>
              <a:buFontTx/>
              <a:buNone/>
            </a:pPr>
            <a:r>
              <a:rPr lang="en-US" sz="2400" dirty="0"/>
              <a:t>Folder: </a:t>
            </a:r>
            <a:r>
              <a:rPr lang="en-US" sz="2400"/>
              <a:t>T+M_SeriesSEE </a:t>
            </a:r>
            <a:endParaRPr lang="en-US" dirty="0"/>
          </a:p>
          <a:p>
            <a:pPr eaLnBrk="1" hangingPunct="1">
              <a:spcBef>
                <a:spcPts val="1200"/>
              </a:spcBef>
            </a:pPr>
            <a:r>
              <a:rPr lang="en-US" dirty="0"/>
              <a:t>Add-In installation explained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/>
              <a:t>All functions are listed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/>
              <a:t>Sequence is similar to menu structure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/>
              <a:t>Help menu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50" y="1247775"/>
            <a:ext cx="3902075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682" y="1432874"/>
            <a:ext cx="4402318" cy="496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9628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1|7.7|10.6"/>
</p:tagLst>
</file>

<file path=ppt/theme/theme1.xml><?xml version="1.0" encoding="utf-8"?>
<a:theme xmlns:a="http://schemas.openxmlformats.org/drawingml/2006/main" name="1_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11201</TotalTime>
  <Words>333</Words>
  <Application>Microsoft Office PowerPoint</Application>
  <PresentationFormat>On-screen Show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Times New Roman</vt:lpstr>
      <vt:lpstr>1_Default Design</vt:lpstr>
      <vt:lpstr>SeriesSEE  an Excel Add-In  —————————  Graph, Filter, &amp; Analyze  Time Series or Geophysical Logs  </vt:lpstr>
      <vt:lpstr>SeriesSEE</vt:lpstr>
      <vt:lpstr>Data Format</vt:lpstr>
      <vt:lpstr>Time Series Analysis</vt:lpstr>
      <vt:lpstr>Subtotals or Bins</vt:lpstr>
      <vt:lpstr>Offset</vt:lpstr>
      <vt:lpstr>SimpleQ</vt:lpstr>
      <vt:lpstr>Polyline Fitting</vt:lpstr>
      <vt:lpstr>Documentation</vt:lpstr>
      <vt:lpstr>SeriesSEE, an Excel Add-In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Garcia, C. Amanda</dc:creator>
  <cp:lastModifiedBy>Keith Halford</cp:lastModifiedBy>
  <cp:revision>436</cp:revision>
  <dcterms:created xsi:type="dcterms:W3CDTF">1601-01-01T00:00:00Z</dcterms:created>
  <dcterms:modified xsi:type="dcterms:W3CDTF">2020-02-06T05:55:55Z</dcterms:modified>
</cp:coreProperties>
</file>