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308" r:id="rId2"/>
    <p:sldId id="479" r:id="rId3"/>
    <p:sldId id="480" r:id="rId4"/>
    <p:sldId id="481" r:id="rId5"/>
    <p:sldId id="483" r:id="rId6"/>
    <p:sldId id="485" r:id="rId7"/>
    <p:sldId id="486" r:id="rId8"/>
    <p:sldId id="487" r:id="rId9"/>
    <p:sldId id="489" r:id="rId10"/>
    <p:sldId id="508" r:id="rId11"/>
    <p:sldId id="494" r:id="rId12"/>
    <p:sldId id="510" r:id="rId13"/>
    <p:sldId id="509" r:id="rId14"/>
    <p:sldId id="501" r:id="rId15"/>
    <p:sldId id="505" r:id="rId16"/>
    <p:sldId id="506" r:id="rId17"/>
    <p:sldId id="507" r:id="rId18"/>
    <p:sldId id="502" r:id="rId19"/>
    <p:sldId id="503" r:id="rId20"/>
    <p:sldId id="504" r:id="rId21"/>
  </p:sldIdLst>
  <p:sldSz cx="9144000" cy="6858000" type="screen4x3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5400" b="1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5400" b="1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5400" b="1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5400" b="1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5400" b="1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5400" b="1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5400" b="1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5400" b="1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5400" b="1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224">
          <p15:clr>
            <a:srgbClr val="A4A3A4"/>
          </p15:clr>
        </p15:guide>
        <p15:guide id="2" orient="horz" pos="720">
          <p15:clr>
            <a:srgbClr val="A4A3A4"/>
          </p15:clr>
        </p15:guide>
        <p15:guide id="3" orient="horz" pos="2064">
          <p15:clr>
            <a:srgbClr val="A4A3A4"/>
          </p15:clr>
        </p15:guide>
        <p15:guide id="4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FFF66"/>
    <a:srgbClr val="FFFF99"/>
    <a:srgbClr val="000000"/>
    <a:srgbClr val="FF6600"/>
    <a:srgbClr val="FF9999"/>
    <a:srgbClr val="FF9933"/>
    <a:srgbClr val="FFCC66"/>
    <a:srgbClr val="9999FF"/>
    <a:srgbClr val="CC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728" autoAdjust="0"/>
    <p:restoredTop sz="97510" autoAdjust="0"/>
  </p:normalViewPr>
  <p:slideViewPr>
    <p:cSldViewPr snapToGrid="0">
      <p:cViewPr varScale="1">
        <p:scale>
          <a:sx n="79" d="100"/>
          <a:sy n="79" d="100"/>
        </p:scale>
        <p:origin x="1056" y="82"/>
      </p:cViewPr>
      <p:guideLst>
        <p:guide orient="horz" pos="4224"/>
        <p:guide orient="horz" pos="720"/>
        <p:guide orient="horz" pos="2064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 b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97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2560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 b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560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/>
            </a:lvl1pPr>
          </a:lstStyle>
          <a:p>
            <a:pPr>
              <a:defRPr/>
            </a:pPr>
            <a:fld id="{A39FE50D-1A31-4B11-9751-DA43550C52E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253612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E64111-FF6D-477C-9D02-F29265DAB0BA}" type="slidenum">
              <a:rPr lang="en-US" altLang="en-US" smtClean="0"/>
              <a:pPr/>
              <a:t>18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97580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0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0" y="6204885"/>
            <a:ext cx="2632075" cy="653115"/>
          </a:xfrm>
          <a:prstGeom prst="rect">
            <a:avLst/>
          </a:prstGeom>
          <a:noFill/>
          <a:ln w="38100">
            <a:noFill/>
            <a:miter lim="800000"/>
            <a:headEnd type="none" w="sm" len="sm"/>
            <a:tailEnd type="none" w="sm" len="sm"/>
          </a:ln>
        </p:spPr>
      </p:pic>
      <p:sp>
        <p:nvSpPr>
          <p:cNvPr id="16896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0"/>
            <a:ext cx="9144000" cy="3014663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  <p:transition>
    <p:wipe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blipFill dpi="0" rotWithShape="0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8862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6934" y="1398953"/>
            <a:ext cx="4217498" cy="521286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  <p:transition>
    <p:wipe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bg1"/>
          </a:solidFill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764723730"/>
      </p:ext>
    </p:extLst>
  </p:cSld>
  <p:clrMapOvr>
    <a:masterClrMapping/>
  </p:clrMapOvr>
  <p:transition>
    <p:wipe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>
            <a:lvl1pPr>
              <a:defRPr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>
                <a:solidFill>
                  <a:srgbClr val="002060"/>
                </a:solidFill>
              </a:defRPr>
            </a:lvl1pPr>
            <a:lvl2pPr>
              <a:defRPr sz="2400">
                <a:solidFill>
                  <a:srgbClr val="002060"/>
                </a:solidFill>
              </a:defRPr>
            </a:lvl2pPr>
            <a:lvl3pPr>
              <a:defRPr sz="2000">
                <a:solidFill>
                  <a:srgbClr val="002060"/>
                </a:solidFill>
              </a:defRPr>
            </a:lvl3pPr>
            <a:lvl4pPr>
              <a:defRPr sz="1800">
                <a:solidFill>
                  <a:srgbClr val="002060"/>
                </a:solidFill>
              </a:defRPr>
            </a:lvl4pPr>
            <a:lvl5pPr>
              <a:defRPr sz="1800">
                <a:solidFill>
                  <a:srgbClr val="002060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>
                <a:solidFill>
                  <a:srgbClr val="002060"/>
                </a:solidFill>
              </a:defRPr>
            </a:lvl1pPr>
            <a:lvl2pPr>
              <a:defRPr sz="2400">
                <a:solidFill>
                  <a:srgbClr val="002060"/>
                </a:solidFill>
              </a:defRPr>
            </a:lvl2pPr>
            <a:lvl3pPr>
              <a:defRPr sz="2000">
                <a:solidFill>
                  <a:srgbClr val="002060"/>
                </a:solidFill>
              </a:defRPr>
            </a:lvl3pPr>
            <a:lvl4pPr>
              <a:defRPr sz="1800">
                <a:solidFill>
                  <a:srgbClr val="002060"/>
                </a:solidFill>
              </a:defRPr>
            </a:lvl4pPr>
            <a:lvl5pPr>
              <a:defRPr sz="1800">
                <a:solidFill>
                  <a:srgbClr val="002060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0" y="1143000"/>
            <a:ext cx="9144000" cy="0"/>
          </a:xfrm>
          <a:prstGeom prst="line">
            <a:avLst/>
          </a:prstGeom>
          <a:ln w="3810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653321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6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0" y="0"/>
            <a:ext cx="9144000" cy="1123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98194" y="1327637"/>
            <a:ext cx="4194052" cy="51669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31" name="Line 7"/>
          <p:cNvSpPr>
            <a:spLocks noChangeShapeType="1"/>
          </p:cNvSpPr>
          <p:nvPr userDrawn="1"/>
        </p:nvSpPr>
        <p:spPr bwMode="auto">
          <a:xfrm>
            <a:off x="0" y="1147763"/>
            <a:ext cx="9144000" cy="0"/>
          </a:xfrm>
          <a:prstGeom prst="line">
            <a:avLst/>
          </a:prstGeom>
          <a:noFill/>
          <a:ln w="57150">
            <a:solidFill>
              <a:srgbClr val="FF006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pic>
        <p:nvPicPr>
          <p:cNvPr id="2053" name="Picture 8"/>
          <p:cNvPicPr>
            <a:picLocks noChangeAspect="1" noChangeArrowheads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" y="6615417"/>
            <a:ext cx="992554" cy="246289"/>
          </a:xfrm>
          <a:prstGeom prst="rect">
            <a:avLst/>
          </a:prstGeom>
          <a:noFill/>
          <a:ln w="38100">
            <a:noFill/>
            <a:miter lim="800000"/>
            <a:headEnd type="none" w="sm" len="sm"/>
            <a:tailEnd type="none" w="sm" len="sm"/>
          </a:ln>
        </p:spPr>
      </p:pic>
      <p:pic>
        <p:nvPicPr>
          <p:cNvPr id="6" name="Picture 8">
            <a:extLst>
              <a:ext uri="{FF2B5EF4-FFF2-40B4-BE49-F238E27FC236}">
                <a16:creationId xmlns:a16="http://schemas.microsoft.com/office/drawing/2014/main" id="{782B7D8C-0B7D-4343-8A21-A3FF0EA55F85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51446" y="6564260"/>
            <a:ext cx="992554" cy="293739"/>
          </a:xfrm>
          <a:prstGeom prst="rect">
            <a:avLst/>
          </a:prstGeom>
          <a:noFill/>
          <a:ln w="38100">
            <a:noFill/>
            <a:miter lim="800000"/>
            <a:headEnd type="none" w="sm" len="sm"/>
            <a:tailEnd type="none" w="sm" len="sm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961" r:id="rId1"/>
    <p:sldLayoutId id="2147483962" r:id="rId2"/>
    <p:sldLayoutId id="2147483963" r:id="rId3"/>
    <p:sldLayoutId id="2147483964" r:id="rId4"/>
  </p:sldLayoutIdLst>
  <p:transition>
    <p:wipe dir="d"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5400" b="1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5400" b="1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5400" b="1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5400" b="1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5400" b="1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5400" b="1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5400" b="1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5400" b="1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5400" b="1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emf"/><Relationship Id="rId3" Type="http://schemas.openxmlformats.org/officeDocument/2006/relationships/image" Target="../media/image43.gif"/><Relationship Id="rId7" Type="http://schemas.openxmlformats.org/officeDocument/2006/relationships/image" Target="../media/image47.emf"/><Relationship Id="rId2" Type="http://schemas.openxmlformats.org/officeDocument/2006/relationships/image" Target="../media/image42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6.gif"/><Relationship Id="rId5" Type="http://schemas.openxmlformats.org/officeDocument/2006/relationships/image" Target="../media/image45.gif"/><Relationship Id="rId4" Type="http://schemas.openxmlformats.org/officeDocument/2006/relationships/image" Target="../media/image44.gif"/><Relationship Id="rId9" Type="http://schemas.openxmlformats.org/officeDocument/2006/relationships/image" Target="../media/image49.emf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em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emf"/><Relationship Id="rId2" Type="http://schemas.openxmlformats.org/officeDocument/2006/relationships/image" Target="../media/image52.gif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nevada.usgs.gov/water/AquiferTests/ER-EC-13_MUZ_MLZ.cfm?studyname=ER-EC_13_MUZ_MLZ" TargetMode="Externa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gif"/><Relationship Id="rId3" Type="http://schemas.openxmlformats.org/officeDocument/2006/relationships/image" Target="../media/image54.gif"/><Relationship Id="rId7" Type="http://schemas.openxmlformats.org/officeDocument/2006/relationships/image" Target="../media/image58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7.gif"/><Relationship Id="rId5" Type="http://schemas.openxmlformats.org/officeDocument/2006/relationships/image" Target="../media/image56.gif"/><Relationship Id="rId4" Type="http://schemas.openxmlformats.org/officeDocument/2006/relationships/image" Target="../media/image55.gif"/><Relationship Id="rId9" Type="http://schemas.openxmlformats.org/officeDocument/2006/relationships/image" Target="../media/image60.gif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hyperlink" Target="http://pubs.usgs.gov/tm/tm4-F4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onlinelibrary.wiley.com/doi/10.1111/gwat.12042/full" TargetMode="Externa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13" Type="http://schemas.openxmlformats.org/officeDocument/2006/relationships/image" Target="../media/image23.pn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12" Type="http://schemas.openxmlformats.org/officeDocument/2006/relationships/image" Target="../media/image22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6.png"/><Relationship Id="rId11" Type="http://schemas.openxmlformats.org/officeDocument/2006/relationships/image" Target="../media/image21.png"/><Relationship Id="rId5" Type="http://schemas.openxmlformats.org/officeDocument/2006/relationships/image" Target="../media/image15.png"/><Relationship Id="rId10" Type="http://schemas.openxmlformats.org/officeDocument/2006/relationships/image" Target="../media/image20.png"/><Relationship Id="rId4" Type="http://schemas.openxmlformats.org/officeDocument/2006/relationships/image" Target="../media/image14.png"/><Relationship Id="rId9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emf"/><Relationship Id="rId2" Type="http://schemas.openxmlformats.org/officeDocument/2006/relationships/image" Target="../media/image24.emf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8.GIF"/><Relationship Id="rId5" Type="http://schemas.openxmlformats.org/officeDocument/2006/relationships/image" Target="../media/image27.emf"/><Relationship Id="rId4" Type="http://schemas.openxmlformats.org/officeDocument/2006/relationships/image" Target="../media/image26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emf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409074"/>
            <a:ext cx="9144000" cy="3785937"/>
          </a:xfrm>
        </p:spPr>
        <p:txBody>
          <a:bodyPr/>
          <a:lstStyle/>
          <a:p>
            <a:pPr eaLnBrk="1" hangingPunct="1">
              <a:lnSpc>
                <a:spcPct val="125000"/>
              </a:lnSpc>
            </a:pPr>
            <a:r>
              <a:rPr lang="en-US" sz="6000" dirty="0"/>
              <a:t>Water-Level Modeling</a:t>
            </a:r>
            <a:br>
              <a:rPr lang="en-US" sz="6000" dirty="0"/>
            </a:br>
            <a:br>
              <a:rPr lang="en-US" sz="6000" dirty="0"/>
            </a:br>
            <a:r>
              <a:rPr lang="en-US" sz="6000" dirty="0"/>
              <a:t>Complex Geology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990279" y="2059536"/>
            <a:ext cx="7009095" cy="734075"/>
            <a:chOff x="954521" y="5007798"/>
            <a:chExt cx="7009095" cy="734075"/>
          </a:xfrm>
        </p:grpSpPr>
        <p:cxnSp>
          <p:nvCxnSpPr>
            <p:cNvPr id="4" name="Straight Connector 3"/>
            <p:cNvCxnSpPr/>
            <p:nvPr/>
          </p:nvCxnSpPr>
          <p:spPr bwMode="auto">
            <a:xfrm>
              <a:off x="954521" y="5374105"/>
              <a:ext cx="2971800" cy="0"/>
            </a:xfrm>
            <a:prstGeom prst="line">
              <a:avLst/>
            </a:prstGeom>
            <a:noFill/>
            <a:ln w="762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6" name="Straight Connector 5"/>
            <p:cNvCxnSpPr/>
            <p:nvPr/>
          </p:nvCxnSpPr>
          <p:spPr bwMode="auto">
            <a:xfrm>
              <a:off x="4991816" y="5366084"/>
              <a:ext cx="2971800" cy="0"/>
            </a:xfrm>
            <a:prstGeom prst="line">
              <a:avLst/>
            </a:prstGeom>
            <a:noFill/>
            <a:ln w="762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3" name="Cross 2"/>
            <p:cNvSpPr/>
            <p:nvPr/>
          </p:nvSpPr>
          <p:spPr bwMode="auto">
            <a:xfrm>
              <a:off x="4092084" y="5007798"/>
              <a:ext cx="734075" cy="734075"/>
            </a:xfrm>
            <a:prstGeom prst="plus">
              <a:avLst>
                <a:gd name="adj" fmla="val 37448"/>
              </a:avLst>
            </a:prstGeom>
            <a:solidFill>
              <a:schemeClr val="tx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>
              <a:glow rad="88900">
                <a:schemeClr val="tx1">
                  <a:alpha val="34000"/>
                </a:schemeClr>
              </a:glow>
              <a:softEdge rad="0"/>
            </a:effectLst>
            <a:scene3d>
              <a:camera prst="orthographicFront"/>
              <a:lightRig rig="threePt" dir="t"/>
            </a:scene3d>
            <a:sp3d prstMaterial="dkEdge"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5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</p:grp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4810826" y="6127308"/>
            <a:ext cx="4333174" cy="708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2075" tIns="46038" rIns="92075" bIns="46038">
            <a:spAutoFit/>
          </a:bodyPr>
          <a:lstStyle/>
          <a:p>
            <a:pPr algn="r" eaLnBrk="0" hangingPunct="0">
              <a:defRPr/>
            </a:pPr>
            <a:r>
              <a:rPr lang="en-US" sz="2000" dirty="0">
                <a:latin typeface="Arial" charset="0"/>
              </a:rPr>
              <a:t>Keith J Halford, Carson City, NV</a:t>
            </a:r>
          </a:p>
          <a:p>
            <a:pPr algn="r" eaLnBrk="0" hangingPunct="0">
              <a:defRPr/>
            </a:pPr>
            <a:r>
              <a:rPr lang="en-US" sz="2000" dirty="0">
                <a:latin typeface="Arial" charset="0"/>
              </a:rPr>
              <a:t>Tracie R. Jackson, Henderson, NV</a:t>
            </a:r>
          </a:p>
        </p:txBody>
      </p:sp>
      <p:sp>
        <p:nvSpPr>
          <p:cNvPr id="10" name="Text Box 70">
            <a:extLst>
              <a:ext uri="{FF2B5EF4-FFF2-40B4-BE49-F238E27FC236}">
                <a16:creationId xmlns:a16="http://schemas.microsoft.com/office/drawing/2014/main" id="{5256B8A9-0C70-4AF4-AF83-5C450F537B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726" y="5515987"/>
            <a:ext cx="4445540" cy="561692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 eaLnBrk="0" hangingPunct="0">
              <a:spcAft>
                <a:spcPts val="300"/>
              </a:spcAft>
            </a:pPr>
            <a:r>
              <a:rPr lang="en-US" sz="1400" dirty="0">
                <a:latin typeface="Arial" charset="0"/>
              </a:rPr>
              <a:t>SeriesSEE Workshop, 2020 NWRA Annual Meeting</a:t>
            </a:r>
          </a:p>
          <a:p>
            <a:pPr algn="l" eaLnBrk="0" hangingPunct="0">
              <a:spcAft>
                <a:spcPts val="300"/>
              </a:spcAft>
            </a:pPr>
            <a:r>
              <a:rPr lang="en-US" sz="1400" dirty="0">
                <a:latin typeface="Arial" charset="0"/>
              </a:rPr>
              <a:t>Tuesday, February 11, 2020, Las Vegas, NV</a:t>
            </a:r>
          </a:p>
        </p:txBody>
      </p:sp>
    </p:spTree>
  </p:cSld>
  <p:clrMapOvr>
    <a:masterClrMapping/>
  </p:clrMapOvr>
  <p:transition advTm="11326">
    <p:wipe dir="d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r>
              <a:rPr lang="en-US" sz="9600" dirty="0"/>
              <a:t>Other Applications</a:t>
            </a:r>
          </a:p>
        </p:txBody>
      </p:sp>
    </p:spTree>
    <p:extLst>
      <p:ext uri="{BB962C8B-B14F-4D97-AF65-F5344CB8AC3E}">
        <p14:creationId xmlns:p14="http://schemas.microsoft.com/office/powerpoint/2010/main" val="109058956"/>
      </p:ext>
    </p:extLst>
  </p:cSld>
  <p:clrMapOvr>
    <a:masterClrMapping/>
  </p:clrMapOvr>
  <p:transition advTm="15000">
    <p:wipe dir="d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Micro Met Data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208314"/>
            <a:ext cx="4171950" cy="5380265"/>
          </a:xfrm>
        </p:spPr>
        <p:txBody>
          <a:bodyPr/>
          <a:lstStyle/>
          <a:p>
            <a:r>
              <a:rPr lang="en-US" sz="2400" dirty="0"/>
              <a:t>Extrapolate to site</a:t>
            </a:r>
          </a:p>
          <a:p>
            <a:pPr lvl="1"/>
            <a:r>
              <a:rPr lang="en-US" sz="2000" dirty="0"/>
              <a:t>Partial record at site</a:t>
            </a:r>
          </a:p>
          <a:p>
            <a:pPr lvl="1"/>
            <a:r>
              <a:rPr lang="en-US" sz="2000" dirty="0"/>
              <a:t>Full record at other site</a:t>
            </a:r>
          </a:p>
          <a:p>
            <a:r>
              <a:rPr lang="en-US" sz="2400" dirty="0"/>
              <a:t>Regress overlapping data</a:t>
            </a:r>
          </a:p>
          <a:p>
            <a:pPr lvl="1"/>
            <a:r>
              <a:rPr lang="en-US" sz="2000" dirty="0"/>
              <a:t>Cloudy</a:t>
            </a:r>
          </a:p>
          <a:p>
            <a:pPr lvl="1"/>
            <a:r>
              <a:rPr lang="en-US" sz="2000" dirty="0"/>
              <a:t>Poor storm prediction</a:t>
            </a:r>
          </a:p>
          <a:p>
            <a:r>
              <a:rPr lang="en-US" sz="2400" dirty="0"/>
              <a:t>Model wind speed w/ WLM</a:t>
            </a:r>
          </a:p>
          <a:p>
            <a:pPr lvl="1"/>
            <a:r>
              <a:rPr lang="en-US" sz="2000" dirty="0"/>
              <a:t>Wind speed from other site</a:t>
            </a:r>
          </a:p>
          <a:p>
            <a:pPr lvl="1"/>
            <a:r>
              <a:rPr lang="en-US" sz="2000" dirty="0"/>
              <a:t>Day, night, &amp; storm series</a:t>
            </a:r>
          </a:p>
          <a:p>
            <a:pPr lvl="1"/>
            <a:r>
              <a:rPr lang="en-US" sz="2000" dirty="0"/>
              <a:t>Moving averages 0 – 12 </a:t>
            </a:r>
            <a:r>
              <a:rPr lang="en-US" sz="2000" dirty="0" err="1"/>
              <a:t>hr</a:t>
            </a:r>
            <a:endParaRPr lang="en-US" sz="2000" dirty="0"/>
          </a:p>
          <a:p>
            <a:pPr lvl="1"/>
            <a:r>
              <a:rPr lang="en-US" sz="2000" dirty="0"/>
              <a:t>RMS reduced 3X</a:t>
            </a:r>
          </a:p>
          <a:p>
            <a:r>
              <a:rPr lang="en-US" sz="2400" dirty="0"/>
              <a:t>Greater wind speeds</a:t>
            </a:r>
          </a:p>
          <a:p>
            <a:pPr lvl="1"/>
            <a:r>
              <a:rPr lang="en-US" sz="2000" dirty="0"/>
              <a:t>WLM scatters less than linear regression</a:t>
            </a:r>
          </a:p>
        </p:txBody>
      </p:sp>
      <p:pic>
        <p:nvPicPr>
          <p:cNvPr id="1031" name="2 winds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9343" y="1306286"/>
            <a:ext cx="4604657" cy="55517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6" name="1:1 Linear ONLY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213225" y="1750391"/>
            <a:ext cx="4930775" cy="45655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7" name="Meas-time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2587" y="1885270"/>
            <a:ext cx="4951413" cy="4294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8" name="Meas-SYN-Resid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343531" y="1200151"/>
            <a:ext cx="4582851" cy="560886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</p:pic>
      <p:pic>
        <p:nvPicPr>
          <p:cNvPr id="1039" name="1:1 both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195960" y="1681843"/>
            <a:ext cx="4929473" cy="4570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2335573"/>
      </p:ext>
    </p:extLst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10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10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623" y="2760133"/>
            <a:ext cx="8405690" cy="3748730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623" y="2760133"/>
            <a:ext cx="8405690" cy="3748730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623" y="2760133"/>
            <a:ext cx="8405690" cy="374873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Gapfill</a:t>
            </a:r>
            <a:r>
              <a:rPr lang="en-US" dirty="0"/>
              <a:t> Micro Met Data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04800" y="1143000"/>
            <a:ext cx="8153400" cy="1477963"/>
          </a:xfrm>
        </p:spPr>
        <p:txBody>
          <a:bodyPr>
            <a:normAutofit lnSpcReduction="10000"/>
          </a:bodyPr>
          <a:lstStyle/>
          <a:p>
            <a:r>
              <a:rPr lang="en-US" dirty="0"/>
              <a:t>Model precipitation and diurnal fluctuations </a:t>
            </a:r>
          </a:p>
          <a:p>
            <a:r>
              <a:rPr lang="en-US" dirty="0"/>
              <a:t>Fit each series and minimize error</a:t>
            </a:r>
          </a:p>
          <a:p>
            <a:r>
              <a:rPr lang="en-US" dirty="0"/>
              <a:t>Project fit </a:t>
            </a:r>
          </a:p>
        </p:txBody>
      </p:sp>
      <p:sp>
        <p:nvSpPr>
          <p:cNvPr id="9" name="Rectangle 8"/>
          <p:cNvSpPr/>
          <p:nvPr/>
        </p:nvSpPr>
        <p:spPr>
          <a:xfrm>
            <a:off x="4343400" y="2895600"/>
            <a:ext cx="3124200" cy="3276600"/>
          </a:xfrm>
          <a:prstGeom prst="rect">
            <a:avLst/>
          </a:prstGeom>
          <a:solidFill>
            <a:srgbClr val="00B0F0">
              <a:alpha val="13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1143000" y="2895600"/>
            <a:ext cx="3200400" cy="3276600"/>
          </a:xfrm>
          <a:prstGeom prst="rect">
            <a:avLst/>
          </a:prstGeom>
          <a:solidFill>
            <a:srgbClr val="FFFF00">
              <a:alpha val="13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467600" y="2904066"/>
            <a:ext cx="762000" cy="3268133"/>
          </a:xfrm>
          <a:prstGeom prst="rect">
            <a:avLst/>
          </a:prstGeom>
          <a:solidFill>
            <a:srgbClr val="FFFF00">
              <a:alpha val="13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4813718" y="3851301"/>
            <a:ext cx="20201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Fitting Period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331177" y="3868235"/>
            <a:ext cx="249222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Projection Period</a:t>
            </a:r>
          </a:p>
        </p:txBody>
      </p:sp>
      <p:pic>
        <p:nvPicPr>
          <p:cNvPr id="25" name="Picture 2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575" y="2748895"/>
            <a:ext cx="8411785" cy="3748730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015" y="2742799"/>
            <a:ext cx="8411785" cy="3754826"/>
          </a:xfrm>
          <a:prstGeom prst="rect">
            <a:avLst/>
          </a:prstGeom>
        </p:spPr>
      </p:pic>
      <p:sp>
        <p:nvSpPr>
          <p:cNvPr id="26" name="TextBox 25"/>
          <p:cNvSpPr txBox="1"/>
          <p:nvPr/>
        </p:nvSpPr>
        <p:spPr>
          <a:xfrm>
            <a:off x="2577287" y="3115846"/>
            <a:ext cx="153760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/>
              <a:t>RMS = 17 W/m</a:t>
            </a:r>
            <a:r>
              <a:rPr lang="en-US" sz="1600" b="1" baseline="30000" dirty="0"/>
              <a:t>2</a:t>
            </a:r>
          </a:p>
        </p:txBody>
      </p:sp>
      <p:sp>
        <p:nvSpPr>
          <p:cNvPr id="3" name="Oval 2"/>
          <p:cNvSpPr/>
          <p:nvPr/>
        </p:nvSpPr>
        <p:spPr>
          <a:xfrm>
            <a:off x="4876800" y="4637546"/>
            <a:ext cx="1335955" cy="1382254"/>
          </a:xfrm>
          <a:prstGeom prst="ellipse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7391400" y="4343400"/>
            <a:ext cx="1066800" cy="1066800"/>
          </a:xfrm>
          <a:prstGeom prst="ellipse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8172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12" grpId="0" animBg="1"/>
      <p:bldP spid="13" grpId="0"/>
      <p:bldP spid="14" grpId="0"/>
      <p:bldP spid="26" grpId="0"/>
      <p:bldP spid="26" grpId="1"/>
      <p:bldP spid="3" grpId="0" animBg="1"/>
      <p:bldP spid="3" grpId="1" animBg="1"/>
      <p:bldP spid="16" grpId="0" animBg="1"/>
      <p:bldP spid="16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Estimate Q—Tidal Creek</a:t>
            </a:r>
          </a:p>
        </p:txBody>
      </p:sp>
      <p:sp useBgFill="1"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1" y="4759103"/>
            <a:ext cx="9144001" cy="2098898"/>
          </a:xfrm>
        </p:spPr>
        <p:txBody>
          <a:bodyPr/>
          <a:lstStyle/>
          <a:p>
            <a:r>
              <a:rPr lang="en-US" sz="2800" dirty="0"/>
              <a:t>Estimate Q in Crawford Creek from continuous gage</a:t>
            </a:r>
          </a:p>
          <a:p>
            <a:r>
              <a:rPr lang="en-US" sz="2800" dirty="0"/>
              <a:t>Tools exist to shift scales easily in WLM</a:t>
            </a:r>
          </a:p>
          <a:p>
            <a:r>
              <a:rPr lang="en-US" sz="2800" dirty="0"/>
              <a:t>Amplitude 17% of primary, Phase shift half-hour</a:t>
            </a:r>
          </a:p>
          <a:p>
            <a:r>
              <a:rPr lang="en-US" sz="2800" dirty="0"/>
              <a:t>Extrapolate record with WLM, or … </a:t>
            </a:r>
          </a:p>
          <a:p>
            <a:endParaRPr lang="en-US" sz="2800" dirty="0"/>
          </a:p>
        </p:txBody>
      </p:sp>
      <p:pic>
        <p:nvPicPr>
          <p:cNvPr id="4" name="Picture 3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64" y="1200917"/>
            <a:ext cx="8869680" cy="3566160"/>
          </a:xfrm>
          <a:prstGeom prst="rect">
            <a:avLst/>
          </a:prstGeom>
        </p:spPr>
      </p:pic>
      <p:pic>
        <p:nvPicPr>
          <p:cNvPr id="5" name="Picture 4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64" y="1200919"/>
            <a:ext cx="8869680" cy="3566160"/>
          </a:xfrm>
          <a:prstGeom prst="rect">
            <a:avLst/>
          </a:prstGeom>
        </p:spPr>
      </p:pic>
      <p:pic>
        <p:nvPicPr>
          <p:cNvPr id="6" name="Picture 5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64" y="1200919"/>
            <a:ext cx="8869680" cy="3566160"/>
          </a:xfrm>
          <a:prstGeom prst="rect">
            <a:avLst/>
          </a:prstGeom>
        </p:spPr>
      </p:pic>
      <p:pic>
        <p:nvPicPr>
          <p:cNvPr id="8" name="Picture 7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64" y="1200917"/>
            <a:ext cx="8869680" cy="356616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221" y="1200915"/>
            <a:ext cx="8869680" cy="3558187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 bwMode="auto">
          <a:xfrm>
            <a:off x="7236072" y="4291252"/>
            <a:ext cx="1271016" cy="381740"/>
          </a:xfrm>
          <a:prstGeom prst="rect">
            <a:avLst/>
          </a:prstGeom>
          <a:solidFill>
            <a:schemeClr val="bg1"/>
          </a:solidFill>
          <a:ln w="571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1 MILE</a:t>
            </a: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2221" y="1208895"/>
            <a:ext cx="8875314" cy="3562577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 bwMode="auto">
          <a:xfrm>
            <a:off x="7630510" y="2183524"/>
            <a:ext cx="185889" cy="1395248"/>
          </a:xfrm>
          <a:prstGeom prst="rect">
            <a:avLst/>
          </a:prstGeom>
          <a:solidFill>
            <a:srgbClr val="FFFF00">
              <a:alpha val="52000"/>
            </a:srgbClr>
          </a:solidFill>
          <a:ln w="412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12221" y="1206696"/>
            <a:ext cx="8875314" cy="3562577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5480" y="1211094"/>
            <a:ext cx="8872264" cy="3562577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677918" y="1324302"/>
            <a:ext cx="7898524" cy="3129457"/>
          </a:xfrm>
          <a:prstGeom prst="rect">
            <a:avLst/>
          </a:prstGeom>
          <a:solidFill>
            <a:schemeClr val="bg1"/>
          </a:solidFill>
        </p:spPr>
        <p:txBody>
          <a:bodyPr wrap="square" tIns="457200" rtlCol="0">
            <a:noAutofit/>
          </a:bodyPr>
          <a:lstStyle/>
          <a:p>
            <a:pPr algn="l"/>
            <a:r>
              <a:rPr lang="en-US" sz="2800" dirty="0">
                <a:latin typeface="+mn-lt"/>
              </a:rPr>
              <a:t>“There is something fascinating about science. One gets such wholesale returns of conjecture out of such a trifling investment of fact.”</a:t>
            </a:r>
          </a:p>
          <a:p>
            <a:r>
              <a:rPr lang="en-US" sz="2400" dirty="0">
                <a:latin typeface="+mn-lt"/>
              </a:rPr>
              <a:t>― Mark Twain, Life on the Mississippi</a:t>
            </a:r>
          </a:p>
        </p:txBody>
      </p:sp>
    </p:spTree>
    <p:extLst>
      <p:ext uri="{BB962C8B-B14F-4D97-AF65-F5344CB8AC3E}">
        <p14:creationId xmlns:p14="http://schemas.microsoft.com/office/powerpoint/2010/main" val="1908532225"/>
      </p:ext>
    </p:extLst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0" presetClass="emph" presetSubtype="0" repeatCount="2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3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7" grpId="0" animBg="1"/>
      <p:bldP spid="17" grpId="1" animBg="1"/>
      <p:bldP spid="2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r>
              <a:rPr lang="en-US" sz="9600" dirty="0"/>
              <a:t>Pahute Mesa Example</a:t>
            </a:r>
          </a:p>
        </p:txBody>
      </p:sp>
    </p:spTree>
    <p:extLst>
      <p:ext uri="{BB962C8B-B14F-4D97-AF65-F5344CB8AC3E}">
        <p14:creationId xmlns:p14="http://schemas.microsoft.com/office/powerpoint/2010/main" val="24525276"/>
      </p:ext>
    </p:extLst>
  </p:cSld>
  <p:clrMapOvr>
    <a:masterClrMapping/>
  </p:clrMapOvr>
  <p:transition advTm="15000">
    <p:wipe dir="d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2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Pahute Mesa</a:t>
            </a:r>
          </a:p>
        </p:txBody>
      </p:sp>
      <p:sp>
        <p:nvSpPr>
          <p:cNvPr id="1822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289537"/>
            <a:ext cx="4944862" cy="5137895"/>
          </a:xfrm>
        </p:spPr>
        <p:txBody>
          <a:bodyPr/>
          <a:lstStyle/>
          <a:p>
            <a:pPr>
              <a:spcBef>
                <a:spcPts val="300"/>
              </a:spcBef>
            </a:pPr>
            <a:r>
              <a:rPr lang="en-US" sz="2800" dirty="0"/>
              <a:t>Groundwater flows through volcanic–rock aquifers and confining units</a:t>
            </a:r>
          </a:p>
          <a:p>
            <a:pPr>
              <a:spcBef>
                <a:spcPts val="300"/>
              </a:spcBef>
            </a:pPr>
            <a:r>
              <a:rPr lang="en-US" sz="2800" dirty="0"/>
              <a:t>Radionuclides migrating downgradient</a:t>
            </a:r>
          </a:p>
          <a:p>
            <a:pPr>
              <a:spcBef>
                <a:spcPts val="300"/>
              </a:spcBef>
            </a:pPr>
            <a:r>
              <a:rPr lang="en-US" sz="2800" dirty="0"/>
              <a:t>Major fault structures</a:t>
            </a:r>
          </a:p>
          <a:p>
            <a:pPr>
              <a:spcBef>
                <a:spcPts val="300"/>
              </a:spcBef>
            </a:pPr>
            <a:r>
              <a:rPr lang="en-US" sz="2800" dirty="0"/>
              <a:t>Multiple-well aquifer tests</a:t>
            </a:r>
          </a:p>
          <a:p>
            <a:pPr lvl="1">
              <a:spcBef>
                <a:spcPts val="300"/>
              </a:spcBef>
            </a:pPr>
            <a:r>
              <a:rPr lang="da-DK" sz="2400" dirty="0"/>
              <a:t>130 – 320 gpm</a:t>
            </a:r>
          </a:p>
          <a:p>
            <a:pPr lvl="1">
              <a:spcBef>
                <a:spcPts val="300"/>
              </a:spcBef>
            </a:pPr>
            <a:r>
              <a:rPr lang="da-DK" sz="2400" dirty="0"/>
              <a:t>3 – 10 d periods</a:t>
            </a:r>
          </a:p>
          <a:p>
            <a:pPr>
              <a:spcBef>
                <a:spcPts val="300"/>
              </a:spcBef>
            </a:pPr>
            <a:r>
              <a:rPr lang="en-US" sz="2800" dirty="0"/>
              <a:t>~20 observation wells</a:t>
            </a:r>
          </a:p>
          <a:p>
            <a:pPr>
              <a:spcBef>
                <a:spcPts val="300"/>
              </a:spcBef>
            </a:pPr>
            <a:r>
              <a:rPr lang="en-US" sz="2800" dirty="0"/>
              <a:t>Background wells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737499" y="6320901"/>
            <a:ext cx="54065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 dirty="0">
                <a:latin typeface="+mn-lt"/>
              </a:rPr>
              <a:t>Search: USGS Nevada Aquifer Test</a:t>
            </a:r>
          </a:p>
        </p:txBody>
      </p:sp>
      <p:pic>
        <p:nvPicPr>
          <p:cNvPr id="2058" name="Picture 1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67275" y="1269922"/>
            <a:ext cx="4276725" cy="488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" name="Group 1"/>
          <p:cNvGrpSpPr/>
          <p:nvPr/>
        </p:nvGrpSpPr>
        <p:grpSpPr>
          <a:xfrm>
            <a:off x="4862807" y="1274609"/>
            <a:ext cx="4281193" cy="4888269"/>
            <a:chOff x="4862807" y="1274609"/>
            <a:chExt cx="4281193" cy="4888269"/>
          </a:xfrm>
        </p:grpSpPr>
        <p:grpSp>
          <p:nvGrpSpPr>
            <p:cNvPr id="29" name="Group 28"/>
            <p:cNvGrpSpPr/>
            <p:nvPr/>
          </p:nvGrpSpPr>
          <p:grpSpPr>
            <a:xfrm>
              <a:off x="4862807" y="1274609"/>
              <a:ext cx="4281193" cy="4888269"/>
              <a:chOff x="2376488" y="963891"/>
              <a:chExt cx="4281193" cy="4888269"/>
            </a:xfrm>
          </p:grpSpPr>
          <p:sp>
            <p:nvSpPr>
              <p:cNvPr id="30" name="Rectangle 132"/>
              <p:cNvSpPr>
                <a:spLocks noChangeArrowheads="1"/>
              </p:cNvSpPr>
              <p:nvPr/>
            </p:nvSpPr>
            <p:spPr bwMode="auto">
              <a:xfrm>
                <a:off x="2376488" y="977900"/>
                <a:ext cx="4276725" cy="4867275"/>
              </a:xfrm>
              <a:prstGeom prst="rect">
                <a:avLst/>
              </a:prstGeom>
              <a:noFill/>
              <a:ln w="381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1" name="Rectangle 133"/>
              <p:cNvSpPr>
                <a:spLocks noChangeArrowheads="1"/>
              </p:cNvSpPr>
              <p:nvPr/>
            </p:nvSpPr>
            <p:spPr bwMode="auto">
              <a:xfrm>
                <a:off x="2376488" y="977900"/>
                <a:ext cx="4276725" cy="4867275"/>
              </a:xfrm>
              <a:prstGeom prst="rect">
                <a:avLst/>
              </a:prstGeom>
              <a:noFill/>
              <a:ln w="3810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grpSp>
            <p:nvGrpSpPr>
              <p:cNvPr id="32" name="Group 238"/>
              <p:cNvGrpSpPr/>
              <p:nvPr/>
            </p:nvGrpSpPr>
            <p:grpSpPr>
              <a:xfrm>
                <a:off x="2376880" y="977900"/>
                <a:ext cx="137171" cy="4868863"/>
                <a:chOff x="2376488" y="977900"/>
                <a:chExt cx="66675" cy="4868863"/>
              </a:xfrm>
            </p:grpSpPr>
            <p:sp>
              <p:nvSpPr>
                <p:cNvPr id="182" name="Line 134"/>
                <p:cNvSpPr>
                  <a:spLocks noChangeShapeType="1"/>
                </p:cNvSpPr>
                <p:nvPr/>
              </p:nvSpPr>
              <p:spPr bwMode="auto">
                <a:xfrm>
                  <a:off x="2376488" y="977900"/>
                  <a:ext cx="1588" cy="4867275"/>
                </a:xfrm>
                <a:prstGeom prst="line">
                  <a:avLst/>
                </a:prstGeom>
                <a:noFill/>
                <a:ln w="3810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83" name="Line 135"/>
                <p:cNvSpPr>
                  <a:spLocks noChangeShapeType="1"/>
                </p:cNvSpPr>
                <p:nvPr/>
              </p:nvSpPr>
              <p:spPr bwMode="auto">
                <a:xfrm>
                  <a:off x="2376488" y="5845175"/>
                  <a:ext cx="47625" cy="1588"/>
                </a:xfrm>
                <a:prstGeom prst="line">
                  <a:avLst/>
                </a:prstGeom>
                <a:noFill/>
                <a:ln w="3810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84" name="Line 136"/>
                <p:cNvSpPr>
                  <a:spLocks noChangeShapeType="1"/>
                </p:cNvSpPr>
                <p:nvPr/>
              </p:nvSpPr>
              <p:spPr bwMode="auto">
                <a:xfrm>
                  <a:off x="2376488" y="5721350"/>
                  <a:ext cx="47625" cy="1588"/>
                </a:xfrm>
                <a:prstGeom prst="line">
                  <a:avLst/>
                </a:prstGeom>
                <a:noFill/>
                <a:ln w="3810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85" name="Line 137"/>
                <p:cNvSpPr>
                  <a:spLocks noChangeShapeType="1"/>
                </p:cNvSpPr>
                <p:nvPr/>
              </p:nvSpPr>
              <p:spPr bwMode="auto">
                <a:xfrm>
                  <a:off x="2376488" y="5588000"/>
                  <a:ext cx="47625" cy="1588"/>
                </a:xfrm>
                <a:prstGeom prst="line">
                  <a:avLst/>
                </a:prstGeom>
                <a:noFill/>
                <a:ln w="3810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86" name="Line 138"/>
                <p:cNvSpPr>
                  <a:spLocks noChangeShapeType="1"/>
                </p:cNvSpPr>
                <p:nvPr/>
              </p:nvSpPr>
              <p:spPr bwMode="auto">
                <a:xfrm>
                  <a:off x="2376488" y="5464175"/>
                  <a:ext cx="47625" cy="1588"/>
                </a:xfrm>
                <a:prstGeom prst="line">
                  <a:avLst/>
                </a:prstGeom>
                <a:noFill/>
                <a:ln w="3810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87" name="Line 139"/>
                <p:cNvSpPr>
                  <a:spLocks noChangeShapeType="1"/>
                </p:cNvSpPr>
                <p:nvPr/>
              </p:nvSpPr>
              <p:spPr bwMode="auto">
                <a:xfrm>
                  <a:off x="2376488" y="5340350"/>
                  <a:ext cx="47625" cy="1588"/>
                </a:xfrm>
                <a:prstGeom prst="line">
                  <a:avLst/>
                </a:prstGeom>
                <a:noFill/>
                <a:ln w="3810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88" name="Line 140"/>
                <p:cNvSpPr>
                  <a:spLocks noChangeShapeType="1"/>
                </p:cNvSpPr>
                <p:nvPr/>
              </p:nvSpPr>
              <p:spPr bwMode="auto">
                <a:xfrm>
                  <a:off x="2376488" y="5207000"/>
                  <a:ext cx="47625" cy="1588"/>
                </a:xfrm>
                <a:prstGeom prst="line">
                  <a:avLst/>
                </a:prstGeom>
                <a:noFill/>
                <a:ln w="3810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89" name="Line 141"/>
                <p:cNvSpPr>
                  <a:spLocks noChangeShapeType="1"/>
                </p:cNvSpPr>
                <p:nvPr/>
              </p:nvSpPr>
              <p:spPr bwMode="auto">
                <a:xfrm>
                  <a:off x="2376488" y="5083175"/>
                  <a:ext cx="47625" cy="1588"/>
                </a:xfrm>
                <a:prstGeom prst="line">
                  <a:avLst/>
                </a:prstGeom>
                <a:noFill/>
                <a:ln w="3810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90" name="Line 142"/>
                <p:cNvSpPr>
                  <a:spLocks noChangeShapeType="1"/>
                </p:cNvSpPr>
                <p:nvPr/>
              </p:nvSpPr>
              <p:spPr bwMode="auto">
                <a:xfrm>
                  <a:off x="2376488" y="4959350"/>
                  <a:ext cx="47625" cy="1588"/>
                </a:xfrm>
                <a:prstGeom prst="line">
                  <a:avLst/>
                </a:prstGeom>
                <a:noFill/>
                <a:ln w="3810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91" name="Line 143"/>
                <p:cNvSpPr>
                  <a:spLocks noChangeShapeType="1"/>
                </p:cNvSpPr>
                <p:nvPr/>
              </p:nvSpPr>
              <p:spPr bwMode="auto">
                <a:xfrm>
                  <a:off x="2376488" y="4835525"/>
                  <a:ext cx="47625" cy="1588"/>
                </a:xfrm>
                <a:prstGeom prst="line">
                  <a:avLst/>
                </a:prstGeom>
                <a:noFill/>
                <a:ln w="3810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92" name="Line 144"/>
                <p:cNvSpPr>
                  <a:spLocks noChangeShapeType="1"/>
                </p:cNvSpPr>
                <p:nvPr/>
              </p:nvSpPr>
              <p:spPr bwMode="auto">
                <a:xfrm>
                  <a:off x="2376488" y="4702175"/>
                  <a:ext cx="47625" cy="1588"/>
                </a:xfrm>
                <a:prstGeom prst="line">
                  <a:avLst/>
                </a:prstGeom>
                <a:noFill/>
                <a:ln w="3810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93" name="Line 145"/>
                <p:cNvSpPr>
                  <a:spLocks noChangeShapeType="1"/>
                </p:cNvSpPr>
                <p:nvPr/>
              </p:nvSpPr>
              <p:spPr bwMode="auto">
                <a:xfrm>
                  <a:off x="2376488" y="4578350"/>
                  <a:ext cx="47625" cy="1588"/>
                </a:xfrm>
                <a:prstGeom prst="line">
                  <a:avLst/>
                </a:prstGeom>
                <a:noFill/>
                <a:ln w="3810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94" name="Line 146"/>
                <p:cNvSpPr>
                  <a:spLocks noChangeShapeType="1"/>
                </p:cNvSpPr>
                <p:nvPr/>
              </p:nvSpPr>
              <p:spPr bwMode="auto">
                <a:xfrm>
                  <a:off x="2376488" y="4454525"/>
                  <a:ext cx="47625" cy="1588"/>
                </a:xfrm>
                <a:prstGeom prst="line">
                  <a:avLst/>
                </a:prstGeom>
                <a:noFill/>
                <a:ln w="3810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95" name="Line 147"/>
                <p:cNvSpPr>
                  <a:spLocks noChangeShapeType="1"/>
                </p:cNvSpPr>
                <p:nvPr/>
              </p:nvSpPr>
              <p:spPr bwMode="auto">
                <a:xfrm>
                  <a:off x="2376488" y="4321175"/>
                  <a:ext cx="47625" cy="1588"/>
                </a:xfrm>
                <a:prstGeom prst="line">
                  <a:avLst/>
                </a:prstGeom>
                <a:noFill/>
                <a:ln w="3810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96" name="Line 148"/>
                <p:cNvSpPr>
                  <a:spLocks noChangeShapeType="1"/>
                </p:cNvSpPr>
                <p:nvPr/>
              </p:nvSpPr>
              <p:spPr bwMode="auto">
                <a:xfrm>
                  <a:off x="2376488" y="4197350"/>
                  <a:ext cx="47625" cy="1588"/>
                </a:xfrm>
                <a:prstGeom prst="line">
                  <a:avLst/>
                </a:prstGeom>
                <a:noFill/>
                <a:ln w="3810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97" name="Line 149"/>
                <p:cNvSpPr>
                  <a:spLocks noChangeShapeType="1"/>
                </p:cNvSpPr>
                <p:nvPr/>
              </p:nvSpPr>
              <p:spPr bwMode="auto">
                <a:xfrm>
                  <a:off x="2376488" y="4073525"/>
                  <a:ext cx="47625" cy="1588"/>
                </a:xfrm>
                <a:prstGeom prst="line">
                  <a:avLst/>
                </a:prstGeom>
                <a:noFill/>
                <a:ln w="3810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98" name="Line 150"/>
                <p:cNvSpPr>
                  <a:spLocks noChangeShapeType="1"/>
                </p:cNvSpPr>
                <p:nvPr/>
              </p:nvSpPr>
              <p:spPr bwMode="auto">
                <a:xfrm>
                  <a:off x="2376488" y="3940175"/>
                  <a:ext cx="47625" cy="1588"/>
                </a:xfrm>
                <a:prstGeom prst="line">
                  <a:avLst/>
                </a:prstGeom>
                <a:noFill/>
                <a:ln w="3810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99" name="Line 151"/>
                <p:cNvSpPr>
                  <a:spLocks noChangeShapeType="1"/>
                </p:cNvSpPr>
                <p:nvPr/>
              </p:nvSpPr>
              <p:spPr bwMode="auto">
                <a:xfrm>
                  <a:off x="2376488" y="3816350"/>
                  <a:ext cx="47625" cy="1588"/>
                </a:xfrm>
                <a:prstGeom prst="line">
                  <a:avLst/>
                </a:prstGeom>
                <a:noFill/>
                <a:ln w="3810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00" name="Line 152"/>
                <p:cNvSpPr>
                  <a:spLocks noChangeShapeType="1"/>
                </p:cNvSpPr>
                <p:nvPr/>
              </p:nvSpPr>
              <p:spPr bwMode="auto">
                <a:xfrm>
                  <a:off x="2376488" y="3692525"/>
                  <a:ext cx="47625" cy="1588"/>
                </a:xfrm>
                <a:prstGeom prst="line">
                  <a:avLst/>
                </a:prstGeom>
                <a:noFill/>
                <a:ln w="3810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01" name="Line 153"/>
                <p:cNvSpPr>
                  <a:spLocks noChangeShapeType="1"/>
                </p:cNvSpPr>
                <p:nvPr/>
              </p:nvSpPr>
              <p:spPr bwMode="auto">
                <a:xfrm>
                  <a:off x="2376488" y="3559175"/>
                  <a:ext cx="47625" cy="1588"/>
                </a:xfrm>
                <a:prstGeom prst="line">
                  <a:avLst/>
                </a:prstGeom>
                <a:noFill/>
                <a:ln w="3810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02" name="Line 154"/>
                <p:cNvSpPr>
                  <a:spLocks noChangeShapeType="1"/>
                </p:cNvSpPr>
                <p:nvPr/>
              </p:nvSpPr>
              <p:spPr bwMode="auto">
                <a:xfrm>
                  <a:off x="2376488" y="3435350"/>
                  <a:ext cx="47625" cy="1588"/>
                </a:xfrm>
                <a:prstGeom prst="line">
                  <a:avLst/>
                </a:prstGeom>
                <a:noFill/>
                <a:ln w="3810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03" name="Line 155"/>
                <p:cNvSpPr>
                  <a:spLocks noChangeShapeType="1"/>
                </p:cNvSpPr>
                <p:nvPr/>
              </p:nvSpPr>
              <p:spPr bwMode="auto">
                <a:xfrm>
                  <a:off x="2376488" y="3311525"/>
                  <a:ext cx="47625" cy="1588"/>
                </a:xfrm>
                <a:prstGeom prst="line">
                  <a:avLst/>
                </a:prstGeom>
                <a:noFill/>
                <a:ln w="3810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04" name="Line 156"/>
                <p:cNvSpPr>
                  <a:spLocks noChangeShapeType="1"/>
                </p:cNvSpPr>
                <p:nvPr/>
              </p:nvSpPr>
              <p:spPr bwMode="auto">
                <a:xfrm>
                  <a:off x="2376488" y="3187700"/>
                  <a:ext cx="47625" cy="1588"/>
                </a:xfrm>
                <a:prstGeom prst="line">
                  <a:avLst/>
                </a:prstGeom>
                <a:noFill/>
                <a:ln w="3810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05" name="Line 157"/>
                <p:cNvSpPr>
                  <a:spLocks noChangeShapeType="1"/>
                </p:cNvSpPr>
                <p:nvPr/>
              </p:nvSpPr>
              <p:spPr bwMode="auto">
                <a:xfrm>
                  <a:off x="2376488" y="3054350"/>
                  <a:ext cx="47625" cy="1588"/>
                </a:xfrm>
                <a:prstGeom prst="line">
                  <a:avLst/>
                </a:prstGeom>
                <a:noFill/>
                <a:ln w="3810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06" name="Line 158"/>
                <p:cNvSpPr>
                  <a:spLocks noChangeShapeType="1"/>
                </p:cNvSpPr>
                <p:nvPr/>
              </p:nvSpPr>
              <p:spPr bwMode="auto">
                <a:xfrm>
                  <a:off x="2376488" y="2930525"/>
                  <a:ext cx="47625" cy="1588"/>
                </a:xfrm>
                <a:prstGeom prst="line">
                  <a:avLst/>
                </a:prstGeom>
                <a:noFill/>
                <a:ln w="3810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07" name="Line 159"/>
                <p:cNvSpPr>
                  <a:spLocks noChangeShapeType="1"/>
                </p:cNvSpPr>
                <p:nvPr/>
              </p:nvSpPr>
              <p:spPr bwMode="auto">
                <a:xfrm>
                  <a:off x="2376488" y="2806700"/>
                  <a:ext cx="47625" cy="1588"/>
                </a:xfrm>
                <a:prstGeom prst="line">
                  <a:avLst/>
                </a:prstGeom>
                <a:noFill/>
                <a:ln w="3810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08" name="Line 160"/>
                <p:cNvSpPr>
                  <a:spLocks noChangeShapeType="1"/>
                </p:cNvSpPr>
                <p:nvPr/>
              </p:nvSpPr>
              <p:spPr bwMode="auto">
                <a:xfrm>
                  <a:off x="2376488" y="2673350"/>
                  <a:ext cx="47625" cy="1588"/>
                </a:xfrm>
                <a:prstGeom prst="line">
                  <a:avLst/>
                </a:prstGeom>
                <a:noFill/>
                <a:ln w="3810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09" name="Line 161"/>
                <p:cNvSpPr>
                  <a:spLocks noChangeShapeType="1"/>
                </p:cNvSpPr>
                <p:nvPr/>
              </p:nvSpPr>
              <p:spPr bwMode="auto">
                <a:xfrm>
                  <a:off x="2376488" y="2549525"/>
                  <a:ext cx="47625" cy="1588"/>
                </a:xfrm>
                <a:prstGeom prst="line">
                  <a:avLst/>
                </a:prstGeom>
                <a:noFill/>
                <a:ln w="3810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10" name="Line 162"/>
                <p:cNvSpPr>
                  <a:spLocks noChangeShapeType="1"/>
                </p:cNvSpPr>
                <p:nvPr/>
              </p:nvSpPr>
              <p:spPr bwMode="auto">
                <a:xfrm>
                  <a:off x="2376488" y="2425700"/>
                  <a:ext cx="47625" cy="1588"/>
                </a:xfrm>
                <a:prstGeom prst="line">
                  <a:avLst/>
                </a:prstGeom>
                <a:noFill/>
                <a:ln w="3810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11" name="Line 163"/>
                <p:cNvSpPr>
                  <a:spLocks noChangeShapeType="1"/>
                </p:cNvSpPr>
                <p:nvPr/>
              </p:nvSpPr>
              <p:spPr bwMode="auto">
                <a:xfrm>
                  <a:off x="2376488" y="2292350"/>
                  <a:ext cx="47625" cy="1588"/>
                </a:xfrm>
                <a:prstGeom prst="line">
                  <a:avLst/>
                </a:prstGeom>
                <a:noFill/>
                <a:ln w="3810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12" name="Line 164"/>
                <p:cNvSpPr>
                  <a:spLocks noChangeShapeType="1"/>
                </p:cNvSpPr>
                <p:nvPr/>
              </p:nvSpPr>
              <p:spPr bwMode="auto">
                <a:xfrm>
                  <a:off x="2376488" y="2168525"/>
                  <a:ext cx="47625" cy="1588"/>
                </a:xfrm>
                <a:prstGeom prst="line">
                  <a:avLst/>
                </a:prstGeom>
                <a:noFill/>
                <a:ln w="3810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13" name="Line 165"/>
                <p:cNvSpPr>
                  <a:spLocks noChangeShapeType="1"/>
                </p:cNvSpPr>
                <p:nvPr/>
              </p:nvSpPr>
              <p:spPr bwMode="auto">
                <a:xfrm>
                  <a:off x="2376488" y="2044700"/>
                  <a:ext cx="47625" cy="1588"/>
                </a:xfrm>
                <a:prstGeom prst="line">
                  <a:avLst/>
                </a:prstGeom>
                <a:noFill/>
                <a:ln w="3810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14" name="Line 166"/>
                <p:cNvSpPr>
                  <a:spLocks noChangeShapeType="1"/>
                </p:cNvSpPr>
                <p:nvPr/>
              </p:nvSpPr>
              <p:spPr bwMode="auto">
                <a:xfrm>
                  <a:off x="2376488" y="1911350"/>
                  <a:ext cx="47625" cy="1588"/>
                </a:xfrm>
                <a:prstGeom prst="line">
                  <a:avLst/>
                </a:prstGeom>
                <a:noFill/>
                <a:ln w="3810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15" name="Line 167"/>
                <p:cNvSpPr>
                  <a:spLocks noChangeShapeType="1"/>
                </p:cNvSpPr>
                <p:nvPr/>
              </p:nvSpPr>
              <p:spPr bwMode="auto">
                <a:xfrm>
                  <a:off x="2376488" y="1787525"/>
                  <a:ext cx="47625" cy="1588"/>
                </a:xfrm>
                <a:prstGeom prst="line">
                  <a:avLst/>
                </a:prstGeom>
                <a:noFill/>
                <a:ln w="3810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16" name="Line 168"/>
                <p:cNvSpPr>
                  <a:spLocks noChangeShapeType="1"/>
                </p:cNvSpPr>
                <p:nvPr/>
              </p:nvSpPr>
              <p:spPr bwMode="auto">
                <a:xfrm>
                  <a:off x="2376488" y="1663700"/>
                  <a:ext cx="47625" cy="1588"/>
                </a:xfrm>
                <a:prstGeom prst="line">
                  <a:avLst/>
                </a:prstGeom>
                <a:noFill/>
                <a:ln w="3810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17" name="Line 169"/>
                <p:cNvSpPr>
                  <a:spLocks noChangeShapeType="1"/>
                </p:cNvSpPr>
                <p:nvPr/>
              </p:nvSpPr>
              <p:spPr bwMode="auto">
                <a:xfrm>
                  <a:off x="2376488" y="1539875"/>
                  <a:ext cx="47625" cy="1588"/>
                </a:xfrm>
                <a:prstGeom prst="line">
                  <a:avLst/>
                </a:prstGeom>
                <a:noFill/>
                <a:ln w="3810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18" name="Line 170"/>
                <p:cNvSpPr>
                  <a:spLocks noChangeShapeType="1"/>
                </p:cNvSpPr>
                <p:nvPr/>
              </p:nvSpPr>
              <p:spPr bwMode="auto">
                <a:xfrm>
                  <a:off x="2376488" y="1406525"/>
                  <a:ext cx="47625" cy="1588"/>
                </a:xfrm>
                <a:prstGeom prst="line">
                  <a:avLst/>
                </a:prstGeom>
                <a:noFill/>
                <a:ln w="3810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19" name="Line 171"/>
                <p:cNvSpPr>
                  <a:spLocks noChangeShapeType="1"/>
                </p:cNvSpPr>
                <p:nvPr/>
              </p:nvSpPr>
              <p:spPr bwMode="auto">
                <a:xfrm>
                  <a:off x="2376488" y="1282700"/>
                  <a:ext cx="47625" cy="1588"/>
                </a:xfrm>
                <a:prstGeom prst="line">
                  <a:avLst/>
                </a:prstGeom>
                <a:noFill/>
                <a:ln w="3810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20" name="Line 172"/>
                <p:cNvSpPr>
                  <a:spLocks noChangeShapeType="1"/>
                </p:cNvSpPr>
                <p:nvPr/>
              </p:nvSpPr>
              <p:spPr bwMode="auto">
                <a:xfrm>
                  <a:off x="2376488" y="1158875"/>
                  <a:ext cx="47625" cy="1588"/>
                </a:xfrm>
                <a:prstGeom prst="line">
                  <a:avLst/>
                </a:prstGeom>
                <a:noFill/>
                <a:ln w="3810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21" name="Line 173"/>
                <p:cNvSpPr>
                  <a:spLocks noChangeShapeType="1"/>
                </p:cNvSpPr>
                <p:nvPr/>
              </p:nvSpPr>
              <p:spPr bwMode="auto">
                <a:xfrm>
                  <a:off x="2376488" y="1025525"/>
                  <a:ext cx="47625" cy="1588"/>
                </a:xfrm>
                <a:prstGeom prst="line">
                  <a:avLst/>
                </a:prstGeom>
                <a:noFill/>
                <a:ln w="3810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22" name="Line 174"/>
                <p:cNvSpPr>
                  <a:spLocks noChangeShapeType="1"/>
                </p:cNvSpPr>
                <p:nvPr/>
              </p:nvSpPr>
              <p:spPr bwMode="auto">
                <a:xfrm>
                  <a:off x="2376488" y="5845175"/>
                  <a:ext cx="66675" cy="1588"/>
                </a:xfrm>
                <a:prstGeom prst="line">
                  <a:avLst/>
                </a:prstGeom>
                <a:noFill/>
                <a:ln w="3810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23" name="Line 175"/>
                <p:cNvSpPr>
                  <a:spLocks noChangeShapeType="1"/>
                </p:cNvSpPr>
                <p:nvPr/>
              </p:nvSpPr>
              <p:spPr bwMode="auto">
                <a:xfrm>
                  <a:off x="2376488" y="5340350"/>
                  <a:ext cx="66675" cy="1588"/>
                </a:xfrm>
                <a:prstGeom prst="line">
                  <a:avLst/>
                </a:prstGeom>
                <a:noFill/>
                <a:ln w="3810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24" name="Line 176"/>
                <p:cNvSpPr>
                  <a:spLocks noChangeShapeType="1"/>
                </p:cNvSpPr>
                <p:nvPr/>
              </p:nvSpPr>
              <p:spPr bwMode="auto">
                <a:xfrm>
                  <a:off x="2376488" y="4835525"/>
                  <a:ext cx="66675" cy="1588"/>
                </a:xfrm>
                <a:prstGeom prst="line">
                  <a:avLst/>
                </a:prstGeom>
                <a:noFill/>
                <a:ln w="3810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25" name="Line 177"/>
                <p:cNvSpPr>
                  <a:spLocks noChangeShapeType="1"/>
                </p:cNvSpPr>
                <p:nvPr/>
              </p:nvSpPr>
              <p:spPr bwMode="auto">
                <a:xfrm>
                  <a:off x="2376488" y="4321175"/>
                  <a:ext cx="66675" cy="1588"/>
                </a:xfrm>
                <a:prstGeom prst="line">
                  <a:avLst/>
                </a:prstGeom>
                <a:noFill/>
                <a:ln w="3810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26" name="Line 178"/>
                <p:cNvSpPr>
                  <a:spLocks noChangeShapeType="1"/>
                </p:cNvSpPr>
                <p:nvPr/>
              </p:nvSpPr>
              <p:spPr bwMode="auto">
                <a:xfrm>
                  <a:off x="2376488" y="3816350"/>
                  <a:ext cx="66675" cy="1588"/>
                </a:xfrm>
                <a:prstGeom prst="line">
                  <a:avLst/>
                </a:prstGeom>
                <a:noFill/>
                <a:ln w="3810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27" name="Line 179"/>
                <p:cNvSpPr>
                  <a:spLocks noChangeShapeType="1"/>
                </p:cNvSpPr>
                <p:nvPr/>
              </p:nvSpPr>
              <p:spPr bwMode="auto">
                <a:xfrm>
                  <a:off x="2376488" y="3311525"/>
                  <a:ext cx="66675" cy="1588"/>
                </a:xfrm>
                <a:prstGeom prst="line">
                  <a:avLst/>
                </a:prstGeom>
                <a:noFill/>
                <a:ln w="3810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28" name="Line 180"/>
                <p:cNvSpPr>
                  <a:spLocks noChangeShapeType="1"/>
                </p:cNvSpPr>
                <p:nvPr/>
              </p:nvSpPr>
              <p:spPr bwMode="auto">
                <a:xfrm>
                  <a:off x="2376488" y="2806700"/>
                  <a:ext cx="66675" cy="1588"/>
                </a:xfrm>
                <a:prstGeom prst="line">
                  <a:avLst/>
                </a:prstGeom>
                <a:noFill/>
                <a:ln w="3810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29" name="Line 181"/>
                <p:cNvSpPr>
                  <a:spLocks noChangeShapeType="1"/>
                </p:cNvSpPr>
                <p:nvPr/>
              </p:nvSpPr>
              <p:spPr bwMode="auto">
                <a:xfrm>
                  <a:off x="2376488" y="2292350"/>
                  <a:ext cx="66675" cy="1588"/>
                </a:xfrm>
                <a:prstGeom prst="line">
                  <a:avLst/>
                </a:prstGeom>
                <a:noFill/>
                <a:ln w="3810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30" name="Line 182"/>
                <p:cNvSpPr>
                  <a:spLocks noChangeShapeType="1"/>
                </p:cNvSpPr>
                <p:nvPr/>
              </p:nvSpPr>
              <p:spPr bwMode="auto">
                <a:xfrm>
                  <a:off x="2376488" y="1787525"/>
                  <a:ext cx="66675" cy="1588"/>
                </a:xfrm>
                <a:prstGeom prst="line">
                  <a:avLst/>
                </a:prstGeom>
                <a:noFill/>
                <a:ln w="3810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31" name="Line 183"/>
                <p:cNvSpPr>
                  <a:spLocks noChangeShapeType="1"/>
                </p:cNvSpPr>
                <p:nvPr/>
              </p:nvSpPr>
              <p:spPr bwMode="auto">
                <a:xfrm>
                  <a:off x="2376488" y="1282700"/>
                  <a:ext cx="66675" cy="1588"/>
                </a:xfrm>
                <a:prstGeom prst="line">
                  <a:avLst/>
                </a:prstGeom>
                <a:noFill/>
                <a:ln w="3810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32" name="Line 185"/>
                <p:cNvSpPr>
                  <a:spLocks noChangeShapeType="1"/>
                </p:cNvSpPr>
                <p:nvPr/>
              </p:nvSpPr>
              <p:spPr bwMode="auto">
                <a:xfrm flipV="1">
                  <a:off x="2376488" y="5797550"/>
                  <a:ext cx="1588" cy="47625"/>
                </a:xfrm>
                <a:prstGeom prst="line">
                  <a:avLst/>
                </a:prstGeom>
                <a:noFill/>
                <a:ln w="3810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33" name="Line 219"/>
                <p:cNvSpPr>
                  <a:spLocks noChangeShapeType="1"/>
                </p:cNvSpPr>
                <p:nvPr/>
              </p:nvSpPr>
              <p:spPr bwMode="auto">
                <a:xfrm flipV="1">
                  <a:off x="2376488" y="5778500"/>
                  <a:ext cx="1588" cy="66675"/>
                </a:xfrm>
                <a:prstGeom prst="line">
                  <a:avLst/>
                </a:prstGeom>
                <a:noFill/>
                <a:ln w="3810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grpSp>
            <p:nvGrpSpPr>
              <p:cNvPr id="33" name="Group 239"/>
              <p:cNvGrpSpPr/>
              <p:nvPr/>
            </p:nvGrpSpPr>
            <p:grpSpPr>
              <a:xfrm>
                <a:off x="2376488" y="5715931"/>
                <a:ext cx="4276725" cy="137171"/>
                <a:chOff x="2376488" y="5778500"/>
                <a:chExt cx="4276725" cy="68263"/>
              </a:xfrm>
            </p:grpSpPr>
            <p:sp>
              <p:nvSpPr>
                <p:cNvPr id="140" name="Line 184"/>
                <p:cNvSpPr>
                  <a:spLocks noChangeShapeType="1"/>
                </p:cNvSpPr>
                <p:nvPr/>
              </p:nvSpPr>
              <p:spPr bwMode="auto">
                <a:xfrm>
                  <a:off x="2376488" y="5845175"/>
                  <a:ext cx="4276725" cy="1588"/>
                </a:xfrm>
                <a:prstGeom prst="line">
                  <a:avLst/>
                </a:prstGeom>
                <a:noFill/>
                <a:ln w="3810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41" name="Line 186"/>
                <p:cNvSpPr>
                  <a:spLocks noChangeShapeType="1"/>
                </p:cNvSpPr>
                <p:nvPr/>
              </p:nvSpPr>
              <p:spPr bwMode="auto">
                <a:xfrm flipV="1">
                  <a:off x="2500313" y="5797550"/>
                  <a:ext cx="1588" cy="47625"/>
                </a:xfrm>
                <a:prstGeom prst="line">
                  <a:avLst/>
                </a:prstGeom>
                <a:noFill/>
                <a:ln w="3810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42" name="Line 187"/>
                <p:cNvSpPr>
                  <a:spLocks noChangeShapeType="1"/>
                </p:cNvSpPr>
                <p:nvPr/>
              </p:nvSpPr>
              <p:spPr bwMode="auto">
                <a:xfrm flipV="1">
                  <a:off x="2624138" y="5797550"/>
                  <a:ext cx="1588" cy="47625"/>
                </a:xfrm>
                <a:prstGeom prst="line">
                  <a:avLst/>
                </a:prstGeom>
                <a:noFill/>
                <a:ln w="3810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43" name="Line 188"/>
                <p:cNvSpPr>
                  <a:spLocks noChangeShapeType="1"/>
                </p:cNvSpPr>
                <p:nvPr/>
              </p:nvSpPr>
              <p:spPr bwMode="auto">
                <a:xfrm flipV="1">
                  <a:off x="2757488" y="5797550"/>
                  <a:ext cx="1588" cy="47625"/>
                </a:xfrm>
                <a:prstGeom prst="line">
                  <a:avLst/>
                </a:prstGeom>
                <a:noFill/>
                <a:ln w="3810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44" name="Line 189"/>
                <p:cNvSpPr>
                  <a:spLocks noChangeShapeType="1"/>
                </p:cNvSpPr>
                <p:nvPr/>
              </p:nvSpPr>
              <p:spPr bwMode="auto">
                <a:xfrm flipV="1">
                  <a:off x="2881313" y="5797550"/>
                  <a:ext cx="1588" cy="47625"/>
                </a:xfrm>
                <a:prstGeom prst="line">
                  <a:avLst/>
                </a:prstGeom>
                <a:noFill/>
                <a:ln w="3810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45" name="Line 190"/>
                <p:cNvSpPr>
                  <a:spLocks noChangeShapeType="1"/>
                </p:cNvSpPr>
                <p:nvPr/>
              </p:nvSpPr>
              <p:spPr bwMode="auto">
                <a:xfrm flipV="1">
                  <a:off x="3005138" y="5797550"/>
                  <a:ext cx="1588" cy="47625"/>
                </a:xfrm>
                <a:prstGeom prst="line">
                  <a:avLst/>
                </a:prstGeom>
                <a:noFill/>
                <a:ln w="3810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46" name="Line 191"/>
                <p:cNvSpPr>
                  <a:spLocks noChangeShapeType="1"/>
                </p:cNvSpPr>
                <p:nvPr/>
              </p:nvSpPr>
              <p:spPr bwMode="auto">
                <a:xfrm flipV="1">
                  <a:off x="3128963" y="5797550"/>
                  <a:ext cx="1588" cy="47625"/>
                </a:xfrm>
                <a:prstGeom prst="line">
                  <a:avLst/>
                </a:prstGeom>
                <a:noFill/>
                <a:ln w="3810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47" name="Line 192"/>
                <p:cNvSpPr>
                  <a:spLocks noChangeShapeType="1"/>
                </p:cNvSpPr>
                <p:nvPr/>
              </p:nvSpPr>
              <p:spPr bwMode="auto">
                <a:xfrm flipV="1">
                  <a:off x="3252788" y="5797550"/>
                  <a:ext cx="1588" cy="47625"/>
                </a:xfrm>
                <a:prstGeom prst="line">
                  <a:avLst/>
                </a:prstGeom>
                <a:noFill/>
                <a:ln w="3810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48" name="Line 193"/>
                <p:cNvSpPr>
                  <a:spLocks noChangeShapeType="1"/>
                </p:cNvSpPr>
                <p:nvPr/>
              </p:nvSpPr>
              <p:spPr bwMode="auto">
                <a:xfrm flipV="1">
                  <a:off x="3386138" y="5797550"/>
                  <a:ext cx="1588" cy="47625"/>
                </a:xfrm>
                <a:prstGeom prst="line">
                  <a:avLst/>
                </a:prstGeom>
                <a:noFill/>
                <a:ln w="3810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49" name="Line 194"/>
                <p:cNvSpPr>
                  <a:spLocks noChangeShapeType="1"/>
                </p:cNvSpPr>
                <p:nvPr/>
              </p:nvSpPr>
              <p:spPr bwMode="auto">
                <a:xfrm flipV="1">
                  <a:off x="3509963" y="5797550"/>
                  <a:ext cx="1588" cy="47625"/>
                </a:xfrm>
                <a:prstGeom prst="line">
                  <a:avLst/>
                </a:prstGeom>
                <a:noFill/>
                <a:ln w="3810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50" name="Line 195"/>
                <p:cNvSpPr>
                  <a:spLocks noChangeShapeType="1"/>
                </p:cNvSpPr>
                <p:nvPr/>
              </p:nvSpPr>
              <p:spPr bwMode="auto">
                <a:xfrm flipV="1">
                  <a:off x="3633788" y="5797550"/>
                  <a:ext cx="1588" cy="47625"/>
                </a:xfrm>
                <a:prstGeom prst="line">
                  <a:avLst/>
                </a:prstGeom>
                <a:noFill/>
                <a:ln w="3810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51" name="Line 196"/>
                <p:cNvSpPr>
                  <a:spLocks noChangeShapeType="1"/>
                </p:cNvSpPr>
                <p:nvPr/>
              </p:nvSpPr>
              <p:spPr bwMode="auto">
                <a:xfrm flipV="1">
                  <a:off x="3757613" y="5797550"/>
                  <a:ext cx="1588" cy="47625"/>
                </a:xfrm>
                <a:prstGeom prst="line">
                  <a:avLst/>
                </a:prstGeom>
                <a:noFill/>
                <a:ln w="3810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52" name="Line 197"/>
                <p:cNvSpPr>
                  <a:spLocks noChangeShapeType="1"/>
                </p:cNvSpPr>
                <p:nvPr/>
              </p:nvSpPr>
              <p:spPr bwMode="auto">
                <a:xfrm flipV="1">
                  <a:off x="3890963" y="5797550"/>
                  <a:ext cx="1588" cy="47625"/>
                </a:xfrm>
                <a:prstGeom prst="line">
                  <a:avLst/>
                </a:prstGeom>
                <a:noFill/>
                <a:ln w="3810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53" name="Line 198"/>
                <p:cNvSpPr>
                  <a:spLocks noChangeShapeType="1"/>
                </p:cNvSpPr>
                <p:nvPr/>
              </p:nvSpPr>
              <p:spPr bwMode="auto">
                <a:xfrm flipV="1">
                  <a:off x="4014788" y="5797550"/>
                  <a:ext cx="1588" cy="47625"/>
                </a:xfrm>
                <a:prstGeom prst="line">
                  <a:avLst/>
                </a:prstGeom>
                <a:noFill/>
                <a:ln w="3810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54" name="Line 199"/>
                <p:cNvSpPr>
                  <a:spLocks noChangeShapeType="1"/>
                </p:cNvSpPr>
                <p:nvPr/>
              </p:nvSpPr>
              <p:spPr bwMode="auto">
                <a:xfrm flipV="1">
                  <a:off x="4138613" y="5797550"/>
                  <a:ext cx="1588" cy="47625"/>
                </a:xfrm>
                <a:prstGeom prst="line">
                  <a:avLst/>
                </a:prstGeom>
                <a:noFill/>
                <a:ln w="3810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55" name="Line 200"/>
                <p:cNvSpPr>
                  <a:spLocks noChangeShapeType="1"/>
                </p:cNvSpPr>
                <p:nvPr/>
              </p:nvSpPr>
              <p:spPr bwMode="auto">
                <a:xfrm flipV="1">
                  <a:off x="4262438" y="5797550"/>
                  <a:ext cx="1588" cy="47625"/>
                </a:xfrm>
                <a:prstGeom prst="line">
                  <a:avLst/>
                </a:prstGeom>
                <a:noFill/>
                <a:ln w="3810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56" name="Line 201"/>
                <p:cNvSpPr>
                  <a:spLocks noChangeShapeType="1"/>
                </p:cNvSpPr>
                <p:nvPr/>
              </p:nvSpPr>
              <p:spPr bwMode="auto">
                <a:xfrm flipV="1">
                  <a:off x="4386263" y="5797550"/>
                  <a:ext cx="1588" cy="47625"/>
                </a:xfrm>
                <a:prstGeom prst="line">
                  <a:avLst/>
                </a:prstGeom>
                <a:noFill/>
                <a:ln w="3810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57" name="Line 202"/>
                <p:cNvSpPr>
                  <a:spLocks noChangeShapeType="1"/>
                </p:cNvSpPr>
                <p:nvPr/>
              </p:nvSpPr>
              <p:spPr bwMode="auto">
                <a:xfrm flipV="1">
                  <a:off x="4519613" y="5797550"/>
                  <a:ext cx="1588" cy="47625"/>
                </a:xfrm>
                <a:prstGeom prst="line">
                  <a:avLst/>
                </a:prstGeom>
                <a:noFill/>
                <a:ln w="3810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58" name="Line 203"/>
                <p:cNvSpPr>
                  <a:spLocks noChangeShapeType="1"/>
                </p:cNvSpPr>
                <p:nvPr/>
              </p:nvSpPr>
              <p:spPr bwMode="auto">
                <a:xfrm flipV="1">
                  <a:off x="4643438" y="5797550"/>
                  <a:ext cx="1588" cy="47625"/>
                </a:xfrm>
                <a:prstGeom prst="line">
                  <a:avLst/>
                </a:prstGeom>
                <a:noFill/>
                <a:ln w="3810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59" name="Line 204"/>
                <p:cNvSpPr>
                  <a:spLocks noChangeShapeType="1"/>
                </p:cNvSpPr>
                <p:nvPr/>
              </p:nvSpPr>
              <p:spPr bwMode="auto">
                <a:xfrm flipV="1">
                  <a:off x="4767263" y="5797550"/>
                  <a:ext cx="1588" cy="47625"/>
                </a:xfrm>
                <a:prstGeom prst="line">
                  <a:avLst/>
                </a:prstGeom>
                <a:noFill/>
                <a:ln w="3810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60" name="Line 205"/>
                <p:cNvSpPr>
                  <a:spLocks noChangeShapeType="1"/>
                </p:cNvSpPr>
                <p:nvPr/>
              </p:nvSpPr>
              <p:spPr bwMode="auto">
                <a:xfrm flipV="1">
                  <a:off x="4891088" y="5797550"/>
                  <a:ext cx="1588" cy="47625"/>
                </a:xfrm>
                <a:prstGeom prst="line">
                  <a:avLst/>
                </a:prstGeom>
                <a:noFill/>
                <a:ln w="3810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61" name="Line 206"/>
                <p:cNvSpPr>
                  <a:spLocks noChangeShapeType="1"/>
                </p:cNvSpPr>
                <p:nvPr/>
              </p:nvSpPr>
              <p:spPr bwMode="auto">
                <a:xfrm flipV="1">
                  <a:off x="5014913" y="5797550"/>
                  <a:ext cx="1588" cy="47625"/>
                </a:xfrm>
                <a:prstGeom prst="line">
                  <a:avLst/>
                </a:prstGeom>
                <a:noFill/>
                <a:ln w="3810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62" name="Line 207"/>
                <p:cNvSpPr>
                  <a:spLocks noChangeShapeType="1"/>
                </p:cNvSpPr>
                <p:nvPr/>
              </p:nvSpPr>
              <p:spPr bwMode="auto">
                <a:xfrm flipV="1">
                  <a:off x="5148263" y="5797550"/>
                  <a:ext cx="1588" cy="47625"/>
                </a:xfrm>
                <a:prstGeom prst="line">
                  <a:avLst/>
                </a:prstGeom>
                <a:noFill/>
                <a:ln w="3810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63" name="Line 208"/>
                <p:cNvSpPr>
                  <a:spLocks noChangeShapeType="1"/>
                </p:cNvSpPr>
                <p:nvPr/>
              </p:nvSpPr>
              <p:spPr bwMode="auto">
                <a:xfrm flipV="1">
                  <a:off x="5272088" y="5797550"/>
                  <a:ext cx="1588" cy="47625"/>
                </a:xfrm>
                <a:prstGeom prst="line">
                  <a:avLst/>
                </a:prstGeom>
                <a:noFill/>
                <a:ln w="3810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64" name="Line 209"/>
                <p:cNvSpPr>
                  <a:spLocks noChangeShapeType="1"/>
                </p:cNvSpPr>
                <p:nvPr/>
              </p:nvSpPr>
              <p:spPr bwMode="auto">
                <a:xfrm flipV="1">
                  <a:off x="5395913" y="5797550"/>
                  <a:ext cx="1588" cy="47625"/>
                </a:xfrm>
                <a:prstGeom prst="line">
                  <a:avLst/>
                </a:prstGeom>
                <a:noFill/>
                <a:ln w="3810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65" name="Line 210"/>
                <p:cNvSpPr>
                  <a:spLocks noChangeShapeType="1"/>
                </p:cNvSpPr>
                <p:nvPr/>
              </p:nvSpPr>
              <p:spPr bwMode="auto">
                <a:xfrm flipV="1">
                  <a:off x="5519738" y="5797550"/>
                  <a:ext cx="1588" cy="47625"/>
                </a:xfrm>
                <a:prstGeom prst="line">
                  <a:avLst/>
                </a:prstGeom>
                <a:noFill/>
                <a:ln w="3810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66" name="Line 211"/>
                <p:cNvSpPr>
                  <a:spLocks noChangeShapeType="1"/>
                </p:cNvSpPr>
                <p:nvPr/>
              </p:nvSpPr>
              <p:spPr bwMode="auto">
                <a:xfrm flipV="1">
                  <a:off x="5643563" y="5797550"/>
                  <a:ext cx="1588" cy="47625"/>
                </a:xfrm>
                <a:prstGeom prst="line">
                  <a:avLst/>
                </a:prstGeom>
                <a:noFill/>
                <a:ln w="3810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67" name="Line 212"/>
                <p:cNvSpPr>
                  <a:spLocks noChangeShapeType="1"/>
                </p:cNvSpPr>
                <p:nvPr/>
              </p:nvSpPr>
              <p:spPr bwMode="auto">
                <a:xfrm flipV="1">
                  <a:off x="5776913" y="5797550"/>
                  <a:ext cx="1588" cy="47625"/>
                </a:xfrm>
                <a:prstGeom prst="line">
                  <a:avLst/>
                </a:prstGeom>
                <a:noFill/>
                <a:ln w="3810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68" name="Line 213"/>
                <p:cNvSpPr>
                  <a:spLocks noChangeShapeType="1"/>
                </p:cNvSpPr>
                <p:nvPr/>
              </p:nvSpPr>
              <p:spPr bwMode="auto">
                <a:xfrm flipV="1">
                  <a:off x="5900738" y="5797550"/>
                  <a:ext cx="1588" cy="47625"/>
                </a:xfrm>
                <a:prstGeom prst="line">
                  <a:avLst/>
                </a:prstGeom>
                <a:noFill/>
                <a:ln w="3810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69" name="Line 214"/>
                <p:cNvSpPr>
                  <a:spLocks noChangeShapeType="1"/>
                </p:cNvSpPr>
                <p:nvPr/>
              </p:nvSpPr>
              <p:spPr bwMode="auto">
                <a:xfrm flipV="1">
                  <a:off x="6024563" y="5797550"/>
                  <a:ext cx="1588" cy="47625"/>
                </a:xfrm>
                <a:prstGeom prst="line">
                  <a:avLst/>
                </a:prstGeom>
                <a:noFill/>
                <a:ln w="3810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70" name="Line 215"/>
                <p:cNvSpPr>
                  <a:spLocks noChangeShapeType="1"/>
                </p:cNvSpPr>
                <p:nvPr/>
              </p:nvSpPr>
              <p:spPr bwMode="auto">
                <a:xfrm flipV="1">
                  <a:off x="6148388" y="5797550"/>
                  <a:ext cx="1588" cy="47625"/>
                </a:xfrm>
                <a:prstGeom prst="line">
                  <a:avLst/>
                </a:prstGeom>
                <a:noFill/>
                <a:ln w="3810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71" name="Line 216"/>
                <p:cNvSpPr>
                  <a:spLocks noChangeShapeType="1"/>
                </p:cNvSpPr>
                <p:nvPr/>
              </p:nvSpPr>
              <p:spPr bwMode="auto">
                <a:xfrm flipV="1">
                  <a:off x="6281738" y="5797550"/>
                  <a:ext cx="1588" cy="47625"/>
                </a:xfrm>
                <a:prstGeom prst="line">
                  <a:avLst/>
                </a:prstGeom>
                <a:noFill/>
                <a:ln w="3810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72" name="Line 217"/>
                <p:cNvSpPr>
                  <a:spLocks noChangeShapeType="1"/>
                </p:cNvSpPr>
                <p:nvPr/>
              </p:nvSpPr>
              <p:spPr bwMode="auto">
                <a:xfrm flipV="1">
                  <a:off x="6405563" y="5797550"/>
                  <a:ext cx="1588" cy="47625"/>
                </a:xfrm>
                <a:prstGeom prst="line">
                  <a:avLst/>
                </a:prstGeom>
                <a:noFill/>
                <a:ln w="3810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73" name="Line 218"/>
                <p:cNvSpPr>
                  <a:spLocks noChangeShapeType="1"/>
                </p:cNvSpPr>
                <p:nvPr/>
              </p:nvSpPr>
              <p:spPr bwMode="auto">
                <a:xfrm flipV="1">
                  <a:off x="6529388" y="5797550"/>
                  <a:ext cx="1588" cy="47625"/>
                </a:xfrm>
                <a:prstGeom prst="line">
                  <a:avLst/>
                </a:prstGeom>
                <a:noFill/>
                <a:ln w="3810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74" name="Line 220"/>
                <p:cNvSpPr>
                  <a:spLocks noChangeShapeType="1"/>
                </p:cNvSpPr>
                <p:nvPr/>
              </p:nvSpPr>
              <p:spPr bwMode="auto">
                <a:xfrm flipV="1">
                  <a:off x="2881313" y="5778500"/>
                  <a:ext cx="1588" cy="66675"/>
                </a:xfrm>
                <a:prstGeom prst="line">
                  <a:avLst/>
                </a:prstGeom>
                <a:noFill/>
                <a:ln w="3810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75" name="Line 221"/>
                <p:cNvSpPr>
                  <a:spLocks noChangeShapeType="1"/>
                </p:cNvSpPr>
                <p:nvPr/>
              </p:nvSpPr>
              <p:spPr bwMode="auto">
                <a:xfrm flipV="1">
                  <a:off x="3386138" y="5778500"/>
                  <a:ext cx="1588" cy="66675"/>
                </a:xfrm>
                <a:prstGeom prst="line">
                  <a:avLst/>
                </a:prstGeom>
                <a:noFill/>
                <a:ln w="3810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76" name="Line 222"/>
                <p:cNvSpPr>
                  <a:spLocks noChangeShapeType="1"/>
                </p:cNvSpPr>
                <p:nvPr/>
              </p:nvSpPr>
              <p:spPr bwMode="auto">
                <a:xfrm flipV="1">
                  <a:off x="3890963" y="5778500"/>
                  <a:ext cx="1588" cy="66675"/>
                </a:xfrm>
                <a:prstGeom prst="line">
                  <a:avLst/>
                </a:prstGeom>
                <a:noFill/>
                <a:ln w="3810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77" name="Line 223"/>
                <p:cNvSpPr>
                  <a:spLocks noChangeShapeType="1"/>
                </p:cNvSpPr>
                <p:nvPr/>
              </p:nvSpPr>
              <p:spPr bwMode="auto">
                <a:xfrm flipV="1">
                  <a:off x="4386263" y="5778500"/>
                  <a:ext cx="1588" cy="66675"/>
                </a:xfrm>
                <a:prstGeom prst="line">
                  <a:avLst/>
                </a:prstGeom>
                <a:noFill/>
                <a:ln w="3810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78" name="Line 224"/>
                <p:cNvSpPr>
                  <a:spLocks noChangeShapeType="1"/>
                </p:cNvSpPr>
                <p:nvPr/>
              </p:nvSpPr>
              <p:spPr bwMode="auto">
                <a:xfrm flipV="1">
                  <a:off x="4891088" y="5778500"/>
                  <a:ext cx="1588" cy="66675"/>
                </a:xfrm>
                <a:prstGeom prst="line">
                  <a:avLst/>
                </a:prstGeom>
                <a:noFill/>
                <a:ln w="3810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79" name="Line 225"/>
                <p:cNvSpPr>
                  <a:spLocks noChangeShapeType="1"/>
                </p:cNvSpPr>
                <p:nvPr/>
              </p:nvSpPr>
              <p:spPr bwMode="auto">
                <a:xfrm flipV="1">
                  <a:off x="5395913" y="5778500"/>
                  <a:ext cx="1588" cy="66675"/>
                </a:xfrm>
                <a:prstGeom prst="line">
                  <a:avLst/>
                </a:prstGeom>
                <a:noFill/>
                <a:ln w="3810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80" name="Line 226"/>
                <p:cNvSpPr>
                  <a:spLocks noChangeShapeType="1"/>
                </p:cNvSpPr>
                <p:nvPr/>
              </p:nvSpPr>
              <p:spPr bwMode="auto">
                <a:xfrm flipV="1">
                  <a:off x="5900738" y="5778500"/>
                  <a:ext cx="1588" cy="66675"/>
                </a:xfrm>
                <a:prstGeom prst="line">
                  <a:avLst/>
                </a:prstGeom>
                <a:noFill/>
                <a:ln w="3810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81" name="Line 227"/>
                <p:cNvSpPr>
                  <a:spLocks noChangeShapeType="1"/>
                </p:cNvSpPr>
                <p:nvPr/>
              </p:nvSpPr>
              <p:spPr bwMode="auto">
                <a:xfrm flipV="1">
                  <a:off x="6405563" y="5778500"/>
                  <a:ext cx="1588" cy="66675"/>
                </a:xfrm>
                <a:prstGeom prst="line">
                  <a:avLst/>
                </a:prstGeom>
                <a:noFill/>
                <a:ln w="3810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sp>
            <p:nvSpPr>
              <p:cNvPr id="34" name="Line 228"/>
              <p:cNvSpPr>
                <a:spLocks noChangeShapeType="1"/>
              </p:cNvSpPr>
              <p:nvPr/>
            </p:nvSpPr>
            <p:spPr bwMode="auto">
              <a:xfrm>
                <a:off x="2919413" y="2921000"/>
                <a:ext cx="2590800" cy="1219200"/>
              </a:xfrm>
              <a:prstGeom prst="line">
                <a:avLst/>
              </a:prstGeom>
              <a:noFill/>
              <a:ln w="76200">
                <a:solidFill>
                  <a:srgbClr val="FFFF00"/>
                </a:solidFill>
                <a:prstDash val="lgDash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5" name="Line 229"/>
              <p:cNvSpPr>
                <a:spLocks noChangeShapeType="1"/>
              </p:cNvSpPr>
              <p:nvPr/>
            </p:nvSpPr>
            <p:spPr bwMode="auto">
              <a:xfrm flipH="1">
                <a:off x="4014788" y="3683000"/>
                <a:ext cx="533400" cy="1152525"/>
              </a:xfrm>
              <a:prstGeom prst="line">
                <a:avLst/>
              </a:prstGeom>
              <a:noFill/>
              <a:ln w="76200">
                <a:solidFill>
                  <a:srgbClr val="FFFF00"/>
                </a:solidFill>
                <a:prstDash val="lgDash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6" name="Oval 230"/>
              <p:cNvSpPr>
                <a:spLocks noChangeArrowheads="1"/>
              </p:cNvSpPr>
              <p:nvPr/>
            </p:nvSpPr>
            <p:spPr bwMode="auto">
              <a:xfrm>
                <a:off x="4110038" y="2873375"/>
                <a:ext cx="123825" cy="123825"/>
              </a:xfrm>
              <a:prstGeom prst="ellipse">
                <a:avLst/>
              </a:prstGeom>
              <a:solidFill>
                <a:srgbClr val="0000FF"/>
              </a:solidFill>
              <a:ln w="38100">
                <a:solidFill>
                  <a:srgbClr val="00CC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7" name="Oval 231"/>
              <p:cNvSpPr>
                <a:spLocks noChangeArrowheads="1"/>
              </p:cNvSpPr>
              <p:nvPr/>
            </p:nvSpPr>
            <p:spPr bwMode="auto">
              <a:xfrm>
                <a:off x="4500563" y="2959100"/>
                <a:ext cx="123825" cy="123825"/>
              </a:xfrm>
              <a:prstGeom prst="ellipse">
                <a:avLst/>
              </a:prstGeom>
              <a:solidFill>
                <a:srgbClr val="0000FF"/>
              </a:solidFill>
              <a:ln w="38100">
                <a:solidFill>
                  <a:srgbClr val="00CC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8" name="Oval 232"/>
              <p:cNvSpPr>
                <a:spLocks noChangeArrowheads="1"/>
              </p:cNvSpPr>
              <p:nvPr/>
            </p:nvSpPr>
            <p:spPr bwMode="auto">
              <a:xfrm>
                <a:off x="6043613" y="1577975"/>
                <a:ext cx="123825" cy="123825"/>
              </a:xfrm>
              <a:prstGeom prst="ellipse">
                <a:avLst/>
              </a:prstGeom>
              <a:solidFill>
                <a:srgbClr val="0000FF"/>
              </a:solidFill>
              <a:ln w="38100">
                <a:solidFill>
                  <a:srgbClr val="00CC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9" name="Oval 233"/>
              <p:cNvSpPr>
                <a:spLocks noChangeArrowheads="1"/>
              </p:cNvSpPr>
              <p:nvPr/>
            </p:nvSpPr>
            <p:spPr bwMode="auto">
              <a:xfrm>
                <a:off x="4452938" y="3197225"/>
                <a:ext cx="123825" cy="123825"/>
              </a:xfrm>
              <a:prstGeom prst="ellipse">
                <a:avLst/>
              </a:prstGeom>
              <a:solidFill>
                <a:srgbClr val="0000FF"/>
              </a:solidFill>
              <a:ln w="38100">
                <a:solidFill>
                  <a:srgbClr val="00CC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0" name="Oval 234"/>
              <p:cNvSpPr>
                <a:spLocks noChangeArrowheads="1"/>
              </p:cNvSpPr>
              <p:nvPr/>
            </p:nvSpPr>
            <p:spPr bwMode="auto">
              <a:xfrm>
                <a:off x="4576763" y="3835400"/>
                <a:ext cx="123825" cy="123825"/>
              </a:xfrm>
              <a:prstGeom prst="ellipse">
                <a:avLst/>
              </a:prstGeom>
              <a:solidFill>
                <a:srgbClr val="0000FF"/>
              </a:solidFill>
              <a:ln w="38100">
                <a:solidFill>
                  <a:srgbClr val="00CC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1" name="Oval 235"/>
              <p:cNvSpPr>
                <a:spLocks noChangeArrowheads="1"/>
              </p:cNvSpPr>
              <p:nvPr/>
            </p:nvSpPr>
            <p:spPr bwMode="auto">
              <a:xfrm>
                <a:off x="3043238" y="3444875"/>
                <a:ext cx="123825" cy="123825"/>
              </a:xfrm>
              <a:prstGeom prst="ellipse">
                <a:avLst/>
              </a:prstGeom>
              <a:solidFill>
                <a:srgbClr val="0000FF"/>
              </a:solidFill>
              <a:ln w="38100">
                <a:solidFill>
                  <a:srgbClr val="00CC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2" name="Oval 236"/>
              <p:cNvSpPr>
                <a:spLocks noChangeArrowheads="1"/>
              </p:cNvSpPr>
              <p:nvPr/>
            </p:nvSpPr>
            <p:spPr bwMode="auto">
              <a:xfrm>
                <a:off x="4024313" y="3740150"/>
                <a:ext cx="123825" cy="123825"/>
              </a:xfrm>
              <a:prstGeom prst="ellipse">
                <a:avLst/>
              </a:prstGeom>
              <a:solidFill>
                <a:srgbClr val="0000FF"/>
              </a:solidFill>
              <a:ln w="38100">
                <a:solidFill>
                  <a:srgbClr val="00CC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3" name="Oval 237"/>
              <p:cNvSpPr>
                <a:spLocks noChangeArrowheads="1"/>
              </p:cNvSpPr>
              <p:nvPr/>
            </p:nvSpPr>
            <p:spPr bwMode="auto">
              <a:xfrm>
                <a:off x="3967163" y="4054475"/>
                <a:ext cx="123825" cy="123825"/>
              </a:xfrm>
              <a:prstGeom prst="ellipse">
                <a:avLst/>
              </a:prstGeom>
              <a:solidFill>
                <a:srgbClr val="0000FF"/>
              </a:solidFill>
              <a:ln w="38100">
                <a:solidFill>
                  <a:srgbClr val="00CC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grpSp>
            <p:nvGrpSpPr>
              <p:cNvPr id="44" name="Group 240"/>
              <p:cNvGrpSpPr/>
              <p:nvPr/>
            </p:nvGrpSpPr>
            <p:grpSpPr>
              <a:xfrm flipH="1">
                <a:off x="6520118" y="977900"/>
                <a:ext cx="137171" cy="4868863"/>
                <a:chOff x="2376488" y="977900"/>
                <a:chExt cx="66675" cy="4868863"/>
              </a:xfrm>
            </p:grpSpPr>
            <p:sp>
              <p:nvSpPr>
                <p:cNvPr id="88" name="Line 134"/>
                <p:cNvSpPr>
                  <a:spLocks noChangeShapeType="1"/>
                </p:cNvSpPr>
                <p:nvPr/>
              </p:nvSpPr>
              <p:spPr bwMode="auto">
                <a:xfrm>
                  <a:off x="2376488" y="977900"/>
                  <a:ext cx="1588" cy="4867275"/>
                </a:xfrm>
                <a:prstGeom prst="line">
                  <a:avLst/>
                </a:prstGeom>
                <a:noFill/>
                <a:ln w="3810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89" name="Line 135"/>
                <p:cNvSpPr>
                  <a:spLocks noChangeShapeType="1"/>
                </p:cNvSpPr>
                <p:nvPr/>
              </p:nvSpPr>
              <p:spPr bwMode="auto">
                <a:xfrm>
                  <a:off x="2376488" y="5845175"/>
                  <a:ext cx="47625" cy="1588"/>
                </a:xfrm>
                <a:prstGeom prst="line">
                  <a:avLst/>
                </a:prstGeom>
                <a:noFill/>
                <a:ln w="3810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90" name="Line 136"/>
                <p:cNvSpPr>
                  <a:spLocks noChangeShapeType="1"/>
                </p:cNvSpPr>
                <p:nvPr/>
              </p:nvSpPr>
              <p:spPr bwMode="auto">
                <a:xfrm>
                  <a:off x="2376488" y="5721350"/>
                  <a:ext cx="47625" cy="1588"/>
                </a:xfrm>
                <a:prstGeom prst="line">
                  <a:avLst/>
                </a:prstGeom>
                <a:noFill/>
                <a:ln w="3810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91" name="Line 137"/>
                <p:cNvSpPr>
                  <a:spLocks noChangeShapeType="1"/>
                </p:cNvSpPr>
                <p:nvPr/>
              </p:nvSpPr>
              <p:spPr bwMode="auto">
                <a:xfrm>
                  <a:off x="2376488" y="5588000"/>
                  <a:ext cx="47625" cy="1588"/>
                </a:xfrm>
                <a:prstGeom prst="line">
                  <a:avLst/>
                </a:prstGeom>
                <a:noFill/>
                <a:ln w="3810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92" name="Line 138"/>
                <p:cNvSpPr>
                  <a:spLocks noChangeShapeType="1"/>
                </p:cNvSpPr>
                <p:nvPr/>
              </p:nvSpPr>
              <p:spPr bwMode="auto">
                <a:xfrm>
                  <a:off x="2376488" y="5464175"/>
                  <a:ext cx="47625" cy="1588"/>
                </a:xfrm>
                <a:prstGeom prst="line">
                  <a:avLst/>
                </a:prstGeom>
                <a:noFill/>
                <a:ln w="3810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93" name="Line 139"/>
                <p:cNvSpPr>
                  <a:spLocks noChangeShapeType="1"/>
                </p:cNvSpPr>
                <p:nvPr/>
              </p:nvSpPr>
              <p:spPr bwMode="auto">
                <a:xfrm>
                  <a:off x="2376488" y="5340350"/>
                  <a:ext cx="47625" cy="1588"/>
                </a:xfrm>
                <a:prstGeom prst="line">
                  <a:avLst/>
                </a:prstGeom>
                <a:noFill/>
                <a:ln w="3810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94" name="Line 140"/>
                <p:cNvSpPr>
                  <a:spLocks noChangeShapeType="1"/>
                </p:cNvSpPr>
                <p:nvPr/>
              </p:nvSpPr>
              <p:spPr bwMode="auto">
                <a:xfrm>
                  <a:off x="2376488" y="5207000"/>
                  <a:ext cx="47625" cy="1588"/>
                </a:xfrm>
                <a:prstGeom prst="line">
                  <a:avLst/>
                </a:prstGeom>
                <a:noFill/>
                <a:ln w="3810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95" name="Line 141"/>
                <p:cNvSpPr>
                  <a:spLocks noChangeShapeType="1"/>
                </p:cNvSpPr>
                <p:nvPr/>
              </p:nvSpPr>
              <p:spPr bwMode="auto">
                <a:xfrm>
                  <a:off x="2376488" y="5083175"/>
                  <a:ext cx="47625" cy="1588"/>
                </a:xfrm>
                <a:prstGeom prst="line">
                  <a:avLst/>
                </a:prstGeom>
                <a:noFill/>
                <a:ln w="3810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96" name="Line 142"/>
                <p:cNvSpPr>
                  <a:spLocks noChangeShapeType="1"/>
                </p:cNvSpPr>
                <p:nvPr/>
              </p:nvSpPr>
              <p:spPr bwMode="auto">
                <a:xfrm>
                  <a:off x="2376488" y="4959350"/>
                  <a:ext cx="47625" cy="1588"/>
                </a:xfrm>
                <a:prstGeom prst="line">
                  <a:avLst/>
                </a:prstGeom>
                <a:noFill/>
                <a:ln w="3810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97" name="Line 143"/>
                <p:cNvSpPr>
                  <a:spLocks noChangeShapeType="1"/>
                </p:cNvSpPr>
                <p:nvPr/>
              </p:nvSpPr>
              <p:spPr bwMode="auto">
                <a:xfrm>
                  <a:off x="2376488" y="4835525"/>
                  <a:ext cx="47625" cy="1588"/>
                </a:xfrm>
                <a:prstGeom prst="line">
                  <a:avLst/>
                </a:prstGeom>
                <a:noFill/>
                <a:ln w="3810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98" name="Line 144"/>
                <p:cNvSpPr>
                  <a:spLocks noChangeShapeType="1"/>
                </p:cNvSpPr>
                <p:nvPr/>
              </p:nvSpPr>
              <p:spPr bwMode="auto">
                <a:xfrm>
                  <a:off x="2376488" y="4702175"/>
                  <a:ext cx="47625" cy="1588"/>
                </a:xfrm>
                <a:prstGeom prst="line">
                  <a:avLst/>
                </a:prstGeom>
                <a:noFill/>
                <a:ln w="3810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99" name="Line 145"/>
                <p:cNvSpPr>
                  <a:spLocks noChangeShapeType="1"/>
                </p:cNvSpPr>
                <p:nvPr/>
              </p:nvSpPr>
              <p:spPr bwMode="auto">
                <a:xfrm>
                  <a:off x="2376488" y="4578350"/>
                  <a:ext cx="47625" cy="1588"/>
                </a:xfrm>
                <a:prstGeom prst="line">
                  <a:avLst/>
                </a:prstGeom>
                <a:noFill/>
                <a:ln w="3810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00" name="Line 146"/>
                <p:cNvSpPr>
                  <a:spLocks noChangeShapeType="1"/>
                </p:cNvSpPr>
                <p:nvPr/>
              </p:nvSpPr>
              <p:spPr bwMode="auto">
                <a:xfrm>
                  <a:off x="2376488" y="4454525"/>
                  <a:ext cx="47625" cy="1588"/>
                </a:xfrm>
                <a:prstGeom prst="line">
                  <a:avLst/>
                </a:prstGeom>
                <a:noFill/>
                <a:ln w="3810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01" name="Line 147"/>
                <p:cNvSpPr>
                  <a:spLocks noChangeShapeType="1"/>
                </p:cNvSpPr>
                <p:nvPr/>
              </p:nvSpPr>
              <p:spPr bwMode="auto">
                <a:xfrm>
                  <a:off x="2376488" y="4321175"/>
                  <a:ext cx="47625" cy="1588"/>
                </a:xfrm>
                <a:prstGeom prst="line">
                  <a:avLst/>
                </a:prstGeom>
                <a:noFill/>
                <a:ln w="3810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02" name="Line 148"/>
                <p:cNvSpPr>
                  <a:spLocks noChangeShapeType="1"/>
                </p:cNvSpPr>
                <p:nvPr/>
              </p:nvSpPr>
              <p:spPr bwMode="auto">
                <a:xfrm>
                  <a:off x="2376488" y="4197350"/>
                  <a:ext cx="47625" cy="1588"/>
                </a:xfrm>
                <a:prstGeom prst="line">
                  <a:avLst/>
                </a:prstGeom>
                <a:noFill/>
                <a:ln w="3810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03" name="Line 149"/>
                <p:cNvSpPr>
                  <a:spLocks noChangeShapeType="1"/>
                </p:cNvSpPr>
                <p:nvPr/>
              </p:nvSpPr>
              <p:spPr bwMode="auto">
                <a:xfrm>
                  <a:off x="2376488" y="4073525"/>
                  <a:ext cx="47625" cy="1588"/>
                </a:xfrm>
                <a:prstGeom prst="line">
                  <a:avLst/>
                </a:prstGeom>
                <a:noFill/>
                <a:ln w="3810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04" name="Line 150"/>
                <p:cNvSpPr>
                  <a:spLocks noChangeShapeType="1"/>
                </p:cNvSpPr>
                <p:nvPr/>
              </p:nvSpPr>
              <p:spPr bwMode="auto">
                <a:xfrm>
                  <a:off x="2376488" y="3940175"/>
                  <a:ext cx="47625" cy="1588"/>
                </a:xfrm>
                <a:prstGeom prst="line">
                  <a:avLst/>
                </a:prstGeom>
                <a:noFill/>
                <a:ln w="3810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05" name="Line 151"/>
                <p:cNvSpPr>
                  <a:spLocks noChangeShapeType="1"/>
                </p:cNvSpPr>
                <p:nvPr/>
              </p:nvSpPr>
              <p:spPr bwMode="auto">
                <a:xfrm>
                  <a:off x="2376488" y="3816350"/>
                  <a:ext cx="47625" cy="1588"/>
                </a:xfrm>
                <a:prstGeom prst="line">
                  <a:avLst/>
                </a:prstGeom>
                <a:noFill/>
                <a:ln w="3810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06" name="Line 152"/>
                <p:cNvSpPr>
                  <a:spLocks noChangeShapeType="1"/>
                </p:cNvSpPr>
                <p:nvPr/>
              </p:nvSpPr>
              <p:spPr bwMode="auto">
                <a:xfrm>
                  <a:off x="2376488" y="3692525"/>
                  <a:ext cx="47625" cy="1588"/>
                </a:xfrm>
                <a:prstGeom prst="line">
                  <a:avLst/>
                </a:prstGeom>
                <a:noFill/>
                <a:ln w="3810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07" name="Line 153"/>
                <p:cNvSpPr>
                  <a:spLocks noChangeShapeType="1"/>
                </p:cNvSpPr>
                <p:nvPr/>
              </p:nvSpPr>
              <p:spPr bwMode="auto">
                <a:xfrm>
                  <a:off x="2376488" y="3559175"/>
                  <a:ext cx="47625" cy="1588"/>
                </a:xfrm>
                <a:prstGeom prst="line">
                  <a:avLst/>
                </a:prstGeom>
                <a:noFill/>
                <a:ln w="3810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08" name="Line 154"/>
                <p:cNvSpPr>
                  <a:spLocks noChangeShapeType="1"/>
                </p:cNvSpPr>
                <p:nvPr/>
              </p:nvSpPr>
              <p:spPr bwMode="auto">
                <a:xfrm>
                  <a:off x="2376488" y="3435350"/>
                  <a:ext cx="47625" cy="1588"/>
                </a:xfrm>
                <a:prstGeom prst="line">
                  <a:avLst/>
                </a:prstGeom>
                <a:noFill/>
                <a:ln w="3810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09" name="Line 155"/>
                <p:cNvSpPr>
                  <a:spLocks noChangeShapeType="1"/>
                </p:cNvSpPr>
                <p:nvPr/>
              </p:nvSpPr>
              <p:spPr bwMode="auto">
                <a:xfrm>
                  <a:off x="2376488" y="3311525"/>
                  <a:ext cx="47625" cy="1588"/>
                </a:xfrm>
                <a:prstGeom prst="line">
                  <a:avLst/>
                </a:prstGeom>
                <a:noFill/>
                <a:ln w="3810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10" name="Line 156"/>
                <p:cNvSpPr>
                  <a:spLocks noChangeShapeType="1"/>
                </p:cNvSpPr>
                <p:nvPr/>
              </p:nvSpPr>
              <p:spPr bwMode="auto">
                <a:xfrm>
                  <a:off x="2376488" y="3187700"/>
                  <a:ext cx="47625" cy="1588"/>
                </a:xfrm>
                <a:prstGeom prst="line">
                  <a:avLst/>
                </a:prstGeom>
                <a:noFill/>
                <a:ln w="3810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11" name="Line 157"/>
                <p:cNvSpPr>
                  <a:spLocks noChangeShapeType="1"/>
                </p:cNvSpPr>
                <p:nvPr/>
              </p:nvSpPr>
              <p:spPr bwMode="auto">
                <a:xfrm>
                  <a:off x="2376488" y="3054350"/>
                  <a:ext cx="47625" cy="1588"/>
                </a:xfrm>
                <a:prstGeom prst="line">
                  <a:avLst/>
                </a:prstGeom>
                <a:noFill/>
                <a:ln w="3810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12" name="Line 158"/>
                <p:cNvSpPr>
                  <a:spLocks noChangeShapeType="1"/>
                </p:cNvSpPr>
                <p:nvPr/>
              </p:nvSpPr>
              <p:spPr bwMode="auto">
                <a:xfrm>
                  <a:off x="2376488" y="2930525"/>
                  <a:ext cx="47625" cy="1588"/>
                </a:xfrm>
                <a:prstGeom prst="line">
                  <a:avLst/>
                </a:prstGeom>
                <a:noFill/>
                <a:ln w="3810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13" name="Line 159"/>
                <p:cNvSpPr>
                  <a:spLocks noChangeShapeType="1"/>
                </p:cNvSpPr>
                <p:nvPr/>
              </p:nvSpPr>
              <p:spPr bwMode="auto">
                <a:xfrm>
                  <a:off x="2376488" y="2806700"/>
                  <a:ext cx="47625" cy="1588"/>
                </a:xfrm>
                <a:prstGeom prst="line">
                  <a:avLst/>
                </a:prstGeom>
                <a:noFill/>
                <a:ln w="3810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14" name="Line 160"/>
                <p:cNvSpPr>
                  <a:spLocks noChangeShapeType="1"/>
                </p:cNvSpPr>
                <p:nvPr/>
              </p:nvSpPr>
              <p:spPr bwMode="auto">
                <a:xfrm>
                  <a:off x="2376488" y="2673350"/>
                  <a:ext cx="47625" cy="1588"/>
                </a:xfrm>
                <a:prstGeom prst="line">
                  <a:avLst/>
                </a:prstGeom>
                <a:noFill/>
                <a:ln w="3810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15" name="Line 161"/>
                <p:cNvSpPr>
                  <a:spLocks noChangeShapeType="1"/>
                </p:cNvSpPr>
                <p:nvPr/>
              </p:nvSpPr>
              <p:spPr bwMode="auto">
                <a:xfrm>
                  <a:off x="2376488" y="2549525"/>
                  <a:ext cx="47625" cy="1588"/>
                </a:xfrm>
                <a:prstGeom prst="line">
                  <a:avLst/>
                </a:prstGeom>
                <a:noFill/>
                <a:ln w="3810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16" name="Line 162"/>
                <p:cNvSpPr>
                  <a:spLocks noChangeShapeType="1"/>
                </p:cNvSpPr>
                <p:nvPr/>
              </p:nvSpPr>
              <p:spPr bwMode="auto">
                <a:xfrm>
                  <a:off x="2376488" y="2425700"/>
                  <a:ext cx="47625" cy="1588"/>
                </a:xfrm>
                <a:prstGeom prst="line">
                  <a:avLst/>
                </a:prstGeom>
                <a:noFill/>
                <a:ln w="3810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17" name="Line 163"/>
                <p:cNvSpPr>
                  <a:spLocks noChangeShapeType="1"/>
                </p:cNvSpPr>
                <p:nvPr/>
              </p:nvSpPr>
              <p:spPr bwMode="auto">
                <a:xfrm>
                  <a:off x="2376488" y="2292350"/>
                  <a:ext cx="47625" cy="1588"/>
                </a:xfrm>
                <a:prstGeom prst="line">
                  <a:avLst/>
                </a:prstGeom>
                <a:noFill/>
                <a:ln w="3810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18" name="Line 164"/>
                <p:cNvSpPr>
                  <a:spLocks noChangeShapeType="1"/>
                </p:cNvSpPr>
                <p:nvPr/>
              </p:nvSpPr>
              <p:spPr bwMode="auto">
                <a:xfrm>
                  <a:off x="2376488" y="2168525"/>
                  <a:ext cx="47625" cy="1588"/>
                </a:xfrm>
                <a:prstGeom prst="line">
                  <a:avLst/>
                </a:prstGeom>
                <a:noFill/>
                <a:ln w="3810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19" name="Line 165"/>
                <p:cNvSpPr>
                  <a:spLocks noChangeShapeType="1"/>
                </p:cNvSpPr>
                <p:nvPr/>
              </p:nvSpPr>
              <p:spPr bwMode="auto">
                <a:xfrm>
                  <a:off x="2376488" y="2044700"/>
                  <a:ext cx="47625" cy="1588"/>
                </a:xfrm>
                <a:prstGeom prst="line">
                  <a:avLst/>
                </a:prstGeom>
                <a:noFill/>
                <a:ln w="3810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20" name="Line 166"/>
                <p:cNvSpPr>
                  <a:spLocks noChangeShapeType="1"/>
                </p:cNvSpPr>
                <p:nvPr/>
              </p:nvSpPr>
              <p:spPr bwMode="auto">
                <a:xfrm>
                  <a:off x="2376488" y="1911350"/>
                  <a:ext cx="47625" cy="1588"/>
                </a:xfrm>
                <a:prstGeom prst="line">
                  <a:avLst/>
                </a:prstGeom>
                <a:noFill/>
                <a:ln w="3810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21" name="Line 167"/>
                <p:cNvSpPr>
                  <a:spLocks noChangeShapeType="1"/>
                </p:cNvSpPr>
                <p:nvPr/>
              </p:nvSpPr>
              <p:spPr bwMode="auto">
                <a:xfrm>
                  <a:off x="2376488" y="1787525"/>
                  <a:ext cx="47625" cy="1588"/>
                </a:xfrm>
                <a:prstGeom prst="line">
                  <a:avLst/>
                </a:prstGeom>
                <a:noFill/>
                <a:ln w="3810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22" name="Line 168"/>
                <p:cNvSpPr>
                  <a:spLocks noChangeShapeType="1"/>
                </p:cNvSpPr>
                <p:nvPr/>
              </p:nvSpPr>
              <p:spPr bwMode="auto">
                <a:xfrm>
                  <a:off x="2376488" y="1663700"/>
                  <a:ext cx="47625" cy="1588"/>
                </a:xfrm>
                <a:prstGeom prst="line">
                  <a:avLst/>
                </a:prstGeom>
                <a:noFill/>
                <a:ln w="3810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23" name="Line 169"/>
                <p:cNvSpPr>
                  <a:spLocks noChangeShapeType="1"/>
                </p:cNvSpPr>
                <p:nvPr/>
              </p:nvSpPr>
              <p:spPr bwMode="auto">
                <a:xfrm>
                  <a:off x="2376488" y="1539875"/>
                  <a:ext cx="47625" cy="1588"/>
                </a:xfrm>
                <a:prstGeom prst="line">
                  <a:avLst/>
                </a:prstGeom>
                <a:noFill/>
                <a:ln w="3810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24" name="Line 170"/>
                <p:cNvSpPr>
                  <a:spLocks noChangeShapeType="1"/>
                </p:cNvSpPr>
                <p:nvPr/>
              </p:nvSpPr>
              <p:spPr bwMode="auto">
                <a:xfrm>
                  <a:off x="2376488" y="1406525"/>
                  <a:ext cx="47625" cy="1588"/>
                </a:xfrm>
                <a:prstGeom prst="line">
                  <a:avLst/>
                </a:prstGeom>
                <a:noFill/>
                <a:ln w="3810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25" name="Line 171"/>
                <p:cNvSpPr>
                  <a:spLocks noChangeShapeType="1"/>
                </p:cNvSpPr>
                <p:nvPr/>
              </p:nvSpPr>
              <p:spPr bwMode="auto">
                <a:xfrm>
                  <a:off x="2376488" y="1282700"/>
                  <a:ext cx="47625" cy="1588"/>
                </a:xfrm>
                <a:prstGeom prst="line">
                  <a:avLst/>
                </a:prstGeom>
                <a:noFill/>
                <a:ln w="3810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26" name="Line 172"/>
                <p:cNvSpPr>
                  <a:spLocks noChangeShapeType="1"/>
                </p:cNvSpPr>
                <p:nvPr/>
              </p:nvSpPr>
              <p:spPr bwMode="auto">
                <a:xfrm>
                  <a:off x="2376488" y="1158875"/>
                  <a:ext cx="47625" cy="1588"/>
                </a:xfrm>
                <a:prstGeom prst="line">
                  <a:avLst/>
                </a:prstGeom>
                <a:noFill/>
                <a:ln w="3810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27" name="Line 173"/>
                <p:cNvSpPr>
                  <a:spLocks noChangeShapeType="1"/>
                </p:cNvSpPr>
                <p:nvPr/>
              </p:nvSpPr>
              <p:spPr bwMode="auto">
                <a:xfrm>
                  <a:off x="2376488" y="1025525"/>
                  <a:ext cx="47625" cy="1588"/>
                </a:xfrm>
                <a:prstGeom prst="line">
                  <a:avLst/>
                </a:prstGeom>
                <a:noFill/>
                <a:ln w="3810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28" name="Line 174"/>
                <p:cNvSpPr>
                  <a:spLocks noChangeShapeType="1"/>
                </p:cNvSpPr>
                <p:nvPr/>
              </p:nvSpPr>
              <p:spPr bwMode="auto">
                <a:xfrm>
                  <a:off x="2376488" y="5845175"/>
                  <a:ext cx="66675" cy="1588"/>
                </a:xfrm>
                <a:prstGeom prst="line">
                  <a:avLst/>
                </a:prstGeom>
                <a:noFill/>
                <a:ln w="3810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29" name="Line 175"/>
                <p:cNvSpPr>
                  <a:spLocks noChangeShapeType="1"/>
                </p:cNvSpPr>
                <p:nvPr/>
              </p:nvSpPr>
              <p:spPr bwMode="auto">
                <a:xfrm>
                  <a:off x="2376488" y="5340350"/>
                  <a:ext cx="66675" cy="1588"/>
                </a:xfrm>
                <a:prstGeom prst="line">
                  <a:avLst/>
                </a:prstGeom>
                <a:noFill/>
                <a:ln w="3810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30" name="Line 176"/>
                <p:cNvSpPr>
                  <a:spLocks noChangeShapeType="1"/>
                </p:cNvSpPr>
                <p:nvPr/>
              </p:nvSpPr>
              <p:spPr bwMode="auto">
                <a:xfrm>
                  <a:off x="2376488" y="4835525"/>
                  <a:ext cx="66675" cy="1588"/>
                </a:xfrm>
                <a:prstGeom prst="line">
                  <a:avLst/>
                </a:prstGeom>
                <a:noFill/>
                <a:ln w="3810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31" name="Line 177"/>
                <p:cNvSpPr>
                  <a:spLocks noChangeShapeType="1"/>
                </p:cNvSpPr>
                <p:nvPr/>
              </p:nvSpPr>
              <p:spPr bwMode="auto">
                <a:xfrm>
                  <a:off x="2376488" y="4321175"/>
                  <a:ext cx="66675" cy="1588"/>
                </a:xfrm>
                <a:prstGeom prst="line">
                  <a:avLst/>
                </a:prstGeom>
                <a:noFill/>
                <a:ln w="3810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32" name="Line 178"/>
                <p:cNvSpPr>
                  <a:spLocks noChangeShapeType="1"/>
                </p:cNvSpPr>
                <p:nvPr/>
              </p:nvSpPr>
              <p:spPr bwMode="auto">
                <a:xfrm>
                  <a:off x="2376488" y="3816350"/>
                  <a:ext cx="66675" cy="1588"/>
                </a:xfrm>
                <a:prstGeom prst="line">
                  <a:avLst/>
                </a:prstGeom>
                <a:noFill/>
                <a:ln w="3810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33" name="Line 179"/>
                <p:cNvSpPr>
                  <a:spLocks noChangeShapeType="1"/>
                </p:cNvSpPr>
                <p:nvPr/>
              </p:nvSpPr>
              <p:spPr bwMode="auto">
                <a:xfrm>
                  <a:off x="2376488" y="3311525"/>
                  <a:ext cx="66675" cy="1588"/>
                </a:xfrm>
                <a:prstGeom prst="line">
                  <a:avLst/>
                </a:prstGeom>
                <a:noFill/>
                <a:ln w="3810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34" name="Line 180"/>
                <p:cNvSpPr>
                  <a:spLocks noChangeShapeType="1"/>
                </p:cNvSpPr>
                <p:nvPr/>
              </p:nvSpPr>
              <p:spPr bwMode="auto">
                <a:xfrm>
                  <a:off x="2376488" y="2806700"/>
                  <a:ext cx="66675" cy="1588"/>
                </a:xfrm>
                <a:prstGeom prst="line">
                  <a:avLst/>
                </a:prstGeom>
                <a:noFill/>
                <a:ln w="3810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35" name="Line 181"/>
                <p:cNvSpPr>
                  <a:spLocks noChangeShapeType="1"/>
                </p:cNvSpPr>
                <p:nvPr/>
              </p:nvSpPr>
              <p:spPr bwMode="auto">
                <a:xfrm>
                  <a:off x="2376488" y="2292350"/>
                  <a:ext cx="66675" cy="1588"/>
                </a:xfrm>
                <a:prstGeom prst="line">
                  <a:avLst/>
                </a:prstGeom>
                <a:noFill/>
                <a:ln w="3810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36" name="Line 182"/>
                <p:cNvSpPr>
                  <a:spLocks noChangeShapeType="1"/>
                </p:cNvSpPr>
                <p:nvPr/>
              </p:nvSpPr>
              <p:spPr bwMode="auto">
                <a:xfrm>
                  <a:off x="2376488" y="1787525"/>
                  <a:ext cx="66675" cy="1588"/>
                </a:xfrm>
                <a:prstGeom prst="line">
                  <a:avLst/>
                </a:prstGeom>
                <a:noFill/>
                <a:ln w="3810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37" name="Line 183"/>
                <p:cNvSpPr>
                  <a:spLocks noChangeShapeType="1"/>
                </p:cNvSpPr>
                <p:nvPr/>
              </p:nvSpPr>
              <p:spPr bwMode="auto">
                <a:xfrm>
                  <a:off x="2376488" y="1282700"/>
                  <a:ext cx="66675" cy="1588"/>
                </a:xfrm>
                <a:prstGeom prst="line">
                  <a:avLst/>
                </a:prstGeom>
                <a:noFill/>
                <a:ln w="3810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38" name="Line 185"/>
                <p:cNvSpPr>
                  <a:spLocks noChangeShapeType="1"/>
                </p:cNvSpPr>
                <p:nvPr/>
              </p:nvSpPr>
              <p:spPr bwMode="auto">
                <a:xfrm flipV="1">
                  <a:off x="2376488" y="5797550"/>
                  <a:ext cx="1588" cy="47625"/>
                </a:xfrm>
                <a:prstGeom prst="line">
                  <a:avLst/>
                </a:prstGeom>
                <a:noFill/>
                <a:ln w="3810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39" name="Line 219"/>
                <p:cNvSpPr>
                  <a:spLocks noChangeShapeType="1"/>
                </p:cNvSpPr>
                <p:nvPr/>
              </p:nvSpPr>
              <p:spPr bwMode="auto">
                <a:xfrm flipV="1">
                  <a:off x="2376488" y="5778500"/>
                  <a:ext cx="1588" cy="66675"/>
                </a:xfrm>
                <a:prstGeom prst="line">
                  <a:avLst/>
                </a:prstGeom>
                <a:noFill/>
                <a:ln w="3810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grpSp>
            <p:nvGrpSpPr>
              <p:cNvPr id="45" name="Group 293"/>
              <p:cNvGrpSpPr/>
              <p:nvPr/>
            </p:nvGrpSpPr>
            <p:grpSpPr>
              <a:xfrm flipV="1">
                <a:off x="2376488" y="962949"/>
                <a:ext cx="4276725" cy="137171"/>
                <a:chOff x="2376488" y="5778500"/>
                <a:chExt cx="4276725" cy="68263"/>
              </a:xfrm>
            </p:grpSpPr>
            <p:sp>
              <p:nvSpPr>
                <p:cNvPr id="46" name="Line 184"/>
                <p:cNvSpPr>
                  <a:spLocks noChangeShapeType="1"/>
                </p:cNvSpPr>
                <p:nvPr/>
              </p:nvSpPr>
              <p:spPr bwMode="auto">
                <a:xfrm>
                  <a:off x="2376488" y="5845175"/>
                  <a:ext cx="4276725" cy="1588"/>
                </a:xfrm>
                <a:prstGeom prst="line">
                  <a:avLst/>
                </a:prstGeom>
                <a:noFill/>
                <a:ln w="3810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47" name="Line 186"/>
                <p:cNvSpPr>
                  <a:spLocks noChangeShapeType="1"/>
                </p:cNvSpPr>
                <p:nvPr/>
              </p:nvSpPr>
              <p:spPr bwMode="auto">
                <a:xfrm flipV="1">
                  <a:off x="2500313" y="5797550"/>
                  <a:ext cx="1588" cy="47625"/>
                </a:xfrm>
                <a:prstGeom prst="line">
                  <a:avLst/>
                </a:prstGeom>
                <a:noFill/>
                <a:ln w="3810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48" name="Line 187"/>
                <p:cNvSpPr>
                  <a:spLocks noChangeShapeType="1"/>
                </p:cNvSpPr>
                <p:nvPr/>
              </p:nvSpPr>
              <p:spPr bwMode="auto">
                <a:xfrm flipV="1">
                  <a:off x="2624138" y="5797550"/>
                  <a:ext cx="1588" cy="47625"/>
                </a:xfrm>
                <a:prstGeom prst="line">
                  <a:avLst/>
                </a:prstGeom>
                <a:noFill/>
                <a:ln w="3810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49" name="Line 188"/>
                <p:cNvSpPr>
                  <a:spLocks noChangeShapeType="1"/>
                </p:cNvSpPr>
                <p:nvPr/>
              </p:nvSpPr>
              <p:spPr bwMode="auto">
                <a:xfrm flipV="1">
                  <a:off x="2757488" y="5797550"/>
                  <a:ext cx="1588" cy="47625"/>
                </a:xfrm>
                <a:prstGeom prst="line">
                  <a:avLst/>
                </a:prstGeom>
                <a:noFill/>
                <a:ln w="3810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50" name="Line 189"/>
                <p:cNvSpPr>
                  <a:spLocks noChangeShapeType="1"/>
                </p:cNvSpPr>
                <p:nvPr/>
              </p:nvSpPr>
              <p:spPr bwMode="auto">
                <a:xfrm flipV="1">
                  <a:off x="2881313" y="5797550"/>
                  <a:ext cx="1588" cy="47625"/>
                </a:xfrm>
                <a:prstGeom prst="line">
                  <a:avLst/>
                </a:prstGeom>
                <a:noFill/>
                <a:ln w="3810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51" name="Line 190"/>
                <p:cNvSpPr>
                  <a:spLocks noChangeShapeType="1"/>
                </p:cNvSpPr>
                <p:nvPr/>
              </p:nvSpPr>
              <p:spPr bwMode="auto">
                <a:xfrm flipV="1">
                  <a:off x="3005138" y="5797550"/>
                  <a:ext cx="1588" cy="47625"/>
                </a:xfrm>
                <a:prstGeom prst="line">
                  <a:avLst/>
                </a:prstGeom>
                <a:noFill/>
                <a:ln w="3810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52" name="Line 191"/>
                <p:cNvSpPr>
                  <a:spLocks noChangeShapeType="1"/>
                </p:cNvSpPr>
                <p:nvPr/>
              </p:nvSpPr>
              <p:spPr bwMode="auto">
                <a:xfrm flipV="1">
                  <a:off x="3128963" y="5797550"/>
                  <a:ext cx="1588" cy="47625"/>
                </a:xfrm>
                <a:prstGeom prst="line">
                  <a:avLst/>
                </a:prstGeom>
                <a:noFill/>
                <a:ln w="3810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53" name="Line 192"/>
                <p:cNvSpPr>
                  <a:spLocks noChangeShapeType="1"/>
                </p:cNvSpPr>
                <p:nvPr/>
              </p:nvSpPr>
              <p:spPr bwMode="auto">
                <a:xfrm flipV="1">
                  <a:off x="3252788" y="5797550"/>
                  <a:ext cx="1588" cy="47625"/>
                </a:xfrm>
                <a:prstGeom prst="line">
                  <a:avLst/>
                </a:prstGeom>
                <a:noFill/>
                <a:ln w="3810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54" name="Line 193"/>
                <p:cNvSpPr>
                  <a:spLocks noChangeShapeType="1"/>
                </p:cNvSpPr>
                <p:nvPr/>
              </p:nvSpPr>
              <p:spPr bwMode="auto">
                <a:xfrm flipV="1">
                  <a:off x="3386138" y="5797550"/>
                  <a:ext cx="1588" cy="47625"/>
                </a:xfrm>
                <a:prstGeom prst="line">
                  <a:avLst/>
                </a:prstGeom>
                <a:noFill/>
                <a:ln w="3810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55" name="Line 194"/>
                <p:cNvSpPr>
                  <a:spLocks noChangeShapeType="1"/>
                </p:cNvSpPr>
                <p:nvPr/>
              </p:nvSpPr>
              <p:spPr bwMode="auto">
                <a:xfrm flipV="1">
                  <a:off x="3509963" y="5797550"/>
                  <a:ext cx="1588" cy="47625"/>
                </a:xfrm>
                <a:prstGeom prst="line">
                  <a:avLst/>
                </a:prstGeom>
                <a:noFill/>
                <a:ln w="3810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56" name="Line 195"/>
                <p:cNvSpPr>
                  <a:spLocks noChangeShapeType="1"/>
                </p:cNvSpPr>
                <p:nvPr/>
              </p:nvSpPr>
              <p:spPr bwMode="auto">
                <a:xfrm flipV="1">
                  <a:off x="3633788" y="5797550"/>
                  <a:ext cx="1588" cy="47625"/>
                </a:xfrm>
                <a:prstGeom prst="line">
                  <a:avLst/>
                </a:prstGeom>
                <a:noFill/>
                <a:ln w="3810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57" name="Line 196"/>
                <p:cNvSpPr>
                  <a:spLocks noChangeShapeType="1"/>
                </p:cNvSpPr>
                <p:nvPr/>
              </p:nvSpPr>
              <p:spPr bwMode="auto">
                <a:xfrm flipV="1">
                  <a:off x="3757613" y="5797550"/>
                  <a:ext cx="1588" cy="47625"/>
                </a:xfrm>
                <a:prstGeom prst="line">
                  <a:avLst/>
                </a:prstGeom>
                <a:noFill/>
                <a:ln w="3810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58" name="Line 197"/>
                <p:cNvSpPr>
                  <a:spLocks noChangeShapeType="1"/>
                </p:cNvSpPr>
                <p:nvPr/>
              </p:nvSpPr>
              <p:spPr bwMode="auto">
                <a:xfrm flipV="1">
                  <a:off x="3890963" y="5797550"/>
                  <a:ext cx="1588" cy="47625"/>
                </a:xfrm>
                <a:prstGeom prst="line">
                  <a:avLst/>
                </a:prstGeom>
                <a:noFill/>
                <a:ln w="3810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59" name="Line 198"/>
                <p:cNvSpPr>
                  <a:spLocks noChangeShapeType="1"/>
                </p:cNvSpPr>
                <p:nvPr/>
              </p:nvSpPr>
              <p:spPr bwMode="auto">
                <a:xfrm flipV="1">
                  <a:off x="4014788" y="5797550"/>
                  <a:ext cx="1588" cy="47625"/>
                </a:xfrm>
                <a:prstGeom prst="line">
                  <a:avLst/>
                </a:prstGeom>
                <a:noFill/>
                <a:ln w="3810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60" name="Line 199"/>
                <p:cNvSpPr>
                  <a:spLocks noChangeShapeType="1"/>
                </p:cNvSpPr>
                <p:nvPr/>
              </p:nvSpPr>
              <p:spPr bwMode="auto">
                <a:xfrm flipV="1">
                  <a:off x="4138613" y="5797550"/>
                  <a:ext cx="1588" cy="47625"/>
                </a:xfrm>
                <a:prstGeom prst="line">
                  <a:avLst/>
                </a:prstGeom>
                <a:noFill/>
                <a:ln w="3810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61" name="Line 200"/>
                <p:cNvSpPr>
                  <a:spLocks noChangeShapeType="1"/>
                </p:cNvSpPr>
                <p:nvPr/>
              </p:nvSpPr>
              <p:spPr bwMode="auto">
                <a:xfrm flipV="1">
                  <a:off x="4262438" y="5797550"/>
                  <a:ext cx="1588" cy="47625"/>
                </a:xfrm>
                <a:prstGeom prst="line">
                  <a:avLst/>
                </a:prstGeom>
                <a:noFill/>
                <a:ln w="3810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62" name="Line 201"/>
                <p:cNvSpPr>
                  <a:spLocks noChangeShapeType="1"/>
                </p:cNvSpPr>
                <p:nvPr/>
              </p:nvSpPr>
              <p:spPr bwMode="auto">
                <a:xfrm flipV="1">
                  <a:off x="4386263" y="5797550"/>
                  <a:ext cx="1588" cy="47625"/>
                </a:xfrm>
                <a:prstGeom prst="line">
                  <a:avLst/>
                </a:prstGeom>
                <a:noFill/>
                <a:ln w="3810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63" name="Line 202"/>
                <p:cNvSpPr>
                  <a:spLocks noChangeShapeType="1"/>
                </p:cNvSpPr>
                <p:nvPr/>
              </p:nvSpPr>
              <p:spPr bwMode="auto">
                <a:xfrm flipV="1">
                  <a:off x="4519613" y="5797550"/>
                  <a:ext cx="1588" cy="47625"/>
                </a:xfrm>
                <a:prstGeom prst="line">
                  <a:avLst/>
                </a:prstGeom>
                <a:noFill/>
                <a:ln w="3810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64" name="Line 203"/>
                <p:cNvSpPr>
                  <a:spLocks noChangeShapeType="1"/>
                </p:cNvSpPr>
                <p:nvPr/>
              </p:nvSpPr>
              <p:spPr bwMode="auto">
                <a:xfrm flipV="1">
                  <a:off x="4643438" y="5797550"/>
                  <a:ext cx="1588" cy="47625"/>
                </a:xfrm>
                <a:prstGeom prst="line">
                  <a:avLst/>
                </a:prstGeom>
                <a:noFill/>
                <a:ln w="3810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65" name="Line 204"/>
                <p:cNvSpPr>
                  <a:spLocks noChangeShapeType="1"/>
                </p:cNvSpPr>
                <p:nvPr/>
              </p:nvSpPr>
              <p:spPr bwMode="auto">
                <a:xfrm flipV="1">
                  <a:off x="4767263" y="5797550"/>
                  <a:ext cx="1588" cy="47625"/>
                </a:xfrm>
                <a:prstGeom prst="line">
                  <a:avLst/>
                </a:prstGeom>
                <a:noFill/>
                <a:ln w="3810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66" name="Line 205"/>
                <p:cNvSpPr>
                  <a:spLocks noChangeShapeType="1"/>
                </p:cNvSpPr>
                <p:nvPr/>
              </p:nvSpPr>
              <p:spPr bwMode="auto">
                <a:xfrm flipV="1">
                  <a:off x="4891088" y="5797550"/>
                  <a:ext cx="1588" cy="47625"/>
                </a:xfrm>
                <a:prstGeom prst="line">
                  <a:avLst/>
                </a:prstGeom>
                <a:noFill/>
                <a:ln w="3810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67" name="Line 206"/>
                <p:cNvSpPr>
                  <a:spLocks noChangeShapeType="1"/>
                </p:cNvSpPr>
                <p:nvPr/>
              </p:nvSpPr>
              <p:spPr bwMode="auto">
                <a:xfrm flipV="1">
                  <a:off x="5014913" y="5797550"/>
                  <a:ext cx="1588" cy="47625"/>
                </a:xfrm>
                <a:prstGeom prst="line">
                  <a:avLst/>
                </a:prstGeom>
                <a:noFill/>
                <a:ln w="3810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68" name="Line 207"/>
                <p:cNvSpPr>
                  <a:spLocks noChangeShapeType="1"/>
                </p:cNvSpPr>
                <p:nvPr/>
              </p:nvSpPr>
              <p:spPr bwMode="auto">
                <a:xfrm flipV="1">
                  <a:off x="5148263" y="5797550"/>
                  <a:ext cx="1588" cy="47625"/>
                </a:xfrm>
                <a:prstGeom prst="line">
                  <a:avLst/>
                </a:prstGeom>
                <a:noFill/>
                <a:ln w="3810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69" name="Line 208"/>
                <p:cNvSpPr>
                  <a:spLocks noChangeShapeType="1"/>
                </p:cNvSpPr>
                <p:nvPr/>
              </p:nvSpPr>
              <p:spPr bwMode="auto">
                <a:xfrm flipV="1">
                  <a:off x="5272088" y="5797550"/>
                  <a:ext cx="1588" cy="47625"/>
                </a:xfrm>
                <a:prstGeom prst="line">
                  <a:avLst/>
                </a:prstGeom>
                <a:noFill/>
                <a:ln w="3810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70" name="Line 209"/>
                <p:cNvSpPr>
                  <a:spLocks noChangeShapeType="1"/>
                </p:cNvSpPr>
                <p:nvPr/>
              </p:nvSpPr>
              <p:spPr bwMode="auto">
                <a:xfrm flipV="1">
                  <a:off x="5395913" y="5797550"/>
                  <a:ext cx="1588" cy="47625"/>
                </a:xfrm>
                <a:prstGeom prst="line">
                  <a:avLst/>
                </a:prstGeom>
                <a:noFill/>
                <a:ln w="3810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71" name="Line 210"/>
                <p:cNvSpPr>
                  <a:spLocks noChangeShapeType="1"/>
                </p:cNvSpPr>
                <p:nvPr/>
              </p:nvSpPr>
              <p:spPr bwMode="auto">
                <a:xfrm flipV="1">
                  <a:off x="5519738" y="5797550"/>
                  <a:ext cx="1588" cy="47625"/>
                </a:xfrm>
                <a:prstGeom prst="line">
                  <a:avLst/>
                </a:prstGeom>
                <a:noFill/>
                <a:ln w="3810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72" name="Line 211"/>
                <p:cNvSpPr>
                  <a:spLocks noChangeShapeType="1"/>
                </p:cNvSpPr>
                <p:nvPr/>
              </p:nvSpPr>
              <p:spPr bwMode="auto">
                <a:xfrm flipV="1">
                  <a:off x="5643563" y="5797550"/>
                  <a:ext cx="1588" cy="47625"/>
                </a:xfrm>
                <a:prstGeom prst="line">
                  <a:avLst/>
                </a:prstGeom>
                <a:noFill/>
                <a:ln w="3810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73" name="Line 212"/>
                <p:cNvSpPr>
                  <a:spLocks noChangeShapeType="1"/>
                </p:cNvSpPr>
                <p:nvPr/>
              </p:nvSpPr>
              <p:spPr bwMode="auto">
                <a:xfrm flipV="1">
                  <a:off x="5776913" y="5797550"/>
                  <a:ext cx="1588" cy="47625"/>
                </a:xfrm>
                <a:prstGeom prst="line">
                  <a:avLst/>
                </a:prstGeom>
                <a:noFill/>
                <a:ln w="3810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74" name="Line 213"/>
                <p:cNvSpPr>
                  <a:spLocks noChangeShapeType="1"/>
                </p:cNvSpPr>
                <p:nvPr/>
              </p:nvSpPr>
              <p:spPr bwMode="auto">
                <a:xfrm flipV="1">
                  <a:off x="5900738" y="5797550"/>
                  <a:ext cx="1588" cy="47625"/>
                </a:xfrm>
                <a:prstGeom prst="line">
                  <a:avLst/>
                </a:prstGeom>
                <a:noFill/>
                <a:ln w="3810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75" name="Line 214"/>
                <p:cNvSpPr>
                  <a:spLocks noChangeShapeType="1"/>
                </p:cNvSpPr>
                <p:nvPr/>
              </p:nvSpPr>
              <p:spPr bwMode="auto">
                <a:xfrm flipV="1">
                  <a:off x="6024563" y="5797550"/>
                  <a:ext cx="1588" cy="47625"/>
                </a:xfrm>
                <a:prstGeom prst="line">
                  <a:avLst/>
                </a:prstGeom>
                <a:noFill/>
                <a:ln w="3810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76" name="Line 215"/>
                <p:cNvSpPr>
                  <a:spLocks noChangeShapeType="1"/>
                </p:cNvSpPr>
                <p:nvPr/>
              </p:nvSpPr>
              <p:spPr bwMode="auto">
                <a:xfrm flipV="1">
                  <a:off x="6148388" y="5797550"/>
                  <a:ext cx="1588" cy="47625"/>
                </a:xfrm>
                <a:prstGeom prst="line">
                  <a:avLst/>
                </a:prstGeom>
                <a:noFill/>
                <a:ln w="3810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77" name="Line 216"/>
                <p:cNvSpPr>
                  <a:spLocks noChangeShapeType="1"/>
                </p:cNvSpPr>
                <p:nvPr/>
              </p:nvSpPr>
              <p:spPr bwMode="auto">
                <a:xfrm flipV="1">
                  <a:off x="6281738" y="5797550"/>
                  <a:ext cx="1588" cy="47625"/>
                </a:xfrm>
                <a:prstGeom prst="line">
                  <a:avLst/>
                </a:prstGeom>
                <a:noFill/>
                <a:ln w="3810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78" name="Line 217"/>
                <p:cNvSpPr>
                  <a:spLocks noChangeShapeType="1"/>
                </p:cNvSpPr>
                <p:nvPr/>
              </p:nvSpPr>
              <p:spPr bwMode="auto">
                <a:xfrm flipV="1">
                  <a:off x="6405563" y="5797550"/>
                  <a:ext cx="1588" cy="47625"/>
                </a:xfrm>
                <a:prstGeom prst="line">
                  <a:avLst/>
                </a:prstGeom>
                <a:noFill/>
                <a:ln w="3810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79" name="Line 218"/>
                <p:cNvSpPr>
                  <a:spLocks noChangeShapeType="1"/>
                </p:cNvSpPr>
                <p:nvPr/>
              </p:nvSpPr>
              <p:spPr bwMode="auto">
                <a:xfrm flipV="1">
                  <a:off x="6529388" y="5797550"/>
                  <a:ext cx="1588" cy="47625"/>
                </a:xfrm>
                <a:prstGeom prst="line">
                  <a:avLst/>
                </a:prstGeom>
                <a:noFill/>
                <a:ln w="3810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80" name="Line 220"/>
                <p:cNvSpPr>
                  <a:spLocks noChangeShapeType="1"/>
                </p:cNvSpPr>
                <p:nvPr/>
              </p:nvSpPr>
              <p:spPr bwMode="auto">
                <a:xfrm flipV="1">
                  <a:off x="2881313" y="5778500"/>
                  <a:ext cx="1588" cy="66675"/>
                </a:xfrm>
                <a:prstGeom prst="line">
                  <a:avLst/>
                </a:prstGeom>
                <a:noFill/>
                <a:ln w="3810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81" name="Line 221"/>
                <p:cNvSpPr>
                  <a:spLocks noChangeShapeType="1"/>
                </p:cNvSpPr>
                <p:nvPr/>
              </p:nvSpPr>
              <p:spPr bwMode="auto">
                <a:xfrm flipV="1">
                  <a:off x="3386138" y="5778500"/>
                  <a:ext cx="1588" cy="66675"/>
                </a:xfrm>
                <a:prstGeom prst="line">
                  <a:avLst/>
                </a:prstGeom>
                <a:noFill/>
                <a:ln w="3810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82" name="Line 222"/>
                <p:cNvSpPr>
                  <a:spLocks noChangeShapeType="1"/>
                </p:cNvSpPr>
                <p:nvPr/>
              </p:nvSpPr>
              <p:spPr bwMode="auto">
                <a:xfrm flipV="1">
                  <a:off x="3890963" y="5778500"/>
                  <a:ext cx="1588" cy="66675"/>
                </a:xfrm>
                <a:prstGeom prst="line">
                  <a:avLst/>
                </a:prstGeom>
                <a:noFill/>
                <a:ln w="3810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83" name="Line 223"/>
                <p:cNvSpPr>
                  <a:spLocks noChangeShapeType="1"/>
                </p:cNvSpPr>
                <p:nvPr/>
              </p:nvSpPr>
              <p:spPr bwMode="auto">
                <a:xfrm flipV="1">
                  <a:off x="4386263" y="5778500"/>
                  <a:ext cx="1588" cy="66675"/>
                </a:xfrm>
                <a:prstGeom prst="line">
                  <a:avLst/>
                </a:prstGeom>
                <a:noFill/>
                <a:ln w="3810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84" name="Line 224"/>
                <p:cNvSpPr>
                  <a:spLocks noChangeShapeType="1"/>
                </p:cNvSpPr>
                <p:nvPr/>
              </p:nvSpPr>
              <p:spPr bwMode="auto">
                <a:xfrm flipV="1">
                  <a:off x="4891088" y="5778500"/>
                  <a:ext cx="1588" cy="66675"/>
                </a:xfrm>
                <a:prstGeom prst="line">
                  <a:avLst/>
                </a:prstGeom>
                <a:noFill/>
                <a:ln w="3810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85" name="Line 225"/>
                <p:cNvSpPr>
                  <a:spLocks noChangeShapeType="1"/>
                </p:cNvSpPr>
                <p:nvPr/>
              </p:nvSpPr>
              <p:spPr bwMode="auto">
                <a:xfrm flipV="1">
                  <a:off x="5395913" y="5778500"/>
                  <a:ext cx="1588" cy="66675"/>
                </a:xfrm>
                <a:prstGeom prst="line">
                  <a:avLst/>
                </a:prstGeom>
                <a:noFill/>
                <a:ln w="3810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86" name="Line 226"/>
                <p:cNvSpPr>
                  <a:spLocks noChangeShapeType="1"/>
                </p:cNvSpPr>
                <p:nvPr/>
              </p:nvSpPr>
              <p:spPr bwMode="auto">
                <a:xfrm flipV="1">
                  <a:off x="5900738" y="5778500"/>
                  <a:ext cx="1588" cy="66675"/>
                </a:xfrm>
                <a:prstGeom prst="line">
                  <a:avLst/>
                </a:prstGeom>
                <a:noFill/>
                <a:ln w="3810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87" name="Line 227"/>
                <p:cNvSpPr>
                  <a:spLocks noChangeShapeType="1"/>
                </p:cNvSpPr>
                <p:nvPr/>
              </p:nvSpPr>
              <p:spPr bwMode="auto">
                <a:xfrm flipV="1">
                  <a:off x="6405563" y="5778500"/>
                  <a:ext cx="1588" cy="66675"/>
                </a:xfrm>
                <a:prstGeom prst="line">
                  <a:avLst/>
                </a:prstGeom>
                <a:noFill/>
                <a:ln w="3810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</p:grpSp>
        <p:sp>
          <p:nvSpPr>
            <p:cNvPr id="243" name="Oval 231"/>
            <p:cNvSpPr>
              <a:spLocks noChangeArrowheads="1"/>
            </p:cNvSpPr>
            <p:nvPr/>
          </p:nvSpPr>
          <p:spPr bwMode="auto">
            <a:xfrm>
              <a:off x="8071222" y="4162316"/>
              <a:ext cx="123825" cy="123825"/>
            </a:xfrm>
            <a:prstGeom prst="ellipse">
              <a:avLst/>
            </a:prstGeom>
            <a:solidFill>
              <a:srgbClr val="0000FF"/>
            </a:solidFill>
            <a:ln w="38100">
              <a:solidFill>
                <a:srgbClr val="00CC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44" name="Oval 231"/>
            <p:cNvSpPr>
              <a:spLocks noChangeArrowheads="1"/>
            </p:cNvSpPr>
            <p:nvPr/>
          </p:nvSpPr>
          <p:spPr bwMode="auto">
            <a:xfrm>
              <a:off x="5881650" y="4509656"/>
              <a:ext cx="123825" cy="123825"/>
            </a:xfrm>
            <a:prstGeom prst="ellipse">
              <a:avLst/>
            </a:prstGeom>
            <a:solidFill>
              <a:srgbClr val="0000FF"/>
            </a:solidFill>
            <a:ln w="38100">
              <a:solidFill>
                <a:srgbClr val="00CC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45" name="Oval 231"/>
            <p:cNvSpPr>
              <a:spLocks noChangeArrowheads="1"/>
            </p:cNvSpPr>
            <p:nvPr/>
          </p:nvSpPr>
          <p:spPr bwMode="auto">
            <a:xfrm>
              <a:off x="5103980" y="5085918"/>
              <a:ext cx="123825" cy="123825"/>
            </a:xfrm>
            <a:prstGeom prst="ellipse">
              <a:avLst/>
            </a:prstGeom>
            <a:solidFill>
              <a:srgbClr val="0000FF"/>
            </a:solidFill>
            <a:ln w="38100">
              <a:solidFill>
                <a:srgbClr val="00CC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46" name="Oval 231"/>
            <p:cNvSpPr>
              <a:spLocks noChangeArrowheads="1"/>
            </p:cNvSpPr>
            <p:nvPr/>
          </p:nvSpPr>
          <p:spPr bwMode="auto">
            <a:xfrm>
              <a:off x="6630582" y="4817241"/>
              <a:ext cx="123825" cy="123825"/>
            </a:xfrm>
            <a:prstGeom prst="ellipse">
              <a:avLst/>
            </a:prstGeom>
            <a:solidFill>
              <a:srgbClr val="0000FF"/>
            </a:solidFill>
            <a:ln w="38100">
              <a:solidFill>
                <a:srgbClr val="00CC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7945519" y="5592932"/>
            <a:ext cx="987552" cy="381740"/>
            <a:chOff x="4678534" y="6258756"/>
            <a:chExt cx="1291700" cy="381740"/>
          </a:xfrm>
        </p:grpSpPr>
        <p:sp>
          <p:nvSpPr>
            <p:cNvPr id="17" name="Rectangle 16"/>
            <p:cNvSpPr/>
            <p:nvPr/>
          </p:nvSpPr>
          <p:spPr bwMode="auto">
            <a:xfrm>
              <a:off x="4678534" y="6258756"/>
              <a:ext cx="643631" cy="381740"/>
            </a:xfrm>
            <a:prstGeom prst="rect">
              <a:avLst/>
            </a:prstGeom>
            <a:solidFill>
              <a:schemeClr val="tx1"/>
            </a:solidFill>
            <a:ln w="5715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5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18" name="Rectangle 17"/>
            <p:cNvSpPr/>
            <p:nvPr/>
          </p:nvSpPr>
          <p:spPr bwMode="auto">
            <a:xfrm>
              <a:off x="5326603" y="6258756"/>
              <a:ext cx="643631" cy="381740"/>
            </a:xfrm>
            <a:prstGeom prst="rect">
              <a:avLst/>
            </a:prstGeom>
            <a:solidFill>
              <a:schemeClr val="bg1"/>
            </a:solidFill>
            <a:ln w="571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1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rPr>
                <a:t>1 MI</a:t>
              </a:r>
            </a:p>
          </p:txBody>
        </p:sp>
      </p:grpSp>
      <p:sp>
        <p:nvSpPr>
          <p:cNvPr id="236" name="Oval 235"/>
          <p:cNvSpPr/>
          <p:nvPr/>
        </p:nvSpPr>
        <p:spPr bwMode="auto">
          <a:xfrm>
            <a:off x="6471542" y="4030368"/>
            <a:ext cx="168676" cy="168676"/>
          </a:xfrm>
          <a:prstGeom prst="ellipse">
            <a:avLst/>
          </a:prstGeom>
          <a:solidFill>
            <a:srgbClr val="FF0000"/>
          </a:solidFill>
          <a:ln w="28575" cap="flat" cmpd="sng" algn="ctr">
            <a:solidFill>
              <a:srgbClr val="FFFF66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37" name="Oval 236"/>
          <p:cNvSpPr/>
          <p:nvPr/>
        </p:nvSpPr>
        <p:spPr bwMode="auto">
          <a:xfrm>
            <a:off x="7023983" y="4117465"/>
            <a:ext cx="168676" cy="168676"/>
          </a:xfrm>
          <a:prstGeom prst="ellipse">
            <a:avLst/>
          </a:prstGeom>
          <a:solidFill>
            <a:srgbClr val="FF0000"/>
          </a:solidFill>
          <a:ln w="28575" cap="flat" cmpd="sng" algn="ctr">
            <a:solidFill>
              <a:srgbClr val="FFFF66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41" name="Oval 240"/>
          <p:cNvSpPr/>
          <p:nvPr/>
        </p:nvSpPr>
        <p:spPr bwMode="auto">
          <a:xfrm>
            <a:off x="6921066" y="3472183"/>
            <a:ext cx="168676" cy="168676"/>
          </a:xfrm>
          <a:prstGeom prst="ellipse">
            <a:avLst/>
          </a:prstGeom>
          <a:solidFill>
            <a:srgbClr val="FF0000"/>
          </a:solidFill>
          <a:ln w="28575" cap="flat" cmpd="sng" algn="ctr">
            <a:solidFill>
              <a:srgbClr val="FFFF66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38" name="FaultStructure"/>
          <p:cNvSpPr>
            <a:spLocks noChangeArrowheads="1"/>
          </p:cNvSpPr>
          <p:nvPr/>
        </p:nvSpPr>
        <p:spPr bwMode="auto">
          <a:xfrm rot="1537949">
            <a:off x="7067249" y="4143628"/>
            <a:ext cx="1700786" cy="246221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r"/>
            <a:r>
              <a:rPr lang="en-US" sz="1600">
                <a:ln w="10160">
                  <a:solidFill>
                    <a:schemeClr val="bg1"/>
                  </a:solidFill>
                </a:ln>
                <a:latin typeface="Arial Black" pitchFamily="34" charset="0"/>
              </a:rPr>
              <a:t>Fault Structure</a:t>
            </a:r>
            <a:endParaRPr lang="en-US" sz="1600" dirty="0">
              <a:ln w="10160">
                <a:solidFill>
                  <a:schemeClr val="bg1"/>
                </a:solidFill>
              </a:ln>
              <a:latin typeface="Arial Black" pitchFamily="34" charset="0"/>
            </a:endParaRPr>
          </a:p>
        </p:txBody>
      </p:sp>
      <p:sp>
        <p:nvSpPr>
          <p:cNvPr id="239" name="ER-EC 11"/>
          <p:cNvSpPr>
            <a:spLocks noChangeArrowheads="1"/>
          </p:cNvSpPr>
          <p:nvPr/>
        </p:nvSpPr>
        <p:spPr bwMode="auto">
          <a:xfrm>
            <a:off x="5676024" y="4129402"/>
            <a:ext cx="769441" cy="18466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r"/>
            <a:r>
              <a:rPr lang="en-US" sz="1200" dirty="0">
                <a:ln w="10160">
                  <a:solidFill>
                    <a:schemeClr val="bg1"/>
                  </a:solidFill>
                </a:ln>
                <a:latin typeface="Arial Black" pitchFamily="34" charset="0"/>
              </a:rPr>
              <a:t>ER-EC-11</a:t>
            </a:r>
          </a:p>
        </p:txBody>
      </p:sp>
      <p:sp>
        <p:nvSpPr>
          <p:cNvPr id="240" name="ER-20-8"/>
          <p:cNvSpPr>
            <a:spLocks noChangeArrowheads="1"/>
          </p:cNvSpPr>
          <p:nvPr/>
        </p:nvSpPr>
        <p:spPr bwMode="auto">
          <a:xfrm>
            <a:off x="7004046" y="4320420"/>
            <a:ext cx="641201" cy="18466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r"/>
            <a:r>
              <a:rPr lang="en-US" sz="1200" dirty="0">
                <a:ln w="10160">
                  <a:solidFill>
                    <a:schemeClr val="bg1"/>
                  </a:solidFill>
                </a:ln>
                <a:latin typeface="Arial Black" pitchFamily="34" charset="0"/>
              </a:rPr>
              <a:t>ER-20-8</a:t>
            </a:r>
          </a:p>
        </p:txBody>
      </p:sp>
      <p:sp>
        <p:nvSpPr>
          <p:cNvPr id="242" name="ER-20-7"/>
          <p:cNvSpPr>
            <a:spLocks noChangeArrowheads="1"/>
          </p:cNvSpPr>
          <p:nvPr/>
        </p:nvSpPr>
        <p:spPr bwMode="auto">
          <a:xfrm>
            <a:off x="7173325" y="3472183"/>
            <a:ext cx="641201" cy="18466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r"/>
            <a:r>
              <a:rPr lang="en-US" sz="1200" dirty="0">
                <a:ln w="10160">
                  <a:solidFill>
                    <a:schemeClr val="bg1"/>
                  </a:solidFill>
                </a:ln>
                <a:latin typeface="Arial Black" pitchFamily="34" charset="0"/>
              </a:rPr>
              <a:t>ER-20-7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68155517"/>
      </p:ext>
    </p:extLst>
  </p:cSld>
  <p:clrMapOvr>
    <a:masterClrMapping/>
  </p:clrMapOvr>
  <p:transition advTm="40346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35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discrete" valueType="str">
                                      <p:cBhvr>
                                        <p:cTn id="25" dur="5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35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7" dur="500" fill="hold"/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35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discrete" valueType="str">
                                      <p:cBhvr>
                                        <p:cTn id="31" dur="500" fill="hold"/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2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6" grpId="0" animBg="1"/>
      <p:bldP spid="236" grpId="1" animBg="1"/>
      <p:bldP spid="237" grpId="0" animBg="1"/>
      <p:bldP spid="241" grpId="0" animBg="1"/>
      <p:bldP spid="241" grpId="1" animBg="1"/>
      <p:bldP spid="238" grpId="0"/>
      <p:bldP spid="239" grpId="0"/>
      <p:bldP spid="239" grpId="1"/>
      <p:bldP spid="240" grpId="0"/>
      <p:bldP spid="242" grpId="0"/>
      <p:bldP spid="242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Drawdown Estimates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0" y="1237129"/>
            <a:ext cx="4507454" cy="5199229"/>
          </a:xfrm>
        </p:spPr>
        <p:txBody>
          <a:bodyPr/>
          <a:lstStyle/>
          <a:p>
            <a:r>
              <a:rPr lang="en-US" sz="2800" dirty="0"/>
              <a:t>Estimated drawdown</a:t>
            </a:r>
          </a:p>
          <a:p>
            <a:r>
              <a:rPr lang="en-US" sz="2800" dirty="0"/>
              <a:t>Fits: 0.004 – 0.02 ft</a:t>
            </a:r>
          </a:p>
          <a:p>
            <a:r>
              <a:rPr lang="en-US" sz="2800" dirty="0" err="1"/>
              <a:t>Detection:Max</a:t>
            </a:r>
            <a:r>
              <a:rPr lang="en-US" sz="2800" dirty="0"/>
              <a:t> ≥ 0.04 ft</a:t>
            </a:r>
          </a:p>
          <a:p>
            <a:r>
              <a:rPr lang="en-US" sz="2800" dirty="0"/>
              <a:t>Classify</a:t>
            </a:r>
          </a:p>
          <a:p>
            <a:pPr lvl="1"/>
            <a:r>
              <a:rPr lang="en-US" sz="2400" dirty="0"/>
              <a:t>Detected</a:t>
            </a:r>
          </a:p>
          <a:p>
            <a:pPr lvl="1"/>
            <a:r>
              <a:rPr lang="en-US" sz="2400" dirty="0"/>
              <a:t>Undetected</a:t>
            </a:r>
          </a:p>
          <a:p>
            <a:r>
              <a:rPr lang="en-US" sz="2800" dirty="0"/>
              <a:t>Certain detection</a:t>
            </a:r>
          </a:p>
          <a:p>
            <a:pPr lvl="1"/>
            <a:r>
              <a:rPr lang="en-US" sz="2400" dirty="0"/>
              <a:t>63 well pairs,  7 tests</a:t>
            </a:r>
          </a:p>
          <a:p>
            <a:pPr marL="457200" lvl="1" indent="0">
              <a:buNone/>
            </a:pPr>
            <a:r>
              <a:rPr lang="en-US" dirty="0"/>
              <a:t>――――――――</a:t>
            </a:r>
            <a:r>
              <a:rPr lang="en-US" sz="2800" dirty="0"/>
              <a:t>―</a:t>
            </a:r>
          </a:p>
          <a:p>
            <a:r>
              <a:rPr lang="en-US" sz="2800" dirty="0"/>
              <a:t>Are detections false?  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52452" y="1237129"/>
            <a:ext cx="4991548" cy="55348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ectangle 2"/>
          <p:cNvSpPr/>
          <p:nvPr/>
        </p:nvSpPr>
        <p:spPr bwMode="auto">
          <a:xfrm>
            <a:off x="4661452" y="2097157"/>
            <a:ext cx="4184374" cy="685800"/>
          </a:xfrm>
          <a:prstGeom prst="rect">
            <a:avLst/>
          </a:prstGeom>
          <a:solidFill>
            <a:srgbClr val="FFFF00">
              <a:alpha val="52000"/>
            </a:srgbClr>
          </a:solidFill>
          <a:ln w="412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6" name="Rectangle 5"/>
          <p:cNvSpPr/>
          <p:nvPr/>
        </p:nvSpPr>
        <p:spPr bwMode="auto">
          <a:xfrm>
            <a:off x="4651513" y="3935896"/>
            <a:ext cx="4184374" cy="467139"/>
          </a:xfrm>
          <a:prstGeom prst="rect">
            <a:avLst/>
          </a:prstGeom>
          <a:solidFill>
            <a:srgbClr val="FFFF00">
              <a:alpha val="52000"/>
            </a:srgbClr>
          </a:solidFill>
          <a:ln w="412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7" name="Rectangle 6"/>
          <p:cNvSpPr/>
          <p:nvPr/>
        </p:nvSpPr>
        <p:spPr bwMode="auto">
          <a:xfrm>
            <a:off x="4651513" y="5804453"/>
            <a:ext cx="4184374" cy="208722"/>
          </a:xfrm>
          <a:prstGeom prst="rect">
            <a:avLst/>
          </a:prstGeom>
          <a:solidFill>
            <a:srgbClr val="FFFF00">
              <a:alpha val="52000"/>
            </a:srgbClr>
          </a:solidFill>
          <a:ln w="412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9" name="ER-20-4 label"/>
          <p:cNvSpPr>
            <a:spLocks noChangeArrowheads="1"/>
          </p:cNvSpPr>
          <p:nvPr/>
        </p:nvSpPr>
        <p:spPr bwMode="auto">
          <a:xfrm>
            <a:off x="7686140" y="2606055"/>
            <a:ext cx="684483" cy="246221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r"/>
            <a:r>
              <a:rPr lang="en-US" sz="1600" dirty="0">
                <a:ln w="9525">
                  <a:solidFill>
                    <a:schemeClr val="bg1"/>
                  </a:solidFill>
                </a:ln>
                <a:latin typeface="Arial Black" pitchFamily="34" charset="0"/>
              </a:rPr>
              <a:t>1.3 mi</a:t>
            </a:r>
          </a:p>
        </p:txBody>
      </p:sp>
      <p:sp>
        <p:nvSpPr>
          <p:cNvPr id="10" name="ER-20-4 label"/>
          <p:cNvSpPr>
            <a:spLocks noChangeArrowheads="1"/>
          </p:cNvSpPr>
          <p:nvPr/>
        </p:nvSpPr>
        <p:spPr bwMode="auto">
          <a:xfrm>
            <a:off x="7686140" y="4406793"/>
            <a:ext cx="684483" cy="246221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r"/>
            <a:r>
              <a:rPr lang="en-US" sz="1600" dirty="0">
                <a:ln w="9525">
                  <a:solidFill>
                    <a:schemeClr val="bg1"/>
                  </a:solidFill>
                </a:ln>
                <a:latin typeface="Arial Black" pitchFamily="34" charset="0"/>
              </a:rPr>
              <a:t>1.4 mi</a:t>
            </a:r>
          </a:p>
        </p:txBody>
      </p:sp>
      <p:sp>
        <p:nvSpPr>
          <p:cNvPr id="11" name="ER-20-4 label"/>
          <p:cNvSpPr>
            <a:spLocks noChangeArrowheads="1"/>
          </p:cNvSpPr>
          <p:nvPr/>
        </p:nvSpPr>
        <p:spPr bwMode="auto">
          <a:xfrm>
            <a:off x="7686140" y="6158338"/>
            <a:ext cx="684483" cy="246221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r"/>
            <a:r>
              <a:rPr lang="en-US" sz="1600" dirty="0">
                <a:ln w="9525">
                  <a:solidFill>
                    <a:schemeClr val="bg1"/>
                  </a:solidFill>
                </a:ln>
                <a:latin typeface="Arial Black" pitchFamily="34" charset="0"/>
              </a:rPr>
              <a:t>1.7 mi</a:t>
            </a:r>
          </a:p>
        </p:txBody>
      </p:sp>
    </p:spTree>
    <p:extLst>
      <p:ext uri="{BB962C8B-B14F-4D97-AF65-F5344CB8AC3E}">
        <p14:creationId xmlns:p14="http://schemas.microsoft.com/office/powerpoint/2010/main" val="1890907956"/>
      </p:ext>
    </p:extLst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30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0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10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0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3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4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10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3" grpId="2" animBg="1"/>
      <p:bldP spid="6" grpId="0" animBg="1"/>
      <p:bldP spid="6" grpId="1" animBg="1"/>
      <p:bldP spid="6" grpId="2" animBg="1"/>
      <p:bldP spid="7" grpId="0" animBg="1"/>
      <p:bldP spid="7" grpId="1" animBg="1"/>
      <p:bldP spid="7" grpId="2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9301" y="1257016"/>
            <a:ext cx="4467225" cy="5305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Expanded Volume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12696" y="1101661"/>
            <a:ext cx="3808081" cy="5557954"/>
          </a:xfrm>
        </p:spPr>
        <p:txBody>
          <a:bodyPr/>
          <a:lstStyle/>
          <a:p>
            <a:r>
              <a:rPr lang="en-US" sz="2800" dirty="0"/>
              <a:t>Pumped ER-EC-13</a:t>
            </a:r>
          </a:p>
          <a:p>
            <a:r>
              <a:rPr lang="en-US" sz="2800" dirty="0"/>
              <a:t>2 aquifer tests</a:t>
            </a:r>
          </a:p>
          <a:p>
            <a:pPr lvl="1"/>
            <a:r>
              <a:rPr lang="en-US" sz="2400" dirty="0"/>
              <a:t>Upper zone, 8E6 gal</a:t>
            </a:r>
          </a:p>
          <a:p>
            <a:pPr lvl="1"/>
            <a:r>
              <a:rPr lang="en-US" sz="2400" dirty="0"/>
              <a:t>Lower zone, 6E6 gal</a:t>
            </a:r>
          </a:p>
          <a:p>
            <a:r>
              <a:rPr lang="en-US" sz="2800" dirty="0"/>
              <a:t>Detected 2-3 miles</a:t>
            </a:r>
          </a:p>
          <a:p>
            <a:r>
              <a:rPr lang="en-US" sz="2800" dirty="0"/>
              <a:t>Maximum drawdown</a:t>
            </a:r>
          </a:p>
          <a:p>
            <a:pPr marL="457200" lvl="1" indent="0">
              <a:buNone/>
            </a:pPr>
            <a:r>
              <a:rPr lang="en-US" sz="2400" dirty="0"/>
              <a:t>~1 inch</a:t>
            </a:r>
          </a:p>
          <a:p>
            <a:r>
              <a:rPr lang="en-US" sz="2800" dirty="0"/>
              <a:t>High confidence</a:t>
            </a:r>
            <a:br>
              <a:rPr lang="en-US" sz="2800" dirty="0"/>
            </a:br>
            <a:r>
              <a:rPr lang="en-US" sz="2800" dirty="0"/>
              <a:t>in results</a:t>
            </a:r>
          </a:p>
          <a:p>
            <a:pPr lvl="1"/>
            <a:r>
              <a:rPr lang="en-US" sz="2400" dirty="0"/>
              <a:t>Repetition w/ 2 tests</a:t>
            </a:r>
          </a:p>
          <a:p>
            <a:pPr lvl="1"/>
            <a:r>
              <a:rPr lang="en-US" sz="2400" dirty="0"/>
              <a:t>Antecedent &amp; recovery data, lots </a:t>
            </a:r>
          </a:p>
        </p:txBody>
      </p:sp>
      <p:grpSp>
        <p:nvGrpSpPr>
          <p:cNvPr id="20" name="Group 19"/>
          <p:cNvGrpSpPr/>
          <p:nvPr/>
        </p:nvGrpSpPr>
        <p:grpSpPr>
          <a:xfrm>
            <a:off x="4835961" y="2304001"/>
            <a:ext cx="2700919" cy="2934315"/>
            <a:chOff x="4835961" y="2354105"/>
            <a:chExt cx="2700919" cy="2934315"/>
          </a:xfrm>
        </p:grpSpPr>
        <p:sp>
          <p:nvSpPr>
            <p:cNvPr id="16" name="Freeform 15"/>
            <p:cNvSpPr/>
            <p:nvPr/>
          </p:nvSpPr>
          <p:spPr bwMode="auto">
            <a:xfrm>
              <a:off x="4917781" y="2437201"/>
              <a:ext cx="2560165" cy="2795538"/>
            </a:xfrm>
            <a:custGeom>
              <a:avLst/>
              <a:gdLst>
                <a:gd name="connsiteX0" fmla="*/ 311285 w 953310"/>
                <a:gd name="connsiteY0" fmla="*/ 0 h 807396"/>
                <a:gd name="connsiteX1" fmla="*/ 953310 w 953310"/>
                <a:gd name="connsiteY1" fmla="*/ 437745 h 807396"/>
                <a:gd name="connsiteX2" fmla="*/ 447472 w 953310"/>
                <a:gd name="connsiteY2" fmla="*/ 807396 h 807396"/>
                <a:gd name="connsiteX3" fmla="*/ 0 w 953310"/>
                <a:gd name="connsiteY3" fmla="*/ 680936 h 807396"/>
                <a:gd name="connsiteX0" fmla="*/ 311285 w 953310"/>
                <a:gd name="connsiteY0" fmla="*/ 0 h 457201"/>
                <a:gd name="connsiteX1" fmla="*/ 953310 w 953310"/>
                <a:gd name="connsiteY1" fmla="*/ 87550 h 457201"/>
                <a:gd name="connsiteX2" fmla="*/ 447472 w 953310"/>
                <a:gd name="connsiteY2" fmla="*/ 457201 h 457201"/>
                <a:gd name="connsiteX3" fmla="*/ 0 w 953310"/>
                <a:gd name="connsiteY3" fmla="*/ 330741 h 457201"/>
                <a:gd name="connsiteX0" fmla="*/ 311285 w 953310"/>
                <a:gd name="connsiteY0" fmla="*/ 0 h 330741"/>
                <a:gd name="connsiteX1" fmla="*/ 953310 w 953310"/>
                <a:gd name="connsiteY1" fmla="*/ 87550 h 330741"/>
                <a:gd name="connsiteX2" fmla="*/ 321012 w 953310"/>
                <a:gd name="connsiteY2" fmla="*/ 291831 h 330741"/>
                <a:gd name="connsiteX3" fmla="*/ 0 w 953310"/>
                <a:gd name="connsiteY3" fmla="*/ 330741 h 330741"/>
                <a:gd name="connsiteX0" fmla="*/ 0 w 642025"/>
                <a:gd name="connsiteY0" fmla="*/ 0 h 291831"/>
                <a:gd name="connsiteX1" fmla="*/ 642025 w 642025"/>
                <a:gd name="connsiteY1" fmla="*/ 87550 h 291831"/>
                <a:gd name="connsiteX2" fmla="*/ 9727 w 642025"/>
                <a:gd name="connsiteY2" fmla="*/ 291831 h 291831"/>
                <a:gd name="connsiteX0" fmla="*/ 0 w 642025"/>
                <a:gd name="connsiteY0" fmla="*/ 0 h 291831"/>
                <a:gd name="connsiteX1" fmla="*/ 642025 w 642025"/>
                <a:gd name="connsiteY1" fmla="*/ 87550 h 291831"/>
                <a:gd name="connsiteX2" fmla="*/ 9727 w 642025"/>
                <a:gd name="connsiteY2" fmla="*/ 291831 h 291831"/>
                <a:gd name="connsiteX0" fmla="*/ 90285 w 632298"/>
                <a:gd name="connsiteY0" fmla="*/ 0 h 291831"/>
                <a:gd name="connsiteX1" fmla="*/ 632298 w 632298"/>
                <a:gd name="connsiteY1" fmla="*/ 87550 h 291831"/>
                <a:gd name="connsiteX2" fmla="*/ 0 w 632298"/>
                <a:gd name="connsiteY2" fmla="*/ 291831 h 291831"/>
                <a:gd name="connsiteX0" fmla="*/ 90285 w 632298"/>
                <a:gd name="connsiteY0" fmla="*/ 0 h 291831"/>
                <a:gd name="connsiteX1" fmla="*/ 632298 w 632298"/>
                <a:gd name="connsiteY1" fmla="*/ 87550 h 291831"/>
                <a:gd name="connsiteX2" fmla="*/ 0 w 632298"/>
                <a:gd name="connsiteY2" fmla="*/ 291831 h 291831"/>
                <a:gd name="connsiteX0" fmla="*/ 362660 w 904673"/>
                <a:gd name="connsiteY0" fmla="*/ 296084 h 587915"/>
                <a:gd name="connsiteX1" fmla="*/ 0 w 904673"/>
                <a:gd name="connsiteY1" fmla="*/ 0 h 587915"/>
                <a:gd name="connsiteX2" fmla="*/ 904673 w 904673"/>
                <a:gd name="connsiteY2" fmla="*/ 383634 h 587915"/>
                <a:gd name="connsiteX3" fmla="*/ 272375 w 904673"/>
                <a:gd name="connsiteY3" fmla="*/ 587915 h 587915"/>
                <a:gd name="connsiteX0" fmla="*/ 429334 w 971347"/>
                <a:gd name="connsiteY0" fmla="*/ 296084 h 587915"/>
                <a:gd name="connsiteX1" fmla="*/ 66674 w 971347"/>
                <a:gd name="connsiteY1" fmla="*/ 0 h 587915"/>
                <a:gd name="connsiteX2" fmla="*/ 0 w 971347"/>
                <a:gd name="connsiteY2" fmla="*/ 85725 h 587915"/>
                <a:gd name="connsiteX3" fmla="*/ 971347 w 971347"/>
                <a:gd name="connsiteY3" fmla="*/ 383634 h 587915"/>
                <a:gd name="connsiteX4" fmla="*/ 339049 w 971347"/>
                <a:gd name="connsiteY4" fmla="*/ 587915 h 587915"/>
                <a:gd name="connsiteX0" fmla="*/ 66674 w 971347"/>
                <a:gd name="connsiteY0" fmla="*/ 0 h 587915"/>
                <a:gd name="connsiteX1" fmla="*/ 0 w 971347"/>
                <a:gd name="connsiteY1" fmla="*/ 85725 h 587915"/>
                <a:gd name="connsiteX2" fmla="*/ 971347 w 971347"/>
                <a:gd name="connsiteY2" fmla="*/ 383634 h 587915"/>
                <a:gd name="connsiteX3" fmla="*/ 339049 w 971347"/>
                <a:gd name="connsiteY3" fmla="*/ 587915 h 587915"/>
                <a:gd name="connsiteX0" fmla="*/ 0 w 971347"/>
                <a:gd name="connsiteY0" fmla="*/ 0 h 502190"/>
                <a:gd name="connsiteX1" fmla="*/ 971347 w 971347"/>
                <a:gd name="connsiteY1" fmla="*/ 297909 h 502190"/>
                <a:gd name="connsiteX2" fmla="*/ 339049 w 971347"/>
                <a:gd name="connsiteY2" fmla="*/ 502190 h 502190"/>
                <a:gd name="connsiteX0" fmla="*/ 0 w 971347"/>
                <a:gd name="connsiteY0" fmla="*/ 0 h 1359440"/>
                <a:gd name="connsiteX1" fmla="*/ 971347 w 971347"/>
                <a:gd name="connsiteY1" fmla="*/ 297909 h 1359440"/>
                <a:gd name="connsiteX2" fmla="*/ 791487 w 971347"/>
                <a:gd name="connsiteY2" fmla="*/ 1359440 h 1359440"/>
                <a:gd name="connsiteX0" fmla="*/ 0 w 971347"/>
                <a:gd name="connsiteY0" fmla="*/ 0 h 1359440"/>
                <a:gd name="connsiteX1" fmla="*/ 971347 w 971347"/>
                <a:gd name="connsiteY1" fmla="*/ 297909 h 1359440"/>
                <a:gd name="connsiteX2" fmla="*/ 914400 w 971347"/>
                <a:gd name="connsiteY2" fmla="*/ 609599 h 1359440"/>
                <a:gd name="connsiteX3" fmla="*/ 791487 w 971347"/>
                <a:gd name="connsiteY3" fmla="*/ 1359440 h 1359440"/>
                <a:gd name="connsiteX0" fmla="*/ 0 w 1072475"/>
                <a:gd name="connsiteY0" fmla="*/ 602710 h 1212309"/>
                <a:gd name="connsiteX1" fmla="*/ 971347 w 1072475"/>
                <a:gd name="connsiteY1" fmla="*/ 900619 h 1212309"/>
                <a:gd name="connsiteX2" fmla="*/ 914400 w 1072475"/>
                <a:gd name="connsiteY2" fmla="*/ 1212309 h 1212309"/>
                <a:gd name="connsiteX3" fmla="*/ 1072475 w 1072475"/>
                <a:gd name="connsiteY3" fmla="*/ 0 h 1212309"/>
                <a:gd name="connsiteX0" fmla="*/ 0 w 1452563"/>
                <a:gd name="connsiteY0" fmla="*/ 602710 h 1212309"/>
                <a:gd name="connsiteX1" fmla="*/ 971347 w 1452563"/>
                <a:gd name="connsiteY1" fmla="*/ 900619 h 1212309"/>
                <a:gd name="connsiteX2" fmla="*/ 914400 w 1452563"/>
                <a:gd name="connsiteY2" fmla="*/ 1212309 h 1212309"/>
                <a:gd name="connsiteX3" fmla="*/ 1452563 w 1452563"/>
                <a:gd name="connsiteY3" fmla="*/ 112172 h 1212309"/>
                <a:gd name="connsiteX4" fmla="*/ 1072475 w 1452563"/>
                <a:gd name="connsiteY4" fmla="*/ 0 h 1212309"/>
                <a:gd name="connsiteX0" fmla="*/ 0 w 1452563"/>
                <a:gd name="connsiteY0" fmla="*/ 602710 h 1212309"/>
                <a:gd name="connsiteX1" fmla="*/ 971347 w 1452563"/>
                <a:gd name="connsiteY1" fmla="*/ 900619 h 1212309"/>
                <a:gd name="connsiteX2" fmla="*/ 914400 w 1452563"/>
                <a:gd name="connsiteY2" fmla="*/ 1212309 h 1212309"/>
                <a:gd name="connsiteX3" fmla="*/ 1409700 w 1452563"/>
                <a:gd name="connsiteY3" fmla="*/ 350297 h 1212309"/>
                <a:gd name="connsiteX4" fmla="*/ 1452563 w 1452563"/>
                <a:gd name="connsiteY4" fmla="*/ 112172 h 1212309"/>
                <a:gd name="connsiteX5" fmla="*/ 1072475 w 1452563"/>
                <a:gd name="connsiteY5" fmla="*/ 0 h 1212309"/>
                <a:gd name="connsiteX0" fmla="*/ 0 w 1538288"/>
                <a:gd name="connsiteY0" fmla="*/ 602710 h 1212309"/>
                <a:gd name="connsiteX1" fmla="*/ 971347 w 1538288"/>
                <a:gd name="connsiteY1" fmla="*/ 900619 h 1212309"/>
                <a:gd name="connsiteX2" fmla="*/ 914400 w 1538288"/>
                <a:gd name="connsiteY2" fmla="*/ 1212309 h 1212309"/>
                <a:gd name="connsiteX3" fmla="*/ 1538288 w 1538288"/>
                <a:gd name="connsiteY3" fmla="*/ 1002760 h 1212309"/>
                <a:gd name="connsiteX4" fmla="*/ 1409700 w 1538288"/>
                <a:gd name="connsiteY4" fmla="*/ 350297 h 1212309"/>
                <a:gd name="connsiteX5" fmla="*/ 1452563 w 1538288"/>
                <a:gd name="connsiteY5" fmla="*/ 112172 h 1212309"/>
                <a:gd name="connsiteX6" fmla="*/ 1072475 w 1538288"/>
                <a:gd name="connsiteY6" fmla="*/ 0 h 1212309"/>
                <a:gd name="connsiteX0" fmla="*/ 0 w 1538288"/>
                <a:gd name="connsiteY0" fmla="*/ 602710 h 1212309"/>
                <a:gd name="connsiteX1" fmla="*/ 971347 w 1538288"/>
                <a:gd name="connsiteY1" fmla="*/ 900619 h 1212309"/>
                <a:gd name="connsiteX2" fmla="*/ 914400 w 1538288"/>
                <a:gd name="connsiteY2" fmla="*/ 1212309 h 1212309"/>
                <a:gd name="connsiteX3" fmla="*/ 976312 w 1538288"/>
                <a:gd name="connsiteY3" fmla="*/ 893222 h 1212309"/>
                <a:gd name="connsiteX4" fmla="*/ 1538288 w 1538288"/>
                <a:gd name="connsiteY4" fmla="*/ 1002760 h 1212309"/>
                <a:gd name="connsiteX5" fmla="*/ 1409700 w 1538288"/>
                <a:gd name="connsiteY5" fmla="*/ 350297 h 1212309"/>
                <a:gd name="connsiteX6" fmla="*/ 1452563 w 1538288"/>
                <a:gd name="connsiteY6" fmla="*/ 112172 h 1212309"/>
                <a:gd name="connsiteX7" fmla="*/ 1072475 w 1538288"/>
                <a:gd name="connsiteY7" fmla="*/ 0 h 1212309"/>
                <a:gd name="connsiteX0" fmla="*/ 0 w 1538288"/>
                <a:gd name="connsiteY0" fmla="*/ 602710 h 1212309"/>
                <a:gd name="connsiteX1" fmla="*/ 971347 w 1538288"/>
                <a:gd name="connsiteY1" fmla="*/ 900619 h 1212309"/>
                <a:gd name="connsiteX2" fmla="*/ 914400 w 1538288"/>
                <a:gd name="connsiteY2" fmla="*/ 1212309 h 1212309"/>
                <a:gd name="connsiteX3" fmla="*/ 976312 w 1538288"/>
                <a:gd name="connsiteY3" fmla="*/ 893222 h 1212309"/>
                <a:gd name="connsiteX4" fmla="*/ 1538288 w 1538288"/>
                <a:gd name="connsiteY4" fmla="*/ 1002760 h 1212309"/>
                <a:gd name="connsiteX5" fmla="*/ 971549 w 1538288"/>
                <a:gd name="connsiteY5" fmla="*/ 902747 h 1212309"/>
                <a:gd name="connsiteX6" fmla="*/ 1409700 w 1538288"/>
                <a:gd name="connsiteY6" fmla="*/ 350297 h 1212309"/>
                <a:gd name="connsiteX7" fmla="*/ 1452563 w 1538288"/>
                <a:gd name="connsiteY7" fmla="*/ 112172 h 1212309"/>
                <a:gd name="connsiteX8" fmla="*/ 1072475 w 1538288"/>
                <a:gd name="connsiteY8" fmla="*/ 0 h 1212309"/>
                <a:gd name="connsiteX0" fmla="*/ 0 w 1538288"/>
                <a:gd name="connsiteY0" fmla="*/ 602710 h 1212309"/>
                <a:gd name="connsiteX1" fmla="*/ 971347 w 1538288"/>
                <a:gd name="connsiteY1" fmla="*/ 900619 h 1212309"/>
                <a:gd name="connsiteX2" fmla="*/ 914400 w 1538288"/>
                <a:gd name="connsiteY2" fmla="*/ 1212309 h 1212309"/>
                <a:gd name="connsiteX3" fmla="*/ 976312 w 1538288"/>
                <a:gd name="connsiteY3" fmla="*/ 893222 h 1212309"/>
                <a:gd name="connsiteX4" fmla="*/ 1538288 w 1538288"/>
                <a:gd name="connsiteY4" fmla="*/ 1002760 h 1212309"/>
                <a:gd name="connsiteX5" fmla="*/ 971549 w 1538288"/>
                <a:gd name="connsiteY5" fmla="*/ 902747 h 1212309"/>
                <a:gd name="connsiteX6" fmla="*/ 1409700 w 1538288"/>
                <a:gd name="connsiteY6" fmla="*/ 350297 h 1212309"/>
                <a:gd name="connsiteX7" fmla="*/ 976312 w 1538288"/>
                <a:gd name="connsiteY7" fmla="*/ 902747 h 1212309"/>
                <a:gd name="connsiteX8" fmla="*/ 1452563 w 1538288"/>
                <a:gd name="connsiteY8" fmla="*/ 112172 h 1212309"/>
                <a:gd name="connsiteX9" fmla="*/ 1072475 w 1538288"/>
                <a:gd name="connsiteY9" fmla="*/ 0 h 1212309"/>
                <a:gd name="connsiteX0" fmla="*/ 0 w 1538288"/>
                <a:gd name="connsiteY0" fmla="*/ 602710 h 1212309"/>
                <a:gd name="connsiteX1" fmla="*/ 971347 w 1538288"/>
                <a:gd name="connsiteY1" fmla="*/ 900619 h 1212309"/>
                <a:gd name="connsiteX2" fmla="*/ 914400 w 1538288"/>
                <a:gd name="connsiteY2" fmla="*/ 1212309 h 1212309"/>
                <a:gd name="connsiteX3" fmla="*/ 976312 w 1538288"/>
                <a:gd name="connsiteY3" fmla="*/ 893222 h 1212309"/>
                <a:gd name="connsiteX4" fmla="*/ 1538288 w 1538288"/>
                <a:gd name="connsiteY4" fmla="*/ 1002760 h 1212309"/>
                <a:gd name="connsiteX5" fmla="*/ 971549 w 1538288"/>
                <a:gd name="connsiteY5" fmla="*/ 902747 h 1212309"/>
                <a:gd name="connsiteX6" fmla="*/ 1409700 w 1538288"/>
                <a:gd name="connsiteY6" fmla="*/ 350297 h 1212309"/>
                <a:gd name="connsiteX7" fmla="*/ 976312 w 1538288"/>
                <a:gd name="connsiteY7" fmla="*/ 902747 h 1212309"/>
                <a:gd name="connsiteX8" fmla="*/ 1452563 w 1538288"/>
                <a:gd name="connsiteY8" fmla="*/ 112172 h 1212309"/>
                <a:gd name="connsiteX9" fmla="*/ 976312 w 1538288"/>
                <a:gd name="connsiteY9" fmla="*/ 897985 h 1212309"/>
                <a:gd name="connsiteX10" fmla="*/ 1072475 w 1538288"/>
                <a:gd name="connsiteY10" fmla="*/ 0 h 1212309"/>
                <a:gd name="connsiteX0" fmla="*/ 0 w 2499272"/>
                <a:gd name="connsiteY0" fmla="*/ 602710 h 1212309"/>
                <a:gd name="connsiteX1" fmla="*/ 971347 w 2499272"/>
                <a:gd name="connsiteY1" fmla="*/ 900619 h 1212309"/>
                <a:gd name="connsiteX2" fmla="*/ 914400 w 2499272"/>
                <a:gd name="connsiteY2" fmla="*/ 1212309 h 1212309"/>
                <a:gd name="connsiteX3" fmla="*/ 976312 w 2499272"/>
                <a:gd name="connsiteY3" fmla="*/ 893222 h 1212309"/>
                <a:gd name="connsiteX4" fmla="*/ 2499272 w 2499272"/>
                <a:gd name="connsiteY4" fmla="*/ 858156 h 1212309"/>
                <a:gd name="connsiteX5" fmla="*/ 971549 w 2499272"/>
                <a:gd name="connsiteY5" fmla="*/ 902747 h 1212309"/>
                <a:gd name="connsiteX6" fmla="*/ 1409700 w 2499272"/>
                <a:gd name="connsiteY6" fmla="*/ 350297 h 1212309"/>
                <a:gd name="connsiteX7" fmla="*/ 976312 w 2499272"/>
                <a:gd name="connsiteY7" fmla="*/ 902747 h 1212309"/>
                <a:gd name="connsiteX8" fmla="*/ 1452563 w 2499272"/>
                <a:gd name="connsiteY8" fmla="*/ 112172 h 1212309"/>
                <a:gd name="connsiteX9" fmla="*/ 976312 w 2499272"/>
                <a:gd name="connsiteY9" fmla="*/ 897985 h 1212309"/>
                <a:gd name="connsiteX10" fmla="*/ 1072475 w 2499272"/>
                <a:gd name="connsiteY10" fmla="*/ 0 h 1212309"/>
                <a:gd name="connsiteX0" fmla="*/ 0 w 2499272"/>
                <a:gd name="connsiteY0" fmla="*/ 602710 h 1212309"/>
                <a:gd name="connsiteX1" fmla="*/ 971347 w 2499272"/>
                <a:gd name="connsiteY1" fmla="*/ 900619 h 1212309"/>
                <a:gd name="connsiteX2" fmla="*/ 914400 w 2499272"/>
                <a:gd name="connsiteY2" fmla="*/ 1212309 h 1212309"/>
                <a:gd name="connsiteX3" fmla="*/ 976312 w 2499272"/>
                <a:gd name="connsiteY3" fmla="*/ 893222 h 1212309"/>
                <a:gd name="connsiteX4" fmla="*/ 2499272 w 2499272"/>
                <a:gd name="connsiteY4" fmla="*/ 858156 h 1212309"/>
                <a:gd name="connsiteX5" fmla="*/ 971549 w 2499272"/>
                <a:gd name="connsiteY5" fmla="*/ 902747 h 1212309"/>
                <a:gd name="connsiteX6" fmla="*/ 1765830 w 2499272"/>
                <a:gd name="connsiteY6" fmla="*/ 332945 h 1212309"/>
                <a:gd name="connsiteX7" fmla="*/ 976312 w 2499272"/>
                <a:gd name="connsiteY7" fmla="*/ 902747 h 1212309"/>
                <a:gd name="connsiteX8" fmla="*/ 1452563 w 2499272"/>
                <a:gd name="connsiteY8" fmla="*/ 112172 h 1212309"/>
                <a:gd name="connsiteX9" fmla="*/ 976312 w 2499272"/>
                <a:gd name="connsiteY9" fmla="*/ 897985 h 1212309"/>
                <a:gd name="connsiteX10" fmla="*/ 1072475 w 2499272"/>
                <a:gd name="connsiteY10" fmla="*/ 0 h 1212309"/>
                <a:gd name="connsiteX0" fmla="*/ 0 w 2499272"/>
                <a:gd name="connsiteY0" fmla="*/ 602710 h 1923758"/>
                <a:gd name="connsiteX1" fmla="*/ 971347 w 2499272"/>
                <a:gd name="connsiteY1" fmla="*/ 900619 h 1923758"/>
                <a:gd name="connsiteX2" fmla="*/ 2033664 w 2499272"/>
                <a:gd name="connsiteY2" fmla="*/ 1923758 h 1923758"/>
                <a:gd name="connsiteX3" fmla="*/ 976312 w 2499272"/>
                <a:gd name="connsiteY3" fmla="*/ 893222 h 1923758"/>
                <a:gd name="connsiteX4" fmla="*/ 2499272 w 2499272"/>
                <a:gd name="connsiteY4" fmla="*/ 858156 h 1923758"/>
                <a:gd name="connsiteX5" fmla="*/ 971549 w 2499272"/>
                <a:gd name="connsiteY5" fmla="*/ 902747 h 1923758"/>
                <a:gd name="connsiteX6" fmla="*/ 1765830 w 2499272"/>
                <a:gd name="connsiteY6" fmla="*/ 332945 h 1923758"/>
                <a:gd name="connsiteX7" fmla="*/ 976312 w 2499272"/>
                <a:gd name="connsiteY7" fmla="*/ 902747 h 1923758"/>
                <a:gd name="connsiteX8" fmla="*/ 1452563 w 2499272"/>
                <a:gd name="connsiteY8" fmla="*/ 112172 h 1923758"/>
                <a:gd name="connsiteX9" fmla="*/ 976312 w 2499272"/>
                <a:gd name="connsiteY9" fmla="*/ 897985 h 1923758"/>
                <a:gd name="connsiteX10" fmla="*/ 1072475 w 2499272"/>
                <a:gd name="connsiteY10" fmla="*/ 0 h 1923758"/>
                <a:gd name="connsiteX0" fmla="*/ 0 w 2103573"/>
                <a:gd name="connsiteY0" fmla="*/ 1759537 h 1923758"/>
                <a:gd name="connsiteX1" fmla="*/ 575648 w 2103573"/>
                <a:gd name="connsiteY1" fmla="*/ 900619 h 1923758"/>
                <a:gd name="connsiteX2" fmla="*/ 1637965 w 2103573"/>
                <a:gd name="connsiteY2" fmla="*/ 1923758 h 1923758"/>
                <a:gd name="connsiteX3" fmla="*/ 580613 w 2103573"/>
                <a:gd name="connsiteY3" fmla="*/ 893222 h 1923758"/>
                <a:gd name="connsiteX4" fmla="*/ 2103573 w 2103573"/>
                <a:gd name="connsiteY4" fmla="*/ 858156 h 1923758"/>
                <a:gd name="connsiteX5" fmla="*/ 575850 w 2103573"/>
                <a:gd name="connsiteY5" fmla="*/ 902747 h 1923758"/>
                <a:gd name="connsiteX6" fmla="*/ 1370131 w 2103573"/>
                <a:gd name="connsiteY6" fmla="*/ 332945 h 1923758"/>
                <a:gd name="connsiteX7" fmla="*/ 580613 w 2103573"/>
                <a:gd name="connsiteY7" fmla="*/ 902747 h 1923758"/>
                <a:gd name="connsiteX8" fmla="*/ 1056864 w 2103573"/>
                <a:gd name="connsiteY8" fmla="*/ 112172 h 1923758"/>
                <a:gd name="connsiteX9" fmla="*/ 580613 w 2103573"/>
                <a:gd name="connsiteY9" fmla="*/ 897985 h 1923758"/>
                <a:gd name="connsiteX10" fmla="*/ 676776 w 2103573"/>
                <a:gd name="connsiteY10" fmla="*/ 0 h 1923758"/>
                <a:gd name="connsiteX0" fmla="*/ 0 w 2103573"/>
                <a:gd name="connsiteY0" fmla="*/ 1759537 h 1923758"/>
                <a:gd name="connsiteX1" fmla="*/ 575648 w 2103573"/>
                <a:gd name="connsiteY1" fmla="*/ 900619 h 1923758"/>
                <a:gd name="connsiteX2" fmla="*/ 1637965 w 2103573"/>
                <a:gd name="connsiteY2" fmla="*/ 1923758 h 1923758"/>
                <a:gd name="connsiteX3" fmla="*/ 580613 w 2103573"/>
                <a:gd name="connsiteY3" fmla="*/ 893222 h 1923758"/>
                <a:gd name="connsiteX4" fmla="*/ 2103573 w 2103573"/>
                <a:gd name="connsiteY4" fmla="*/ 858156 h 1923758"/>
                <a:gd name="connsiteX5" fmla="*/ 575850 w 2103573"/>
                <a:gd name="connsiteY5" fmla="*/ 902747 h 1923758"/>
                <a:gd name="connsiteX6" fmla="*/ 1370131 w 2103573"/>
                <a:gd name="connsiteY6" fmla="*/ 332945 h 1923758"/>
                <a:gd name="connsiteX7" fmla="*/ 580613 w 2103573"/>
                <a:gd name="connsiteY7" fmla="*/ 902747 h 1923758"/>
                <a:gd name="connsiteX8" fmla="*/ 1056864 w 2103573"/>
                <a:gd name="connsiteY8" fmla="*/ 112172 h 1923758"/>
                <a:gd name="connsiteX9" fmla="*/ 580613 w 2103573"/>
                <a:gd name="connsiteY9" fmla="*/ 897985 h 1923758"/>
                <a:gd name="connsiteX10" fmla="*/ 676776 w 2103573"/>
                <a:gd name="connsiteY10" fmla="*/ 0 h 1923758"/>
                <a:gd name="connsiteX0" fmla="*/ 0 w 2103573"/>
                <a:gd name="connsiteY0" fmla="*/ 2196858 h 2361079"/>
                <a:gd name="connsiteX1" fmla="*/ 575648 w 2103573"/>
                <a:gd name="connsiteY1" fmla="*/ 1337940 h 2361079"/>
                <a:gd name="connsiteX2" fmla="*/ 1637965 w 2103573"/>
                <a:gd name="connsiteY2" fmla="*/ 2361079 h 2361079"/>
                <a:gd name="connsiteX3" fmla="*/ 580613 w 2103573"/>
                <a:gd name="connsiteY3" fmla="*/ 1330543 h 2361079"/>
                <a:gd name="connsiteX4" fmla="*/ 2103573 w 2103573"/>
                <a:gd name="connsiteY4" fmla="*/ 1295477 h 2361079"/>
                <a:gd name="connsiteX5" fmla="*/ 575850 w 2103573"/>
                <a:gd name="connsiteY5" fmla="*/ 1340068 h 2361079"/>
                <a:gd name="connsiteX6" fmla="*/ 1370131 w 2103573"/>
                <a:gd name="connsiteY6" fmla="*/ 770266 h 2361079"/>
                <a:gd name="connsiteX7" fmla="*/ 580613 w 2103573"/>
                <a:gd name="connsiteY7" fmla="*/ 1340068 h 2361079"/>
                <a:gd name="connsiteX8" fmla="*/ 1085128 w 2103573"/>
                <a:gd name="connsiteY8" fmla="*/ 0 h 2361079"/>
                <a:gd name="connsiteX9" fmla="*/ 580613 w 2103573"/>
                <a:gd name="connsiteY9" fmla="*/ 1335306 h 2361079"/>
                <a:gd name="connsiteX10" fmla="*/ 676776 w 2103573"/>
                <a:gd name="connsiteY10" fmla="*/ 437321 h 2361079"/>
                <a:gd name="connsiteX0" fmla="*/ 0 w 2103573"/>
                <a:gd name="connsiteY0" fmla="*/ 2196858 h 2361079"/>
                <a:gd name="connsiteX1" fmla="*/ 575648 w 2103573"/>
                <a:gd name="connsiteY1" fmla="*/ 1337940 h 2361079"/>
                <a:gd name="connsiteX2" fmla="*/ 1637965 w 2103573"/>
                <a:gd name="connsiteY2" fmla="*/ 2361079 h 2361079"/>
                <a:gd name="connsiteX3" fmla="*/ 580613 w 2103573"/>
                <a:gd name="connsiteY3" fmla="*/ 1330543 h 2361079"/>
                <a:gd name="connsiteX4" fmla="*/ 2103573 w 2103573"/>
                <a:gd name="connsiteY4" fmla="*/ 1295477 h 2361079"/>
                <a:gd name="connsiteX5" fmla="*/ 575850 w 2103573"/>
                <a:gd name="connsiteY5" fmla="*/ 1340068 h 2361079"/>
                <a:gd name="connsiteX6" fmla="*/ 1370131 w 2103573"/>
                <a:gd name="connsiteY6" fmla="*/ 770266 h 2361079"/>
                <a:gd name="connsiteX7" fmla="*/ 580613 w 2103573"/>
                <a:gd name="connsiteY7" fmla="*/ 1340068 h 2361079"/>
                <a:gd name="connsiteX8" fmla="*/ 1085128 w 2103573"/>
                <a:gd name="connsiteY8" fmla="*/ 0 h 2361079"/>
                <a:gd name="connsiteX9" fmla="*/ 580613 w 2103573"/>
                <a:gd name="connsiteY9" fmla="*/ 1335306 h 2361079"/>
                <a:gd name="connsiteX0" fmla="*/ 0 w 2456494"/>
                <a:gd name="connsiteY0" fmla="*/ 2196858 h 2361079"/>
                <a:gd name="connsiteX1" fmla="*/ 575648 w 2456494"/>
                <a:gd name="connsiteY1" fmla="*/ 1337940 h 2361079"/>
                <a:gd name="connsiteX2" fmla="*/ 1637965 w 2456494"/>
                <a:gd name="connsiteY2" fmla="*/ 2361079 h 2361079"/>
                <a:gd name="connsiteX3" fmla="*/ 580613 w 2456494"/>
                <a:gd name="connsiteY3" fmla="*/ 1330543 h 2361079"/>
                <a:gd name="connsiteX4" fmla="*/ 2456494 w 2456494"/>
                <a:gd name="connsiteY4" fmla="*/ 1175104 h 2361079"/>
                <a:gd name="connsiteX5" fmla="*/ 575850 w 2456494"/>
                <a:gd name="connsiteY5" fmla="*/ 1340068 h 2361079"/>
                <a:gd name="connsiteX6" fmla="*/ 1370131 w 2456494"/>
                <a:gd name="connsiteY6" fmla="*/ 770266 h 2361079"/>
                <a:gd name="connsiteX7" fmla="*/ 580613 w 2456494"/>
                <a:gd name="connsiteY7" fmla="*/ 1340068 h 2361079"/>
                <a:gd name="connsiteX8" fmla="*/ 1085128 w 2456494"/>
                <a:gd name="connsiteY8" fmla="*/ 0 h 2361079"/>
                <a:gd name="connsiteX9" fmla="*/ 580613 w 2456494"/>
                <a:gd name="connsiteY9" fmla="*/ 1335306 h 2361079"/>
                <a:gd name="connsiteX0" fmla="*/ 0 w 2456494"/>
                <a:gd name="connsiteY0" fmla="*/ 2196858 h 2361079"/>
                <a:gd name="connsiteX1" fmla="*/ 575648 w 2456494"/>
                <a:gd name="connsiteY1" fmla="*/ 1337940 h 2361079"/>
                <a:gd name="connsiteX2" fmla="*/ 1637965 w 2456494"/>
                <a:gd name="connsiteY2" fmla="*/ 2361079 h 2361079"/>
                <a:gd name="connsiteX3" fmla="*/ 580613 w 2456494"/>
                <a:gd name="connsiteY3" fmla="*/ 1330543 h 2361079"/>
                <a:gd name="connsiteX4" fmla="*/ 2456494 w 2456494"/>
                <a:gd name="connsiteY4" fmla="*/ 1175104 h 2361079"/>
                <a:gd name="connsiteX5" fmla="*/ 575850 w 2456494"/>
                <a:gd name="connsiteY5" fmla="*/ 1340068 h 2361079"/>
                <a:gd name="connsiteX6" fmla="*/ 1594941 w 2456494"/>
                <a:gd name="connsiteY6" fmla="*/ 633226 h 2361079"/>
                <a:gd name="connsiteX7" fmla="*/ 580613 w 2456494"/>
                <a:gd name="connsiteY7" fmla="*/ 1340068 h 2361079"/>
                <a:gd name="connsiteX8" fmla="*/ 1085128 w 2456494"/>
                <a:gd name="connsiteY8" fmla="*/ 0 h 2361079"/>
                <a:gd name="connsiteX9" fmla="*/ 580613 w 2456494"/>
                <a:gd name="connsiteY9" fmla="*/ 1335306 h 2361079"/>
                <a:gd name="connsiteX0" fmla="*/ 0 w 2456494"/>
                <a:gd name="connsiteY0" fmla="*/ 2373051 h 2537272"/>
                <a:gd name="connsiteX1" fmla="*/ 575648 w 2456494"/>
                <a:gd name="connsiteY1" fmla="*/ 1514133 h 2537272"/>
                <a:gd name="connsiteX2" fmla="*/ 1637965 w 2456494"/>
                <a:gd name="connsiteY2" fmla="*/ 2537272 h 2537272"/>
                <a:gd name="connsiteX3" fmla="*/ 580613 w 2456494"/>
                <a:gd name="connsiteY3" fmla="*/ 1506736 h 2537272"/>
                <a:gd name="connsiteX4" fmla="*/ 2456494 w 2456494"/>
                <a:gd name="connsiteY4" fmla="*/ 1351297 h 2537272"/>
                <a:gd name="connsiteX5" fmla="*/ 575850 w 2456494"/>
                <a:gd name="connsiteY5" fmla="*/ 1516261 h 2537272"/>
                <a:gd name="connsiteX6" fmla="*/ 1594941 w 2456494"/>
                <a:gd name="connsiteY6" fmla="*/ 809419 h 2537272"/>
                <a:gd name="connsiteX7" fmla="*/ 580613 w 2456494"/>
                <a:gd name="connsiteY7" fmla="*/ 1516261 h 2537272"/>
                <a:gd name="connsiteX8" fmla="*/ 1219057 w 2456494"/>
                <a:gd name="connsiteY8" fmla="*/ 0 h 2537272"/>
                <a:gd name="connsiteX9" fmla="*/ 580613 w 2456494"/>
                <a:gd name="connsiteY9" fmla="*/ 1511499 h 2537272"/>
                <a:gd name="connsiteX0" fmla="*/ 0 w 2437361"/>
                <a:gd name="connsiteY0" fmla="*/ 2510090 h 2537272"/>
                <a:gd name="connsiteX1" fmla="*/ 556515 w 2437361"/>
                <a:gd name="connsiteY1" fmla="*/ 1514133 h 2537272"/>
                <a:gd name="connsiteX2" fmla="*/ 1618832 w 2437361"/>
                <a:gd name="connsiteY2" fmla="*/ 2537272 h 2537272"/>
                <a:gd name="connsiteX3" fmla="*/ 561480 w 2437361"/>
                <a:gd name="connsiteY3" fmla="*/ 1506736 h 2537272"/>
                <a:gd name="connsiteX4" fmla="*/ 2437361 w 2437361"/>
                <a:gd name="connsiteY4" fmla="*/ 1351297 h 2537272"/>
                <a:gd name="connsiteX5" fmla="*/ 556717 w 2437361"/>
                <a:gd name="connsiteY5" fmla="*/ 1516261 h 2537272"/>
                <a:gd name="connsiteX6" fmla="*/ 1575808 w 2437361"/>
                <a:gd name="connsiteY6" fmla="*/ 809419 h 2537272"/>
                <a:gd name="connsiteX7" fmla="*/ 561480 w 2437361"/>
                <a:gd name="connsiteY7" fmla="*/ 1516261 h 2537272"/>
                <a:gd name="connsiteX8" fmla="*/ 1199924 w 2437361"/>
                <a:gd name="connsiteY8" fmla="*/ 0 h 2537272"/>
                <a:gd name="connsiteX9" fmla="*/ 561480 w 2437361"/>
                <a:gd name="connsiteY9" fmla="*/ 1511499 h 2537272"/>
                <a:gd name="connsiteX0" fmla="*/ 0 w 2437361"/>
                <a:gd name="connsiteY0" fmla="*/ 2510090 h 2723254"/>
                <a:gd name="connsiteX1" fmla="*/ 556515 w 2437361"/>
                <a:gd name="connsiteY1" fmla="*/ 1514133 h 2723254"/>
                <a:gd name="connsiteX2" fmla="*/ 1829292 w 2437361"/>
                <a:gd name="connsiteY2" fmla="*/ 2723254 h 2723254"/>
                <a:gd name="connsiteX3" fmla="*/ 561480 w 2437361"/>
                <a:gd name="connsiteY3" fmla="*/ 1506736 h 2723254"/>
                <a:gd name="connsiteX4" fmla="*/ 2437361 w 2437361"/>
                <a:gd name="connsiteY4" fmla="*/ 1351297 h 2723254"/>
                <a:gd name="connsiteX5" fmla="*/ 556717 w 2437361"/>
                <a:gd name="connsiteY5" fmla="*/ 1516261 h 2723254"/>
                <a:gd name="connsiteX6" fmla="*/ 1575808 w 2437361"/>
                <a:gd name="connsiteY6" fmla="*/ 809419 h 2723254"/>
                <a:gd name="connsiteX7" fmla="*/ 561480 w 2437361"/>
                <a:gd name="connsiteY7" fmla="*/ 1516261 h 2723254"/>
                <a:gd name="connsiteX8" fmla="*/ 1199924 w 2437361"/>
                <a:gd name="connsiteY8" fmla="*/ 0 h 2723254"/>
                <a:gd name="connsiteX9" fmla="*/ 561480 w 2437361"/>
                <a:gd name="connsiteY9" fmla="*/ 1511499 h 2723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437361" h="2723254">
                  <a:moveTo>
                    <a:pt x="0" y="2510090"/>
                  </a:moveTo>
                  <a:lnTo>
                    <a:pt x="556515" y="1514133"/>
                  </a:lnTo>
                  <a:lnTo>
                    <a:pt x="1829292" y="2723254"/>
                  </a:lnTo>
                  <a:lnTo>
                    <a:pt x="561480" y="1506736"/>
                  </a:lnTo>
                  <a:lnTo>
                    <a:pt x="2437361" y="1351297"/>
                  </a:lnTo>
                  <a:lnTo>
                    <a:pt x="556717" y="1516261"/>
                  </a:lnTo>
                  <a:lnTo>
                    <a:pt x="1575808" y="809419"/>
                  </a:lnTo>
                  <a:lnTo>
                    <a:pt x="561480" y="1516261"/>
                  </a:lnTo>
                  <a:lnTo>
                    <a:pt x="1199924" y="0"/>
                  </a:lnTo>
                  <a:lnTo>
                    <a:pt x="561480" y="1511499"/>
                  </a:lnTo>
                </a:path>
              </a:pathLst>
            </a:custGeom>
            <a:noFill/>
            <a:ln w="63500" cap="rnd" cmpd="sng" algn="ctr">
              <a:solidFill>
                <a:srgbClr val="FFC000">
                  <a:alpha val="70000"/>
                </a:srgb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54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6" name="EC-12"/>
            <p:cNvSpPr/>
            <p:nvPr/>
          </p:nvSpPr>
          <p:spPr bwMode="auto">
            <a:xfrm>
              <a:off x="7407159" y="3768290"/>
              <a:ext cx="129721" cy="129721"/>
            </a:xfrm>
            <a:prstGeom prst="ellipse">
              <a:avLst/>
            </a:prstGeom>
            <a:solidFill>
              <a:schemeClr val="accent2"/>
            </a:solidFill>
            <a:ln w="38100" cap="flat" cmpd="sng" algn="ctr">
              <a:solidFill>
                <a:srgbClr val="00B0F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54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9" name="EC-12"/>
            <p:cNvSpPr/>
            <p:nvPr/>
          </p:nvSpPr>
          <p:spPr bwMode="auto">
            <a:xfrm>
              <a:off x="4835961" y="4939474"/>
              <a:ext cx="129721" cy="129721"/>
            </a:xfrm>
            <a:prstGeom prst="ellipse">
              <a:avLst/>
            </a:prstGeom>
            <a:solidFill>
              <a:schemeClr val="accent2"/>
            </a:solidFill>
            <a:ln w="38100" cap="flat" cmpd="sng" algn="ctr">
              <a:solidFill>
                <a:srgbClr val="00B0F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54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10" name="EC-12"/>
            <p:cNvSpPr/>
            <p:nvPr/>
          </p:nvSpPr>
          <p:spPr bwMode="auto">
            <a:xfrm>
              <a:off x="6799866" y="5158699"/>
              <a:ext cx="129721" cy="129721"/>
            </a:xfrm>
            <a:prstGeom prst="ellipse">
              <a:avLst/>
            </a:prstGeom>
            <a:solidFill>
              <a:schemeClr val="accent2"/>
            </a:solidFill>
            <a:ln w="38100" cap="flat" cmpd="sng" algn="ctr">
              <a:solidFill>
                <a:srgbClr val="00B0F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54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11" name="EC-12"/>
            <p:cNvSpPr/>
            <p:nvPr/>
          </p:nvSpPr>
          <p:spPr bwMode="auto">
            <a:xfrm>
              <a:off x="6504031" y="3202622"/>
              <a:ext cx="129721" cy="129721"/>
            </a:xfrm>
            <a:prstGeom prst="ellipse">
              <a:avLst/>
            </a:prstGeom>
            <a:solidFill>
              <a:schemeClr val="accent2"/>
            </a:solidFill>
            <a:ln w="38100" cap="flat" cmpd="sng" algn="ctr">
              <a:solidFill>
                <a:srgbClr val="00B0F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54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18" name="EC-12"/>
            <p:cNvSpPr/>
            <p:nvPr/>
          </p:nvSpPr>
          <p:spPr bwMode="auto">
            <a:xfrm>
              <a:off x="6112723" y="2354105"/>
              <a:ext cx="129721" cy="129721"/>
            </a:xfrm>
            <a:prstGeom prst="ellipse">
              <a:avLst/>
            </a:prstGeom>
            <a:solidFill>
              <a:schemeClr val="accent2"/>
            </a:solidFill>
            <a:ln w="38100" cap="flat" cmpd="sng" algn="ctr">
              <a:solidFill>
                <a:srgbClr val="00B0F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54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8" name="EC-12"/>
            <p:cNvSpPr/>
            <p:nvPr/>
          </p:nvSpPr>
          <p:spPr bwMode="auto">
            <a:xfrm>
              <a:off x="5454272" y="3935118"/>
              <a:ext cx="129721" cy="129721"/>
            </a:xfrm>
            <a:prstGeom prst="ellipse">
              <a:avLst/>
            </a:prstGeom>
            <a:solidFill>
              <a:schemeClr val="accent2"/>
            </a:solidFill>
            <a:ln w="38100" cap="flat" cmpd="sng" algn="ctr">
              <a:solidFill>
                <a:srgbClr val="00B0F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54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4576633" y="3188682"/>
            <a:ext cx="1041355" cy="844693"/>
            <a:chOff x="4576633" y="3238786"/>
            <a:chExt cx="1041355" cy="844693"/>
          </a:xfrm>
        </p:grpSpPr>
        <p:sp>
          <p:nvSpPr>
            <p:cNvPr id="13" name="ER-EC-11 label"/>
            <p:cNvSpPr>
              <a:spLocks noChangeArrowheads="1"/>
            </p:cNvSpPr>
            <p:nvPr/>
          </p:nvSpPr>
          <p:spPr bwMode="auto">
            <a:xfrm>
              <a:off x="4576633" y="3238786"/>
              <a:ext cx="1025923" cy="738664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600" dirty="0">
                  <a:ln w="9525">
                    <a:solidFill>
                      <a:schemeClr val="bg1"/>
                    </a:solidFill>
                  </a:ln>
                  <a:latin typeface="Arial Black" pitchFamily="34" charset="0"/>
                </a:rPr>
                <a:t>ER-EC-13</a:t>
              </a:r>
            </a:p>
            <a:p>
              <a:r>
                <a:rPr lang="en-US" sz="1600" dirty="0">
                  <a:ln w="9525">
                    <a:solidFill>
                      <a:schemeClr val="bg1"/>
                    </a:solidFill>
                  </a:ln>
                  <a:latin typeface="Arial Black" pitchFamily="34" charset="0"/>
                </a:rPr>
                <a:t>Upper &amp;</a:t>
              </a:r>
            </a:p>
            <a:p>
              <a:r>
                <a:rPr lang="en-US" sz="1600" dirty="0">
                  <a:ln w="9525">
                    <a:solidFill>
                      <a:schemeClr val="bg1"/>
                    </a:solidFill>
                  </a:ln>
                  <a:latin typeface="Arial Black" pitchFamily="34" charset="0"/>
                </a:rPr>
                <a:t>Lower</a:t>
              </a:r>
            </a:p>
          </p:txBody>
        </p:sp>
        <p:sp>
          <p:nvSpPr>
            <p:cNvPr id="17" name="Oval 16"/>
            <p:cNvSpPr/>
            <p:nvPr/>
          </p:nvSpPr>
          <p:spPr bwMode="auto">
            <a:xfrm>
              <a:off x="5440813" y="3910326"/>
              <a:ext cx="177175" cy="173153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 cap="rnd" cmpd="sng" algn="ctr">
              <a:solidFill>
                <a:schemeClr val="accent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54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</p:grpSp>
      <p:grpSp>
        <p:nvGrpSpPr>
          <p:cNvPr id="26" name="circle"/>
          <p:cNvGrpSpPr/>
          <p:nvPr/>
        </p:nvGrpSpPr>
        <p:grpSpPr>
          <a:xfrm>
            <a:off x="3659980" y="2107880"/>
            <a:ext cx="3734134" cy="4336615"/>
            <a:chOff x="3659980" y="2157984"/>
            <a:chExt cx="3734134" cy="4336615"/>
          </a:xfrm>
        </p:grpSpPr>
        <p:sp>
          <p:nvSpPr>
            <p:cNvPr id="5" name="Oval 4"/>
            <p:cNvSpPr>
              <a:spLocks noChangeAspect="1"/>
            </p:cNvSpPr>
            <p:nvPr/>
          </p:nvSpPr>
          <p:spPr bwMode="auto">
            <a:xfrm>
              <a:off x="3685032" y="2157984"/>
              <a:ext cx="3694176" cy="3694176"/>
            </a:xfrm>
            <a:prstGeom prst="ellipse">
              <a:avLst/>
            </a:prstGeom>
            <a:noFill/>
            <a:ln w="57150" cap="flat" cmpd="sng" algn="ctr">
              <a:solidFill>
                <a:srgbClr val="FF0066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54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</a:endParaRPr>
            </a:p>
          </p:txBody>
        </p:sp>
        <p:cxnSp>
          <p:nvCxnSpPr>
            <p:cNvPr id="14" name="Straight Connector 13"/>
            <p:cNvCxnSpPr/>
            <p:nvPr/>
          </p:nvCxnSpPr>
          <p:spPr bwMode="auto">
            <a:xfrm flipH="1">
              <a:off x="3659980" y="4574359"/>
              <a:ext cx="0" cy="1920240"/>
            </a:xfrm>
            <a:prstGeom prst="line">
              <a:avLst/>
            </a:prstGeom>
            <a:noFill/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4" name="Straight Connector 23"/>
            <p:cNvCxnSpPr/>
            <p:nvPr/>
          </p:nvCxnSpPr>
          <p:spPr bwMode="auto">
            <a:xfrm flipH="1">
              <a:off x="7394114" y="4574359"/>
              <a:ext cx="0" cy="1920240"/>
            </a:xfrm>
            <a:prstGeom prst="line">
              <a:avLst/>
            </a:prstGeom>
            <a:noFill/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grpSp>
          <p:nvGrpSpPr>
            <p:cNvPr id="19" name="Group 18"/>
            <p:cNvGrpSpPr/>
            <p:nvPr/>
          </p:nvGrpSpPr>
          <p:grpSpPr>
            <a:xfrm>
              <a:off x="3735326" y="5903358"/>
              <a:ext cx="3611173" cy="492443"/>
              <a:chOff x="3735326" y="5903358"/>
              <a:chExt cx="3611173" cy="492443"/>
            </a:xfrm>
          </p:grpSpPr>
          <p:sp>
            <p:nvSpPr>
              <p:cNvPr id="23" name="ER-20-7 label"/>
              <p:cNvSpPr>
                <a:spLocks noChangeArrowheads="1"/>
              </p:cNvSpPr>
              <p:nvPr/>
            </p:nvSpPr>
            <p:spPr bwMode="auto">
              <a:xfrm>
                <a:off x="4628002" y="5903358"/>
                <a:ext cx="1825821" cy="492443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algn="r"/>
                <a:r>
                  <a:rPr lang="en-US" sz="3200" dirty="0">
                    <a:ln w="9525">
                      <a:solidFill>
                        <a:schemeClr val="bg1"/>
                      </a:solidFill>
                    </a:ln>
                    <a:latin typeface="Arial Black" pitchFamily="34" charset="0"/>
                  </a:rPr>
                  <a:t>6 MILES</a:t>
                </a:r>
              </a:p>
            </p:txBody>
          </p:sp>
          <p:cxnSp>
            <p:nvCxnSpPr>
              <p:cNvPr id="25" name="Straight Connector 24"/>
              <p:cNvCxnSpPr/>
              <p:nvPr/>
            </p:nvCxnSpPr>
            <p:spPr bwMode="auto">
              <a:xfrm>
                <a:off x="3735326" y="6149548"/>
                <a:ext cx="822960" cy="63"/>
              </a:xfrm>
              <a:prstGeom prst="line">
                <a:avLst/>
              </a:prstGeom>
              <a:noFill/>
              <a:ln w="38100" cap="flat" cmpd="sng" algn="ctr">
                <a:solidFill>
                  <a:schemeClr val="tx1"/>
                </a:solidFill>
                <a:prstDash val="solid"/>
                <a:round/>
                <a:headEnd type="arrow" w="lg" len="lg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27" name="Straight Connector 26"/>
              <p:cNvCxnSpPr/>
              <p:nvPr/>
            </p:nvCxnSpPr>
            <p:spPr bwMode="auto">
              <a:xfrm flipH="1">
                <a:off x="6523539" y="6149548"/>
                <a:ext cx="822960" cy="63"/>
              </a:xfrm>
              <a:prstGeom prst="line">
                <a:avLst/>
              </a:prstGeom>
              <a:noFill/>
              <a:ln w="38100" cap="flat" cmpd="sng" algn="ctr">
                <a:solidFill>
                  <a:schemeClr val="tx1"/>
                </a:solidFill>
                <a:prstDash val="solid"/>
                <a:round/>
                <a:headEnd type="arrow" w="lg" len="lg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</p:grpSp>
      </p:grpSp>
      <p:sp>
        <p:nvSpPr>
          <p:cNvPr id="30" name="Right Arrow 29"/>
          <p:cNvSpPr/>
          <p:nvPr/>
        </p:nvSpPr>
        <p:spPr bwMode="auto">
          <a:xfrm rot="17607140">
            <a:off x="5118227" y="2850509"/>
            <a:ext cx="1508909" cy="483781"/>
          </a:xfrm>
          <a:prstGeom prst="rightArrow">
            <a:avLst>
              <a:gd name="adj1" fmla="val 50000"/>
              <a:gd name="adj2" fmla="val 92058"/>
            </a:avLst>
          </a:prstGeom>
          <a:solidFill>
            <a:schemeClr val="accent2">
              <a:lumMod val="75000"/>
            </a:schemeClr>
          </a:solidFill>
          <a:ln w="28575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1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7298" y="1257017"/>
            <a:ext cx="5454403" cy="54025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8" name="TextBox 27"/>
          <p:cNvSpPr txBox="1"/>
          <p:nvPr/>
        </p:nvSpPr>
        <p:spPr>
          <a:xfrm>
            <a:off x="-905" y="6679452"/>
            <a:ext cx="914400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050" dirty="0"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http://nevada.usgs.gov/water/AquiferTests/ER-EC-13_MUZ_MLZ.cfm?studyname=ER-EC_13_MUZ_MLZ</a:t>
            </a:r>
            <a:r>
              <a:rPr lang="en-US" sz="105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740501373"/>
      </p:ext>
    </p:extLst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10" presetClass="exit" presetSubtype="0" fill="hold" grpId="1" nodeType="after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0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WLM Example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458097"/>
            <a:ext cx="3975432" cy="5206314"/>
          </a:xfrm>
        </p:spPr>
        <p:txBody>
          <a:bodyPr/>
          <a:lstStyle/>
          <a:p>
            <a:r>
              <a:rPr lang="en-US" sz="2800" dirty="0"/>
              <a:t>Pahute Mesa, NNSS, Nevada</a:t>
            </a:r>
          </a:p>
          <a:p>
            <a:pPr lvl="1"/>
            <a:r>
              <a:rPr lang="en-US" sz="2400" dirty="0"/>
              <a:t>Radionuclide transport </a:t>
            </a:r>
          </a:p>
          <a:p>
            <a:r>
              <a:rPr lang="it-IT" sz="2800" dirty="0"/>
              <a:t>Extensive drilling &amp; aquifer testing</a:t>
            </a:r>
          </a:p>
          <a:p>
            <a:pPr lvl="1"/>
            <a:r>
              <a:rPr lang="it-IT" sz="2400" dirty="0"/>
              <a:t>2008 to 2014</a:t>
            </a:r>
          </a:p>
          <a:p>
            <a:r>
              <a:rPr lang="it-IT" sz="2800" dirty="0"/>
              <a:t>Thick volcanic rocks</a:t>
            </a:r>
          </a:p>
          <a:p>
            <a:pPr lvl="1"/>
            <a:r>
              <a:rPr lang="it-IT" sz="2400" dirty="0"/>
              <a:t>Between calderas</a:t>
            </a:r>
          </a:p>
          <a:p>
            <a:pPr lvl="1"/>
            <a:r>
              <a:rPr lang="it-IT" sz="2400" dirty="0"/>
              <a:t>Displace </a:t>
            </a:r>
            <a:r>
              <a:rPr lang="en-US" sz="2400" dirty="0"/>
              <a:t>&gt; 1,000 ft</a:t>
            </a:r>
            <a:br>
              <a:rPr lang="en-US" sz="2400" dirty="0"/>
            </a:br>
            <a:r>
              <a:rPr lang="en-US" sz="2400" dirty="0"/>
              <a:t>at fault structures</a:t>
            </a:r>
          </a:p>
          <a:p>
            <a:endParaRPr lang="en-US" sz="28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05"/>
          <a:stretch/>
        </p:blipFill>
        <p:spPr>
          <a:xfrm>
            <a:off x="3878985" y="1253765"/>
            <a:ext cx="5219364" cy="520631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05"/>
          <a:stretch/>
        </p:blipFill>
        <p:spPr>
          <a:xfrm>
            <a:off x="3878985" y="1253765"/>
            <a:ext cx="5219364" cy="5206314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05"/>
          <a:stretch/>
        </p:blipFill>
        <p:spPr>
          <a:xfrm>
            <a:off x="3878985" y="1253765"/>
            <a:ext cx="5219364" cy="5206314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05"/>
          <a:stretch/>
        </p:blipFill>
        <p:spPr>
          <a:xfrm>
            <a:off x="3878985" y="1253765"/>
            <a:ext cx="5219364" cy="5206314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05"/>
          <a:stretch/>
        </p:blipFill>
        <p:spPr>
          <a:xfrm>
            <a:off x="3878985" y="1253765"/>
            <a:ext cx="5219364" cy="5206314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05"/>
          <a:stretch/>
        </p:blipFill>
        <p:spPr>
          <a:xfrm>
            <a:off x="3878985" y="1253765"/>
            <a:ext cx="5219364" cy="5206314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05"/>
          <a:stretch/>
        </p:blipFill>
        <p:spPr>
          <a:xfrm>
            <a:off x="3878985" y="1253765"/>
            <a:ext cx="5219364" cy="5206314"/>
          </a:xfrm>
          <a:prstGeom prst="rect">
            <a:avLst/>
          </a:prstGeom>
        </p:spPr>
      </p:pic>
      <p:grpSp>
        <p:nvGrpSpPr>
          <p:cNvPr id="23" name="Group 22"/>
          <p:cNvGrpSpPr/>
          <p:nvPr/>
        </p:nvGrpSpPr>
        <p:grpSpPr>
          <a:xfrm>
            <a:off x="4394625" y="3572798"/>
            <a:ext cx="3482172" cy="454866"/>
            <a:chOff x="4394625" y="3572798"/>
            <a:chExt cx="3482172" cy="454866"/>
          </a:xfrm>
        </p:grpSpPr>
        <p:sp>
          <p:nvSpPr>
            <p:cNvPr id="18" name="ER-20-7 label"/>
            <p:cNvSpPr>
              <a:spLocks noChangeArrowheads="1"/>
            </p:cNvSpPr>
            <p:nvPr/>
          </p:nvSpPr>
          <p:spPr bwMode="auto">
            <a:xfrm>
              <a:off x="4394625" y="3572798"/>
              <a:ext cx="3482172" cy="276999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r"/>
              <a:r>
                <a:rPr lang="en-US" sz="1800" dirty="0">
                  <a:ln w="9525">
                    <a:solidFill>
                      <a:schemeClr val="bg1"/>
                    </a:solidFill>
                  </a:ln>
                  <a:latin typeface="Arial Black" pitchFamily="34" charset="0"/>
                </a:rPr>
                <a:t>ER-20-5-3, Observation well</a:t>
              </a:r>
            </a:p>
          </p:txBody>
        </p:sp>
        <p:sp>
          <p:nvSpPr>
            <p:cNvPr id="19" name="Oval 18"/>
            <p:cNvSpPr/>
            <p:nvPr/>
          </p:nvSpPr>
          <p:spPr bwMode="auto">
            <a:xfrm>
              <a:off x="4844997" y="3870672"/>
              <a:ext cx="160639" cy="156992"/>
            </a:xfrm>
            <a:prstGeom prst="ellipse">
              <a:avLst/>
            </a:prstGeom>
            <a:noFill/>
            <a:ln w="38100" cap="rnd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54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4711574" y="4217861"/>
            <a:ext cx="2976982" cy="423886"/>
            <a:chOff x="4711574" y="4217861"/>
            <a:chExt cx="2976982" cy="423886"/>
          </a:xfrm>
        </p:grpSpPr>
        <p:sp>
          <p:nvSpPr>
            <p:cNvPr id="17" name="Oval 16"/>
            <p:cNvSpPr/>
            <p:nvPr/>
          </p:nvSpPr>
          <p:spPr bwMode="auto">
            <a:xfrm>
              <a:off x="4711574" y="4217861"/>
              <a:ext cx="177175" cy="173153"/>
            </a:xfrm>
            <a:prstGeom prst="ellipse">
              <a:avLst/>
            </a:prstGeom>
            <a:solidFill>
              <a:srgbClr val="2D2DB9">
                <a:alpha val="40000"/>
              </a:srgbClr>
            </a:solidFill>
            <a:ln w="28575" cap="rnd" cmpd="sng" algn="ctr">
              <a:solidFill>
                <a:schemeClr val="accent6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54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20" name="ER-20-7 label"/>
            <p:cNvSpPr>
              <a:spLocks noChangeArrowheads="1"/>
            </p:cNvSpPr>
            <p:nvPr/>
          </p:nvSpPr>
          <p:spPr bwMode="auto">
            <a:xfrm>
              <a:off x="4882659" y="4364748"/>
              <a:ext cx="2805897" cy="276999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r"/>
              <a:r>
                <a:rPr lang="en-US" sz="1800" dirty="0">
                  <a:ln w="9525">
                    <a:solidFill>
                      <a:schemeClr val="bg1"/>
                    </a:solidFill>
                  </a:ln>
                  <a:latin typeface="Arial Black" pitchFamily="34" charset="0"/>
                </a:rPr>
                <a:t>ER-20-7, Pumping well</a:t>
              </a:r>
            </a:p>
          </p:txBody>
        </p:sp>
      </p:grpSp>
      <p:sp>
        <p:nvSpPr>
          <p:cNvPr id="21" name="ER-20-7 label"/>
          <p:cNvSpPr>
            <a:spLocks noChangeArrowheads="1"/>
          </p:cNvSpPr>
          <p:nvPr/>
        </p:nvSpPr>
        <p:spPr bwMode="auto">
          <a:xfrm>
            <a:off x="5038254" y="5250867"/>
            <a:ext cx="859210" cy="27699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r"/>
            <a:r>
              <a:rPr lang="en-US" sz="1800" dirty="0">
                <a:ln w="9525">
                  <a:solidFill>
                    <a:schemeClr val="bg1"/>
                  </a:solidFill>
                </a:ln>
                <a:latin typeface="Arial Black" pitchFamily="34" charset="0"/>
              </a:rPr>
              <a:t>1 MILE</a:t>
            </a:r>
          </a:p>
        </p:txBody>
      </p:sp>
      <p:sp>
        <p:nvSpPr>
          <p:cNvPr id="22" name="ER-20-7 label"/>
          <p:cNvSpPr>
            <a:spLocks noChangeArrowheads="1"/>
          </p:cNvSpPr>
          <p:nvPr/>
        </p:nvSpPr>
        <p:spPr bwMode="auto">
          <a:xfrm>
            <a:off x="6073811" y="2191673"/>
            <a:ext cx="2117311" cy="27699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r"/>
            <a:r>
              <a:rPr lang="en-US" sz="1800" dirty="0">
                <a:ln w="9525">
                  <a:solidFill>
                    <a:schemeClr val="bg1"/>
                  </a:solidFill>
                </a:ln>
                <a:latin typeface="Arial Black" pitchFamily="34" charset="0"/>
              </a:rPr>
              <a:t>Background well</a:t>
            </a:r>
          </a:p>
        </p:txBody>
      </p:sp>
      <p:cxnSp>
        <p:nvCxnSpPr>
          <p:cNvPr id="27" name="Straight Connector 26"/>
          <p:cNvCxnSpPr/>
          <p:nvPr/>
        </p:nvCxnSpPr>
        <p:spPr bwMode="auto">
          <a:xfrm flipH="1">
            <a:off x="4509370" y="3952874"/>
            <a:ext cx="415058" cy="1120167"/>
          </a:xfrm>
          <a:prstGeom prst="line">
            <a:avLst/>
          </a:prstGeom>
          <a:noFill/>
          <a:ln w="476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4028616058"/>
      </p:ext>
    </p:extLst>
  </p:cSld>
  <p:clrMapOvr>
    <a:masterClrMapping/>
  </p:clrMapOvr>
  <p:transition advTm="15000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t="-419" b="1"/>
          <a:stretch/>
        </p:blipFill>
        <p:spPr>
          <a:xfrm>
            <a:off x="1348033" y="1234912"/>
            <a:ext cx="5703218" cy="445294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Cross Section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4840" y="5736210"/>
            <a:ext cx="9002598" cy="1112363"/>
          </a:xfrm>
        </p:spPr>
        <p:txBody>
          <a:bodyPr/>
          <a:lstStyle/>
          <a:p>
            <a:r>
              <a:rPr lang="en-US" sz="2400" dirty="0"/>
              <a:t>Complex, volcanic geology—not homogeneous, isotropic, etc.</a:t>
            </a:r>
          </a:p>
          <a:p>
            <a:r>
              <a:rPr lang="en-US" sz="2400" dirty="0"/>
              <a:t>Deep water table ~ 2,000 ft—Pervasive barometric effects</a:t>
            </a:r>
          </a:p>
        </p:txBody>
      </p:sp>
      <p:sp>
        <p:nvSpPr>
          <p:cNvPr id="6" name="ER-20-7 label"/>
          <p:cNvSpPr>
            <a:spLocks noChangeArrowheads="1"/>
          </p:cNvSpPr>
          <p:nvPr/>
        </p:nvSpPr>
        <p:spPr bwMode="auto">
          <a:xfrm>
            <a:off x="4311921" y="1522108"/>
            <a:ext cx="961802" cy="276999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r"/>
            <a:r>
              <a:rPr lang="en-US" sz="1800" dirty="0">
                <a:ln w="9525">
                  <a:solidFill>
                    <a:schemeClr val="bg1"/>
                  </a:solidFill>
                </a:ln>
                <a:latin typeface="Arial Black" pitchFamily="34" charset="0"/>
              </a:rPr>
              <a:t>ER-20-7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6268720" y="1873250"/>
            <a:ext cx="182880" cy="2293939"/>
            <a:chOff x="4389120" y="1873250"/>
            <a:chExt cx="365760" cy="2293939"/>
          </a:xfrm>
        </p:grpSpPr>
        <p:sp>
          <p:nvSpPr>
            <p:cNvPr id="7" name="Rectangle 6"/>
            <p:cNvSpPr/>
            <p:nvPr/>
          </p:nvSpPr>
          <p:spPr bwMode="auto">
            <a:xfrm>
              <a:off x="4389120" y="1873250"/>
              <a:ext cx="365760" cy="1982968"/>
            </a:xfrm>
            <a:prstGeom prst="rect">
              <a:avLst/>
            </a:prstGeom>
            <a:solidFill>
              <a:srgbClr val="FFFFB7"/>
            </a:solidFill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54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</a:endParaRPr>
            </a:p>
          </p:txBody>
        </p:sp>
        <p:sp>
          <p:nvSpPr>
            <p:cNvPr id="10" name="Rectangle 9"/>
            <p:cNvSpPr>
              <a:spLocks/>
            </p:cNvSpPr>
            <p:nvPr/>
          </p:nvSpPr>
          <p:spPr bwMode="auto">
            <a:xfrm>
              <a:off x="4389120" y="3862389"/>
              <a:ext cx="365760" cy="304800"/>
            </a:xfrm>
            <a:prstGeom prst="rect">
              <a:avLst/>
            </a:prstGeom>
            <a:pattFill prst="dkHorz">
              <a:fgClr>
                <a:schemeClr val="tx1"/>
              </a:fgClr>
              <a:bgClr>
                <a:schemeClr val="bg1"/>
              </a:bgClr>
            </a:pattFill>
            <a:ln w="2857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54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4904314" y="1873250"/>
            <a:ext cx="182880" cy="1749902"/>
            <a:chOff x="5005914" y="1860550"/>
            <a:chExt cx="365760" cy="1749902"/>
          </a:xfrm>
        </p:grpSpPr>
        <p:sp>
          <p:nvSpPr>
            <p:cNvPr id="9" name="Rectangle 8"/>
            <p:cNvSpPr>
              <a:spLocks/>
            </p:cNvSpPr>
            <p:nvPr/>
          </p:nvSpPr>
          <p:spPr bwMode="auto">
            <a:xfrm>
              <a:off x="5005914" y="3262313"/>
              <a:ext cx="365760" cy="348139"/>
            </a:xfrm>
            <a:prstGeom prst="rect">
              <a:avLst/>
            </a:prstGeom>
            <a:pattFill prst="dkHorz">
              <a:fgClr>
                <a:schemeClr val="tx1"/>
              </a:fgClr>
              <a:bgClr>
                <a:schemeClr val="bg1"/>
              </a:bgClr>
            </a:pattFill>
            <a:ln w="2857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54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</a:endParaRPr>
            </a:p>
          </p:txBody>
        </p:sp>
        <p:sp>
          <p:nvSpPr>
            <p:cNvPr id="11" name="Rectangle 10"/>
            <p:cNvSpPr/>
            <p:nvPr/>
          </p:nvSpPr>
          <p:spPr bwMode="auto">
            <a:xfrm>
              <a:off x="5005914" y="1860550"/>
              <a:ext cx="365760" cy="1430518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54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</a:endParaRPr>
            </a:p>
          </p:txBody>
        </p:sp>
      </p:grpSp>
      <p:sp>
        <p:nvSpPr>
          <p:cNvPr id="14" name="ER-20-7 label"/>
          <p:cNvSpPr>
            <a:spLocks noChangeArrowheads="1"/>
          </p:cNvSpPr>
          <p:nvPr/>
        </p:nvSpPr>
        <p:spPr bwMode="auto">
          <a:xfrm>
            <a:off x="5738439" y="1522108"/>
            <a:ext cx="1192634" cy="276999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r"/>
            <a:r>
              <a:rPr lang="en-US" sz="1800" dirty="0">
                <a:ln w="9525">
                  <a:solidFill>
                    <a:schemeClr val="bg1"/>
                  </a:solidFill>
                </a:ln>
                <a:latin typeface="Arial Black" pitchFamily="34" charset="0"/>
              </a:rPr>
              <a:t>ER-20-5-3</a:t>
            </a:r>
          </a:p>
        </p:txBody>
      </p:sp>
      <p:grpSp>
        <p:nvGrpSpPr>
          <p:cNvPr id="19" name="Group 18"/>
          <p:cNvGrpSpPr/>
          <p:nvPr/>
        </p:nvGrpSpPr>
        <p:grpSpPr>
          <a:xfrm>
            <a:off x="1715678" y="2902910"/>
            <a:ext cx="4845378" cy="207935"/>
            <a:chOff x="1715678" y="2902910"/>
            <a:chExt cx="4845378" cy="207935"/>
          </a:xfrm>
        </p:grpSpPr>
        <p:cxnSp>
          <p:nvCxnSpPr>
            <p:cNvPr id="15" name="Straight Connector 14"/>
            <p:cNvCxnSpPr/>
            <p:nvPr/>
          </p:nvCxnSpPr>
          <p:spPr bwMode="auto">
            <a:xfrm flipV="1">
              <a:off x="1715678" y="3101420"/>
              <a:ext cx="4845378" cy="9425"/>
            </a:xfrm>
            <a:prstGeom prst="line">
              <a:avLst/>
            </a:prstGeom>
            <a:noFill/>
            <a:ln w="69850" cap="flat" cmpd="sng" algn="ctr">
              <a:solidFill>
                <a:srgbClr val="00B0F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18" name="Isosceles Triangle 17"/>
            <p:cNvSpPr/>
            <p:nvPr/>
          </p:nvSpPr>
          <p:spPr bwMode="auto">
            <a:xfrm flipV="1">
              <a:off x="2256183" y="2902910"/>
              <a:ext cx="208721" cy="179932"/>
            </a:xfrm>
            <a:prstGeom prst="triangle">
              <a:avLst/>
            </a:prstGeom>
            <a:solidFill>
              <a:srgbClr val="00B0F0"/>
            </a:solidFill>
            <a:ln w="2857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54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84800518"/>
      </p:ext>
    </p:extLst>
  </p:cSld>
  <p:clrMapOvr>
    <a:masterClrMapping/>
  </p:clrMapOvr>
  <p:transition advTm="15000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noFill/>
        </p:spPr>
        <p:txBody>
          <a:bodyPr/>
          <a:lstStyle/>
          <a:p>
            <a:r>
              <a:rPr lang="en-US" dirty="0"/>
              <a:t>Hypothetical Model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4294967295"/>
          </p:nvPr>
        </p:nvSpPr>
        <p:spPr>
          <a:xfrm>
            <a:off x="0" y="1289050"/>
            <a:ext cx="5757863" cy="5153025"/>
          </a:xfrm>
        </p:spPr>
        <p:txBody>
          <a:bodyPr/>
          <a:lstStyle/>
          <a:p>
            <a:r>
              <a:rPr lang="en-US" sz="2800" dirty="0" err="1"/>
              <a:t>Pahute</a:t>
            </a:r>
            <a:r>
              <a:rPr lang="en-US" sz="2800" dirty="0"/>
              <a:t> Mesa Conceptualization</a:t>
            </a:r>
          </a:p>
          <a:p>
            <a:r>
              <a:rPr lang="en-US" sz="2800" dirty="0"/>
              <a:t>1 pumping well</a:t>
            </a:r>
          </a:p>
          <a:p>
            <a:r>
              <a:rPr lang="en-US" sz="2800" dirty="0"/>
              <a:t>4 observation wells</a:t>
            </a:r>
          </a:p>
          <a:p>
            <a:r>
              <a:rPr lang="en-US" sz="2800" dirty="0"/>
              <a:t>Simulated over 5 months</a:t>
            </a:r>
          </a:p>
          <a:p>
            <a:r>
              <a:rPr lang="en-US" sz="2800" dirty="0"/>
              <a:t>4 stress periods</a:t>
            </a:r>
          </a:p>
          <a:p>
            <a:pPr lvl="1"/>
            <a:r>
              <a:rPr lang="en-US" sz="2400" dirty="0"/>
              <a:t>2 pumping, 2 recovery </a:t>
            </a:r>
          </a:p>
          <a:p>
            <a:pPr lvl="1"/>
            <a:r>
              <a:rPr lang="en-US" sz="2400" dirty="0"/>
              <a:t>Pumping rates of 1500 m</a:t>
            </a:r>
            <a:r>
              <a:rPr lang="en-US" sz="2400" baseline="30000" dirty="0"/>
              <a:t>3</a:t>
            </a:r>
            <a:r>
              <a:rPr lang="en-US" sz="2400" dirty="0"/>
              <a:t>/d</a:t>
            </a:r>
          </a:p>
          <a:p>
            <a:pPr lvl="1"/>
            <a:r>
              <a:rPr lang="en-US" sz="2400" dirty="0"/>
              <a:t>10 day pumping periods</a:t>
            </a:r>
          </a:p>
          <a:p>
            <a:r>
              <a:rPr lang="en-US" dirty="0"/>
              <a:t>Documented in article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65082" y="1828799"/>
            <a:ext cx="4357404" cy="4662617"/>
          </a:xfrm>
          <a:prstGeom prst="rect">
            <a:avLst/>
          </a:prstGeom>
        </p:spPr>
      </p:pic>
      <p:cxnSp>
        <p:nvCxnSpPr>
          <p:cNvPr id="4" name="Straight Connector 3"/>
          <p:cNvCxnSpPr/>
          <p:nvPr/>
        </p:nvCxnSpPr>
        <p:spPr bwMode="auto">
          <a:xfrm flipV="1">
            <a:off x="6527653" y="3081475"/>
            <a:ext cx="1189249" cy="1966224"/>
          </a:xfrm>
          <a:prstGeom prst="line">
            <a:avLst/>
          </a:prstGeom>
          <a:noFill/>
          <a:ln w="50800" cap="flat" cmpd="sng" algn="ctr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24900001"/>
      </p:ext>
    </p:extLst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Go to Workbook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" y="2600325"/>
            <a:ext cx="4943475" cy="2409825"/>
          </a:xfrm>
        </p:spPr>
        <p:txBody>
          <a:bodyPr/>
          <a:lstStyle/>
          <a:p>
            <a:r>
              <a:rPr lang="en-US" sz="3600" dirty="0"/>
              <a:t>Estimate drawdowns in well ER-20-5-3 with SeriesSEE </a:t>
            </a:r>
          </a:p>
        </p:txBody>
      </p:sp>
      <p:sp>
        <p:nvSpPr>
          <p:cNvPr id="4" name="Content Placeholder 2"/>
          <p:cNvSpPr txBox="1">
            <a:spLocks/>
          </p:cNvSpPr>
          <p:nvPr/>
        </p:nvSpPr>
        <p:spPr bwMode="auto">
          <a:xfrm>
            <a:off x="451866" y="5669026"/>
            <a:ext cx="4724400" cy="53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FontTx/>
              <a:buNone/>
            </a:pPr>
            <a:r>
              <a:rPr lang="en-US" sz="1800" dirty="0">
                <a:hlinkClick r:id="rId2"/>
              </a:rPr>
              <a:t>http://pubs.usgs.gov//tm/tm4-F4/</a:t>
            </a:r>
            <a:r>
              <a:rPr lang="en-US" sz="1800" dirty="0"/>
              <a:t> </a:t>
            </a: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8250" y="1335711"/>
            <a:ext cx="4038600" cy="5155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48718582"/>
      </p:ext>
    </p:extLst>
  </p:cSld>
  <p:clrMapOvr>
    <a:masterClrMapping/>
  </p:clrMapOvr>
  <p:transition advTm="15000">
    <p:wipe dir="d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noFill/>
        </p:spPr>
        <p:txBody>
          <a:bodyPr/>
          <a:lstStyle/>
          <a:p>
            <a:r>
              <a:rPr lang="en-US" dirty="0"/>
              <a:t>Cross Section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3720" y="2277370"/>
            <a:ext cx="7956583" cy="4205808"/>
          </a:xfrm>
          <a:prstGeom prst="rect">
            <a:avLst/>
          </a:prstGeom>
        </p:spPr>
      </p:pic>
      <p:sp>
        <p:nvSpPr>
          <p:cNvPr id="5" name="Content Placeholder 2"/>
          <p:cNvSpPr txBox="1">
            <a:spLocks/>
          </p:cNvSpPr>
          <p:nvPr/>
        </p:nvSpPr>
        <p:spPr>
          <a:xfrm>
            <a:off x="189471" y="1229718"/>
            <a:ext cx="8789772" cy="3828314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2800" b="0" dirty="0"/>
              <a:t>Discrete blocks of aquifer and confining units</a:t>
            </a:r>
          </a:p>
          <a:p>
            <a:r>
              <a:rPr lang="en-US" sz="2800" b="0" dirty="0"/>
              <a:t>Fault displacements of more than 500 m</a:t>
            </a:r>
            <a:endParaRPr lang="en-US" sz="2400" b="0" dirty="0"/>
          </a:p>
          <a:p>
            <a:pPr marL="457200" lvl="1" indent="0">
              <a:buFontTx/>
              <a:buNone/>
            </a:pPr>
            <a:endParaRPr lang="en-US" dirty="0"/>
          </a:p>
          <a:p>
            <a:pPr lvl="1"/>
            <a:endParaRPr lang="en-US" dirty="0"/>
          </a:p>
        </p:txBody>
      </p:sp>
      <p:sp>
        <p:nvSpPr>
          <p:cNvPr id="3" name="Rounded Rectangle 2"/>
          <p:cNvSpPr>
            <a:spLocks noChangeAspect="1"/>
          </p:cNvSpPr>
          <p:nvPr/>
        </p:nvSpPr>
        <p:spPr bwMode="auto">
          <a:xfrm>
            <a:off x="3474274" y="3728852"/>
            <a:ext cx="424544" cy="1322614"/>
          </a:xfrm>
          <a:prstGeom prst="roundRect">
            <a:avLst>
              <a:gd name="adj" fmla="val 32051"/>
            </a:avLst>
          </a:prstGeom>
          <a:solidFill>
            <a:srgbClr val="FF0000">
              <a:alpha val="26000"/>
            </a:srgbClr>
          </a:solidFill>
          <a:ln w="762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6" name="Rounded Rectangle 5"/>
          <p:cNvSpPr>
            <a:spLocks noChangeAspect="1"/>
          </p:cNvSpPr>
          <p:nvPr/>
        </p:nvSpPr>
        <p:spPr bwMode="auto">
          <a:xfrm>
            <a:off x="1884465" y="3126179"/>
            <a:ext cx="424544" cy="448293"/>
          </a:xfrm>
          <a:prstGeom prst="roundRect">
            <a:avLst>
              <a:gd name="adj" fmla="val 32051"/>
            </a:avLst>
          </a:prstGeom>
          <a:solidFill>
            <a:srgbClr val="FFFF00">
              <a:alpha val="32000"/>
            </a:srgbClr>
          </a:solidFill>
          <a:ln w="76200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7" name="Rounded Rectangle 6"/>
          <p:cNvSpPr>
            <a:spLocks noChangeAspect="1"/>
          </p:cNvSpPr>
          <p:nvPr/>
        </p:nvSpPr>
        <p:spPr bwMode="auto">
          <a:xfrm>
            <a:off x="1105147" y="4404261"/>
            <a:ext cx="424544" cy="448293"/>
          </a:xfrm>
          <a:prstGeom prst="roundRect">
            <a:avLst>
              <a:gd name="adj" fmla="val 32051"/>
            </a:avLst>
          </a:prstGeom>
          <a:solidFill>
            <a:srgbClr val="FF0000">
              <a:alpha val="26000"/>
            </a:srgbClr>
          </a:solidFill>
          <a:ln w="762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8" name="Rounded Rectangle 7"/>
          <p:cNvSpPr>
            <a:spLocks noChangeAspect="1"/>
          </p:cNvSpPr>
          <p:nvPr/>
        </p:nvSpPr>
        <p:spPr bwMode="auto">
          <a:xfrm>
            <a:off x="6924056" y="4757552"/>
            <a:ext cx="424544" cy="448293"/>
          </a:xfrm>
          <a:prstGeom prst="roundRect">
            <a:avLst>
              <a:gd name="adj" fmla="val 32051"/>
            </a:avLst>
          </a:prstGeom>
          <a:solidFill>
            <a:srgbClr val="FF0000">
              <a:alpha val="26000"/>
            </a:srgbClr>
          </a:solidFill>
          <a:ln w="762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cxnSp>
        <p:nvCxnSpPr>
          <p:cNvPr id="10" name="Straight Arrow Connector 9"/>
          <p:cNvCxnSpPr/>
          <p:nvPr/>
        </p:nvCxnSpPr>
        <p:spPr bwMode="auto">
          <a:xfrm flipH="1" flipV="1">
            <a:off x="2192482" y="3387436"/>
            <a:ext cx="1392382" cy="893619"/>
          </a:xfrm>
          <a:prstGeom prst="straightConnector1">
            <a:avLst/>
          </a:prstGeom>
          <a:noFill/>
          <a:ln w="69850" cap="flat" cmpd="sng" algn="ctr">
            <a:solidFill>
              <a:schemeClr val="tx2">
                <a:lumMod val="75000"/>
              </a:schemeClr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1" name="Rounded Rectangle 10"/>
          <p:cNvSpPr>
            <a:spLocks noChangeAspect="1"/>
          </p:cNvSpPr>
          <p:nvPr/>
        </p:nvSpPr>
        <p:spPr bwMode="auto">
          <a:xfrm>
            <a:off x="8144736" y="2919728"/>
            <a:ext cx="424544" cy="448293"/>
          </a:xfrm>
          <a:prstGeom prst="roundRect">
            <a:avLst>
              <a:gd name="adj" fmla="val 32051"/>
            </a:avLst>
          </a:prstGeom>
          <a:solidFill>
            <a:srgbClr val="FF0000">
              <a:alpha val="26000"/>
            </a:srgbClr>
          </a:solidFill>
          <a:ln w="762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9828997"/>
      </p:ext>
    </p:extLst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6" presetClass="emph" presetSubtype="0" repeatCount="indefinite" fill="hold" grpId="2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6" presetClass="emph" presetSubtype="0" repeatCount="indefinite" fill="hold" grpId="2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26" presetClass="emph" presetSubtype="0" repeatCount="indefinite" fill="hold" grpId="2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29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26" presetClass="emph" presetSubtype="0" repeatCount="indefinite" fill="hold" grpId="2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37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000"/>
                            </p:stCondLst>
                            <p:childTnLst>
                              <p:par>
                                <p:cTn id="43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500"/>
                            </p:stCondLst>
                            <p:childTnLst>
                              <p:par>
                                <p:cTn id="46" presetID="26" presetClass="emph" presetSubtype="0" repeatCount="indefinite" fill="hold" grpId="2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47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8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3" grpId="2" animBg="1"/>
      <p:bldP spid="6" grpId="0" animBg="1"/>
      <p:bldP spid="6" grpId="1" animBg="1"/>
      <p:bldP spid="6" grpId="2" animBg="1"/>
      <p:bldP spid="7" grpId="0" animBg="1"/>
      <p:bldP spid="7" grpId="1" animBg="1"/>
      <p:bldP spid="7" grpId="2" animBg="1"/>
      <p:bldP spid="7" grpId="3" animBg="1"/>
      <p:bldP spid="8" grpId="0" animBg="1"/>
      <p:bldP spid="8" grpId="1" animBg="1"/>
      <p:bldP spid="8" grpId="2" animBg="1"/>
      <p:bldP spid="8" grpId="3" animBg="1"/>
      <p:bldP spid="11" grpId="0" animBg="1"/>
      <p:bldP spid="11" grpId="1" animBg="1"/>
      <p:bldP spid="11" grpId="2" animBg="1"/>
      <p:bldP spid="11" grpId="3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noFill/>
        </p:spPr>
        <p:txBody>
          <a:bodyPr/>
          <a:lstStyle/>
          <a:p>
            <a:r>
              <a:rPr lang="en-US" dirty="0"/>
              <a:t>Hypothetical Drawdown</a:t>
            </a:r>
          </a:p>
        </p:txBody>
      </p:sp>
      <p:pic>
        <p:nvPicPr>
          <p:cNvPr id="6" name="DD-ALL-Clean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5918" y="2450777"/>
            <a:ext cx="8732164" cy="3958262"/>
          </a:xfrm>
          <a:prstGeom prst="rect">
            <a:avLst/>
          </a:prstGeom>
        </p:spPr>
      </p:pic>
      <p:sp>
        <p:nvSpPr>
          <p:cNvPr id="4" name="Content Placeholder 2"/>
          <p:cNvSpPr txBox="1">
            <a:spLocks/>
          </p:cNvSpPr>
          <p:nvPr/>
        </p:nvSpPr>
        <p:spPr>
          <a:xfrm>
            <a:off x="1" y="1128338"/>
            <a:ext cx="9143999" cy="1744402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2400" b="0" dirty="0"/>
              <a:t>“Known” drawdown extracted from 4 locations</a:t>
            </a:r>
          </a:p>
          <a:p>
            <a:r>
              <a:rPr lang="en-US" sz="2400" b="0" dirty="0"/>
              <a:t> “Measured” water levels = </a:t>
            </a:r>
          </a:p>
          <a:p>
            <a:pPr marL="457200" lvl="1" indent="0">
              <a:buNone/>
            </a:pPr>
            <a:r>
              <a:rPr lang="en-US" sz="2400" b="0" dirty="0"/>
              <a:t> 	known drawdown + measured noise (background well)</a:t>
            </a:r>
          </a:p>
        </p:txBody>
      </p:sp>
      <p:grpSp>
        <p:nvGrpSpPr>
          <p:cNvPr id="18" name="DD-BA-Clean"/>
          <p:cNvGrpSpPr/>
          <p:nvPr/>
        </p:nvGrpSpPr>
        <p:grpSpPr>
          <a:xfrm>
            <a:off x="2469547" y="2616385"/>
            <a:ext cx="6314033" cy="1942266"/>
            <a:chOff x="2469547" y="2616385"/>
            <a:chExt cx="6314033" cy="1942266"/>
          </a:xfrm>
        </p:grpSpPr>
        <p:sp>
          <p:nvSpPr>
            <p:cNvPr id="14" name="Freeform 13"/>
            <p:cNvSpPr/>
            <p:nvPr/>
          </p:nvSpPr>
          <p:spPr bwMode="auto">
            <a:xfrm>
              <a:off x="2469547" y="2616385"/>
              <a:ext cx="674120" cy="1535124"/>
            </a:xfrm>
            <a:custGeom>
              <a:avLst/>
              <a:gdLst>
                <a:gd name="connsiteX0" fmla="*/ 0 w 674120"/>
                <a:gd name="connsiteY0" fmla="*/ 0 h 1535124"/>
                <a:gd name="connsiteX1" fmla="*/ 213583 w 674120"/>
                <a:gd name="connsiteY1" fmla="*/ 734190 h 1535124"/>
                <a:gd name="connsiteX2" fmla="*/ 380444 w 674120"/>
                <a:gd name="connsiteY2" fmla="*/ 1074587 h 1535124"/>
                <a:gd name="connsiteX3" fmla="*/ 674120 w 674120"/>
                <a:gd name="connsiteY3" fmla="*/ 1535124 h 15351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74120" h="1535124">
                  <a:moveTo>
                    <a:pt x="0" y="0"/>
                  </a:moveTo>
                  <a:cubicBezTo>
                    <a:pt x="75088" y="277546"/>
                    <a:pt x="150176" y="555092"/>
                    <a:pt x="213583" y="734190"/>
                  </a:cubicBezTo>
                  <a:cubicBezTo>
                    <a:pt x="276990" y="913288"/>
                    <a:pt x="303688" y="941098"/>
                    <a:pt x="380444" y="1074587"/>
                  </a:cubicBezTo>
                  <a:cubicBezTo>
                    <a:pt x="457200" y="1208076"/>
                    <a:pt x="565660" y="1371600"/>
                    <a:pt x="674120" y="1535124"/>
                  </a:cubicBezTo>
                </a:path>
              </a:pathLst>
            </a:custGeom>
            <a:noFill/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5400" b="1" i="0" u="none" strike="noStrike" cap="none" normalizeH="0" baseline="0">
                <a:ln>
                  <a:noFill/>
                </a:ln>
                <a:solidFill>
                  <a:schemeClr val="bg2">
                    <a:lumMod val="60000"/>
                    <a:lumOff val="40000"/>
                  </a:schemeClr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15" name="Freeform 14"/>
            <p:cNvSpPr/>
            <p:nvPr/>
          </p:nvSpPr>
          <p:spPr bwMode="auto">
            <a:xfrm>
              <a:off x="3130318" y="3243784"/>
              <a:ext cx="647422" cy="901051"/>
            </a:xfrm>
            <a:custGeom>
              <a:avLst/>
              <a:gdLst>
                <a:gd name="connsiteX0" fmla="*/ 647422 w 647422"/>
                <a:gd name="connsiteY0" fmla="*/ 0 h 901051"/>
                <a:gd name="connsiteX1" fmla="*/ 407142 w 647422"/>
                <a:gd name="connsiteY1" fmla="*/ 146838 h 901051"/>
                <a:gd name="connsiteX2" fmla="*/ 133489 w 647422"/>
                <a:gd name="connsiteY2" fmla="*/ 507258 h 901051"/>
                <a:gd name="connsiteX3" fmla="*/ 0 w 647422"/>
                <a:gd name="connsiteY3" fmla="*/ 901051 h 901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7422" h="901051">
                  <a:moveTo>
                    <a:pt x="647422" y="0"/>
                  </a:moveTo>
                  <a:cubicBezTo>
                    <a:pt x="570109" y="31147"/>
                    <a:pt x="492797" y="62295"/>
                    <a:pt x="407142" y="146838"/>
                  </a:cubicBezTo>
                  <a:cubicBezTo>
                    <a:pt x="321487" y="231381"/>
                    <a:pt x="201346" y="381556"/>
                    <a:pt x="133489" y="507258"/>
                  </a:cubicBezTo>
                  <a:cubicBezTo>
                    <a:pt x="65632" y="632960"/>
                    <a:pt x="32816" y="767005"/>
                    <a:pt x="0" y="901051"/>
                  </a:cubicBezTo>
                </a:path>
              </a:pathLst>
            </a:custGeom>
            <a:noFill/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5400" b="1" i="0" u="none" strike="noStrike" cap="none" normalizeH="0" baseline="0">
                <a:ln>
                  <a:noFill/>
                </a:ln>
                <a:solidFill>
                  <a:schemeClr val="bg2">
                    <a:lumMod val="60000"/>
                    <a:lumOff val="40000"/>
                  </a:schemeClr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16" name="Freeform 15"/>
            <p:cNvSpPr/>
            <p:nvPr/>
          </p:nvSpPr>
          <p:spPr bwMode="auto">
            <a:xfrm>
              <a:off x="3777740" y="3250458"/>
              <a:ext cx="640748" cy="1288170"/>
            </a:xfrm>
            <a:custGeom>
              <a:avLst/>
              <a:gdLst>
                <a:gd name="connsiteX0" fmla="*/ 640748 w 640748"/>
                <a:gd name="connsiteY0" fmla="*/ 1288170 h 1288170"/>
                <a:gd name="connsiteX1" fmla="*/ 393793 w 640748"/>
                <a:gd name="connsiteY1" fmla="*/ 1001168 h 1288170"/>
                <a:gd name="connsiteX2" fmla="*/ 206908 w 640748"/>
                <a:gd name="connsiteY2" fmla="*/ 667446 h 1288170"/>
                <a:gd name="connsiteX3" fmla="*/ 80094 w 640748"/>
                <a:gd name="connsiteY3" fmla="*/ 273653 h 1288170"/>
                <a:gd name="connsiteX4" fmla="*/ 0 w 640748"/>
                <a:gd name="connsiteY4" fmla="*/ 0 h 12881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0748" h="1288170">
                  <a:moveTo>
                    <a:pt x="640748" y="1288170"/>
                  </a:moveTo>
                  <a:cubicBezTo>
                    <a:pt x="553424" y="1196396"/>
                    <a:pt x="466100" y="1104622"/>
                    <a:pt x="393793" y="1001168"/>
                  </a:cubicBezTo>
                  <a:cubicBezTo>
                    <a:pt x="321486" y="897714"/>
                    <a:pt x="259191" y="788699"/>
                    <a:pt x="206908" y="667446"/>
                  </a:cubicBezTo>
                  <a:cubicBezTo>
                    <a:pt x="154625" y="546193"/>
                    <a:pt x="114579" y="384894"/>
                    <a:pt x="80094" y="273653"/>
                  </a:cubicBezTo>
                  <a:cubicBezTo>
                    <a:pt x="45609" y="162412"/>
                    <a:pt x="22804" y="81206"/>
                    <a:pt x="0" y="0"/>
                  </a:cubicBezTo>
                </a:path>
              </a:pathLst>
            </a:custGeom>
            <a:noFill/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54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17" name="Freeform 16"/>
            <p:cNvSpPr/>
            <p:nvPr/>
          </p:nvSpPr>
          <p:spPr bwMode="auto">
            <a:xfrm>
              <a:off x="4438511" y="2856666"/>
              <a:ext cx="4345069" cy="1701985"/>
            </a:xfrm>
            <a:custGeom>
              <a:avLst/>
              <a:gdLst>
                <a:gd name="connsiteX0" fmla="*/ 4345069 w 4345069"/>
                <a:gd name="connsiteY0" fmla="*/ 0 h 1701985"/>
                <a:gd name="connsiteX1" fmla="*/ 2736525 w 4345069"/>
                <a:gd name="connsiteY1" fmla="*/ 113465 h 1701985"/>
                <a:gd name="connsiteX2" fmla="*/ 1908893 w 4345069"/>
                <a:gd name="connsiteY2" fmla="*/ 240280 h 1701985"/>
                <a:gd name="connsiteX3" fmla="*/ 1321542 w 4345069"/>
                <a:gd name="connsiteY3" fmla="*/ 387118 h 1701985"/>
                <a:gd name="connsiteX4" fmla="*/ 834307 w 4345069"/>
                <a:gd name="connsiteY4" fmla="*/ 540630 h 1701985"/>
                <a:gd name="connsiteX5" fmla="*/ 360420 w 4345069"/>
                <a:gd name="connsiteY5" fmla="*/ 894376 h 1701985"/>
                <a:gd name="connsiteX6" fmla="*/ 80093 w 4345069"/>
                <a:gd name="connsiteY6" fmla="*/ 1374937 h 1701985"/>
                <a:gd name="connsiteX7" fmla="*/ 0 w 4345069"/>
                <a:gd name="connsiteY7" fmla="*/ 1701985 h 17019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345069" h="1701985">
                  <a:moveTo>
                    <a:pt x="4345069" y="0"/>
                  </a:moveTo>
                  <a:lnTo>
                    <a:pt x="2736525" y="113465"/>
                  </a:lnTo>
                  <a:cubicBezTo>
                    <a:pt x="2330496" y="153512"/>
                    <a:pt x="2144724" y="194671"/>
                    <a:pt x="1908893" y="240280"/>
                  </a:cubicBezTo>
                  <a:cubicBezTo>
                    <a:pt x="1673062" y="285889"/>
                    <a:pt x="1500640" y="337060"/>
                    <a:pt x="1321542" y="387118"/>
                  </a:cubicBezTo>
                  <a:cubicBezTo>
                    <a:pt x="1142444" y="437176"/>
                    <a:pt x="994494" y="456087"/>
                    <a:pt x="834307" y="540630"/>
                  </a:cubicBezTo>
                  <a:cubicBezTo>
                    <a:pt x="674120" y="625173"/>
                    <a:pt x="486122" y="755325"/>
                    <a:pt x="360420" y="894376"/>
                  </a:cubicBezTo>
                  <a:cubicBezTo>
                    <a:pt x="234718" y="1033427"/>
                    <a:pt x="140163" y="1240336"/>
                    <a:pt x="80093" y="1374937"/>
                  </a:cubicBezTo>
                  <a:cubicBezTo>
                    <a:pt x="20023" y="1509538"/>
                    <a:pt x="10011" y="1605761"/>
                    <a:pt x="0" y="1701985"/>
                  </a:cubicBezTo>
                </a:path>
              </a:pathLst>
            </a:custGeom>
            <a:noFill/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54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</p:grpSp>
      <p:cxnSp>
        <p:nvCxnSpPr>
          <p:cNvPr id="7" name="BA explain"/>
          <p:cNvCxnSpPr/>
          <p:nvPr/>
        </p:nvCxnSpPr>
        <p:spPr bwMode="auto">
          <a:xfrm>
            <a:off x="5070767" y="4499264"/>
            <a:ext cx="365760" cy="0"/>
          </a:xfrm>
          <a:prstGeom prst="line">
            <a:avLst/>
          </a:prstGeom>
          <a:noFill/>
          <a:ln w="762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8" name="BA-Noisy+BackgroundWL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5918" y="2443787"/>
            <a:ext cx="8732165" cy="3965252"/>
          </a:xfrm>
          <a:prstGeom prst="rect">
            <a:avLst/>
          </a:prstGeom>
        </p:spPr>
      </p:pic>
      <p:pic>
        <p:nvPicPr>
          <p:cNvPr id="3" name="BA-noisy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5919" y="2443787"/>
            <a:ext cx="8732164" cy="39652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3449284"/>
      </p:ext>
    </p:extLst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noFill/>
        </p:spPr>
        <p:txBody>
          <a:bodyPr/>
          <a:lstStyle/>
          <a:p>
            <a:r>
              <a:rPr lang="en-US" dirty="0"/>
              <a:t>Compare Drawdown</a:t>
            </a: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632012" y="1438835"/>
            <a:ext cx="8511988" cy="1011758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2400" b="0" dirty="0"/>
              <a:t>Theis transform within 0.012 m of known maximum</a:t>
            </a:r>
          </a:p>
          <a:p>
            <a:r>
              <a:rPr lang="en-US" sz="2400" b="0" dirty="0"/>
              <a:t>Matches well throughout recovery 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4518" y="2429572"/>
            <a:ext cx="8214964" cy="362952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 bwMode="auto">
          <a:xfrm>
            <a:off x="5707946" y="4342518"/>
            <a:ext cx="1274163" cy="18904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3" name="Rectangle 2"/>
          <p:cNvSpPr/>
          <p:nvPr/>
        </p:nvSpPr>
        <p:spPr bwMode="auto">
          <a:xfrm>
            <a:off x="5460607" y="4357507"/>
            <a:ext cx="1499017" cy="159063"/>
          </a:xfrm>
          <a:prstGeom prst="rect">
            <a:avLst/>
          </a:prstGeom>
          <a:noFill/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ahoma" pitchFamily="34" charset="0"/>
                <a:cs typeface="Tahoma" pitchFamily="34" charset="0"/>
              </a:rPr>
              <a:t>Known drawdown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74904" y="6163056"/>
            <a:ext cx="86685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1363" indent="-741363" algn="l"/>
            <a:r>
              <a:rPr lang="en-US" sz="1600" b="0" dirty="0"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Garcia, C.A., Halford, K.J. and Fenelon, J.M. (2013), Detecting Drawdowns Masked by Environmental Stresses with Water-Level Models. Groundwater, 51: 322–332.</a:t>
            </a:r>
            <a:endParaRPr lang="en-US" sz="1600" b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3595170"/>
      </p:ext>
    </p:extLst>
  </p:cSld>
  <p:clrMapOvr>
    <a:masterClrMapping/>
  </p:clrMapOvr>
  <p:transition>
    <p:wipe dir="d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noFill/>
        </p:spPr>
        <p:txBody>
          <a:bodyPr/>
          <a:lstStyle/>
          <a:p>
            <a:r>
              <a:rPr lang="en-US" dirty="0"/>
              <a:t>More Complex Geology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35589" y="1783539"/>
            <a:ext cx="4733925" cy="4743450"/>
          </a:xfrm>
          <a:prstGeom prst="rect">
            <a:avLst/>
          </a:prstGeom>
        </p:spPr>
      </p:pic>
      <p:sp>
        <p:nvSpPr>
          <p:cNvPr id="21" name="Curved Down Arrow 20"/>
          <p:cNvSpPr/>
          <p:nvPr/>
        </p:nvSpPr>
        <p:spPr bwMode="auto">
          <a:xfrm flipH="1">
            <a:off x="5346549" y="4645813"/>
            <a:ext cx="548639" cy="398034"/>
          </a:xfrm>
          <a:prstGeom prst="curvedDownArrow">
            <a:avLst>
              <a:gd name="adj1" fmla="val 28049"/>
              <a:gd name="adj2" fmla="val 68889"/>
              <a:gd name="adj3" fmla="val 60937"/>
            </a:avLst>
          </a:prstGeom>
          <a:solidFill>
            <a:schemeClr val="accent2">
              <a:lumMod val="75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cxnSp>
        <p:nvCxnSpPr>
          <p:cNvPr id="20" name="Straight Arrow Connector 19"/>
          <p:cNvCxnSpPr/>
          <p:nvPr/>
        </p:nvCxnSpPr>
        <p:spPr bwMode="auto">
          <a:xfrm flipV="1">
            <a:off x="5830645" y="2300646"/>
            <a:ext cx="1387736" cy="2721684"/>
          </a:xfrm>
          <a:prstGeom prst="straightConnector1">
            <a:avLst/>
          </a:prstGeom>
          <a:noFill/>
          <a:ln w="7302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arrow"/>
          </a:ln>
          <a:effectLst/>
        </p:spPr>
      </p:cxn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35589" y="1783539"/>
            <a:ext cx="4733925" cy="474345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35589" y="1783539"/>
            <a:ext cx="4733925" cy="474345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35589" y="1783539"/>
            <a:ext cx="4733925" cy="4743450"/>
          </a:xfrm>
          <a:prstGeom prst="rect">
            <a:avLst/>
          </a:prstGeom>
        </p:spPr>
      </p:pic>
      <p:pic>
        <p:nvPicPr>
          <p:cNvPr id="7" name="Fault_CloseUP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35589" y="1783539"/>
            <a:ext cx="4733925" cy="4743450"/>
          </a:xfrm>
          <a:prstGeom prst="rect">
            <a:avLst/>
          </a:prstGeom>
        </p:spPr>
      </p:pic>
      <p:grpSp>
        <p:nvGrpSpPr>
          <p:cNvPr id="40" name="Fault Labels"/>
          <p:cNvGrpSpPr/>
          <p:nvPr/>
        </p:nvGrpSpPr>
        <p:grpSpPr>
          <a:xfrm>
            <a:off x="4808669" y="4344599"/>
            <a:ext cx="2424773" cy="1571079"/>
            <a:chOff x="4808669" y="4432151"/>
            <a:chExt cx="2424773" cy="1571079"/>
          </a:xfrm>
        </p:grpSpPr>
        <p:sp>
          <p:nvSpPr>
            <p:cNvPr id="25" name="TextBox 24"/>
            <p:cNvSpPr txBox="1"/>
            <p:nvPr/>
          </p:nvSpPr>
          <p:spPr>
            <a:xfrm>
              <a:off x="6045798" y="5603120"/>
              <a:ext cx="118764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dirty="0">
                  <a:latin typeface="+mj-lt"/>
                </a:rPr>
                <a:t>Sheath</a:t>
              </a: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4808669" y="4591900"/>
              <a:ext cx="87567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dirty="0">
                  <a:latin typeface="+mj-lt"/>
                </a:rPr>
                <a:t>Core</a:t>
              </a:r>
            </a:p>
          </p:txBody>
        </p:sp>
        <p:cxnSp>
          <p:nvCxnSpPr>
            <p:cNvPr id="30" name="Straight Connector 29"/>
            <p:cNvCxnSpPr>
              <a:stCxn id="29" idx="3"/>
            </p:cNvCxnSpPr>
            <p:nvPr/>
          </p:nvCxnSpPr>
          <p:spPr bwMode="auto">
            <a:xfrm flipV="1">
              <a:off x="5684341" y="4432151"/>
              <a:ext cx="232365" cy="359804"/>
            </a:xfrm>
            <a:prstGeom prst="line">
              <a:avLst/>
            </a:prstGeom>
            <a:no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oval" w="med" len="med"/>
            </a:ln>
            <a:effectLst/>
          </p:spPr>
        </p:cxnSp>
        <p:cxnSp>
          <p:nvCxnSpPr>
            <p:cNvPr id="32" name="Straight Connector 31"/>
            <p:cNvCxnSpPr/>
            <p:nvPr/>
          </p:nvCxnSpPr>
          <p:spPr bwMode="auto">
            <a:xfrm flipH="1" flipV="1">
              <a:off x="5798372" y="5507915"/>
              <a:ext cx="391579" cy="306018"/>
            </a:xfrm>
            <a:prstGeom prst="line">
              <a:avLst/>
            </a:prstGeom>
            <a:no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oval" w="med" len="med"/>
            </a:ln>
            <a:effectLst/>
          </p:spPr>
        </p:cxnSp>
        <p:cxnSp>
          <p:nvCxnSpPr>
            <p:cNvPr id="34" name="Straight Connector 33"/>
            <p:cNvCxnSpPr/>
            <p:nvPr/>
          </p:nvCxnSpPr>
          <p:spPr bwMode="auto">
            <a:xfrm flipH="1" flipV="1">
              <a:off x="5981252" y="5335793"/>
              <a:ext cx="215153" cy="494852"/>
            </a:xfrm>
            <a:prstGeom prst="line">
              <a:avLst/>
            </a:prstGeom>
            <a:no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oval" w="med" len="med"/>
            </a:ln>
            <a:effectLst/>
          </p:spPr>
        </p:cxnSp>
      </p:grpSp>
      <p:pic>
        <p:nvPicPr>
          <p:cNvPr id="8" name="Picture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35589" y="1783539"/>
            <a:ext cx="4733925" cy="474345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35589" y="1783539"/>
            <a:ext cx="4733925" cy="474345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35589" y="1783539"/>
            <a:ext cx="4733925" cy="474345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35589" y="1783539"/>
            <a:ext cx="4733925" cy="474345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35589" y="1783539"/>
            <a:ext cx="4733925" cy="4743450"/>
          </a:xfrm>
          <a:prstGeom prst="rect">
            <a:avLst/>
          </a:prstGeom>
        </p:spPr>
      </p:pic>
      <p:pic>
        <p:nvPicPr>
          <p:cNvPr id="13" name="Last 3D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35589" y="1783539"/>
            <a:ext cx="4733925" cy="4743450"/>
          </a:xfrm>
          <a:prstGeom prst="rect">
            <a:avLst/>
          </a:prstGeom>
        </p:spPr>
      </p:pic>
      <p:grpSp>
        <p:nvGrpSpPr>
          <p:cNvPr id="18" name="ColorBAR &amp; Labels"/>
          <p:cNvGrpSpPr/>
          <p:nvPr/>
        </p:nvGrpSpPr>
        <p:grpSpPr>
          <a:xfrm>
            <a:off x="4919472" y="1106423"/>
            <a:ext cx="4224528" cy="702028"/>
            <a:chOff x="4919472" y="1106423"/>
            <a:chExt cx="4224528" cy="702028"/>
          </a:xfrm>
        </p:grpSpPr>
        <p:grpSp>
          <p:nvGrpSpPr>
            <p:cNvPr id="14" name="Group 13"/>
            <p:cNvGrpSpPr/>
            <p:nvPr/>
          </p:nvGrpSpPr>
          <p:grpSpPr>
            <a:xfrm>
              <a:off x="4919472" y="1408341"/>
              <a:ext cx="4224528" cy="400110"/>
              <a:chOff x="4919472" y="1408341"/>
              <a:chExt cx="4224528" cy="400110"/>
            </a:xfrm>
          </p:grpSpPr>
          <p:pic>
            <p:nvPicPr>
              <p:cNvPr id="3074" name="Picture 2"/>
              <p:cNvPicPr>
                <a:picLocks noChangeAspect="1" noChangeArrowheads="1"/>
              </p:cNvPicPr>
              <p:nvPr/>
            </p:nvPicPr>
            <p:blipFill>
              <a:blip r:embed="rId13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5400000">
                <a:off x="6677025" y="446346"/>
                <a:ext cx="232410" cy="23241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15" name="TextBox 14"/>
              <p:cNvSpPr txBox="1"/>
              <p:nvPr/>
            </p:nvSpPr>
            <p:spPr>
              <a:xfrm>
                <a:off x="7882128" y="1408341"/>
                <a:ext cx="1261872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US" sz="2000" dirty="0">
                    <a:latin typeface="+mj-lt"/>
                  </a:rPr>
                  <a:t>100 FT/D</a:t>
                </a:r>
              </a:p>
            </p:txBody>
          </p:sp>
          <p:sp>
            <p:nvSpPr>
              <p:cNvPr id="16" name="TextBox 15"/>
              <p:cNvSpPr txBox="1"/>
              <p:nvPr/>
            </p:nvSpPr>
            <p:spPr>
              <a:xfrm>
                <a:off x="4919472" y="1408341"/>
                <a:ext cx="758952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sz="2000" dirty="0">
                    <a:latin typeface="+mj-lt"/>
                  </a:rPr>
                  <a:t>0.05</a:t>
                </a:r>
              </a:p>
            </p:txBody>
          </p:sp>
        </p:grpSp>
        <p:sp>
          <p:nvSpPr>
            <p:cNvPr id="17" name="TextBox 16"/>
            <p:cNvSpPr txBox="1"/>
            <p:nvPr/>
          </p:nvSpPr>
          <p:spPr>
            <a:xfrm>
              <a:off x="5230368" y="1106423"/>
              <a:ext cx="301752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2000" dirty="0">
                  <a:latin typeface="+mj-lt"/>
                </a:rPr>
                <a:t>Hydraulic Conductivity</a:t>
              </a:r>
            </a:p>
          </p:txBody>
        </p:sp>
      </p:grpSp>
      <p:sp>
        <p:nvSpPr>
          <p:cNvPr id="49" name="Oval 48"/>
          <p:cNvSpPr/>
          <p:nvPr/>
        </p:nvSpPr>
        <p:spPr bwMode="auto">
          <a:xfrm>
            <a:off x="5400339" y="2771451"/>
            <a:ext cx="385312" cy="475868"/>
          </a:xfrm>
          <a:prstGeom prst="ellipse">
            <a:avLst/>
          </a:prstGeom>
          <a:solidFill>
            <a:srgbClr val="FF0000">
              <a:alpha val="32000"/>
            </a:srgbClr>
          </a:solidFill>
          <a:ln w="349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52" name="Oval 51"/>
          <p:cNvSpPr/>
          <p:nvPr/>
        </p:nvSpPr>
        <p:spPr bwMode="auto">
          <a:xfrm>
            <a:off x="8638390" y="3330849"/>
            <a:ext cx="385312" cy="475868"/>
          </a:xfrm>
          <a:prstGeom prst="ellipse">
            <a:avLst/>
          </a:prstGeom>
          <a:solidFill>
            <a:srgbClr val="FF0000">
              <a:alpha val="32000"/>
            </a:srgbClr>
          </a:solidFill>
          <a:ln w="349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53" name="Content Placeholder 2"/>
          <p:cNvSpPr txBox="1">
            <a:spLocks/>
          </p:cNvSpPr>
          <p:nvPr/>
        </p:nvSpPr>
        <p:spPr>
          <a:xfrm>
            <a:off x="0" y="1115568"/>
            <a:ext cx="4443983" cy="5326420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2800" b="0" dirty="0"/>
              <a:t>Simulate drawdown</a:t>
            </a:r>
          </a:p>
          <a:p>
            <a:pPr lvl="1"/>
            <a:r>
              <a:rPr lang="en-US" sz="2400" b="0" dirty="0"/>
              <a:t>Layered system</a:t>
            </a:r>
          </a:p>
          <a:p>
            <a:pPr lvl="1"/>
            <a:r>
              <a:rPr lang="en-US" sz="2400" b="0" dirty="0"/>
              <a:t>Across faults</a:t>
            </a:r>
          </a:p>
          <a:p>
            <a:pPr lvl="1"/>
            <a:r>
              <a:rPr lang="en-US" sz="2400" b="0" dirty="0"/>
              <a:t>Displace units 1200 </a:t>
            </a:r>
            <a:r>
              <a:rPr lang="en-US" sz="2400" b="0" dirty="0" err="1"/>
              <a:t>ft</a:t>
            </a:r>
            <a:endParaRPr lang="en-US" sz="2400" b="0" dirty="0"/>
          </a:p>
          <a:p>
            <a:r>
              <a:rPr lang="en-US" sz="2800" b="0" dirty="0"/>
              <a:t>“Realistic” faults</a:t>
            </a:r>
          </a:p>
          <a:p>
            <a:pPr lvl="1"/>
            <a:r>
              <a:rPr lang="en-US" sz="2400" b="0" dirty="0"/>
              <a:t>Permeable sheath</a:t>
            </a:r>
          </a:p>
          <a:p>
            <a:pPr lvl="1"/>
            <a:r>
              <a:rPr lang="en-US" sz="2400" b="0" dirty="0"/>
              <a:t>Low-K cores</a:t>
            </a:r>
          </a:p>
          <a:p>
            <a:pPr>
              <a:spcBef>
                <a:spcPts val="0"/>
              </a:spcBef>
            </a:pPr>
            <a:r>
              <a:rPr lang="en-US" sz="2800" b="0" dirty="0"/>
              <a:t>Pumping</a:t>
            </a:r>
          </a:p>
          <a:p>
            <a:pPr lvl="1">
              <a:spcBef>
                <a:spcPts val="0"/>
              </a:spcBef>
            </a:pPr>
            <a:r>
              <a:rPr lang="en-US" sz="2400" b="0" dirty="0"/>
              <a:t>500 </a:t>
            </a:r>
            <a:r>
              <a:rPr lang="en-US" sz="2400" b="0" dirty="0" err="1"/>
              <a:t>gpm</a:t>
            </a:r>
            <a:r>
              <a:rPr lang="en-US" sz="2400" b="0" dirty="0"/>
              <a:t> </a:t>
            </a:r>
          </a:p>
          <a:p>
            <a:pPr lvl="1">
              <a:spcBef>
                <a:spcPts val="0"/>
              </a:spcBef>
            </a:pPr>
            <a:r>
              <a:rPr lang="en-US" sz="2400" b="0" dirty="0"/>
              <a:t>Two 10-d periods </a:t>
            </a:r>
            <a:endParaRPr lang="en-US" b="0" dirty="0"/>
          </a:p>
          <a:p>
            <a:r>
              <a:rPr lang="en-US" sz="2800" b="0" dirty="0"/>
              <a:t>Fit Theis transforms to extracted drawdown</a:t>
            </a:r>
          </a:p>
        </p:txBody>
      </p:sp>
    </p:spTree>
    <p:extLst>
      <p:ext uri="{BB962C8B-B14F-4D97-AF65-F5344CB8AC3E}">
        <p14:creationId xmlns:p14="http://schemas.microsoft.com/office/powerpoint/2010/main" val="924573450"/>
      </p:ext>
    </p:extLst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500"/>
                            </p:stCondLst>
                            <p:childTnLst>
                              <p:par>
                                <p:cTn id="40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000"/>
                            </p:stCondLst>
                            <p:childTnLst>
                              <p:par>
                                <p:cTn id="43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500"/>
                            </p:stCondLst>
                            <p:childTnLst>
                              <p:par>
                                <p:cTn id="46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6" presetClass="emph" presetSubtype="0" repeatCount="indefinite" fill="hold" grpId="1" nodeType="withEffect">
                                  <p:stCondLst>
                                    <p:cond delay="5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51" dur="500" fill="hold"/>
                                        <p:tgtEl>
                                          <p:spTgt spid="52"/>
                                        </p:tgtEl>
                                      </p:cBhvr>
                                      <p:by x="25000" y="25000"/>
                                    </p:animScale>
                                  </p:childTnLst>
                                </p:cTn>
                              </p:par>
                              <p:par>
                                <p:cTn id="52" presetID="6" presetClass="emph" presetSubtype="0" repeatCount="indefinite" fill="hold" grpId="1" nodeType="withEffect">
                                  <p:stCondLst>
                                    <p:cond delay="5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53" dur="500" fill="hold"/>
                                        <p:tgtEl>
                                          <p:spTgt spid="49"/>
                                        </p:tgtEl>
                                      </p:cBhvr>
                                      <p:by x="25000" y="25000"/>
                                    </p:animScale>
                                  </p:childTnLst>
                                </p:cTn>
                              </p:par>
                              <p:par>
                                <p:cTn id="54" presetID="26" presetClass="emph" presetSubtype="0" repeatCount="indefinite" fill="hold" grpId="2" nodeType="withEffect">
                                  <p:stCondLst>
                                    <p:cond delay="5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55" dur="500" tmFilter="0, 0; .2, .5; .8, .5; 1, 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6" dur="250" autoRev="1" fill="hold"/>
                                        <p:tgtEl>
                                          <p:spTgt spid="5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7" presetID="26" presetClass="emph" presetSubtype="0" repeatCount="indefinite" fill="hold" grpId="2" nodeType="withEffect">
                                  <p:stCondLst>
                                    <p:cond delay="5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58" dur="500" tmFilter="0, 0; .2, .5; .8, .5; 1, 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9" dur="250" autoRev="1" fill="hold"/>
                                        <p:tgtEl>
                                          <p:spTgt spid="4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49" grpId="0" animBg="1"/>
      <p:bldP spid="49" grpId="1" animBg="1"/>
      <p:bldP spid="49" grpId="2" animBg="1"/>
      <p:bldP spid="52" grpId="0" animBg="1"/>
      <p:bldP spid="52" grpId="1" animBg="1"/>
      <p:bldP spid="52" grpId="2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noFill/>
        </p:spPr>
        <p:txBody>
          <a:bodyPr/>
          <a:lstStyle/>
          <a:p>
            <a:r>
              <a:rPr lang="en-US" dirty="0"/>
              <a:t>Noise Limits Estimate</a:t>
            </a: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73153" y="1154448"/>
            <a:ext cx="4544568" cy="5470288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2800" b="0" dirty="0"/>
              <a:t>Known drawdown, </a:t>
            </a:r>
            <a:r>
              <a:rPr lang="en-US" sz="2800" dirty="0"/>
              <a:t>O8</a:t>
            </a:r>
          </a:p>
          <a:p>
            <a:r>
              <a:rPr lang="en-US" sz="2800" b="0" dirty="0"/>
              <a:t>Theis assumptions</a:t>
            </a:r>
          </a:p>
          <a:p>
            <a:pPr lvl="1"/>
            <a:r>
              <a:rPr lang="en-US" sz="2400" b="0" dirty="0"/>
              <a:t>Grossly violated</a:t>
            </a:r>
          </a:p>
          <a:p>
            <a:r>
              <a:rPr lang="en-US" sz="2800" b="0" dirty="0"/>
              <a:t>Estimate w/ noise added</a:t>
            </a:r>
          </a:p>
          <a:p>
            <a:pPr lvl="1"/>
            <a:r>
              <a:rPr lang="en-US" sz="2400" b="0" dirty="0"/>
              <a:t>RMS-fitting = 0.013 </a:t>
            </a:r>
            <a:r>
              <a:rPr lang="en-US" sz="2400" b="0" dirty="0" err="1"/>
              <a:t>ft</a:t>
            </a:r>
            <a:endParaRPr lang="en-US" sz="2400" b="0" dirty="0"/>
          </a:p>
          <a:p>
            <a:pPr lvl="1"/>
            <a:r>
              <a:rPr lang="en-US" sz="2400" b="0" dirty="0"/>
              <a:t>RMS-predict = 0.020 </a:t>
            </a:r>
            <a:r>
              <a:rPr lang="en-US" sz="2400" b="0" dirty="0" err="1"/>
              <a:t>ft</a:t>
            </a:r>
            <a:endParaRPr lang="en-US" sz="2400" b="0" dirty="0"/>
          </a:p>
          <a:p>
            <a:r>
              <a:rPr lang="en-US" sz="2800" b="0" dirty="0"/>
              <a:t>Fit 2 Theis transforms,</a:t>
            </a:r>
            <a:br>
              <a:rPr lang="en-US" sz="2800" b="0" dirty="0"/>
            </a:br>
            <a:r>
              <a:rPr lang="en-US" sz="2800" b="0" dirty="0"/>
              <a:t>pure MODFLOW output</a:t>
            </a:r>
          </a:p>
          <a:p>
            <a:pPr lvl="1"/>
            <a:r>
              <a:rPr lang="en-US" sz="2400" b="0" dirty="0"/>
              <a:t>RMS-fitting = 0.0005 </a:t>
            </a:r>
            <a:r>
              <a:rPr lang="en-US" sz="2400" b="0" dirty="0" err="1"/>
              <a:t>ft</a:t>
            </a:r>
            <a:endParaRPr lang="en-US" sz="2400" b="0" dirty="0"/>
          </a:p>
          <a:p>
            <a:pPr lvl="1"/>
            <a:r>
              <a:rPr lang="en-US" sz="2400" b="0" dirty="0"/>
              <a:t>RMS-predict = 0.0005 </a:t>
            </a:r>
            <a:r>
              <a:rPr lang="en-US" sz="2400" b="0" dirty="0" err="1"/>
              <a:t>ft</a:t>
            </a:r>
            <a:endParaRPr lang="en-US" sz="2400" b="0" dirty="0"/>
          </a:p>
          <a:p>
            <a:r>
              <a:rPr lang="en-US" sz="2800" b="0" dirty="0"/>
              <a:t>Theis transforms are fine</a:t>
            </a:r>
          </a:p>
        </p:txBody>
      </p:sp>
      <p:pic>
        <p:nvPicPr>
          <p:cNvPr id="1027" name="Known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3320" y="1589703"/>
            <a:ext cx="4264025" cy="4686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Known+Noisy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3320" y="1589703"/>
            <a:ext cx="4254500" cy="4686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Known+Noisy+Daily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3320" y="1589703"/>
            <a:ext cx="4254500" cy="4687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Known+Daily+Theis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3320" y="1589703"/>
            <a:ext cx="4254500" cy="4697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Known+Theis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833320" y="1626638"/>
            <a:ext cx="4259263" cy="46235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19086991"/>
      </p:ext>
    </p:extLst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noFill/>
        </p:spPr>
        <p:txBody>
          <a:bodyPr/>
          <a:lstStyle/>
          <a:p>
            <a:r>
              <a:rPr lang="en-US" dirty="0"/>
              <a:t>Not Correlated</a:t>
            </a: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0" y="1077686"/>
            <a:ext cx="3886200" cy="5437414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2800" b="0" dirty="0"/>
              <a:t>Environmental fluctuations</a:t>
            </a:r>
          </a:p>
          <a:p>
            <a:pPr lvl="1"/>
            <a:r>
              <a:rPr lang="en-US" sz="2400" b="0" dirty="0"/>
              <a:t>Barometer</a:t>
            </a:r>
          </a:p>
          <a:p>
            <a:pPr lvl="1"/>
            <a:r>
              <a:rPr lang="en-US" sz="2400" b="0" dirty="0"/>
              <a:t>Background WLs</a:t>
            </a:r>
          </a:p>
          <a:p>
            <a:pPr lvl="1"/>
            <a:r>
              <a:rPr lang="en-US" sz="2400" b="0" dirty="0"/>
              <a:t>Tides</a:t>
            </a:r>
          </a:p>
          <a:p>
            <a:r>
              <a:rPr lang="en-US" sz="2800" b="0" dirty="0"/>
              <a:t>Correlation exists</a:t>
            </a:r>
          </a:p>
          <a:p>
            <a:pPr lvl="1"/>
            <a:r>
              <a:rPr lang="en-US" sz="2400" b="0" dirty="0"/>
              <a:t>Theis parameters</a:t>
            </a:r>
          </a:p>
          <a:p>
            <a:pPr lvl="1"/>
            <a:r>
              <a:rPr lang="en-US" sz="2400" b="0" dirty="0"/>
              <a:t>Tidal parameters</a:t>
            </a:r>
          </a:p>
          <a:p>
            <a:r>
              <a:rPr lang="en-US" sz="2800" b="0" dirty="0"/>
              <a:t>Not between Environmental fluctuations &amp; pumping signal</a:t>
            </a: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7483" y="1820637"/>
            <a:ext cx="5392025" cy="47679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5913" y="1187904"/>
            <a:ext cx="4162425" cy="514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4" name="Theis +"/>
          <p:cNvGrpSpPr/>
          <p:nvPr/>
        </p:nvGrpSpPr>
        <p:grpSpPr>
          <a:xfrm>
            <a:off x="3730336" y="1839194"/>
            <a:ext cx="5413664" cy="4748641"/>
            <a:chOff x="3730336" y="1839194"/>
            <a:chExt cx="5413664" cy="4748641"/>
          </a:xfrm>
        </p:grpSpPr>
        <p:sp>
          <p:nvSpPr>
            <p:cNvPr id="3" name="Rectangle 2"/>
            <p:cNvSpPr/>
            <p:nvPr/>
          </p:nvSpPr>
          <p:spPr bwMode="auto">
            <a:xfrm>
              <a:off x="3730336" y="5756564"/>
              <a:ext cx="5413664" cy="301336"/>
            </a:xfrm>
            <a:prstGeom prst="rect">
              <a:avLst/>
            </a:prstGeom>
            <a:solidFill>
              <a:srgbClr val="FFFF00">
                <a:alpha val="54000"/>
              </a:srgbClr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54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7" name="Rectangle 6"/>
            <p:cNvSpPr/>
            <p:nvPr/>
          </p:nvSpPr>
          <p:spPr bwMode="auto">
            <a:xfrm rot="5400000">
              <a:off x="5943603" y="4062847"/>
              <a:ext cx="4748641" cy="301336"/>
            </a:xfrm>
            <a:prstGeom prst="rect">
              <a:avLst/>
            </a:prstGeom>
            <a:solidFill>
              <a:srgbClr val="FFFF00">
                <a:alpha val="54000"/>
              </a:srgbClr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54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</p:grpSp>
      <p:grpSp>
        <p:nvGrpSpPr>
          <p:cNvPr id="8" name="EF mask"/>
          <p:cNvGrpSpPr/>
          <p:nvPr/>
        </p:nvGrpSpPr>
        <p:grpSpPr>
          <a:xfrm>
            <a:off x="4794663" y="2886135"/>
            <a:ext cx="4349337" cy="3689519"/>
            <a:chOff x="4794663" y="2890898"/>
            <a:chExt cx="4349337" cy="3689519"/>
          </a:xfrm>
        </p:grpSpPr>
        <p:grpSp>
          <p:nvGrpSpPr>
            <p:cNvPr id="5" name="Group 4"/>
            <p:cNvGrpSpPr/>
            <p:nvPr/>
          </p:nvGrpSpPr>
          <p:grpSpPr>
            <a:xfrm>
              <a:off x="4794663" y="2890898"/>
              <a:ext cx="4349337" cy="2889416"/>
              <a:chOff x="4794663" y="2890898"/>
              <a:chExt cx="4349337" cy="2889416"/>
            </a:xfrm>
          </p:grpSpPr>
          <p:sp>
            <p:nvSpPr>
              <p:cNvPr id="10" name="Rectangle 9"/>
              <p:cNvSpPr/>
              <p:nvPr/>
            </p:nvSpPr>
            <p:spPr bwMode="auto">
              <a:xfrm>
                <a:off x="4794663" y="2899064"/>
                <a:ext cx="3369623" cy="2881250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 w="127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54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12" name="Rectangle 11"/>
              <p:cNvSpPr/>
              <p:nvPr/>
            </p:nvSpPr>
            <p:spPr bwMode="auto">
              <a:xfrm>
                <a:off x="8499021" y="2890898"/>
                <a:ext cx="644979" cy="2889415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 w="127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54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</p:grpSp>
        <p:grpSp>
          <p:nvGrpSpPr>
            <p:cNvPr id="14" name="Group 13"/>
            <p:cNvGrpSpPr/>
            <p:nvPr/>
          </p:nvGrpSpPr>
          <p:grpSpPr>
            <a:xfrm>
              <a:off x="4794663" y="6057901"/>
              <a:ext cx="4349337" cy="522516"/>
              <a:chOff x="4794663" y="2890899"/>
              <a:chExt cx="4349337" cy="2873087"/>
            </a:xfrm>
          </p:grpSpPr>
          <p:sp>
            <p:nvSpPr>
              <p:cNvPr id="15" name="Rectangle 14"/>
              <p:cNvSpPr/>
              <p:nvPr/>
            </p:nvSpPr>
            <p:spPr bwMode="auto">
              <a:xfrm>
                <a:off x="4794663" y="2899064"/>
                <a:ext cx="3369623" cy="2864922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 w="127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54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16" name="Rectangle 15"/>
              <p:cNvSpPr/>
              <p:nvPr/>
            </p:nvSpPr>
            <p:spPr bwMode="auto">
              <a:xfrm>
                <a:off x="8490857" y="2890899"/>
                <a:ext cx="653143" cy="2864922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 w="127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54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813405126"/>
      </p:ext>
    </p:extLst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HypoFrame</a:t>
            </a:r>
            <a:r>
              <a:rPr lang="en-US" dirty="0"/>
              <a:t>—Appendix 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143000"/>
            <a:ext cx="4693024" cy="5451821"/>
          </a:xfrm>
        </p:spPr>
        <p:txBody>
          <a:bodyPr/>
          <a:lstStyle/>
          <a:p>
            <a:pPr>
              <a:spcBef>
                <a:spcPts val="600"/>
              </a:spcBef>
            </a:pPr>
            <a:r>
              <a:rPr lang="en-US" sz="2400" dirty="0"/>
              <a:t>Do it yourself workbook</a:t>
            </a:r>
          </a:p>
          <a:p>
            <a:pPr lvl="1">
              <a:spcBef>
                <a:spcPts val="600"/>
              </a:spcBef>
            </a:pPr>
            <a:r>
              <a:rPr lang="en-US" sz="2000" dirty="0"/>
              <a:t>Simulate aquifer tests</a:t>
            </a:r>
          </a:p>
          <a:p>
            <a:pPr>
              <a:spcBef>
                <a:spcPts val="600"/>
              </a:spcBef>
            </a:pPr>
            <a:r>
              <a:rPr lang="en-US" sz="2400" dirty="0"/>
              <a:t>Hypothetical aquifer system</a:t>
            </a:r>
          </a:p>
          <a:p>
            <a:pPr lvl="1">
              <a:spcBef>
                <a:spcPts val="600"/>
              </a:spcBef>
            </a:pPr>
            <a:r>
              <a:rPr lang="en-US" sz="2000" dirty="0"/>
              <a:t>Flat-lying geologic units</a:t>
            </a:r>
          </a:p>
          <a:p>
            <a:pPr lvl="1">
              <a:spcBef>
                <a:spcPts val="600"/>
              </a:spcBef>
            </a:pPr>
            <a:r>
              <a:rPr lang="en-US" sz="2000" dirty="0"/>
              <a:t>2 intersecting faults</a:t>
            </a:r>
          </a:p>
          <a:p>
            <a:pPr lvl="1">
              <a:spcBef>
                <a:spcPts val="600"/>
              </a:spcBef>
            </a:pPr>
            <a:r>
              <a:rPr lang="en-US" sz="2000" dirty="0"/>
              <a:t>Vertically displaceable quadrants</a:t>
            </a:r>
          </a:p>
          <a:p>
            <a:pPr>
              <a:spcBef>
                <a:spcPts val="600"/>
              </a:spcBef>
            </a:pPr>
            <a:r>
              <a:rPr lang="en-US" sz="2400" dirty="0"/>
              <a:t>Aquifer test</a:t>
            </a:r>
          </a:p>
          <a:p>
            <a:pPr lvl="1">
              <a:spcBef>
                <a:spcPts val="600"/>
              </a:spcBef>
            </a:pPr>
            <a:r>
              <a:rPr lang="en-US" sz="2000" dirty="0"/>
              <a:t>Complex pumping schedule</a:t>
            </a:r>
          </a:p>
          <a:p>
            <a:pPr lvl="1">
              <a:spcBef>
                <a:spcPts val="600"/>
              </a:spcBef>
            </a:pPr>
            <a:r>
              <a:rPr lang="en-US" sz="2000" dirty="0"/>
              <a:t>Define wells &amp; placement </a:t>
            </a:r>
          </a:p>
          <a:p>
            <a:pPr>
              <a:spcBef>
                <a:spcPts val="600"/>
              </a:spcBef>
            </a:pPr>
            <a:r>
              <a:rPr lang="en-US" sz="2400" dirty="0"/>
              <a:t>Workbook</a:t>
            </a:r>
          </a:p>
          <a:p>
            <a:pPr lvl="1">
              <a:spcBef>
                <a:spcPts val="600"/>
              </a:spcBef>
            </a:pPr>
            <a:r>
              <a:rPr lang="en-US" sz="2000" dirty="0"/>
              <a:t>Creates MODFLOW 2005 model</a:t>
            </a:r>
          </a:p>
          <a:p>
            <a:pPr lvl="1">
              <a:spcBef>
                <a:spcPts val="600"/>
              </a:spcBef>
            </a:pPr>
            <a:r>
              <a:rPr lang="en-US" sz="2000" dirty="0"/>
              <a:t>Adds noise to MNW output</a:t>
            </a:r>
          </a:p>
          <a:p>
            <a:pPr lvl="1">
              <a:spcBef>
                <a:spcPts val="600"/>
              </a:spcBef>
            </a:pPr>
            <a:r>
              <a:rPr lang="en-US" sz="2000" dirty="0"/>
              <a:t>SeriesSEE input created</a:t>
            </a:r>
          </a:p>
        </p:txBody>
      </p:sp>
      <p:pic>
        <p:nvPicPr>
          <p:cNvPr id="11" name="Picture 10"/>
          <p:cNvPicPr/>
          <p:nvPr/>
        </p:nvPicPr>
        <p:blipFill rotWithShape="1">
          <a:blip r:embed="rId2"/>
          <a:srcRect r="9538"/>
          <a:stretch/>
        </p:blipFill>
        <p:spPr>
          <a:xfrm>
            <a:off x="4800600" y="1498395"/>
            <a:ext cx="4289609" cy="4862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488537"/>
      </p:ext>
    </p:extLst>
  </p:cSld>
  <p:clrMapOvr>
    <a:masterClrMapping/>
  </p:clrMapOvr>
  <p:transition>
    <p:wipe dir="d"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|17.4|6"/>
</p:tagLst>
</file>

<file path=ppt/theme/theme1.xml><?xml version="1.0" encoding="utf-8"?>
<a:theme xmlns:a="http://schemas.openxmlformats.org/drawingml/2006/main" name="Default Design">
  <a:themeElements>
    <a:clrScheme name="Default Design 8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0000FF"/>
      </a:hlink>
      <a:folHlink>
        <a:srgbClr val="0099FF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5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5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0000FF"/>
        </a:hlink>
        <a:folHlink>
          <a:srgbClr val="0099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21619</TotalTime>
  <Words>744</Words>
  <Application>Microsoft Office PowerPoint</Application>
  <PresentationFormat>On-screen Show (4:3)</PresentationFormat>
  <Paragraphs>175</Paragraphs>
  <Slides>20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4" baseType="lpstr">
      <vt:lpstr>Arial</vt:lpstr>
      <vt:lpstr>Arial Black</vt:lpstr>
      <vt:lpstr>Times New Roman</vt:lpstr>
      <vt:lpstr>Default Design</vt:lpstr>
      <vt:lpstr>Water-Level Modeling  Complex Geology</vt:lpstr>
      <vt:lpstr>Hypothetical Model</vt:lpstr>
      <vt:lpstr>Cross Section</vt:lpstr>
      <vt:lpstr>Hypothetical Drawdown</vt:lpstr>
      <vt:lpstr>Compare Drawdown</vt:lpstr>
      <vt:lpstr>More Complex Geology</vt:lpstr>
      <vt:lpstr>Noise Limits Estimate</vt:lpstr>
      <vt:lpstr>Not Correlated</vt:lpstr>
      <vt:lpstr>HypoFrame—Appendix D</vt:lpstr>
      <vt:lpstr>Other Applications</vt:lpstr>
      <vt:lpstr>Micro Met Data</vt:lpstr>
      <vt:lpstr>Gapfill Micro Met Data</vt:lpstr>
      <vt:lpstr>Estimate Q—Tidal Creek</vt:lpstr>
      <vt:lpstr>Pahute Mesa Example</vt:lpstr>
      <vt:lpstr>Pahute Mesa</vt:lpstr>
      <vt:lpstr>Drawdown Estimates</vt:lpstr>
      <vt:lpstr>Expanded Volume</vt:lpstr>
      <vt:lpstr>WLM Example</vt:lpstr>
      <vt:lpstr>Cross Section</vt:lpstr>
      <vt:lpstr>Go to Workbook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KJH-BOGUS</dc:creator>
  <cp:lastModifiedBy>Keith Halford</cp:lastModifiedBy>
  <cp:revision>1072</cp:revision>
  <dcterms:created xsi:type="dcterms:W3CDTF">1601-01-01T00:00:00Z</dcterms:created>
  <dcterms:modified xsi:type="dcterms:W3CDTF">2020-02-06T06:18:44Z</dcterms:modified>
</cp:coreProperties>
</file>